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30"/>
  </p:notesMasterIdLst>
  <p:sldIdLst>
    <p:sldId id="257" r:id="rId2"/>
    <p:sldId id="266" r:id="rId3"/>
    <p:sldId id="258" r:id="rId4"/>
    <p:sldId id="259" r:id="rId5"/>
    <p:sldId id="293" r:id="rId6"/>
    <p:sldId id="262" r:id="rId7"/>
    <p:sldId id="263" r:id="rId8"/>
    <p:sldId id="289" r:id="rId9"/>
    <p:sldId id="264" r:id="rId10"/>
    <p:sldId id="265" r:id="rId11"/>
    <p:sldId id="268" r:id="rId12"/>
    <p:sldId id="269" r:id="rId13"/>
    <p:sldId id="270" r:id="rId14"/>
    <p:sldId id="287" r:id="rId15"/>
    <p:sldId id="271" r:id="rId16"/>
    <p:sldId id="273" r:id="rId17"/>
    <p:sldId id="290" r:id="rId18"/>
    <p:sldId id="295" r:id="rId19"/>
    <p:sldId id="296" r:id="rId20"/>
    <p:sldId id="291" r:id="rId21"/>
    <p:sldId id="279" r:id="rId22"/>
    <p:sldId id="292" r:id="rId23"/>
    <p:sldId id="280" r:id="rId24"/>
    <p:sldId id="281" r:id="rId25"/>
    <p:sldId id="288" r:id="rId26"/>
    <p:sldId id="283" r:id="rId27"/>
    <p:sldId id="284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1" autoAdjust="0"/>
    <p:restoredTop sz="94660"/>
  </p:normalViewPr>
  <p:slideViewPr>
    <p:cSldViewPr>
      <p:cViewPr varScale="1">
        <p:scale>
          <a:sx n="56" d="100"/>
          <a:sy n="56" d="100"/>
        </p:scale>
        <p:origin x="98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C336-137E-4BA0-B3F8-CCB3F5955D0B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724A-6E19-451A-A0F7-AF8DF83E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724A-6E19-451A-A0F7-AF8DF83E1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724A-6E19-451A-A0F7-AF8DF83E1D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jst.co.in/papers/vol6issue2/ijst_160402.pdf" TargetMode="External"/><Relationship Id="rId13" Type="http://schemas.openxmlformats.org/officeDocument/2006/relationships/slide" Target="slide12.xml"/><Relationship Id="rId3" Type="http://schemas.openxmlformats.org/officeDocument/2006/relationships/hyperlink" Target="PDFs/Study%20of%20Implementation%20of%20Society%20Management%20System%20Year%20of%20Publication%202015.pdf" TargetMode="External"/><Relationship Id="rId7" Type="http://schemas.openxmlformats.org/officeDocument/2006/relationships/slide" Target="slide10.xml"/><Relationship Id="rId12" Type="http://schemas.openxmlformats.org/officeDocument/2006/relationships/hyperlink" Target="PDFs/UBIQUITOUS%20HOME%20CONTROL%20AND%20MONITORING%20SYSTEM%20USING%20INTERNET%20OF%20THINGS.pdf" TargetMode="External"/><Relationship Id="rId2" Type="http://schemas.openxmlformats.org/officeDocument/2006/relationships/hyperlink" Target="https://pdfs.semanticscholar.org/7b86/5b202caf2bbb7fa4409e0bd270d967583a28.pdf" TargetMode="Externa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PDFs/UBIQUITOUS%20SMART%20HOME%20SYSTEM%20USING%20ANDROID%20APPLICATION.pdf" TargetMode="External"/><Relationship Id="rId11" Type="http://schemas.openxmlformats.org/officeDocument/2006/relationships/hyperlink" Target="https://www.irjet.net/archives/V3/i2/IRJET-V3I2191.pdf" TargetMode="External"/><Relationship Id="rId5" Type="http://schemas.openxmlformats.org/officeDocument/2006/relationships/hyperlink" Target="https://arxiv.org/abs/1402.2114" TargetMode="External"/><Relationship Id="rId15" Type="http://schemas.openxmlformats.org/officeDocument/2006/relationships/hyperlink" Target="PDFs/Implementation%20of%20Facility%20Maintenance%20Management%20System%20using%20Smart%20Phones.pdf" TargetMode="External"/><Relationship Id="rId10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hyperlink" Target="PDFs/IMPLEMENTATION%20OF%20SOCIETY%20MANAGEMENT%20SYSTEM%20SOCIETALES.pdf" TargetMode="External"/><Relationship Id="rId14" Type="http://schemas.openxmlformats.org/officeDocument/2006/relationships/hyperlink" Target="http://www.koreascience.or.kr/article/ArticleFullRecord.jsp?cn=OTNBBE_2013_v13n1_19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U logo High Resolu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304800"/>
            <a:ext cx="2133600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240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Hamdard University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Department of Computer </a:t>
            </a:r>
            <a:r>
              <a:rPr lang="en-US" dirty="0" smtClean="0">
                <a:solidFill>
                  <a:prstClr val="black"/>
                </a:solidFill>
              </a:rPr>
              <a:t>Science(FEST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34406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Final Year </a:t>
            </a:r>
            <a:r>
              <a:rPr lang="en-US" i="1" dirty="0" smtClean="0">
                <a:solidFill>
                  <a:prstClr val="black"/>
                </a:solidFill>
              </a:rPr>
              <a:t>Project</a:t>
            </a:r>
            <a:br>
              <a:rPr lang="en-US" i="1" dirty="0" smtClean="0">
                <a:solidFill>
                  <a:prstClr val="black"/>
                </a:solidFill>
              </a:rPr>
            </a:br>
            <a:r>
              <a:rPr lang="en-US" i="1" dirty="0" smtClean="0">
                <a:solidFill>
                  <a:prstClr val="black"/>
                </a:solidFill>
              </a:rPr>
              <a:t>1</a:t>
            </a:r>
            <a:r>
              <a:rPr lang="en-US" i="1" baseline="30000" dirty="0" smtClean="0">
                <a:solidFill>
                  <a:prstClr val="black"/>
                </a:solidFill>
              </a:rPr>
              <a:t>st</a:t>
            </a:r>
            <a:r>
              <a:rPr lang="en-US" i="1" dirty="0" smtClean="0">
                <a:solidFill>
                  <a:prstClr val="black"/>
                </a:solidFill>
              </a:rPr>
              <a:t> Evaluation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4277380"/>
            <a:ext cx="541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Management System 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952" y="2221992"/>
            <a:ext cx="8153400" cy="3581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In </a:t>
            </a:r>
            <a:r>
              <a:rPr lang="en-US" sz="2100" dirty="0">
                <a:latin typeface="Calibri" panose="020F0502020204030204" pitchFamily="34" charset="0"/>
              </a:rPr>
              <a:t>this review an android application and an Arduino, as its server, is used to control the appliances of a home.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</a:rPr>
              <a:t>This methodology can be helpful to control the complaints of the society, by using internet server/domain instead of Arduino, as a connecting medium.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48640" y="1554480"/>
            <a:ext cx="8138160" cy="548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smtClean="0"/>
              <a:t>Ubiquitous Smart Home System Using Android Application </a:t>
            </a:r>
            <a:r>
              <a:rPr lang="en-US" sz="2300" b="1" baseline="30000" smtClean="0">
                <a:hlinkClick r:id="rId2" action="ppaction://hlinksldjump"/>
              </a:rPr>
              <a:t>[2]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1981200"/>
            <a:ext cx="8153400" cy="41026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The </a:t>
            </a:r>
            <a:r>
              <a:rPr lang="en-US" sz="2100" dirty="0">
                <a:latin typeface="Calibri" panose="020F0502020204030204" pitchFamily="34" charset="0"/>
              </a:rPr>
              <a:t>paper </a:t>
            </a:r>
            <a:r>
              <a:rPr lang="en-US" sz="2100" dirty="0" smtClean="0">
                <a:latin typeface="Calibri" panose="020F0502020204030204" pitchFamily="34" charset="0"/>
              </a:rPr>
              <a:t>uses online </a:t>
            </a:r>
            <a:r>
              <a:rPr lang="en-US" sz="2100" dirty="0">
                <a:latin typeface="Calibri" panose="020F0502020204030204" pitchFamily="34" charset="0"/>
              </a:rPr>
              <a:t>posting of the complaints using android applications for any residential society.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</a:rPr>
              <a:t>society has to deal with many </a:t>
            </a:r>
            <a:r>
              <a:rPr lang="en-US" sz="2100" dirty="0" smtClean="0">
                <a:latin typeface="Calibri" panose="020F0502020204030204" pitchFamily="34" charset="0"/>
              </a:rPr>
              <a:t>complaints involving: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Water supply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</a:rPr>
              <a:t>M</a:t>
            </a:r>
            <a:r>
              <a:rPr lang="en-US" sz="1700" dirty="0" smtClean="0">
                <a:latin typeface="Calibri" panose="020F0502020204030204" pitchFamily="34" charset="0"/>
              </a:rPr>
              <a:t>aintenance </a:t>
            </a:r>
            <a:r>
              <a:rPr lang="en-US" sz="1700" dirty="0">
                <a:latin typeface="Calibri" panose="020F0502020204030204" pitchFamily="34" charset="0"/>
              </a:rPr>
              <a:t>of </a:t>
            </a:r>
            <a:r>
              <a:rPr lang="en-US" sz="1700" dirty="0" smtClean="0">
                <a:latin typeface="Calibri" panose="020F0502020204030204" pitchFamily="34" charset="0"/>
              </a:rPr>
              <a:t>electricity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So </a:t>
            </a:r>
            <a:r>
              <a:rPr lang="en-US" sz="2100" dirty="0">
                <a:latin typeface="Calibri" panose="020F0502020204030204" pitchFamily="34" charset="0"/>
              </a:rPr>
              <a:t>to manage </a:t>
            </a:r>
            <a:r>
              <a:rPr lang="en-US" sz="2100" dirty="0" smtClean="0">
                <a:latin typeface="Calibri" panose="020F0502020204030204" pitchFamily="34" charset="0"/>
              </a:rPr>
              <a:t>everything </a:t>
            </a:r>
            <a:r>
              <a:rPr lang="en-US" sz="2100" dirty="0">
                <a:latin typeface="Calibri" panose="020F0502020204030204" pitchFamily="34" charset="0"/>
              </a:rPr>
              <a:t>on a single platform would help to maintain a well-defined environment within the </a:t>
            </a:r>
            <a:r>
              <a:rPr lang="en-US" sz="2100" dirty="0" smtClean="0">
                <a:latin typeface="Calibri" panose="020F0502020204030204" pitchFamily="34" charset="0"/>
              </a:rPr>
              <a:t>society with the help of: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Complaint box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My Complaints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Notice board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Meetings Schedule etc.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72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dirty="0" smtClean="0"/>
              <a:t>Implementation of Society Management System: SOCIETALES</a:t>
            </a:r>
            <a:r>
              <a:rPr lang="en-US" sz="2350" b="1" baseline="30000" dirty="0" smtClean="0">
                <a:hlinkClick r:id="rId2" action="ppaction://hlinksldjump"/>
              </a:rPr>
              <a:t>[3]</a:t>
            </a:r>
            <a:endParaRPr lang="en-US" sz="235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952" y="2221992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100" dirty="0" smtClean="0"/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This project uses Internet of Things (</a:t>
            </a:r>
            <a:r>
              <a:rPr lang="en-US" sz="2100" dirty="0" err="1" smtClean="0"/>
              <a:t>IoT</a:t>
            </a:r>
            <a:r>
              <a:rPr lang="en-US" sz="2100" dirty="0" smtClean="0"/>
              <a:t>) to monitor houses in the society and monitor/control appliances of the house too.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It uses wireless network or 3G/4G to connect 8051 microcontroller as a hosting controller.</a:t>
            </a:r>
            <a:endParaRPr lang="en-US" sz="21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Ubiquitous Home Control and Monitoring System Using Internet of </a:t>
            </a:r>
            <a:r>
              <a:rPr lang="en-US" sz="2300" b="1" dirty="0" smtClean="0"/>
              <a:t>Things </a:t>
            </a:r>
            <a:r>
              <a:rPr lang="en-US" sz="2300" b="1" baseline="30000" dirty="0" smtClean="0">
                <a:hlinkClick r:id="rId2" action="ppaction://hlinksldjump"/>
              </a:rPr>
              <a:t>[4]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362200"/>
            <a:ext cx="8153400" cy="3657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This </a:t>
            </a:r>
            <a:r>
              <a:rPr lang="en-US" sz="2100" dirty="0">
                <a:latin typeface="Calibri" panose="020F0502020204030204" pitchFamily="34" charset="0"/>
              </a:rPr>
              <a:t>paper proposes an integrated android based mobile application and a web based system that facilitates maintenance management in apartment buildings that saves unnecessary man power that can be used in other aspects.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</a:rPr>
              <a:t>The methodology of creating an integrated mobile application and web based system is useful to consult the idea of our project</a:t>
            </a:r>
            <a:r>
              <a:rPr lang="en-US" sz="2100" dirty="0" smtClean="0">
                <a:latin typeface="Calibri" panose="020F0502020204030204" pitchFamily="34" charset="0"/>
              </a:rPr>
              <a:t>.</a:t>
            </a:r>
            <a:endParaRPr lang="en-US" sz="2100" dirty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300" b="1" dirty="0" smtClean="0"/>
              <a:t>Implementation of Facility Maintenance Management System using Smart Phone </a:t>
            </a:r>
            <a:r>
              <a:rPr lang="en-US" sz="2300" b="1" baseline="30000" dirty="0" smtClean="0">
                <a:hlinkClick r:id="rId2" action="ppaction://hlinksldjump"/>
              </a:rPr>
              <a:t>[5]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Reviews </a:t>
            </a:r>
            <a:r>
              <a:rPr lang="en-US" baseline="30000" dirty="0">
                <a:latin typeface="Cambria" panose="02040503050406030204" pitchFamily="18" charset="0"/>
              </a:rPr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133600"/>
            <a:ext cx="8153400" cy="3657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My Complaints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Push Notifications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Notice 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Meeting Schedule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Complaint Status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History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Feedback (Reviews &amp; Ratings)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300" b="1" dirty="0" smtClean="0"/>
              <a:t>Reviewed Services: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Reviews </a:t>
            </a:r>
            <a:r>
              <a:rPr lang="en-US" dirty="0" smtClean="0">
                <a:latin typeface="Cambria" panose="02040503050406030204" pitchFamily="18" charset="0"/>
              </a:rPr>
              <a:t>(Conclusion)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UML Diagram (Web)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42391"/>
            <a:ext cx="5374701" cy="43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Progress</a:t>
            </a:r>
            <a:endParaRPr lang="en-US" sz="37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4958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Fully functional </a:t>
            </a:r>
            <a:r>
              <a:rPr lang="en-US" dirty="0" smtClean="0">
                <a:latin typeface="Calibri" panose="020F0502020204030204" pitchFamily="34" charset="0"/>
              </a:rPr>
              <a:t>Web App </a:t>
            </a:r>
            <a:r>
              <a:rPr lang="en-US" dirty="0" smtClean="0">
                <a:latin typeface="Calibri" panose="020F0502020204030204" pitchFamily="34" charset="0"/>
              </a:rPr>
              <a:t>including: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	Frontend</a:t>
            </a:r>
            <a:r>
              <a:rPr lang="en-US" dirty="0" smtClean="0">
                <a:latin typeface="Calibri" panose="020F0502020204030204" pitchFamily="34" charset="0"/>
              </a:rPr>
              <a:t>: User panel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	Backend</a:t>
            </a:r>
            <a:r>
              <a:rPr lang="en-US" dirty="0" smtClean="0">
                <a:latin typeface="Calibri" panose="020F0502020204030204" pitchFamily="34" charset="0"/>
              </a:rPr>
              <a:t>: Admin panel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Web-Form for registration of new workers </a:t>
            </a:r>
            <a:r>
              <a:rPr lang="en-US" dirty="0" smtClean="0">
                <a:latin typeface="Calibri" panose="020F0502020204030204" pitchFamily="34" charset="0"/>
              </a:rPr>
              <a:t>on website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Android – User App (for service requests)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Android – Vendor App (for approving requests sent by users/citizens)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Evidence of Project</a:t>
            </a:r>
            <a:r>
              <a:rPr lang="en-US" baseline="30000" dirty="0" smtClean="0">
                <a:latin typeface="Cambria" panose="02040503050406030204" pitchFamily="18" charset="0"/>
              </a:rPr>
              <a:t>(continued)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D:\DATA\Final Year Project\Fix My Home Screenshots\become a wor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219200"/>
            <a:ext cx="8034625" cy="4648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3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Evidence of Project</a:t>
            </a:r>
            <a:r>
              <a:rPr lang="en-US" baseline="30000" dirty="0">
                <a:latin typeface="Cambria" panose="02040503050406030204" pitchFamily="18" charset="0"/>
              </a:rPr>
              <a:t>(continued)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D:\DATA\Final Year Project\Fix My Home Screenshots\my accoun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219200"/>
            <a:ext cx="7845552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4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Evidence of Project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9" y="1219200"/>
            <a:ext cx="815035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Members: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Muhammad </a:t>
            </a:r>
            <a:r>
              <a:rPr lang="en-US" dirty="0" err="1" smtClean="0">
                <a:latin typeface="Calibri" panose="020F0502020204030204" pitchFamily="34" charset="0"/>
              </a:rPr>
              <a:t>Areeb</a:t>
            </a:r>
            <a:r>
              <a:rPr lang="en-US" dirty="0" smtClean="0">
                <a:latin typeface="Calibri" panose="020F0502020204030204" pitchFamily="34" charset="0"/>
              </a:rPr>
              <a:t> Vohra [BSCS/F14/0112]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Abdul </a:t>
            </a:r>
            <a:r>
              <a:rPr lang="en-US" dirty="0" err="1" smtClean="0">
                <a:latin typeface="Calibri" panose="020F0502020204030204" pitchFamily="34" charset="0"/>
              </a:rPr>
              <a:t>Moiz</a:t>
            </a:r>
            <a:r>
              <a:rPr lang="en-US" dirty="0" smtClean="0">
                <a:latin typeface="Calibri" panose="020F0502020204030204" pitchFamily="34" charset="0"/>
              </a:rPr>
              <a:t> Hussain 	 [BSCS/f14/0128]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Muhammad </a:t>
            </a:r>
            <a:r>
              <a:rPr lang="en-US" dirty="0" err="1" smtClean="0">
                <a:latin typeface="Calibri" panose="020F0502020204030204" pitchFamily="34" charset="0"/>
              </a:rPr>
              <a:t>Taha</a:t>
            </a:r>
            <a:r>
              <a:rPr lang="en-US" dirty="0" smtClean="0">
                <a:latin typeface="Calibri" panose="020F0502020204030204" pitchFamily="34" charset="0"/>
              </a:rPr>
              <a:t> Amin 	 [BSCS/F14/0117]</a:t>
            </a:r>
          </a:p>
          <a:p>
            <a:pPr marL="393192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Supervisor: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Sir Adnan </a:t>
            </a:r>
            <a:r>
              <a:rPr lang="en-US" dirty="0">
                <a:latin typeface="Calibri" panose="020F0502020204030204" pitchFamily="34" charset="0"/>
              </a:rPr>
              <a:t>Ahmed Siddiqui (Assist. Professor)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Co-supervisor: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Sir Muhammad Fahad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Group Introduction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Problems Encountered</a:t>
            </a:r>
            <a:endParaRPr lang="en-US" sz="37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4958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Had less knowledge concerning the platform and concepts were not aligned.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In automating complaint submission and assigning </a:t>
            </a:r>
            <a:r>
              <a:rPr lang="en-US" dirty="0" smtClean="0">
                <a:latin typeface="Calibri" panose="020F0502020204030204" pitchFamily="34" charset="0"/>
              </a:rPr>
              <a:t>workers.</a:t>
            </a:r>
            <a:endParaRPr lang="en-US" dirty="0" smtClean="0">
              <a:latin typeface="Calibri" panose="020F0502020204030204" pitchFamily="34" charset="0"/>
            </a:endParaRP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Getting used to in customizing WordPress plugins.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In creating Spinner (dropdown menu) for multiple entries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Had almost no knowledge of handling REST APIs for Android App’s functionalities.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Software Tools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67424" cy="4495800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Android Application Development</a:t>
            </a:r>
            <a:r>
              <a:rPr lang="en-US" b="1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Android Studio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b="1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Web Application Development: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WordPress 4.6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Sublime </a:t>
            </a:r>
            <a:r>
              <a:rPr lang="en-US" dirty="0">
                <a:latin typeface="Calibri" panose="020F0502020204030204" pitchFamily="34" charset="0"/>
              </a:rPr>
              <a:t>Text 2 </a:t>
            </a:r>
            <a:r>
              <a:rPr lang="en-US" dirty="0" smtClean="0">
                <a:latin typeface="Calibri" panose="020F0502020204030204" pitchFamily="34" charset="0"/>
              </a:rPr>
              <a:t>(2.0.2)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VS Code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MySQL 5.5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Documentation: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MS-Office 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EndNote 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Smart Draw 2010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Microsoft Visio 2013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MS-Project 2013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1600200"/>
            <a:ext cx="3767424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REST API Testing: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Insomnia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>
                <a:latin typeface="Calibri" panose="020F0502020204030204" pitchFamily="34" charset="0"/>
              </a:rPr>
              <a:t>Postman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Plugins Used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Admin Menu Editor Pro</a:t>
            </a:r>
          </a:p>
          <a:p>
            <a:r>
              <a:rPr lang="en-US" dirty="0">
                <a:latin typeface="Calibri" panose="020F0502020204030204" pitchFamily="34" charset="0"/>
              </a:rPr>
              <a:t>Gravity </a:t>
            </a:r>
            <a:r>
              <a:rPr lang="en-US" dirty="0" smtClean="0">
                <a:latin typeface="Calibri" panose="020F0502020204030204" pitchFamily="34" charset="0"/>
              </a:rPr>
              <a:t>Forms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Js</a:t>
            </a:r>
            <a:r>
              <a:rPr lang="en-US" dirty="0" smtClean="0">
                <a:latin typeface="Calibri" panose="020F0502020204030204" pitchFamily="34" charset="0"/>
              </a:rPr>
              <a:t> Composer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WooCommerce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Gravity Forms Product Add-ons </a:t>
            </a:r>
            <a:r>
              <a:rPr lang="en-US" dirty="0" smtClean="0">
                <a:latin typeface="Calibri" panose="020F0502020204030204" pitchFamily="34" charset="0"/>
              </a:rPr>
              <a:t>– </a:t>
            </a:r>
            <a:r>
              <a:rPr lang="en-US" dirty="0" err="1" smtClean="0">
                <a:latin typeface="Calibri" panose="020F0502020204030204" pitchFamily="34" charset="0"/>
              </a:rPr>
              <a:t>WooCommerce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YITH </a:t>
            </a:r>
            <a:r>
              <a:rPr lang="en-US" dirty="0" err="1">
                <a:latin typeface="Calibri" panose="020F0502020204030204" pitchFamily="34" charset="0"/>
              </a:rPr>
              <a:t>WooCommerce</a:t>
            </a:r>
            <a:r>
              <a:rPr lang="en-US" dirty="0">
                <a:latin typeface="Calibri" panose="020F0502020204030204" pitchFamily="34" charset="0"/>
              </a:rPr>
              <a:t> Multi-step </a:t>
            </a:r>
            <a:r>
              <a:rPr lang="en-US" dirty="0" smtClean="0">
                <a:latin typeface="Calibri" panose="020F0502020204030204" pitchFamily="34" charset="0"/>
              </a:rPr>
              <a:t>Checkout</a:t>
            </a:r>
          </a:p>
          <a:p>
            <a:r>
              <a:rPr lang="en-US" dirty="0">
                <a:latin typeface="Calibri" panose="020F0502020204030204" pitchFamily="34" charset="0"/>
              </a:rPr>
              <a:t>YITH </a:t>
            </a:r>
            <a:r>
              <a:rPr lang="en-US" dirty="0" err="1">
                <a:latin typeface="Calibri" panose="020F0502020204030204" pitchFamily="34" charset="0"/>
              </a:rPr>
              <a:t>WooCommerce</a:t>
            </a:r>
            <a:r>
              <a:rPr lang="en-US" dirty="0">
                <a:latin typeface="Calibri" panose="020F0502020204030204" pitchFamily="34" charset="0"/>
              </a:rPr>
              <a:t> Customize My Account </a:t>
            </a:r>
            <a:r>
              <a:rPr lang="en-US" dirty="0" smtClean="0">
                <a:latin typeface="Calibri" panose="020F0502020204030204" pitchFamily="34" charset="0"/>
              </a:rPr>
              <a:t>Page</a:t>
            </a:r>
          </a:p>
          <a:p>
            <a:r>
              <a:rPr lang="en-US" dirty="0">
                <a:latin typeface="Calibri" panose="020F0502020204030204" pitchFamily="34" charset="0"/>
              </a:rPr>
              <a:t>YITH </a:t>
            </a:r>
            <a:r>
              <a:rPr lang="en-US" dirty="0" err="1">
                <a:latin typeface="Calibri" panose="020F0502020204030204" pitchFamily="34" charset="0"/>
              </a:rPr>
              <a:t>WooCommerce</a:t>
            </a:r>
            <a:r>
              <a:rPr lang="en-US" dirty="0">
                <a:latin typeface="Calibri" panose="020F0502020204030204" pitchFamily="34" charset="0"/>
              </a:rPr>
              <a:t> Multi </a:t>
            </a:r>
            <a:r>
              <a:rPr lang="en-US" dirty="0" smtClean="0">
                <a:latin typeface="Calibri" panose="020F0502020204030204" pitchFamily="34" charset="0"/>
              </a:rPr>
              <a:t>Vendor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WooCommerce</a:t>
            </a:r>
            <a:r>
              <a:rPr lang="en-US" dirty="0" smtClean="0">
                <a:latin typeface="Calibri" panose="020F0502020204030204" pitchFamily="34" charset="0"/>
              </a:rPr>
              <a:t> – Market Place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Hardware Tools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Desktop/Laptop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</a:t>
            </a:r>
            <a:r>
              <a:rPr 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for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Web &amp; Mobile Application development.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Internet (3G/4G) Device </a:t>
            </a:r>
            <a:r>
              <a:rPr 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– for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mobility of internet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Calibri" panose="020F0502020204030204" pitchFamily="34" charset="0"/>
              </a:rPr>
              <a:t>WiFi</a:t>
            </a:r>
            <a:r>
              <a:rPr lang="en-US" sz="2800" dirty="0">
                <a:latin typeface="Calibri" panose="020F0502020204030204" pitchFamily="34" charset="0"/>
              </a:rPr>
              <a:t> Router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Budget of the Project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Desktop/Laptop </a:t>
            </a:r>
            <a:r>
              <a:rPr lang="en-US" b="1" dirty="0" smtClean="0">
                <a:latin typeface="Calibri" panose="020F0502020204030204" pitchFamily="34" charset="0"/>
              </a:rPr>
              <a:t>≈ 25,000 PKR</a:t>
            </a:r>
            <a:endParaRPr lang="en-US" b="1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Internet (3G/4G) device </a:t>
            </a:r>
            <a:r>
              <a:rPr lang="en-US" b="1" dirty="0" smtClean="0">
                <a:latin typeface="Calibri" panose="020F0502020204030204" pitchFamily="34" charset="0"/>
              </a:rPr>
              <a:t>≈ </a:t>
            </a:r>
            <a:r>
              <a:rPr lang="en-US" b="1" dirty="0">
                <a:latin typeface="Calibri" panose="020F0502020204030204" pitchFamily="34" charset="0"/>
              </a:rPr>
              <a:t>4000 </a:t>
            </a:r>
            <a:r>
              <a:rPr lang="en-US" b="1" dirty="0" smtClean="0">
                <a:latin typeface="Calibri" panose="020F0502020204030204" pitchFamily="34" charset="0"/>
              </a:rPr>
              <a:t>PKR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Total </a:t>
            </a:r>
            <a:r>
              <a:rPr lang="en-US" b="1" dirty="0" smtClean="0">
                <a:latin typeface="Calibri" panose="020F0502020204030204" pitchFamily="34" charset="0"/>
              </a:rPr>
              <a:t>≈ 53,000 </a:t>
            </a:r>
            <a:r>
              <a:rPr lang="en-US" b="1" dirty="0">
                <a:latin typeface="Calibri" panose="020F0502020204030204" pitchFamily="34" charset="0"/>
              </a:rPr>
              <a:t>PKR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Deliverables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First Evaluation: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Design Documents (ERD, Layouts)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Running Website (Admin &amp; User Panel)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Second Evaluation: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Fully functional:</a:t>
            </a:r>
            <a:endParaRPr lang="en-US" dirty="0">
              <a:latin typeface="Calibri" panose="020F0502020204030204" pitchFamily="34" charset="0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Website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Android </a:t>
            </a:r>
            <a:r>
              <a:rPr lang="en-US" dirty="0" smtClean="0">
                <a:latin typeface="Calibri" panose="020F0502020204030204" pitchFamily="34" charset="0"/>
              </a:rPr>
              <a:t>Applications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Project Report (Including coding documents’ soft copies)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Gavhane, Shivganga, Rutuja Vatharkar, Swati Sonar, and Pratiksha Patil. "</a:t>
            </a:r>
            <a:r>
              <a:rPr lang="en-US" dirty="0" smtClean="0">
                <a:hlinkClick r:id="rId2"/>
              </a:rPr>
              <a:t>Study of Implementation of Society Management System.</a:t>
            </a:r>
            <a:r>
              <a:rPr lang="en-US" dirty="0" smtClean="0"/>
              <a:t>" </a:t>
            </a:r>
            <a:r>
              <a:rPr lang="en-US" i="1" dirty="0" smtClean="0"/>
              <a:t>International Journal of Computer Applications </a:t>
            </a:r>
            <a:r>
              <a:rPr lang="en-US" dirty="0" smtClean="0"/>
              <a:t>132, no. 1 (2015): 34-36. </a:t>
            </a:r>
            <a:r>
              <a:rPr lang="en-US" dirty="0" smtClean="0">
                <a:hlinkClick r:id="rId3" action="ppaction://hlinkfile"/>
              </a:rPr>
              <a:t>[PDF]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>
                <a:hlinkClick r:id="rId4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Kumar, Shiu. "</a:t>
            </a:r>
            <a:r>
              <a:rPr lang="en-US" dirty="0" smtClean="0">
                <a:hlinkClick r:id="rId5"/>
              </a:rPr>
              <a:t>Ubiquitous Smart Home System Using Android Application</a:t>
            </a:r>
            <a:r>
              <a:rPr lang="en-US" dirty="0" smtClean="0"/>
              <a:t>." </a:t>
            </a:r>
            <a:r>
              <a:rPr lang="en-US" i="1" dirty="0" smtClean="0"/>
              <a:t>arXiv preprint arXiv:1402.2114 </a:t>
            </a:r>
            <a:r>
              <a:rPr lang="en-US" dirty="0" smtClean="0"/>
              <a:t> (2014). </a:t>
            </a:r>
            <a:r>
              <a:rPr lang="en-US" dirty="0" smtClean="0">
                <a:hlinkClick r:id="rId6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7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Vatharkar, Rutuja, Pratiksha Patil, Swati Sonar, and Shivganga Gavhane. "</a:t>
            </a:r>
            <a:r>
              <a:rPr lang="en-US" dirty="0" smtClean="0">
                <a:hlinkClick r:id="rId8"/>
              </a:rPr>
              <a:t>Implementation of Society Management System: </a:t>
            </a:r>
            <a:r>
              <a:rPr lang="en-US" dirty="0" err="1" smtClean="0">
                <a:hlinkClick r:id="rId8"/>
              </a:rPr>
              <a:t>Societales</a:t>
            </a:r>
            <a:r>
              <a:rPr lang="en-US" dirty="0" smtClean="0"/>
              <a:t>.“ </a:t>
            </a:r>
            <a:r>
              <a:rPr lang="en-US" dirty="0" smtClean="0">
                <a:hlinkClick r:id="rId9" action="ppaction://hlinkfile"/>
              </a:rPr>
              <a:t>[</a:t>
            </a:r>
            <a:r>
              <a:rPr lang="en-US" dirty="0">
                <a:hlinkClick r:id="rId9" action="ppaction://hlinkfile"/>
              </a:rPr>
              <a:t>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0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Kumbhar, Miss Dardi Madhura Rajendra3 Miss, and Amruta Dilip. "</a:t>
            </a:r>
            <a:r>
              <a:rPr lang="en-US" dirty="0" smtClean="0">
                <a:hlinkClick r:id="rId11"/>
              </a:rPr>
              <a:t>Ubiquitous Home Control and Monitoring System Using Internet of Things</a:t>
            </a:r>
            <a:r>
              <a:rPr lang="en-US" dirty="0" smtClean="0"/>
              <a:t>."  (2016</a:t>
            </a:r>
            <a:r>
              <a:rPr lang="en-US" dirty="0"/>
              <a:t>). </a:t>
            </a:r>
            <a:r>
              <a:rPr lang="en-US" dirty="0">
                <a:hlinkClick r:id="rId12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3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Joo</a:t>
            </a:r>
            <a:r>
              <a:rPr lang="en-US" dirty="0" smtClean="0"/>
              <a:t>, Young-Do. "</a:t>
            </a:r>
            <a:r>
              <a:rPr lang="en-US" dirty="0" smtClean="0">
                <a:hlinkClick r:id="rId14"/>
              </a:rPr>
              <a:t>Implementation of Facility Maintenance Management System Using Smart Phones</a:t>
            </a:r>
            <a:r>
              <a:rPr lang="en-US" dirty="0" smtClean="0"/>
              <a:t>." </a:t>
            </a:r>
            <a:r>
              <a:rPr lang="en-US" i="1" dirty="0" smtClean="0"/>
              <a:t>The Journal of The Institute of Internet, Broadcasting and Communication </a:t>
            </a:r>
            <a:r>
              <a:rPr lang="en-US" dirty="0" smtClean="0"/>
              <a:t>13, no. 1 (2013): 191-97</a:t>
            </a:r>
            <a:r>
              <a:rPr lang="en-US" dirty="0"/>
              <a:t>. </a:t>
            </a:r>
            <a:r>
              <a:rPr lang="en-US" dirty="0">
                <a:hlinkClick r:id="rId15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6" action="ppaction://hlinksldjump"/>
              </a:rPr>
              <a:t>[⇦]</a:t>
            </a:r>
            <a:endParaRPr lang="en-US" sz="29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90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Aims </a:t>
            </a:r>
            <a:r>
              <a:rPr lang="en-US" dirty="0"/>
              <a:t>&amp;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Scope (Big Picture &amp; </a:t>
            </a:r>
            <a:r>
              <a:rPr lang="en-US" dirty="0" smtClean="0"/>
              <a:t>Usage Scenario)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Literature </a:t>
            </a:r>
            <a:r>
              <a:rPr lang="en-US" dirty="0" smtClean="0"/>
              <a:t>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Project </a:t>
            </a:r>
            <a:r>
              <a:rPr lang="en-US" dirty="0"/>
              <a:t>Plan (Gantt </a:t>
            </a:r>
            <a:r>
              <a:rPr lang="en-US" dirty="0" smtClean="0"/>
              <a:t>Chart &amp; Timeline)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Project </a:t>
            </a:r>
            <a:r>
              <a:rPr lang="en-US" dirty="0"/>
              <a:t>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Budgeting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Deliverables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Summary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66000"/>
              <a:buFont typeface="Wingdings" panose="05000000000000000000" pitchFamily="2" charset="2"/>
              <a:buChar char="q"/>
            </a:pPr>
            <a:r>
              <a:rPr lang="en-US" dirty="0"/>
              <a:t>In housing societies, problems regarding any household issues like electricity, plumbing, gas leakage, carpentry, fumigation, etc. the person himself has to go and bring the repair man, which takes a lot of time and effort.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Problem Statement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The main objective of this project is to develop a web &amp; smart-phone based application that can be used to inform about any of the household problem in an easier way.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2100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Due to the common use and access of androids and web pages, these platforms are targeted for this project’s UI.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2100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And definitely a web based Service Control Manager, where all </a:t>
            </a:r>
            <a:r>
              <a:rPr lang="en-US" sz="2100" dirty="0" smtClean="0">
                <a:latin typeface="Calibri" panose="020F0502020204030204" pitchFamily="34" charset="0"/>
              </a:rPr>
              <a:t>users and workers will supervised.</a:t>
            </a:r>
            <a:endParaRPr lang="en-US" sz="21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Aims &amp; Objectives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 (Big Picture)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6063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 (Usage Scenario)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037672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Calibri" panose="020F0502020204030204" pitchFamily="34" charset="0"/>
              </a:rPr>
              <a:t>Functional Requirements:</a:t>
            </a:r>
            <a:endParaRPr lang="en-US" sz="24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User can request for any service </a:t>
            </a:r>
            <a:r>
              <a:rPr lang="en-US" sz="2000" dirty="0" smtClean="0">
                <a:latin typeface="Calibri" panose="020F0502020204030204" pitchFamily="34" charset="0"/>
              </a:rPr>
              <a:t>which will be connected to </a:t>
            </a:r>
            <a:r>
              <a:rPr lang="en-US" sz="2000" dirty="0">
                <a:latin typeface="Calibri" panose="020F0502020204030204" pitchFamily="34" charset="0"/>
              </a:rPr>
              <a:t>the operator.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Provide accessibility to the </a:t>
            </a:r>
            <a:r>
              <a:rPr lang="en-US" sz="2000" dirty="0" smtClean="0">
                <a:latin typeface="Calibri" panose="020F0502020204030204" pitchFamily="34" charset="0"/>
              </a:rPr>
              <a:t>android/web application </a:t>
            </a:r>
            <a:r>
              <a:rPr lang="en-US" sz="2000" dirty="0">
                <a:latin typeface="Calibri" panose="020F0502020204030204" pitchFamily="34" charset="0"/>
              </a:rPr>
              <a:t>through </a:t>
            </a:r>
            <a:r>
              <a:rPr lang="en-US" sz="2000" dirty="0" smtClean="0">
                <a:latin typeface="Calibri" panose="020F0502020204030204" pitchFamily="34" charset="0"/>
              </a:rPr>
              <a:t>internet connectivity.</a:t>
            </a:r>
            <a:endParaRPr lang="en-US" sz="20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 database that will store the information about the users and </a:t>
            </a:r>
            <a:r>
              <a:rPr lang="en-US" sz="2000" dirty="0" smtClean="0">
                <a:latin typeface="Calibri" panose="020F0502020204030204" pitchFamily="34" charset="0"/>
              </a:rPr>
              <a:t>workers </a:t>
            </a:r>
            <a:r>
              <a:rPr lang="en-US" sz="2000" dirty="0">
                <a:latin typeface="Calibri" panose="020F0502020204030204" pitchFamily="34" charset="0"/>
              </a:rPr>
              <a:t>to be displayed to the operators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lvl="0" algn="just"/>
            <a:endParaRPr lang="en-US" sz="2400" dirty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Calibri" panose="020F0502020204030204" pitchFamily="34" charset="0"/>
              </a:rPr>
              <a:t>Non-Functional </a:t>
            </a:r>
            <a:r>
              <a:rPr lang="en-US" sz="2400" b="1" u="sng" dirty="0" smtClean="0">
                <a:latin typeface="Calibri" panose="020F0502020204030204" pitchFamily="34" charset="0"/>
              </a:rPr>
              <a:t>Requirements:</a:t>
            </a:r>
            <a:endParaRPr lang="en-US" sz="24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 friendly Graphical User Interface.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An upgradable system, in future if needed.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Availability of android application on Google Play </a:t>
            </a:r>
            <a:r>
              <a:rPr lang="en-US" sz="2000" dirty="0" smtClean="0">
                <a:latin typeface="Calibri" panose="020F0502020204030204" pitchFamily="34" charset="0"/>
              </a:rPr>
              <a:t>Store, and web application.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8640" y="1554480"/>
            <a:ext cx="8138160" cy="548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300" b="1" dirty="0" smtClean="0">
                <a:latin typeface="Calibri" panose="020F0502020204030204" pitchFamily="34" charset="0"/>
              </a:rPr>
              <a:t>Study of Implementation of Society Management System </a:t>
            </a:r>
            <a:r>
              <a:rPr lang="en-US" sz="2300" b="1" baseline="30000" dirty="0" smtClean="0">
                <a:latin typeface="Calibri" panose="020F0502020204030204" pitchFamily="34" charset="0"/>
                <a:hlinkClick r:id="rId2" action="ppaction://hlinksldjump"/>
              </a:rPr>
              <a:t>[1]</a:t>
            </a:r>
            <a:endParaRPr lang="en-US" sz="2300" baseline="300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419" y="2221992"/>
            <a:ext cx="8153400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In </a:t>
            </a:r>
            <a:r>
              <a:rPr lang="en-US" sz="2100" dirty="0"/>
              <a:t>this paper, people are notified about every activity of the society through the application.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/>
              <a:t>So, business oriented citizens without much interaction will be able to interact with their society’s daily activities.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3857</TotalTime>
  <Words>1009</Words>
  <Application>Microsoft Office PowerPoint</Application>
  <PresentationFormat>On-screen Show (4:3)</PresentationFormat>
  <Paragraphs>212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Cambria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Group Introduction</vt:lpstr>
      <vt:lpstr>Summary</vt:lpstr>
      <vt:lpstr>Problem Statement </vt:lpstr>
      <vt:lpstr>Aims &amp; Objectives</vt:lpstr>
      <vt:lpstr>Project Scope (Big Picture)</vt:lpstr>
      <vt:lpstr>Project Scope (Usage Scenario)</vt:lpstr>
      <vt:lpstr>Project Scope</vt:lpstr>
      <vt:lpstr>Literature Reviews (Continued)</vt:lpstr>
      <vt:lpstr>Literature Reviews (Continued)</vt:lpstr>
      <vt:lpstr>Literature Reviews (Continued)</vt:lpstr>
      <vt:lpstr>Literature Reviews (Continued)</vt:lpstr>
      <vt:lpstr>Literature Reviews (Continued)</vt:lpstr>
      <vt:lpstr>Literature Reviews (Conclusion)</vt:lpstr>
      <vt:lpstr>UML Diagram (Web)</vt:lpstr>
      <vt:lpstr>Progress</vt:lpstr>
      <vt:lpstr>Evidence of Project(continued)</vt:lpstr>
      <vt:lpstr>Evidence of Project(continued)</vt:lpstr>
      <vt:lpstr>Evidence of Project</vt:lpstr>
      <vt:lpstr>Problems Encountered</vt:lpstr>
      <vt:lpstr>Software Tools</vt:lpstr>
      <vt:lpstr>Plugins Used</vt:lpstr>
      <vt:lpstr>Hardware Tools</vt:lpstr>
      <vt:lpstr>Budget of the Project</vt:lpstr>
      <vt:lpstr>Project Deliverables</vt:lpstr>
      <vt:lpstr>References</vt:lpstr>
      <vt:lpstr>Q&amp;A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Windows User</cp:lastModifiedBy>
  <cp:revision>227</cp:revision>
  <dcterms:created xsi:type="dcterms:W3CDTF">2017-05-13T21:36:23Z</dcterms:created>
  <dcterms:modified xsi:type="dcterms:W3CDTF">2018-07-10T02:19:42Z</dcterms:modified>
</cp:coreProperties>
</file>