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65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33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5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5/8/2014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5/8/2014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Gagawa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html generator library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PMD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824335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Reported whole lot of Violations though only coding-style related, no Bugs inferred</a:t>
            </a:r>
            <a:endParaRPr lang="en-US" sz="2400" dirty="0" smtClean="0">
              <a:latin typeface="Century Gothic" pitchFamily="34" charset="0"/>
            </a:endParaRPr>
          </a:p>
        </p:txBody>
      </p:sp>
      <p:pic>
        <p:nvPicPr>
          <p:cNvPr id="5" name="Picture 4" descr="PMD_Urgent_Violation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614" y="2819400"/>
            <a:ext cx="10363198" cy="2133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41412" y="5200471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i="1" dirty="0" smtClean="0">
                <a:latin typeface="Century Gothic" pitchFamily="34" charset="0"/>
              </a:rPr>
              <a:t>PMD documentation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itself says</a:t>
            </a:r>
            <a:r>
              <a:rPr lang="en-US" sz="2400" dirty="0" smtClean="0">
                <a:latin typeface="Century Gothic" pitchFamily="34" charset="0"/>
              </a:rPr>
              <a:t>: </a:t>
            </a:r>
            <a:endParaRPr lang="en-US" sz="2400" dirty="0" smtClean="0">
              <a:latin typeface="Century Gothic" pitchFamily="34" charset="0"/>
            </a:endParaRPr>
          </a:p>
          <a:p>
            <a:pPr lvl="1"/>
            <a:r>
              <a:rPr lang="en-US" sz="2400" i="1" dirty="0" smtClean="0">
                <a:latin typeface="Century Gothic" pitchFamily="34" charset="0"/>
              </a:rPr>
              <a:t>“</a:t>
            </a:r>
            <a:r>
              <a:rPr lang="en-US" sz="2400" i="1" dirty="0" smtClean="0">
                <a:latin typeface="Century Gothic" pitchFamily="34" charset="0"/>
              </a:rPr>
              <a:t>PMD has a very large list of rules, so not everybody is likely to agree with all of them.”</a:t>
            </a: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PMD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824335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Even the </a:t>
            </a:r>
            <a:r>
              <a:rPr lang="en-US" sz="2400" i="1" dirty="0" smtClean="0">
                <a:latin typeface="Century Gothic" pitchFamily="34" charset="0"/>
              </a:rPr>
              <a:t>Important Violations</a:t>
            </a:r>
            <a:r>
              <a:rPr lang="en-US" sz="2400" dirty="0" smtClean="0">
                <a:latin typeface="Century Gothic" pitchFamily="34" charset="0"/>
              </a:rPr>
              <a:t> only </a:t>
            </a:r>
            <a:r>
              <a:rPr lang="en-US" sz="2400" dirty="0" smtClean="0">
                <a:latin typeface="Century Gothic" pitchFamily="34" charset="0"/>
              </a:rPr>
              <a:t>turn out to </a:t>
            </a:r>
            <a:r>
              <a:rPr lang="en-US" sz="2400" i="1" dirty="0" smtClean="0">
                <a:latin typeface="Century Gothic" pitchFamily="34" charset="0"/>
              </a:rPr>
              <a:t>‘</a:t>
            </a:r>
            <a:r>
              <a:rPr lang="en-US" sz="2400" i="1" dirty="0" smtClean="0">
                <a:latin typeface="Century Gothic" pitchFamily="34" charset="0"/>
              </a:rPr>
              <a:t>ShortClassName’ </a:t>
            </a:r>
            <a:r>
              <a:rPr lang="en-US" sz="2400" dirty="0" smtClean="0">
                <a:latin typeface="Century Gothic" pitchFamily="34" charset="0"/>
              </a:rPr>
              <a:t>violations, no bugs inferred</a:t>
            </a:r>
            <a:endParaRPr lang="en-US" sz="2400" dirty="0" smtClean="0">
              <a:latin typeface="Century Gothic" pitchFamily="34" charset="0"/>
            </a:endParaRPr>
          </a:p>
        </p:txBody>
      </p:sp>
      <p:pic>
        <p:nvPicPr>
          <p:cNvPr id="6" name="Picture 5" descr="ImpViolation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612" y="2923898"/>
            <a:ext cx="9631046" cy="3324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SonarQube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824335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1219 </a:t>
            </a:r>
            <a:r>
              <a:rPr lang="en-US" sz="2800" dirty="0" smtClean="0">
                <a:latin typeface="Century Gothic" pitchFamily="34" charset="0"/>
              </a:rPr>
              <a:t>Issues found</a:t>
            </a:r>
          </a:p>
        </p:txBody>
      </p:sp>
      <p:pic>
        <p:nvPicPr>
          <p:cNvPr id="5" name="Picture 4" descr="SQissue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93814" y="2743198"/>
            <a:ext cx="9601198" cy="320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SonarQube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824335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1045 </a:t>
            </a:r>
            <a:r>
              <a:rPr lang="en-US" sz="2800" b="1" dirty="0" smtClean="0">
                <a:latin typeface="Century Gothic" pitchFamily="34" charset="0"/>
              </a:rPr>
              <a:t>Major</a:t>
            </a:r>
            <a:r>
              <a:rPr lang="en-US" sz="2800" dirty="0" smtClean="0">
                <a:latin typeface="Century Gothic" pitchFamily="34" charset="0"/>
              </a:rPr>
              <a:t> Issues </a:t>
            </a:r>
            <a:r>
              <a:rPr lang="en-US" sz="2800" dirty="0" smtClean="0">
                <a:latin typeface="Century Gothic" pitchFamily="34" charset="0"/>
              </a:rPr>
              <a:t>found</a:t>
            </a:r>
          </a:p>
        </p:txBody>
      </p:sp>
      <p:pic>
        <p:nvPicPr>
          <p:cNvPr id="6" name="Picture 5" descr="MajorSho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93812" y="2568383"/>
            <a:ext cx="8775424" cy="3984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SonarQube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676400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Large </a:t>
            </a:r>
            <a:r>
              <a:rPr lang="en-US" sz="2800" dirty="0" smtClean="0">
                <a:latin typeface="Century Gothic" pitchFamily="34" charset="0"/>
              </a:rPr>
              <a:t>number of </a:t>
            </a:r>
            <a:r>
              <a:rPr lang="en-US" sz="2800" dirty="0" smtClean="0">
                <a:latin typeface="Century Gothic" pitchFamily="34" charset="0"/>
              </a:rPr>
              <a:t>issues </a:t>
            </a:r>
            <a:r>
              <a:rPr lang="en-US" sz="2800" dirty="0" smtClean="0">
                <a:latin typeface="Century Gothic" pitchFamily="34" charset="0"/>
              </a:rPr>
              <a:t>were coding style-related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212" y="2819400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Sample 1</a:t>
            </a:r>
          </a:p>
          <a:p>
            <a:pPr lvl="1"/>
            <a:r>
              <a:rPr lang="en-US" sz="3200" dirty="0" smtClean="0">
                <a:latin typeface="Century Gothic" pitchFamily="34" charset="0"/>
              </a:rPr>
              <a:t>“</a:t>
            </a:r>
            <a:r>
              <a:rPr lang="en-US" sz="2000" i="1" dirty="0" smtClean="0">
                <a:latin typeface="Century Gothic" pitchFamily="34" charset="0"/>
              </a:rPr>
              <a:t>‘At most one statement is allowed per line, but 2 statements were found on this line</a:t>
            </a:r>
            <a:r>
              <a:rPr lang="en-US" sz="2000" i="1" dirty="0" smtClean="0">
                <a:latin typeface="Century Gothic" pitchFamily="34" charset="0"/>
              </a:rPr>
              <a:t>.”  </a:t>
            </a:r>
            <a:r>
              <a:rPr lang="en-US" sz="2000" dirty="0" smtClean="0">
                <a:latin typeface="Century Gothic" pitchFamily="34" charset="0"/>
              </a:rPr>
              <a:t>in </a:t>
            </a:r>
            <a:r>
              <a:rPr lang="en-US" sz="2000" dirty="0" smtClean="0">
                <a:latin typeface="Century Gothic" pitchFamily="34" charset="0"/>
              </a:rPr>
              <a:t>class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i="1" dirty="0" smtClean="0">
                <a:latin typeface="Century Gothic" pitchFamily="34" charset="0"/>
              </a:rPr>
              <a:t> com.hp.gagawa.java.EscapeText </a:t>
            </a:r>
            <a:r>
              <a:rPr lang="en-US" sz="2000" dirty="0" smtClean="0">
                <a:latin typeface="Century Gothic" pitchFamily="34" charset="0"/>
              </a:rPr>
              <a:t>was reported the </a:t>
            </a:r>
            <a:r>
              <a:rPr lang="en-US" sz="2000" dirty="0" smtClean="0">
                <a:latin typeface="Century Gothic" pitchFamily="34" charset="0"/>
              </a:rPr>
              <a:t>most</a:t>
            </a:r>
            <a:endParaRPr lang="en-US" sz="2000" dirty="0" smtClean="0">
              <a:latin typeface="Century Gothic" pitchFamily="34" charset="0"/>
            </a:endParaRPr>
          </a:p>
        </p:txBody>
      </p:sp>
      <p:pic>
        <p:nvPicPr>
          <p:cNvPr id="7" name="Picture 6" descr="MajorIssue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561012" y="2743200"/>
            <a:ext cx="5925293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SonarQube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676400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Large </a:t>
            </a:r>
            <a:r>
              <a:rPr lang="en-US" sz="2800" dirty="0" smtClean="0">
                <a:latin typeface="Century Gothic" pitchFamily="34" charset="0"/>
              </a:rPr>
              <a:t>number of </a:t>
            </a:r>
            <a:r>
              <a:rPr lang="en-US" sz="2800" dirty="0" smtClean="0">
                <a:latin typeface="Century Gothic" pitchFamily="34" charset="0"/>
              </a:rPr>
              <a:t>issues </a:t>
            </a:r>
            <a:r>
              <a:rPr lang="en-US" sz="2800" dirty="0" smtClean="0">
                <a:latin typeface="Century Gothic" pitchFamily="34" charset="0"/>
              </a:rPr>
              <a:t>were coding style-related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2212" y="3119497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Sample 2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“This </a:t>
            </a:r>
            <a:r>
              <a:rPr lang="en-US" sz="2000" dirty="0" smtClean="0">
                <a:latin typeface="Century Gothic" pitchFamily="34" charset="0"/>
              </a:rPr>
              <a:t>block of commented-out lines of code should be removed</a:t>
            </a:r>
            <a:r>
              <a:rPr lang="en-US" sz="2000" dirty="0" smtClean="0">
                <a:latin typeface="Century Gothic" pitchFamily="34" charset="0"/>
              </a:rPr>
              <a:t>.” </a:t>
            </a:r>
            <a:r>
              <a:rPr lang="en-US" sz="2000" dirty="0" smtClean="0">
                <a:latin typeface="Century Gothic" pitchFamily="34" charset="0"/>
              </a:rPr>
              <a:t>in class com.hp.gagawa.java.EscapeText</a:t>
            </a:r>
          </a:p>
        </p:txBody>
      </p:sp>
      <p:pic>
        <p:nvPicPr>
          <p:cNvPr id="6" name="Picture 5" descr="MajorIssue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612" y="2671529"/>
            <a:ext cx="6108592" cy="3805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SonarQube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676400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Reported quite a few </a:t>
            </a:r>
            <a:r>
              <a:rPr lang="en-US" sz="2800" dirty="0" smtClean="0">
                <a:latin typeface="Century Gothic" pitchFamily="34" charset="0"/>
              </a:rPr>
              <a:t>known </a:t>
            </a:r>
            <a:r>
              <a:rPr lang="en-US" sz="2800" i="1" dirty="0" smtClean="0">
                <a:latin typeface="Century Gothic" pitchFamily="34" charset="0"/>
              </a:rPr>
              <a:t>Bad </a:t>
            </a:r>
            <a:r>
              <a:rPr lang="en-US" sz="2800" i="1" dirty="0" smtClean="0">
                <a:latin typeface="Century Gothic" pitchFamily="34" charset="0"/>
              </a:rPr>
              <a:t>Coding </a:t>
            </a:r>
            <a:r>
              <a:rPr lang="en-US" sz="2800" i="1" dirty="0" smtClean="0">
                <a:latin typeface="Century Gothic" pitchFamily="34" charset="0"/>
              </a:rPr>
              <a:t>Practice</a:t>
            </a:r>
            <a:r>
              <a:rPr lang="en-US" sz="2800" dirty="0" smtClean="0">
                <a:latin typeface="Century Gothic" pitchFamily="34" charset="0"/>
              </a:rPr>
              <a:t>s</a:t>
            </a:r>
            <a:endParaRPr lang="en-US" sz="2800" dirty="0" smtClean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212" y="3046274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Sample 1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“Assignment </a:t>
            </a:r>
            <a:r>
              <a:rPr lang="en-US" sz="2000" dirty="0" smtClean="0">
                <a:latin typeface="Century Gothic" pitchFamily="34" charset="0"/>
              </a:rPr>
              <a:t>of parameter 's' is not allowed</a:t>
            </a:r>
            <a:r>
              <a:rPr lang="en-US" sz="2000" dirty="0" smtClean="0">
                <a:latin typeface="Century Gothic" pitchFamily="34" charset="0"/>
              </a:rPr>
              <a:t>.” </a:t>
            </a:r>
            <a:r>
              <a:rPr lang="en-US" sz="2000" dirty="0" smtClean="0">
                <a:latin typeface="Century Gothic" pitchFamily="34" charset="0"/>
              </a:rPr>
              <a:t>in class com.hp.gagawa.java.EscapeText</a:t>
            </a:r>
          </a:p>
        </p:txBody>
      </p:sp>
      <p:pic>
        <p:nvPicPr>
          <p:cNvPr id="6" name="Picture 5" descr="MajorIssu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408612" y="2675338"/>
            <a:ext cx="6430646" cy="3268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SonarQube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676400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Reported quite a few known Bad Coding Practices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9412" y="265932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Sample 2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“Define and throw a dedicated exception instead of using a generic one.” </a:t>
            </a:r>
            <a:r>
              <a:rPr lang="en-US" sz="2000" dirty="0" smtClean="0">
                <a:latin typeface="Century Gothic" pitchFamily="34" charset="0"/>
              </a:rPr>
              <a:t>in class </a:t>
            </a:r>
            <a:r>
              <a:rPr lang="en-US" sz="2000" dirty="0" smtClean="0">
                <a:latin typeface="Century Gothic" pitchFamily="34" charset="0"/>
              </a:rPr>
              <a:t>com.hp.gagawa.java.elements.H6</a:t>
            </a:r>
            <a:endParaRPr lang="en-US" sz="2000" dirty="0" smtClean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5212" y="5562600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Plenty instances where class member variables were not declared ‘private’ but ‘public’</a:t>
            </a:r>
          </a:p>
        </p:txBody>
      </p:sp>
      <p:pic>
        <p:nvPicPr>
          <p:cNvPr id="8" name="Picture 7" descr="MajorIssu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258" y="2438400"/>
            <a:ext cx="6675754" cy="2809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 Assertions inserted in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9012" y="1676400"/>
            <a:ext cx="1066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A tag member variable assigns the name of every element in its class </a:t>
            </a:r>
            <a:r>
              <a:rPr lang="en-US" sz="2400" dirty="0" smtClean="0">
                <a:latin typeface="Century Gothic" pitchFamily="34" charset="0"/>
              </a:rPr>
              <a:t>constructor.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This </a:t>
            </a:r>
            <a:r>
              <a:rPr lang="en-US" sz="2400" dirty="0" smtClean="0">
                <a:latin typeface="Century Gothic" pitchFamily="34" charset="0"/>
              </a:rPr>
              <a:t>tag is specific for each element, for e.g. tag = “div” </a:t>
            </a:r>
            <a:r>
              <a:rPr lang="en-US" sz="2400" dirty="0" smtClean="0">
                <a:latin typeface="Century Gothic" pitchFamily="34" charset="0"/>
              </a:rPr>
              <a:t>for the Div element.</a:t>
            </a:r>
          </a:p>
        </p:txBody>
      </p:sp>
      <p:pic>
        <p:nvPicPr>
          <p:cNvPr id="9" name="Picture 8" descr="assert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332412" y="3505200"/>
            <a:ext cx="66294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370012" y="3582412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An </a:t>
            </a:r>
            <a:r>
              <a:rPr lang="en-US" sz="2400" b="1" dirty="0" smtClean="0">
                <a:latin typeface="Century Gothic" pitchFamily="34" charset="0"/>
              </a:rPr>
              <a:t>assert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is added </a:t>
            </a:r>
            <a:r>
              <a:rPr lang="en-US" sz="2400" dirty="0" smtClean="0">
                <a:latin typeface="Century Gothic" pitchFamily="34" charset="0"/>
              </a:rPr>
              <a:t>in </a:t>
            </a:r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i="1" dirty="0" smtClean="0">
                <a:latin typeface="Century Gothic" pitchFamily="34" charset="0"/>
              </a:rPr>
              <a:t>Node </a:t>
            </a:r>
            <a:r>
              <a:rPr lang="en-US" sz="2400" dirty="0" smtClean="0">
                <a:latin typeface="Century Gothic" pitchFamily="34" charset="0"/>
              </a:rPr>
              <a:t>class’s </a:t>
            </a:r>
          </a:p>
          <a:p>
            <a:r>
              <a:rPr lang="en-US" sz="2400" dirty="0" smtClean="0">
                <a:latin typeface="Century Gothic" pitchFamily="34" charset="0"/>
              </a:rPr>
              <a:t>constructor </a:t>
            </a:r>
            <a:r>
              <a:rPr lang="en-US" sz="2400" dirty="0" smtClean="0">
                <a:latin typeface="Century Gothic" pitchFamily="34" charset="0"/>
              </a:rPr>
              <a:t>to </a:t>
            </a:r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double-check if any </a:t>
            </a:r>
          </a:p>
          <a:p>
            <a:r>
              <a:rPr lang="en-US" sz="2400" dirty="0" smtClean="0">
                <a:latin typeface="Century Gothic" pitchFamily="34" charset="0"/>
              </a:rPr>
              <a:t>element’s </a:t>
            </a:r>
            <a:r>
              <a:rPr lang="en-US" sz="2400" i="1" dirty="0" smtClean="0">
                <a:latin typeface="Century Gothic" pitchFamily="34" charset="0"/>
              </a:rPr>
              <a:t>tag </a:t>
            </a:r>
            <a:r>
              <a:rPr lang="en-US" sz="2400" dirty="0" smtClean="0">
                <a:latin typeface="Century Gothic" pitchFamily="34" charset="0"/>
              </a:rPr>
              <a:t>variable is </a:t>
            </a:r>
          </a:p>
          <a:p>
            <a:r>
              <a:rPr lang="en-US" sz="2400" dirty="0" smtClean="0">
                <a:latin typeface="Century Gothic" pitchFamily="34" charset="0"/>
              </a:rPr>
              <a:t>not </a:t>
            </a:r>
            <a:r>
              <a:rPr lang="en-US" sz="2400" dirty="0" smtClean="0">
                <a:latin typeface="Century Gothic" pitchFamily="34" charset="0"/>
              </a:rPr>
              <a:t>being </a:t>
            </a:r>
            <a:r>
              <a:rPr lang="en-US" sz="2400" dirty="0" smtClean="0">
                <a:latin typeface="Century Gothic" pitchFamily="34" charset="0"/>
              </a:rPr>
              <a:t>assigned a </a:t>
            </a:r>
          </a:p>
          <a:p>
            <a:r>
              <a:rPr lang="en-US" sz="2400" i="1" dirty="0" smtClean="0">
                <a:latin typeface="Century Gothic" pitchFamily="34" charset="0"/>
              </a:rPr>
              <a:t>null </a:t>
            </a:r>
            <a:r>
              <a:rPr lang="en-US" sz="2400" dirty="0" smtClean="0">
                <a:latin typeface="Century Gothic" pitchFamily="34" charset="0"/>
              </a:rPr>
              <a:t>value.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 Assertions inserted in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9012" y="1676400"/>
            <a:ext cx="1066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An </a:t>
            </a:r>
            <a:r>
              <a:rPr lang="en-US" sz="2400" dirty="0" smtClean="0">
                <a:latin typeface="Century Gothic" pitchFamily="34" charset="0"/>
              </a:rPr>
              <a:t>element’s </a:t>
            </a:r>
            <a:r>
              <a:rPr lang="en-US" sz="2400" i="1" dirty="0" smtClean="0">
                <a:latin typeface="Century Gothic" pitchFamily="34" charset="0"/>
              </a:rPr>
              <a:t>attribute </a:t>
            </a:r>
            <a:r>
              <a:rPr lang="en-US" sz="2400" dirty="0" smtClean="0">
                <a:latin typeface="Century Gothic" pitchFamily="34" charset="0"/>
              </a:rPr>
              <a:t>field’s key value cannot be ‘null’. </a:t>
            </a:r>
            <a:endParaRPr lang="en-US" sz="24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E.g., a </a:t>
            </a:r>
            <a:r>
              <a:rPr lang="en-US" sz="2400" dirty="0" smtClean="0">
                <a:latin typeface="Century Gothic" pitchFamily="34" charset="0"/>
              </a:rPr>
              <a:t>para element with </a:t>
            </a:r>
            <a:r>
              <a:rPr lang="en-US" sz="2400" dirty="0" smtClean="0">
                <a:latin typeface="Century Gothic" pitchFamily="34" charset="0"/>
              </a:rPr>
              <a:t>some attributes looks like </a:t>
            </a:r>
          </a:p>
          <a:p>
            <a:r>
              <a:rPr lang="en-US" sz="2400" dirty="0" smtClean="0">
                <a:latin typeface="Century Gothic" pitchFamily="34" charset="0"/>
              </a:rPr>
              <a:t>&lt;</a:t>
            </a:r>
            <a:r>
              <a:rPr lang="en-US" sz="2400" dirty="0" smtClean="0">
                <a:latin typeface="Century Gothic" pitchFamily="34" charset="0"/>
              </a:rPr>
              <a:t>p </a:t>
            </a:r>
            <a:r>
              <a:rPr lang="en-US" sz="2400" dirty="0" smtClean="0">
                <a:latin typeface="Century Gothic" pitchFamily="34" charset="0"/>
              </a:rPr>
              <a:t>name</a:t>
            </a:r>
            <a:r>
              <a:rPr lang="en-US" sz="2400" dirty="0" smtClean="0">
                <a:latin typeface="Century Gothic" pitchFamily="34" charset="0"/>
              </a:rPr>
              <a:t>=”someName” id=”someID”&gt;, where keys ‘name’ and ‘id’ are actually String </a:t>
            </a:r>
            <a:r>
              <a:rPr lang="en-US" sz="2400" dirty="0" smtClean="0">
                <a:latin typeface="Century Gothic" pitchFamily="34" charset="0"/>
              </a:rPr>
              <a:t>variables</a:t>
            </a:r>
            <a:endParaRPr lang="en-US" sz="2400" dirty="0" smtClean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5612" y="35052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An </a:t>
            </a:r>
            <a:r>
              <a:rPr lang="en-US" sz="2400" b="1" dirty="0" smtClean="0">
                <a:latin typeface="Century Gothic" pitchFamily="34" charset="0"/>
              </a:rPr>
              <a:t>assert </a:t>
            </a:r>
            <a:r>
              <a:rPr lang="en-US" sz="2400" dirty="0" smtClean="0">
                <a:latin typeface="Century Gothic" pitchFamily="34" charset="0"/>
              </a:rPr>
              <a:t>is added </a:t>
            </a:r>
            <a:r>
              <a:rPr lang="en-US" sz="2400" dirty="0" smtClean="0">
                <a:latin typeface="Century Gothic" pitchFamily="34" charset="0"/>
              </a:rPr>
              <a:t>in the </a:t>
            </a:r>
            <a:r>
              <a:rPr lang="en-US" sz="2400" i="1" dirty="0" smtClean="0">
                <a:latin typeface="Century Gothic" pitchFamily="34" charset="0"/>
              </a:rPr>
              <a:t>Attribute </a:t>
            </a:r>
            <a:r>
              <a:rPr lang="en-US" sz="2400" dirty="0" smtClean="0">
                <a:latin typeface="Century Gothic" pitchFamily="34" charset="0"/>
              </a:rPr>
              <a:t>class’s constructor to double-check if the </a:t>
            </a:r>
            <a:r>
              <a:rPr lang="en-US" sz="2400" i="1" dirty="0" smtClean="0">
                <a:latin typeface="Century Gothic" pitchFamily="34" charset="0"/>
              </a:rPr>
              <a:t>attribute </a:t>
            </a:r>
            <a:r>
              <a:rPr lang="en-US" sz="2400" dirty="0" smtClean="0">
                <a:latin typeface="Century Gothic" pitchFamily="34" charset="0"/>
              </a:rPr>
              <a:t>is not being assigned a </a:t>
            </a:r>
            <a:r>
              <a:rPr lang="en-US" sz="2400" i="1" dirty="0" smtClean="0">
                <a:latin typeface="Century Gothic" pitchFamily="34" charset="0"/>
              </a:rPr>
              <a:t>null</a:t>
            </a:r>
            <a:r>
              <a:rPr lang="en-US" sz="2400" dirty="0" smtClean="0">
                <a:latin typeface="Century Gothic" pitchFamily="34" charset="0"/>
              </a:rPr>
              <a:t> value</a:t>
            </a:r>
            <a:r>
              <a:rPr lang="en-US" sz="2400" dirty="0" smtClean="0">
                <a:latin typeface="Century Gothic" pitchFamily="34" charset="0"/>
              </a:rPr>
              <a:t>.</a:t>
            </a:r>
            <a:endParaRPr lang="en-US" sz="2400" dirty="0" smtClean="0">
              <a:latin typeface="Century Gothic" pitchFamily="34" charset="0"/>
            </a:endParaRPr>
          </a:p>
        </p:txBody>
      </p:sp>
      <p:pic>
        <p:nvPicPr>
          <p:cNvPr id="6" name="Picture 5" descr="assert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63966" y="3416108"/>
            <a:ext cx="6583046" cy="3060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Roadmap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1" y="1828800"/>
            <a:ext cx="10439401" cy="434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 </a:t>
            </a: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What is Gagawa ?</a:t>
            </a:r>
            <a:endParaRPr kumimoji="0" lang="en-US" sz="2800" b="0" i="0" u="none" strike="noStrike" kern="1200" cap="none" spc="10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 Static analysis interpretation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Assertions inserted in code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 </a:t>
            </a: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Writing test cases</a:t>
            </a: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 Assertions inserted in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9012" y="1676400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b="1" dirty="0" smtClean="0">
                <a:latin typeface="Century Gothic" pitchFamily="34" charset="0"/>
              </a:rPr>
              <a:t>Sonar </a:t>
            </a:r>
            <a:r>
              <a:rPr lang="en-US" sz="2400" dirty="0" smtClean="0">
                <a:latin typeface="Century Gothic" pitchFamily="34" charset="0"/>
              </a:rPr>
              <a:t>does not recommend throwing a </a:t>
            </a:r>
            <a:r>
              <a:rPr lang="en-US" sz="2400" i="1" dirty="0" smtClean="0">
                <a:latin typeface="Century Gothic" pitchFamily="34" charset="0"/>
              </a:rPr>
              <a:t>generic </a:t>
            </a:r>
            <a:r>
              <a:rPr lang="en-US" sz="2400" i="1" dirty="0" smtClean="0">
                <a:latin typeface="Century Gothic" pitchFamily="34" charset="0"/>
              </a:rPr>
              <a:t>type Error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but a specific one</a:t>
            </a:r>
            <a:endParaRPr lang="en-US" sz="2400" dirty="0" smtClean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9012" y="2843748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To avoid throwing </a:t>
            </a:r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dirty="0" smtClean="0">
                <a:latin typeface="Century Gothic" pitchFamily="34" charset="0"/>
              </a:rPr>
              <a:t>generic </a:t>
            </a:r>
            <a:r>
              <a:rPr lang="en-US" sz="2400" i="1" dirty="0" smtClean="0">
                <a:latin typeface="Century Gothic" pitchFamily="34" charset="0"/>
              </a:rPr>
              <a:t>Error, </a:t>
            </a:r>
            <a:r>
              <a:rPr lang="en-US" sz="2400" dirty="0" smtClean="0">
                <a:latin typeface="Century Gothic" pitchFamily="34" charset="0"/>
              </a:rPr>
              <a:t>an </a:t>
            </a:r>
            <a:r>
              <a:rPr lang="en-US" sz="2400" b="1" dirty="0" smtClean="0">
                <a:latin typeface="Century Gothic" pitchFamily="34" charset="0"/>
              </a:rPr>
              <a:t>assert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is added to throw </a:t>
            </a:r>
            <a:r>
              <a:rPr lang="en-US" sz="2400" b="1" dirty="0" smtClean="0">
                <a:latin typeface="Century Gothic" pitchFamily="34" charset="0"/>
              </a:rPr>
              <a:t>AssertionError</a:t>
            </a:r>
            <a:r>
              <a:rPr lang="en-US" sz="2400" dirty="0" smtClean="0">
                <a:latin typeface="Century Gothic" pitchFamily="34" charset="0"/>
              </a:rPr>
              <a:t> before </a:t>
            </a:r>
            <a:r>
              <a:rPr lang="en-US" sz="2400" dirty="0" smtClean="0">
                <a:latin typeface="Century Gothic" pitchFamily="34" charset="0"/>
              </a:rPr>
              <a:t>the if statement to check if the Node being appended to the child object is in fact not another child object itself</a:t>
            </a:r>
            <a:r>
              <a:rPr lang="en-US" sz="2400" dirty="0" smtClean="0">
                <a:latin typeface="Century Gothic" pitchFamily="34" charset="0"/>
              </a:rPr>
              <a:t>.</a:t>
            </a:r>
            <a:endParaRPr lang="en-US" sz="2400" dirty="0" smtClean="0">
              <a:latin typeface="Century Gothic" pitchFamily="34" charset="0"/>
            </a:endParaRPr>
          </a:p>
        </p:txBody>
      </p:sp>
      <p:pic>
        <p:nvPicPr>
          <p:cNvPr id="7" name="Picture 6" descr="assert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921566" y="3096428"/>
            <a:ext cx="6735446" cy="2847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 Assertions inserted in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9012" y="1542871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removeChildren</a:t>
            </a:r>
            <a:r>
              <a:rPr lang="en-US" sz="2400" dirty="0" smtClean="0">
                <a:latin typeface="Century Gothic" pitchFamily="34" charset="0"/>
              </a:rPr>
              <a:t>() method is being used </a:t>
            </a:r>
            <a:r>
              <a:rPr lang="en-US" sz="2400" dirty="0" smtClean="0">
                <a:latin typeface="Century Gothic" pitchFamily="34" charset="0"/>
              </a:rPr>
              <a:t>in every element to </a:t>
            </a:r>
            <a:r>
              <a:rPr lang="en-US" sz="2400" dirty="0" smtClean="0">
                <a:latin typeface="Century Gothic" pitchFamily="34" charset="0"/>
              </a:rPr>
              <a:t>clear all contents of the ArrayList children before finally returning the empty children ArrayList.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1412" y="33528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An </a:t>
            </a:r>
            <a:r>
              <a:rPr lang="en-US" sz="2400" b="1" dirty="0" smtClean="0">
                <a:latin typeface="Century Gothic" pitchFamily="34" charset="0"/>
              </a:rPr>
              <a:t>assert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is added </a:t>
            </a:r>
            <a:r>
              <a:rPr lang="en-US" sz="2400" dirty="0" smtClean="0">
                <a:latin typeface="Century Gothic" pitchFamily="34" charset="0"/>
              </a:rPr>
              <a:t>to double-check if the ArrayList </a:t>
            </a:r>
            <a:r>
              <a:rPr lang="en-US" sz="2400" dirty="0" smtClean="0">
                <a:latin typeface="Century Gothic" pitchFamily="34" charset="0"/>
              </a:rPr>
              <a:t>returned is </a:t>
            </a:r>
            <a:r>
              <a:rPr lang="en-US" sz="2400" dirty="0" smtClean="0">
                <a:latin typeface="Century Gothic" pitchFamily="34" charset="0"/>
              </a:rPr>
              <a:t>actually empty.</a:t>
            </a:r>
          </a:p>
        </p:txBody>
      </p:sp>
      <p:pic>
        <p:nvPicPr>
          <p:cNvPr id="6" name="Picture 5" descr="assert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612" y="2667000"/>
            <a:ext cx="7162800" cy="2743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41412" y="5486400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All classes defined in the package com.hp.gagawa.java.elements; have almost </a:t>
            </a:r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b="1" dirty="0" smtClean="0">
                <a:latin typeface="Century Gothic" pitchFamily="34" charset="0"/>
              </a:rPr>
              <a:t>same class structure</a:t>
            </a:r>
            <a:r>
              <a:rPr lang="en-US" sz="2400" dirty="0" smtClean="0">
                <a:latin typeface="Century Gothic" pitchFamily="34" charset="0"/>
              </a:rPr>
              <a:t>. Similar asserts above may be </a:t>
            </a:r>
            <a:r>
              <a:rPr lang="en-US" sz="2400" dirty="0" smtClean="0">
                <a:latin typeface="Century Gothic" pitchFamily="34" charset="0"/>
              </a:rPr>
              <a:t>added in </a:t>
            </a:r>
            <a:r>
              <a:rPr lang="en-US" sz="2400" dirty="0" smtClean="0">
                <a:latin typeface="Century Gothic" pitchFamily="34" charset="0"/>
              </a:rPr>
              <a:t>all the </a:t>
            </a:r>
            <a:r>
              <a:rPr lang="en-US" sz="2400" i="1" dirty="0" smtClean="0">
                <a:latin typeface="Century Gothic" pitchFamily="34" charset="0"/>
              </a:rPr>
              <a:t>element</a:t>
            </a:r>
            <a:r>
              <a:rPr lang="en-US" sz="2400" dirty="0" smtClean="0">
                <a:latin typeface="Century Gothic" pitchFamily="34" charset="0"/>
              </a:rPr>
              <a:t> classes.</a:t>
            </a:r>
            <a:endParaRPr lang="en-US" sz="24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Writing test cases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542871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W</a:t>
            </a:r>
            <a:r>
              <a:rPr lang="en-US" sz="2400" dirty="0" smtClean="0">
                <a:latin typeface="Century Gothic" pitchFamily="34" charset="0"/>
              </a:rPr>
              <a:t>rote a test class  - </a:t>
            </a:r>
            <a:r>
              <a:rPr lang="en-US" sz="2400" i="1" dirty="0" smtClean="0">
                <a:latin typeface="Century Gothic" pitchFamily="34" charset="0"/>
              </a:rPr>
              <a:t>Test.java</a:t>
            </a:r>
            <a:endParaRPr lang="en-US" sz="2400" i="1" dirty="0" smtClean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075" y="1981200"/>
            <a:ext cx="982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Running </a:t>
            </a:r>
            <a:r>
              <a:rPr lang="en-US" sz="2400" i="1" dirty="0" smtClean="0">
                <a:latin typeface="Century Gothic" pitchFamily="34" charset="0"/>
              </a:rPr>
              <a:t>Test.java without test cases </a:t>
            </a:r>
            <a:r>
              <a:rPr lang="en-US" sz="2400" dirty="0" smtClean="0">
                <a:latin typeface="Century Gothic" pitchFamily="34" charset="0"/>
              </a:rPr>
              <a:t>generated standard HTML output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&lt;!DOCTYPE html PUBLIC "-//W3C//DTD XHTML 1.0 Strict//EN" "http://www.w3.org/TR/xhtml1/DTD/xhtml1-strict.dtd"&gt;&lt;html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="http://www.w3.org/1999/xhtml"&gt;&lt;head&gt;&lt;/head&gt;&lt;body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bgcolor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="#FFFF99"&gt;&lt;!-- &gt;First comment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This is my first comment.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 --&gt;&lt;div id="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firstDiv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 style="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float:center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"&gt;&lt;div class="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classCSS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"&gt;Inside Div2&lt;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&gt;&lt;a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="http://www.google.com" target="_blank"&gt;Search with Google&lt;/a&gt;&lt;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&gt;&lt;/div&gt;&lt;/div&gt;&lt;null&gt;&lt;/null&gt;&lt;table&gt;&lt;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&gt;&lt;td&gt;0&lt;/td&gt;&lt;td&gt;1&lt;/td&gt;&lt;td&gt;2&lt;/td&gt;&lt;td&gt;3&lt;/td&gt;&lt;td&gt;4&lt;/td&gt;&lt;td&gt;5&lt;/td&gt;&lt;td&gt;6&lt;/td&gt;&lt;td&gt;7&lt;/td&gt;&lt;td&gt;8&lt;/td&gt;&lt;td&gt;9&lt;/td&gt;&lt;/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&gt;&lt;td&gt;10&lt;/td&gt;&lt;td&gt;11&lt;/td&gt;&lt;td&gt;12&lt;/td&gt;&lt;td&gt;13&lt;/td&gt;&lt;td&gt;14&lt;/td&gt;&lt;td&gt;15&lt;/td&gt;&lt;td&gt;16&lt;/td&gt;&lt;td&gt;17&lt;/td&gt;&lt;td&gt;18&lt;/td&gt;&lt;td&gt;19&lt;/td&gt;&lt;/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&gt;&lt;td&gt;20&lt;/td&gt;&lt;td&gt;21&lt;/td&gt;&lt;td&gt;22&lt;/td&gt;&lt;td&gt;23&lt;/td&gt;&lt;td&gt;24&lt;/td&gt;&lt;td&gt;25&lt;/td&gt;&lt;td&gt;26&lt;/td&gt;&lt;td&gt;27&lt;/td&gt;&lt;td&gt;28&lt;/td&gt;&lt;td&gt;29&lt;/td&gt;&lt;/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&gt;&lt;td&gt;30&lt;/td&gt;&lt;td&gt;31&lt;/td&gt;&lt;td&gt;32&lt;/td&gt;&lt;td&gt;33&lt;/td&gt;&lt;td&gt;34&lt;/td&gt;&lt;td&gt;35&lt;/td&gt;&lt;td&gt;36&lt;/td&gt;&lt;td&gt;37&lt;/td&gt;&lt;td&gt;38&lt;/td&gt;&lt;td&gt;39&lt;/td&gt;&lt;/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&gt;&lt;td&gt;40&lt;/td&gt;&lt;td&gt;41&lt;/td&gt;&lt;td&gt;42&lt;/td&gt;&lt;td&gt;43&lt;/td&gt;&lt;td&gt;44&lt;/td&gt;&lt;td&gt;45&lt;/td&gt;&lt;td&gt;46&lt;/td&gt;&lt;td&gt;47&lt;/td&gt;&lt;td&gt;48&lt;/td&gt;&lt;td&gt;49&lt;/td&gt;&lt;/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&gt;&lt;td&gt;50&lt;/td&gt;&lt;td&gt;51&lt;/td&gt;&lt;td&gt;52&lt;/td&gt;&lt;td&gt;53&lt;/td&gt;&lt;td&gt;54&lt;/td&gt;&lt;td&gt;55&lt;/td&gt;&lt;td&gt;56&lt;/td&gt;&lt;td&gt;57&lt;/td&gt;&lt;td&gt;58&lt;/td&gt;&lt;td&gt;59&lt;/td&gt;&lt;/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&gt;&lt;td&gt;60&lt;/td&gt;&lt;td&gt;61&lt;/td&gt;&lt;td&gt;62&lt;/td&gt;&lt;td&gt;63&lt;/td&gt;&lt;td&gt;64&lt;/td&gt;&lt;td&gt;65&lt;/td&gt;&lt;td&gt;66&lt;/td&gt;&lt;td&gt;67&lt;/td&gt;&lt;td&gt;68&lt;/td&gt;&lt;td&gt;69&lt;/td&gt;&lt;/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&gt;&lt;td&gt;70&lt;/td&gt;&lt;td&gt;71&lt;/td&gt;&lt;td&gt;72&lt;/td&gt;&lt;td&gt;73&lt;/td&gt;&lt;td&gt;74&lt;/td&gt;&lt;td&gt;75&lt;/td&gt;&lt;td&gt;76&lt;/td&gt;&lt;td&gt;77&lt;/td&gt;&lt;td&gt;78&lt;/td&gt;&lt;td&gt;79&lt;/td&gt;&lt;/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&gt;&lt;td&gt;80&lt;/td&gt;&lt;td&gt;81&lt;/td&gt;&lt;td&gt;82&lt;/td&gt;&lt;td&gt;83&lt;/td&gt;&lt;td&gt;84&lt;/td&gt;&lt;td&gt;85&lt;/td&gt;&lt;td&gt;86&lt;/td&gt;&lt;td&gt;87&lt;/td&gt;&lt;td&gt;88&lt;/td&gt;&lt;td&gt;89&lt;/td&gt;&lt;/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&gt;&lt;td&gt;90&lt;/td&gt;&lt;td&gt;91&lt;/td&gt;&lt;td&gt;92&lt;/td&gt;&lt;td&gt;93&lt;/td&gt;&lt;td&gt;94&lt;/td&gt;&lt;td&gt;95&lt;/td&gt;&lt;td&gt;96&lt;/td&gt;&lt;td&gt;97&lt;/td&gt;&lt;td&gt;98&lt;/td&gt;&lt;td&gt;99&lt;/td&gt;&lt;/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&gt;&lt;/table&gt;&lt;/body&gt;&lt;/html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Writing test cases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542871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HTML output </a:t>
            </a:r>
            <a:r>
              <a:rPr lang="en-US" sz="2400" dirty="0" smtClean="0">
                <a:latin typeface="Century Gothic" pitchFamily="34" charset="0"/>
              </a:rPr>
              <a:t>to the </a:t>
            </a:r>
            <a:r>
              <a:rPr lang="en-US" sz="2400" dirty="0" smtClean="0">
                <a:latin typeface="Century Gothic" pitchFamily="34" charset="0"/>
              </a:rPr>
              <a:t>browser</a:t>
            </a:r>
            <a:endParaRPr lang="en-US" sz="2400" dirty="0" smtClean="0">
              <a:latin typeface="Century Gothic" pitchFamily="34" charset="0"/>
            </a:endParaRPr>
          </a:p>
        </p:txBody>
      </p:sp>
      <p:pic>
        <p:nvPicPr>
          <p:cNvPr id="5" name="Picture 4" descr="BrowserOutpu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2286000"/>
            <a:ext cx="6553200" cy="4143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Writing test cases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542871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Triggering the </a:t>
            </a:r>
            <a:r>
              <a:rPr lang="en-US" sz="2400" b="1" dirty="0" smtClean="0">
                <a:latin typeface="Century Gothic" pitchFamily="34" charset="0"/>
              </a:rPr>
              <a:t>1</a:t>
            </a:r>
            <a:r>
              <a:rPr lang="en-US" sz="2400" b="1" baseline="30000" dirty="0" smtClean="0">
                <a:latin typeface="Century Gothic" pitchFamily="34" charset="0"/>
              </a:rPr>
              <a:t>st</a:t>
            </a:r>
            <a:r>
              <a:rPr lang="en-US" sz="2400" b="1" dirty="0" smtClean="0">
                <a:latin typeface="Century Gothic" pitchFamily="34" charset="0"/>
              </a:rPr>
              <a:t> assert </a:t>
            </a:r>
            <a:r>
              <a:rPr lang="en-US" sz="2400" dirty="0" smtClean="0">
                <a:latin typeface="Century Gothic" pitchFamily="34" charset="0"/>
              </a:rPr>
              <a:t>: </a:t>
            </a:r>
            <a:r>
              <a:rPr lang="en-US" sz="2400" i="1" dirty="0" smtClean="0"/>
              <a:t>Instantiating the ‘Div’ element with a null parameter fired the first assert</a:t>
            </a:r>
            <a:r>
              <a:rPr lang="en-US" sz="2400" i="1" dirty="0" smtClean="0"/>
              <a:t>.</a:t>
            </a:r>
            <a:endParaRPr lang="en-US" sz="2400" i="1" dirty="0" smtClean="0"/>
          </a:p>
        </p:txBody>
      </p:sp>
      <p:pic>
        <p:nvPicPr>
          <p:cNvPr id="6" name="Picture 5" descr="Assert1Fi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2590800"/>
            <a:ext cx="914400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531812" y="5334000"/>
            <a:ext cx="384048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Writing test cases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542871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Triggering the </a:t>
            </a:r>
            <a:r>
              <a:rPr lang="en-US" sz="2400" b="1" dirty="0" smtClean="0">
                <a:latin typeface="Century Gothic" pitchFamily="34" charset="0"/>
              </a:rPr>
              <a:t>2</a:t>
            </a:r>
            <a:r>
              <a:rPr lang="en-US" sz="2400" b="1" baseline="30000" dirty="0" smtClean="0">
                <a:latin typeface="Century Gothic" pitchFamily="34" charset="0"/>
              </a:rPr>
              <a:t>nd</a:t>
            </a:r>
            <a:r>
              <a:rPr lang="en-US" sz="2400" b="1" dirty="0" smtClean="0">
                <a:latin typeface="Century Gothic" pitchFamily="34" charset="0"/>
              </a:rPr>
              <a:t> assert </a:t>
            </a:r>
            <a:r>
              <a:rPr lang="en-US" sz="2400" dirty="0" smtClean="0">
                <a:latin typeface="Century Gothic" pitchFamily="34" charset="0"/>
              </a:rPr>
              <a:t>: </a:t>
            </a:r>
            <a:r>
              <a:rPr lang="en-US" sz="2400" i="1" dirty="0" smtClean="0">
                <a:latin typeface="Century Gothic" pitchFamily="34" charset="0"/>
              </a:rPr>
              <a:t>Simply call a Div object in the Test class with a setId() method…</a:t>
            </a:r>
            <a:endParaRPr lang="en-US" sz="2400" i="1" dirty="0" smtClean="0"/>
          </a:p>
        </p:txBody>
      </p:sp>
      <p:pic>
        <p:nvPicPr>
          <p:cNvPr id="7" name="Picture 6" descr="Assert2Fired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08310" y="2724294"/>
            <a:ext cx="6995902" cy="2228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Writing test cases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412" y="1600200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entury Gothic" pitchFamily="34" charset="0"/>
              </a:rPr>
              <a:t> Triggering the 2</a:t>
            </a:r>
            <a:r>
              <a:rPr lang="en-US" sz="2400" i="1" baseline="30000" dirty="0" smtClean="0">
                <a:latin typeface="Century Gothic" pitchFamily="34" charset="0"/>
              </a:rPr>
              <a:t>nd</a:t>
            </a:r>
            <a:r>
              <a:rPr lang="en-US" sz="2400" i="1" dirty="0" smtClean="0">
                <a:latin typeface="Century Gothic" pitchFamily="34" charset="0"/>
              </a:rPr>
              <a:t> assert : The </a:t>
            </a:r>
            <a:r>
              <a:rPr lang="en-US" sz="2400" i="1" dirty="0" smtClean="0">
                <a:latin typeface="Century Gothic" pitchFamily="34" charset="0"/>
              </a:rPr>
              <a:t>‘Div’ class’s setId() method </a:t>
            </a:r>
            <a:r>
              <a:rPr lang="en-US" sz="2400" i="1" dirty="0" smtClean="0">
                <a:latin typeface="Century Gothic" pitchFamily="34" charset="0"/>
              </a:rPr>
              <a:t>is modified </a:t>
            </a:r>
            <a:r>
              <a:rPr lang="en-US" sz="2400" i="1" dirty="0" smtClean="0">
                <a:latin typeface="Century Gothic" pitchFamily="34" charset="0"/>
              </a:rPr>
              <a:t>to accept a ‘null’ parameter instead of the “id” string.</a:t>
            </a:r>
          </a:p>
        </p:txBody>
      </p:sp>
      <p:pic>
        <p:nvPicPr>
          <p:cNvPr id="11" name="Picture 10" descr="Assert2Fi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212" y="2732956"/>
            <a:ext cx="9114154" cy="260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920880" y="4903694"/>
            <a:ext cx="880872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Writing test cases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412" y="1600200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latin typeface="Century Gothic" pitchFamily="34" charset="0"/>
              </a:rPr>
              <a:t> Triggering the 2</a:t>
            </a:r>
            <a:r>
              <a:rPr lang="en-US" sz="2400" i="1" baseline="30000" dirty="0" smtClean="0">
                <a:latin typeface="Century Gothic" pitchFamily="34" charset="0"/>
              </a:rPr>
              <a:t>nd</a:t>
            </a:r>
            <a:r>
              <a:rPr lang="en-US" sz="2400" i="1" dirty="0" smtClean="0">
                <a:latin typeface="Century Gothic" pitchFamily="34" charset="0"/>
              </a:rPr>
              <a:t> assert : Calling the ‘Div’ with setId results </a:t>
            </a:r>
            <a:r>
              <a:rPr lang="en-US" sz="2400" i="1" dirty="0" smtClean="0">
                <a:latin typeface="Century Gothic" pitchFamily="34" charset="0"/>
              </a:rPr>
              <a:t>in a </a:t>
            </a:r>
            <a:r>
              <a:rPr lang="en-US" sz="2400" b="1" i="1" dirty="0" smtClean="0">
                <a:latin typeface="Century Gothic" pitchFamily="34" charset="0"/>
              </a:rPr>
              <a:t>NullPointerException</a:t>
            </a:r>
            <a:r>
              <a:rPr lang="en-US" sz="2400" i="1" dirty="0" smtClean="0">
                <a:latin typeface="Century Gothic" pitchFamily="34" charset="0"/>
              </a:rPr>
              <a:t> and </a:t>
            </a:r>
            <a:r>
              <a:rPr lang="en-US" sz="2400" i="1" dirty="0" smtClean="0">
                <a:latin typeface="Century Gothic" pitchFamily="34" charset="0"/>
              </a:rPr>
              <a:t>the assert’s </a:t>
            </a:r>
            <a:r>
              <a:rPr lang="en-US" sz="2400" b="1" i="1" dirty="0" smtClean="0">
                <a:latin typeface="Century Gothic" pitchFamily="34" charset="0"/>
              </a:rPr>
              <a:t>AssertionError</a:t>
            </a:r>
            <a:r>
              <a:rPr lang="en-US" sz="2400" i="1" dirty="0" smtClean="0">
                <a:latin typeface="Century Gothic" pitchFamily="34" charset="0"/>
              </a:rPr>
              <a:t> exception.</a:t>
            </a:r>
            <a:endParaRPr lang="en-US" sz="2400" i="1" dirty="0" smtClean="0">
              <a:latin typeface="Century Gothic" pitchFamily="34" charset="0"/>
            </a:endParaRPr>
          </a:p>
        </p:txBody>
      </p:sp>
      <p:pic>
        <p:nvPicPr>
          <p:cNvPr id="5" name="Picture 4" descr="Assert2Fired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6949" y="2832461"/>
            <a:ext cx="8991600" cy="2590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-77788" y="3527612"/>
            <a:ext cx="7846412" cy="15015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Thank you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04549" y="4800600"/>
            <a:ext cx="8229600" cy="1219200"/>
          </a:xfrm>
        </p:spPr>
        <p:txBody>
          <a:bodyPr/>
          <a:lstStyle/>
          <a:p>
            <a:r>
              <a:rPr lang="it-IT" dirty="0" smtClean="0"/>
              <a:t>Abdul mudabir patel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What is Gagawa ?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1" y="1600200"/>
            <a:ext cx="10439401" cy="434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HTML</a:t>
            </a:r>
            <a:r>
              <a:rPr kumimoji="0" lang="en-US" sz="2800" b="0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Generator Library written in Java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 Build well-formed HTML in web and non-web apps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spc="100" baseline="0" dirty="0" smtClean="0">
                <a:latin typeface="Century Gothic" pitchFamily="34" charset="0"/>
                <a:ea typeface="+mj-ea"/>
                <a:cs typeface="+mj-cs"/>
              </a:rPr>
              <a:t> Uses objects to represent</a:t>
            </a: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 each HTML element or tag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800" spc="100" dirty="0" smtClean="0">
                <a:latin typeface="Century Gothic" pitchFamily="34" charset="0"/>
                <a:ea typeface="+mj-ea"/>
                <a:cs typeface="+mj-cs"/>
              </a:rPr>
              <a:t> Use write() on top-most element to write to HTML doc</a:t>
            </a:r>
          </a:p>
          <a:p>
            <a:pPr lvl="0">
              <a:lnSpc>
                <a:spcPct val="17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2800" spc="100" dirty="0" smtClean="0">
                <a:latin typeface="Century Gothic" pitchFamily="34" charset="0"/>
              </a:rPr>
              <a:t> Used especially in absence of JSPs</a:t>
            </a:r>
          </a:p>
          <a:p>
            <a:pPr lvl="0">
              <a:lnSpc>
                <a:spcPct val="17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2800" spc="100" dirty="0" smtClean="0">
                <a:latin typeface="Century Gothic" pitchFamily="34" charset="0"/>
              </a:rPr>
              <a:t> Build entire sites using </a:t>
            </a:r>
            <a:r>
              <a:rPr lang="en-US" sz="2800" spc="100" dirty="0" smtClean="0">
                <a:latin typeface="Century Gothic" pitchFamily="34" charset="0"/>
              </a:rPr>
              <a:t>Gagawa</a:t>
            </a:r>
            <a:endParaRPr lang="en-US" sz="2800" spc="1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FindBugs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1" y="1600200"/>
            <a:ext cx="10439401" cy="434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FindBugs</a:t>
            </a:r>
            <a:r>
              <a:rPr kumimoji="0" lang="en-US" sz="2800" b="0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Configuration in Eclipse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10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4" name="Picture 3" descr="FindBugs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2572194"/>
            <a:ext cx="7521002" cy="398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FindBugs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1" y="1600200"/>
            <a:ext cx="10439401" cy="434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Reported just 2 Bugs, no </a:t>
            </a:r>
            <a:r>
              <a:rPr kumimoji="0" lang="en-US" sz="2400" b="0" i="1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Scariest</a:t>
            </a:r>
            <a:r>
              <a:rPr kumimoji="0" lang="en-US" sz="24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,</a:t>
            </a:r>
            <a:r>
              <a:rPr kumimoji="0" lang="en-US" sz="2400" b="0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en-US" sz="2400" b="0" i="1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Scary </a:t>
            </a:r>
            <a:r>
              <a:rPr kumimoji="0" lang="en-US" sz="2400" b="0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or </a:t>
            </a:r>
            <a:r>
              <a:rPr kumimoji="0" lang="en-US" sz="2400" b="0" i="1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Troubling</a:t>
            </a:r>
            <a:r>
              <a:rPr kumimoji="0" lang="en-US" sz="2400" b="0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kinds</a:t>
            </a:r>
            <a:endParaRPr kumimoji="0" lang="en-US" sz="2400" b="0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  <a:p>
            <a:pPr lvl="0">
              <a:lnSpc>
                <a:spcPct val="17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spc="100" dirty="0" smtClean="0">
                <a:latin typeface="Century Gothic" pitchFamily="34" charset="0"/>
                <a:ea typeface="+mj-ea"/>
                <a:cs typeface="+mj-cs"/>
              </a:rPr>
              <a:t> Of </a:t>
            </a:r>
            <a:r>
              <a:rPr lang="en-US" sz="2400" i="1" spc="100" dirty="0" smtClean="0">
                <a:latin typeface="Century Gothic" pitchFamily="34" charset="0"/>
                <a:ea typeface="+mj-ea"/>
                <a:cs typeface="+mj-cs"/>
              </a:rPr>
              <a:t>Low Concern</a:t>
            </a:r>
            <a:r>
              <a:rPr lang="en-US" sz="2400" spc="100" dirty="0" smtClean="0">
                <a:latin typeface="Century Gothic" pitchFamily="34" charset="0"/>
                <a:ea typeface="+mj-ea"/>
                <a:cs typeface="+mj-cs"/>
              </a:rPr>
              <a:t> </a:t>
            </a:r>
            <a:r>
              <a:rPr lang="en-US" sz="2400" spc="100" dirty="0" smtClean="0">
                <a:latin typeface="Century Gothic" pitchFamily="34" charset="0"/>
                <a:ea typeface="+mj-ea"/>
                <a:cs typeface="+mj-cs"/>
              </a:rPr>
              <a:t>about </a:t>
            </a:r>
            <a:r>
              <a:rPr lang="en-US" sz="2400" spc="100" dirty="0" smtClean="0">
                <a:latin typeface="Century Gothic" pitchFamily="34" charset="0"/>
                <a:ea typeface="+mj-ea"/>
                <a:cs typeface="+mj-cs"/>
              </a:rPr>
              <a:t>‘duplicate code’ present </a:t>
            </a:r>
            <a:r>
              <a:rPr lang="en-US" sz="2400" spc="100" dirty="0" smtClean="0">
                <a:latin typeface="Century Gothic" pitchFamily="34" charset="0"/>
                <a:ea typeface="+mj-ea"/>
                <a:cs typeface="+mj-cs"/>
              </a:rPr>
              <a:t>2 methods in EscapeText.java class</a:t>
            </a:r>
          </a:p>
          <a:p>
            <a:pPr lvl="0">
              <a:lnSpc>
                <a:spcPct val="17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2800" spc="100" dirty="0" smtClean="0">
              <a:latin typeface="Century Gothic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10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5" name="Picture 4" descr="FindBugs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6" y="3810000"/>
            <a:ext cx="10346786" cy="2304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FindBugs</a:t>
            </a:r>
            <a:endParaRPr lang="en-US" sz="4000" dirty="0">
              <a:latin typeface="Century Gothic" pitchFamily="34" charset="0"/>
            </a:endParaRPr>
          </a:p>
        </p:txBody>
      </p:sp>
      <p:pic>
        <p:nvPicPr>
          <p:cNvPr id="6" name="Picture 5" descr="1stSwi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31" y="2286000"/>
            <a:ext cx="4877481" cy="3962400"/>
          </a:xfrm>
          <a:prstGeom prst="rect">
            <a:avLst/>
          </a:prstGeom>
        </p:spPr>
      </p:pic>
      <p:pic>
        <p:nvPicPr>
          <p:cNvPr id="7" name="Picture 6" descr="2ndSwit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68" y="2514600"/>
            <a:ext cx="4791744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7612" y="63216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itchFamily="34" charset="0"/>
              </a:rPr>
              <a:t>1</a:t>
            </a:r>
            <a:r>
              <a:rPr lang="en-US" sz="1400" baseline="30000" dirty="0" smtClean="0">
                <a:latin typeface="Century Gothic" pitchFamily="34" charset="0"/>
              </a:rPr>
              <a:t>st</a:t>
            </a:r>
            <a:r>
              <a:rPr lang="en-US" sz="1400" dirty="0" smtClean="0">
                <a:latin typeface="Century Gothic" pitchFamily="34" charset="0"/>
              </a:rPr>
              <a:t> for loop with switch statement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4012" y="57882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itchFamily="34" charset="0"/>
              </a:rPr>
              <a:t>2</a:t>
            </a:r>
            <a:r>
              <a:rPr lang="en-US" sz="1400" baseline="30000" dirty="0" smtClean="0">
                <a:latin typeface="Century Gothic" pitchFamily="34" charset="0"/>
              </a:rPr>
              <a:t>nd</a:t>
            </a:r>
            <a:r>
              <a:rPr lang="en-US" sz="1400" dirty="0" smtClean="0">
                <a:latin typeface="Century Gothic" pitchFamily="34" charset="0"/>
              </a:rPr>
              <a:t>  </a:t>
            </a:r>
            <a:r>
              <a:rPr lang="en-US" sz="1400" i="1" dirty="0" smtClean="0">
                <a:latin typeface="Century Gothic" pitchFamily="34" charset="0"/>
              </a:rPr>
              <a:t>for </a:t>
            </a:r>
            <a:r>
              <a:rPr lang="en-US" sz="1400" dirty="0" smtClean="0">
                <a:latin typeface="Century Gothic" pitchFamily="34" charset="0"/>
              </a:rPr>
              <a:t>loop with same switch statement 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535668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Exact same code in the 2 methods of EscapeText class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FindBugs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535668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Patch by Code Refactoring or commenting out either method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In spite of doing either, 1 Bug reported about ‘duplicate code’</a:t>
            </a:r>
            <a:endParaRPr lang="en-US" sz="2400" dirty="0">
              <a:latin typeface="Century Gothic" pitchFamily="34" charset="0"/>
            </a:endParaRPr>
          </a:p>
        </p:txBody>
      </p:sp>
      <p:pic>
        <p:nvPicPr>
          <p:cNvPr id="12" name="Picture 11" descr="Circumv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24" y="2944224"/>
            <a:ext cx="7580788" cy="353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FindBugs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535668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Both refactoring </a:t>
            </a:r>
            <a:r>
              <a:rPr lang="en-US" sz="2400" dirty="0" smtClean="0">
                <a:latin typeface="Century Gothic" pitchFamily="34" charset="0"/>
              </a:rPr>
              <a:t>and </a:t>
            </a:r>
            <a:r>
              <a:rPr lang="en-US" sz="2400" dirty="0" smtClean="0">
                <a:latin typeface="Century Gothic" pitchFamily="34" charset="0"/>
              </a:rPr>
              <a:t>commenting </a:t>
            </a:r>
            <a:r>
              <a:rPr lang="en-US" sz="2400" dirty="0" smtClean="0">
                <a:latin typeface="Century Gothic" pitchFamily="34" charset="0"/>
              </a:rPr>
              <a:t>out the duplicate </a:t>
            </a:r>
            <a:r>
              <a:rPr lang="en-US" sz="2400" dirty="0" smtClean="0">
                <a:latin typeface="Century Gothic" pitchFamily="34" charset="0"/>
              </a:rPr>
              <a:t>code </a:t>
            </a:r>
            <a:r>
              <a:rPr lang="en-US" sz="2400" dirty="0" smtClean="0">
                <a:latin typeface="Century Gothic" pitchFamily="34" charset="0"/>
              </a:rPr>
              <a:t>resulted in same ‘duplicate code’ bug </a:t>
            </a:r>
            <a:r>
              <a:rPr lang="en-US" sz="2400" dirty="0" smtClean="0">
                <a:latin typeface="Century Gothic" pitchFamily="34" charset="0"/>
              </a:rPr>
              <a:t>being reported</a:t>
            </a:r>
            <a:endParaRPr lang="en-US" sz="2400" dirty="0" smtClean="0">
              <a:latin typeface="Century Gothic" pitchFamily="34" charset="0"/>
            </a:endParaRPr>
          </a:p>
        </p:txBody>
      </p:sp>
      <p:pic>
        <p:nvPicPr>
          <p:cNvPr id="12" name="Picture 11" descr="Circumv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24" y="2743200"/>
            <a:ext cx="7580788" cy="353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912812" y="5867400"/>
            <a:ext cx="30480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381000"/>
            <a:ext cx="9144001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Static Analysis with FindBugs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012" y="1912203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 </a:t>
            </a:r>
            <a:endParaRPr lang="en-US" sz="24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entury Gothic" pitchFamily="34" charset="0"/>
              </a:rPr>
              <a:t> Safe to term bug as FALSE-POSITIVE</a:t>
            </a:r>
            <a:endParaRPr lang="en-US" sz="2400" dirty="0" smtClean="0">
              <a:latin typeface="Century Gothic" pitchFamily="34" charset="0"/>
            </a:endParaRPr>
          </a:p>
        </p:txBody>
      </p:sp>
      <p:pic>
        <p:nvPicPr>
          <p:cNvPr id="6" name="Picture 5" descr="PostRefactorin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612" y="3124200"/>
            <a:ext cx="10210800" cy="1828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0</TotalTime>
  <Words>1398</Words>
  <Application>Microsoft Office PowerPoint</Application>
  <PresentationFormat>Custom</PresentationFormat>
  <Paragraphs>100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TS102895261</vt:lpstr>
      <vt:lpstr>Gagawa</vt:lpstr>
      <vt:lpstr>Roadmap</vt:lpstr>
      <vt:lpstr>What is Gagawa ?</vt:lpstr>
      <vt:lpstr>Static Analysis with FindBugs</vt:lpstr>
      <vt:lpstr>Static Analysis with FindBugs</vt:lpstr>
      <vt:lpstr>Static Analysis with FindBugs</vt:lpstr>
      <vt:lpstr>Static Analysis with FindBugs</vt:lpstr>
      <vt:lpstr>Static Analysis with FindBugs</vt:lpstr>
      <vt:lpstr>Static Analysis with FindBugs</vt:lpstr>
      <vt:lpstr>Static Analysis with PMD</vt:lpstr>
      <vt:lpstr>Static Analysis with PMD</vt:lpstr>
      <vt:lpstr>Static Analysis with SonarQube</vt:lpstr>
      <vt:lpstr>Static Analysis with SonarQube</vt:lpstr>
      <vt:lpstr>Static Analysis with SonarQube</vt:lpstr>
      <vt:lpstr>Static Analysis with SonarQube</vt:lpstr>
      <vt:lpstr>Static Analysis with SonarQube</vt:lpstr>
      <vt:lpstr>Static Analysis with SonarQube</vt:lpstr>
      <vt:lpstr> Assertions inserted in code</vt:lpstr>
      <vt:lpstr> Assertions inserted in code</vt:lpstr>
      <vt:lpstr> Assertions inserted in code</vt:lpstr>
      <vt:lpstr> Assertions inserted in code</vt:lpstr>
      <vt:lpstr>Writing test cases</vt:lpstr>
      <vt:lpstr>Writing test cases</vt:lpstr>
      <vt:lpstr>Writing test cases</vt:lpstr>
      <vt:lpstr>Writing test cases</vt:lpstr>
      <vt:lpstr>Writing test cases</vt:lpstr>
      <vt:lpstr>Writing test cases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2014-05-08T05:42:54Z</dcterms:created>
  <dcterms:modified xsi:type="dcterms:W3CDTF">2014-05-08T09:33:41Z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