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4" r:id="rId9"/>
    <p:sldId id="267" r:id="rId10"/>
    <p:sldId id="268"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3FDF0-D372-4238-AFA4-4B931C1371AB}" type="datetimeFigureOut">
              <a:rPr lang="en-IN" smtClean="0"/>
              <a:t>09/05/2023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66AA6-E9B0-4E68-9339-5E7E692BB9E9}" type="slidenum">
              <a:rPr lang="en-IN" smtClean="0"/>
              <a:t>‹#›</a:t>
            </a:fld>
            <a:endParaRPr lang="en-IN"/>
          </a:p>
        </p:txBody>
      </p:sp>
    </p:spTree>
    <p:extLst>
      <p:ext uri="{BB962C8B-B14F-4D97-AF65-F5344CB8AC3E}">
        <p14:creationId xmlns:p14="http://schemas.microsoft.com/office/powerpoint/2010/main" val="118060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2109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8" name="Google Shape;2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222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2" name="Google Shape;22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7193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4" name="Google Shape;24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548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55" name="Google Shape;25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514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8" name="Google Shape;2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302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655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8" name="Google Shape;2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20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8" name="Google Shape;2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24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8" name="Google Shape;28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933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774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4" name="Footer Placeholder 3"/>
          <p:cNvSpPr>
            <a:spLocks noGrp="1"/>
          </p:cNvSpPr>
          <p:nvPr>
            <p:ph type="ftr" sz="quarter" idx="11"/>
          </p:nvPr>
        </p:nvSpPr>
        <p:spPr/>
        <p:txBody>
          <a:bodyPr/>
          <a:lstStyle/>
          <a:p>
            <a:endParaRPr lang="en-IN" dirty="0">
              <a:solidFill>
                <a:srgbClr val="373545">
                  <a:lumMod val="50000"/>
                </a:srgbClr>
              </a:solidFill>
            </a:endParaRPr>
          </a:p>
        </p:txBody>
      </p:sp>
      <p:sp>
        <p:nvSpPr>
          <p:cNvPr id="5" name="Slide Number Placeholder 4"/>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147621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3087494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110178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524976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r>
              <a:rPr lang="en-US" sz="8000" dirty="0">
                <a:solidFill>
                  <a:prstClr val="white"/>
                </a:solidFill>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algn="r"/>
            <a:r>
              <a:rPr lang="en-US" sz="8000" dirty="0">
                <a:solidFill>
                  <a:prstClr val="white"/>
                </a:solidFill>
              </a:rPr>
              <a:t>”</a:t>
            </a:r>
          </a:p>
        </p:txBody>
      </p:sp>
    </p:spTree>
    <p:extLst>
      <p:ext uri="{BB962C8B-B14F-4D97-AF65-F5344CB8AC3E}">
        <p14:creationId xmlns:p14="http://schemas.microsoft.com/office/powerpoint/2010/main" val="17532303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210595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245196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276228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414841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11"/>
          </p:nvPr>
        </p:nvSpPr>
        <p:spPr/>
        <p:txBody>
          <a:bodyPr/>
          <a:lstStyle/>
          <a:p>
            <a:endParaRPr lang="en-IN" dirty="0">
              <a:solidFill>
                <a:srgbClr val="373545">
                  <a:lumMod val="50000"/>
                </a:srgbClr>
              </a:solidFill>
            </a:endParaRPr>
          </a:p>
        </p:txBody>
      </p:sp>
      <p:sp>
        <p:nvSpPr>
          <p:cNvPr id="6" name="Slide Number Placeholder 5"/>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4008968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6" name="Footer Placeholder 5"/>
          <p:cNvSpPr>
            <a:spLocks noGrp="1"/>
          </p:cNvSpPr>
          <p:nvPr>
            <p:ph type="ftr" sz="quarter" idx="11"/>
          </p:nvPr>
        </p:nvSpPr>
        <p:spPr/>
        <p:txBody>
          <a:bodyPr/>
          <a:lstStyle/>
          <a:p>
            <a:endParaRPr lang="en-IN" dirty="0">
              <a:solidFill>
                <a:srgbClr val="373545">
                  <a:lumMod val="50000"/>
                </a:srgbClr>
              </a:solidFill>
            </a:endParaRPr>
          </a:p>
        </p:txBody>
      </p:sp>
      <p:sp>
        <p:nvSpPr>
          <p:cNvPr id="7" name="Slide Number Placeholder 6"/>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473184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8" name="Footer Placeholder 7"/>
          <p:cNvSpPr>
            <a:spLocks noGrp="1"/>
          </p:cNvSpPr>
          <p:nvPr>
            <p:ph type="ftr" sz="quarter" idx="11"/>
          </p:nvPr>
        </p:nvSpPr>
        <p:spPr/>
        <p:txBody>
          <a:bodyPr/>
          <a:lstStyle/>
          <a:p>
            <a:endParaRPr lang="en-IN" dirty="0">
              <a:solidFill>
                <a:srgbClr val="373545">
                  <a:lumMod val="50000"/>
                </a:srgbClr>
              </a:solidFill>
            </a:endParaRPr>
          </a:p>
        </p:txBody>
      </p:sp>
      <p:sp>
        <p:nvSpPr>
          <p:cNvPr id="9" name="Slide Number Placeholder 8"/>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244411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4" name="Footer Placeholder 3"/>
          <p:cNvSpPr>
            <a:spLocks noGrp="1"/>
          </p:cNvSpPr>
          <p:nvPr>
            <p:ph type="ftr" sz="quarter" idx="11"/>
          </p:nvPr>
        </p:nvSpPr>
        <p:spPr/>
        <p:txBody>
          <a:bodyPr/>
          <a:lstStyle/>
          <a:p>
            <a:endParaRPr lang="en-IN" dirty="0">
              <a:solidFill>
                <a:srgbClr val="373545">
                  <a:lumMod val="50000"/>
                </a:srgbClr>
              </a:solidFill>
            </a:endParaRPr>
          </a:p>
        </p:txBody>
      </p:sp>
      <p:sp>
        <p:nvSpPr>
          <p:cNvPr id="5" name="Slide Number Placeholder 4"/>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2474211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3" name="Footer Placeholder 2"/>
          <p:cNvSpPr>
            <a:spLocks noGrp="1"/>
          </p:cNvSpPr>
          <p:nvPr>
            <p:ph type="ftr" sz="quarter" idx="11"/>
          </p:nvPr>
        </p:nvSpPr>
        <p:spPr/>
        <p:txBody>
          <a:bodyPr/>
          <a:lstStyle/>
          <a:p>
            <a:endParaRPr lang="en-IN" dirty="0">
              <a:solidFill>
                <a:srgbClr val="373545">
                  <a:lumMod val="50000"/>
                </a:srgbClr>
              </a:solidFill>
            </a:endParaRPr>
          </a:p>
        </p:txBody>
      </p:sp>
      <p:sp>
        <p:nvSpPr>
          <p:cNvPr id="4" name="Slide Number Placeholder 3"/>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253451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6" name="Footer Placeholder 5"/>
          <p:cNvSpPr>
            <a:spLocks noGrp="1"/>
          </p:cNvSpPr>
          <p:nvPr>
            <p:ph type="ftr" sz="quarter" idx="11"/>
          </p:nvPr>
        </p:nvSpPr>
        <p:spPr/>
        <p:txBody>
          <a:bodyPr/>
          <a:lstStyle/>
          <a:p>
            <a:endParaRPr lang="en-IN" dirty="0">
              <a:solidFill>
                <a:srgbClr val="373545">
                  <a:lumMod val="50000"/>
                </a:srgbClr>
              </a:solidFill>
            </a:endParaRPr>
          </a:p>
        </p:txBody>
      </p:sp>
      <p:sp>
        <p:nvSpPr>
          <p:cNvPr id="7" name="Slide Number Placeholder 6"/>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351756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6" name="Footer Placeholder 5"/>
          <p:cNvSpPr>
            <a:spLocks noGrp="1"/>
          </p:cNvSpPr>
          <p:nvPr>
            <p:ph type="ftr" sz="quarter" idx="11"/>
          </p:nvPr>
        </p:nvSpPr>
        <p:spPr/>
        <p:txBody>
          <a:bodyPr/>
          <a:lstStyle/>
          <a:p>
            <a:endParaRPr lang="en-IN" dirty="0">
              <a:solidFill>
                <a:srgbClr val="373545">
                  <a:lumMod val="50000"/>
                </a:srgbClr>
              </a:solidFill>
            </a:endParaRPr>
          </a:p>
        </p:txBody>
      </p:sp>
      <p:sp>
        <p:nvSpPr>
          <p:cNvPr id="7" name="Slide Number Placeholder 6"/>
          <p:cNvSpPr>
            <a:spLocks noGrp="1"/>
          </p:cNvSpPr>
          <p:nvPr>
            <p:ph type="sldNum" sz="quarter" idx="12"/>
          </p:nvPr>
        </p:nvSpPr>
        <p:spPr/>
        <p:txBody>
          <a:body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1836373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5000">
              <a:schemeClr val="accent2">
                <a:lumMod val="20000"/>
                <a:lumOff val="80000"/>
              </a:schemeClr>
            </a:gs>
            <a:gs pos="10000">
              <a:schemeClr val="accent2">
                <a:lumMod val="20000"/>
                <a:lumOff val="80000"/>
              </a:schemeClr>
            </a:gs>
            <a:gs pos="100000">
              <a:schemeClr val="accent2">
                <a:lumMod val="40000"/>
                <a:lumOff val="6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98D00B9-F08F-4D5C-9938-6E16AB106E39}" type="datetimeFigureOut">
              <a:rPr lang="en-IN" smtClean="0">
                <a:solidFill>
                  <a:srgbClr val="373545">
                    <a:lumMod val="50000"/>
                  </a:srgbClr>
                </a:solidFill>
              </a:rPr>
              <a:pPr/>
              <a:t>09/05/2023</a:t>
            </a:fld>
            <a:endParaRPr lang="en-IN" dirty="0">
              <a:solidFill>
                <a:srgbClr val="373545">
                  <a:lumMod val="50000"/>
                </a:srgbClr>
              </a:solidFill>
            </a:endParaRP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dirty="0">
              <a:solidFill>
                <a:srgbClr val="373545">
                  <a:lumMod val="50000"/>
                </a:srgbClr>
              </a:solidFill>
            </a:endParaRP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C2B6D1-1437-410B-9A66-5DC2FDA9F0C6}" type="slidenum">
              <a:rPr lang="en-IN" smtClean="0">
                <a:solidFill>
                  <a:srgbClr val="373545">
                    <a:lumMod val="50000"/>
                  </a:srgbClr>
                </a:solidFill>
              </a:rPr>
              <a:pPr/>
              <a:t>‹#›</a:t>
            </a:fld>
            <a:endParaRPr lang="en-IN" dirty="0">
              <a:solidFill>
                <a:srgbClr val="373545">
                  <a:lumMod val="50000"/>
                </a:srgbClr>
              </a:solidFill>
            </a:endParaRPr>
          </a:p>
        </p:txBody>
      </p:sp>
    </p:spTree>
    <p:extLst>
      <p:ext uri="{BB962C8B-B14F-4D97-AF65-F5344CB8AC3E}">
        <p14:creationId xmlns:p14="http://schemas.microsoft.com/office/powerpoint/2010/main" val="28037490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1"/>
          <p:cNvSpPr txBox="1">
            <a:spLocks noGrp="1"/>
          </p:cNvSpPr>
          <p:nvPr>
            <p:ph type="ctrTitle"/>
          </p:nvPr>
        </p:nvSpPr>
        <p:spPr>
          <a:xfrm>
            <a:off x="614234" y="569957"/>
            <a:ext cx="9904301" cy="866775"/>
          </a:xfrm>
          <a:prstGeom prst="rect">
            <a:avLst/>
          </a:prstGeom>
          <a:noFill/>
          <a:ln>
            <a:noFill/>
          </a:ln>
        </p:spPr>
        <p:txBody>
          <a:bodyPr spcFirstLastPara="1" wrap="square" lIns="91425" tIns="45700" rIns="91425" bIns="45700" anchor="ctr" anchorCtr="0">
            <a:noAutofit/>
          </a:bodyPr>
          <a:lstStyle/>
          <a:p>
            <a:pPr lvl="0" algn="ctr">
              <a:buClr>
                <a:schemeClr val="dk1"/>
              </a:buClr>
              <a:buSzPts val="4200"/>
            </a:pPr>
            <a:r>
              <a:rPr lang="en-US" altLang="en-US" sz="4200" dirty="0" smtClean="0">
                <a:solidFill>
                  <a:schemeClr val="bg1"/>
                </a:solidFill>
                <a:latin typeface="Times New Roman" panose="02020603050405020304" pitchFamily="18" charset="0"/>
                <a:cs typeface="Times New Roman" panose="02020603050405020304" pitchFamily="18" charset="0"/>
              </a:rPr>
              <a:t>Hard </a:t>
            </a:r>
            <a:r>
              <a:rPr lang="en-US" altLang="en-US" sz="4200" dirty="0">
                <a:solidFill>
                  <a:schemeClr val="bg1"/>
                </a:solidFill>
                <a:latin typeface="Times New Roman" panose="02020603050405020304" pitchFamily="18" charset="0"/>
                <a:cs typeface="Times New Roman" panose="02020603050405020304" pitchFamily="18" charset="0"/>
              </a:rPr>
              <a:t>Disk Failure Prediction Using Machine learning</a:t>
            </a:r>
            <a:endParaRPr dirty="0">
              <a:solidFill>
                <a:schemeClr val="bg1"/>
              </a:solidFill>
            </a:endParaRPr>
          </a:p>
        </p:txBody>
      </p:sp>
      <p:sp>
        <p:nvSpPr>
          <p:cNvPr id="5" name="Google Shape;88;p1"/>
          <p:cNvSpPr txBox="1">
            <a:spLocks noGrp="1"/>
          </p:cNvSpPr>
          <p:nvPr>
            <p:ph type="subTitle" idx="1"/>
          </p:nvPr>
        </p:nvSpPr>
        <p:spPr>
          <a:xfrm>
            <a:off x="1523815" y="4567282"/>
            <a:ext cx="8085137" cy="936625"/>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000"/>
              <a:buNone/>
            </a:pPr>
            <a:r>
              <a:rPr lang="en-US" sz="2000" i="0" u="none" dirty="0">
                <a:solidFill>
                  <a:schemeClr val="dk1"/>
                </a:solidFill>
                <a:latin typeface="Times New Roman"/>
                <a:ea typeface="Times New Roman"/>
                <a:cs typeface="Times New Roman"/>
                <a:sym typeface="Times New Roman"/>
              </a:rPr>
              <a:t>Department of Computer Engineering,</a:t>
            </a:r>
            <a:endParaRPr dirty="0"/>
          </a:p>
          <a:p>
            <a:pPr marL="0" lvl="0" indent="0" algn="ctr" rtl="0">
              <a:lnSpc>
                <a:spcPct val="80000"/>
              </a:lnSpc>
              <a:spcBef>
                <a:spcPts val="400"/>
              </a:spcBef>
              <a:spcAft>
                <a:spcPts val="0"/>
              </a:spcAft>
              <a:buClr>
                <a:schemeClr val="dk1"/>
              </a:buClr>
              <a:buSzPts val="2000"/>
              <a:buNone/>
            </a:pPr>
            <a:r>
              <a:rPr lang="en-US" sz="2000" i="0" u="none" dirty="0">
                <a:solidFill>
                  <a:schemeClr val="dk1"/>
                </a:solidFill>
                <a:latin typeface="Times New Roman"/>
                <a:ea typeface="Times New Roman"/>
                <a:cs typeface="Times New Roman"/>
                <a:sym typeface="Times New Roman"/>
              </a:rPr>
              <a:t>Sinhgad Institute of Technology and Science, Pune</a:t>
            </a:r>
            <a:endParaRPr dirty="0"/>
          </a:p>
          <a:p>
            <a:pPr marL="0" lvl="0" indent="0" algn="ctr" rtl="0">
              <a:lnSpc>
                <a:spcPct val="80000"/>
              </a:lnSpc>
              <a:spcBef>
                <a:spcPts val="400"/>
              </a:spcBef>
              <a:spcAft>
                <a:spcPts val="0"/>
              </a:spcAft>
              <a:buClr>
                <a:schemeClr val="dk1"/>
              </a:buClr>
              <a:buSzPts val="2000"/>
              <a:buNone/>
            </a:pPr>
            <a:r>
              <a:rPr lang="en-US" sz="2000" i="0" u="none" dirty="0">
                <a:solidFill>
                  <a:schemeClr val="dk1"/>
                </a:solidFill>
                <a:latin typeface="Times New Roman"/>
                <a:ea typeface="Times New Roman"/>
                <a:cs typeface="Times New Roman"/>
                <a:sym typeface="Times New Roman"/>
              </a:rPr>
              <a:t>202</a:t>
            </a:r>
            <a:r>
              <a:rPr lang="en-US" sz="2000" dirty="0">
                <a:solidFill>
                  <a:schemeClr val="dk1"/>
                </a:solidFill>
                <a:latin typeface="Times New Roman"/>
                <a:ea typeface="Times New Roman"/>
                <a:cs typeface="Times New Roman"/>
                <a:sym typeface="Times New Roman"/>
              </a:rPr>
              <a:t>2</a:t>
            </a:r>
            <a:r>
              <a:rPr lang="en-US" sz="2000" i="0" u="none" dirty="0">
                <a:solidFill>
                  <a:schemeClr val="dk1"/>
                </a:solidFill>
                <a:latin typeface="Times New Roman"/>
                <a:ea typeface="Times New Roman"/>
                <a:cs typeface="Times New Roman"/>
                <a:sym typeface="Times New Roman"/>
              </a:rPr>
              <a:t>-2</a:t>
            </a:r>
            <a:r>
              <a:rPr lang="en-US" sz="2000" dirty="0">
                <a:solidFill>
                  <a:schemeClr val="dk1"/>
                </a:solidFill>
                <a:latin typeface="Times New Roman"/>
                <a:ea typeface="Times New Roman"/>
                <a:cs typeface="Times New Roman"/>
                <a:sym typeface="Times New Roman"/>
              </a:rPr>
              <a:t>3</a:t>
            </a:r>
            <a:endParaRPr dirty="0"/>
          </a:p>
        </p:txBody>
      </p:sp>
      <p:sp>
        <p:nvSpPr>
          <p:cNvPr id="6" name="Google Shape;92;p1"/>
          <p:cNvSpPr txBox="1"/>
          <p:nvPr/>
        </p:nvSpPr>
        <p:spPr>
          <a:xfrm>
            <a:off x="2325504" y="1939970"/>
            <a:ext cx="6481762" cy="2592387"/>
          </a:xfrm>
          <a:prstGeom prst="rect">
            <a:avLst/>
          </a:prstGeom>
          <a:noFill/>
          <a:ln>
            <a:noFill/>
          </a:ln>
        </p:spPr>
        <p:txBody>
          <a:bodyPr spcFirstLastPara="1" wrap="square" lIns="91425" tIns="45700" rIns="91425" bIns="45700" anchor="ctr" anchorCtr="0">
            <a:noAutofit/>
          </a:bodyPr>
          <a:lstStyle/>
          <a:p>
            <a:pPr algn="ctr">
              <a:buClr>
                <a:prstClr val="black"/>
              </a:buClr>
              <a:buSzPts val="2400"/>
              <a:buFont typeface="Calibri"/>
              <a:buNone/>
            </a:pPr>
            <a:r>
              <a:rPr lang="en-US" sz="2400" dirty="0">
                <a:solidFill>
                  <a:prstClr val="black"/>
                </a:solidFill>
                <a:latin typeface="Times New Roman"/>
                <a:ea typeface="Times New Roman"/>
                <a:cs typeface="Times New Roman"/>
                <a:sym typeface="Times New Roman"/>
              </a:rPr>
              <a:t>Name of Group Members:</a:t>
            </a:r>
            <a:endParaRPr sz="2400" dirty="0">
              <a:solidFill>
                <a:prstClr val="black"/>
              </a:solidFill>
              <a:latin typeface="Times New Roman"/>
              <a:ea typeface="Times New Roman"/>
              <a:cs typeface="Times New Roman"/>
              <a:sym typeface="Times New Roman"/>
            </a:endParaRPr>
          </a:p>
          <a:p>
            <a:pPr algn="ctr" fontAlgn="t"/>
            <a:r>
              <a:rPr lang="en-US" sz="2400" dirty="0">
                <a:solidFill>
                  <a:prstClr val="white"/>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Harsh </a:t>
            </a:r>
            <a:r>
              <a:rPr lang="en-US" sz="2400" dirty="0">
                <a:solidFill>
                  <a:srgbClr val="0070C0"/>
                </a:solidFill>
                <a:latin typeface="Times New Roman" panose="02020603050405020304" pitchFamily="18" charset="0"/>
                <a:cs typeface="Times New Roman" panose="02020603050405020304" pitchFamily="18" charset="0"/>
              </a:rPr>
              <a:t>Dubey</a:t>
            </a:r>
            <a:r>
              <a:rPr lang="en-IN" sz="2400" dirty="0">
                <a:solidFill>
                  <a:srgbClr val="0070C0"/>
                </a:solidFill>
                <a:latin typeface="Times New Roman" panose="02020603050405020304" pitchFamily="18" charset="0"/>
                <a:cs typeface="Times New Roman" panose="02020603050405020304" pitchFamily="18" charset="0"/>
              </a:rPr>
              <a:t> 			</a:t>
            </a:r>
            <a:endParaRPr lang="en-IN" sz="2400" dirty="0">
              <a:solidFill>
                <a:srgbClr val="0070C0"/>
              </a:solidFill>
              <a:latin typeface="Times New Roman" panose="02020603050405020304" pitchFamily="18" charset="0"/>
              <a:cs typeface="Times New Roman" panose="02020603050405020304" pitchFamily="18" charset="0"/>
            </a:endParaRPr>
          </a:p>
          <a:p>
            <a:pPr algn="ctr" fontAlgn="t"/>
            <a:r>
              <a:rPr lang="en-US" sz="2400" dirty="0">
                <a:solidFill>
                  <a:srgbClr val="0070C0"/>
                </a:solidFill>
                <a:latin typeface="Times New Roman" panose="02020603050405020304" pitchFamily="18" charset="0"/>
                <a:cs typeface="Times New Roman" panose="02020603050405020304" pitchFamily="18" charset="0"/>
              </a:rPr>
              <a:t>	Anuj Singh Bhadoriya</a:t>
            </a:r>
            <a:r>
              <a:rPr lang="en-IN" sz="2400" dirty="0">
                <a:solidFill>
                  <a:srgbClr val="0070C0"/>
                </a:solidFill>
                <a:latin typeface="Times New Roman" panose="02020603050405020304" pitchFamily="18" charset="0"/>
                <a:cs typeface="Times New Roman" panose="02020603050405020304" pitchFamily="18" charset="0"/>
              </a:rPr>
              <a:t> 	</a:t>
            </a:r>
          </a:p>
          <a:p>
            <a:pPr algn="ctr" fontAlgn="t"/>
            <a:r>
              <a:rPr lang="en-US" sz="2400" dirty="0">
                <a:solidFill>
                  <a:srgbClr val="0070C0"/>
                </a:solidFill>
                <a:latin typeface="Times New Roman" panose="02020603050405020304" pitchFamily="18" charset="0"/>
                <a:cs typeface="Times New Roman" panose="02020603050405020304" pitchFamily="18" charset="0"/>
              </a:rPr>
              <a:t>	Abdulmuiz </a:t>
            </a:r>
            <a:r>
              <a:rPr lang="en-US" sz="2400" dirty="0">
                <a:solidFill>
                  <a:srgbClr val="0070C0"/>
                </a:solidFill>
                <a:latin typeface="Times New Roman" panose="02020603050405020304" pitchFamily="18" charset="0"/>
                <a:cs typeface="Times New Roman" panose="02020603050405020304" pitchFamily="18" charset="0"/>
              </a:rPr>
              <a:t>Shaikh </a:t>
            </a:r>
            <a:r>
              <a:rPr lang="en-IN" sz="2400" dirty="0">
                <a:solidFill>
                  <a:srgbClr val="0070C0"/>
                </a:solidFill>
                <a:latin typeface="Times New Roman" panose="02020603050405020304" pitchFamily="18" charset="0"/>
                <a:cs typeface="Times New Roman" panose="02020603050405020304" pitchFamily="18" charset="0"/>
              </a:rPr>
              <a:t> 		</a:t>
            </a:r>
          </a:p>
          <a:p>
            <a:pPr algn="ctr" fontAlgn="t"/>
            <a:r>
              <a:rPr lang="en-US" sz="2400" dirty="0">
                <a:solidFill>
                  <a:srgbClr val="0070C0"/>
                </a:solidFill>
                <a:latin typeface="Times New Roman" panose="02020603050405020304" pitchFamily="18" charset="0"/>
                <a:cs typeface="Times New Roman" panose="02020603050405020304" pitchFamily="18" charset="0"/>
              </a:rPr>
              <a:t>	Shreyash </a:t>
            </a:r>
            <a:r>
              <a:rPr lang="en-US" sz="2400" dirty="0">
                <a:solidFill>
                  <a:srgbClr val="0070C0"/>
                </a:solidFill>
                <a:latin typeface="Times New Roman" panose="02020603050405020304" pitchFamily="18" charset="0"/>
                <a:cs typeface="Times New Roman" panose="02020603050405020304" pitchFamily="18" charset="0"/>
              </a:rPr>
              <a:t>Bajhal </a:t>
            </a:r>
            <a:r>
              <a:rPr lang="en-IN" sz="2400" dirty="0">
                <a:solidFill>
                  <a:srgbClr val="0070C0"/>
                </a:solidFill>
                <a:latin typeface="Times New Roman" panose="02020603050405020304" pitchFamily="18" charset="0"/>
                <a:cs typeface="Times New Roman" panose="02020603050405020304" pitchFamily="18" charset="0"/>
              </a:rPr>
              <a:t> </a:t>
            </a:r>
            <a:r>
              <a:rPr lang="en-IN" sz="2400" dirty="0">
                <a:solidFill>
                  <a:prstClr val="white"/>
                </a:solidFill>
                <a:latin typeface="Arial" panose="020B0604020202020204" pitchFamily="34" charset="0"/>
              </a:rPr>
              <a:t>		</a:t>
            </a:r>
            <a:r>
              <a:rPr lang="en-US" sz="2400" dirty="0">
                <a:solidFill>
                  <a:prstClr val="black"/>
                </a:solidFill>
                <a:latin typeface="Times New Roman"/>
                <a:ea typeface="Times New Roman"/>
                <a:cs typeface="Times New Roman"/>
                <a:sym typeface="Times New Roman"/>
              </a:rPr>
              <a:t/>
            </a:r>
            <a:br>
              <a:rPr lang="en-US" sz="2400" dirty="0">
                <a:solidFill>
                  <a:prstClr val="black"/>
                </a:solidFill>
                <a:latin typeface="Times New Roman"/>
                <a:ea typeface="Times New Roman"/>
                <a:cs typeface="Times New Roman"/>
                <a:sym typeface="Times New Roman"/>
              </a:rPr>
            </a:br>
            <a:endParaRPr dirty="0">
              <a:solidFill>
                <a:prstClr val="white"/>
              </a:solidFill>
            </a:endParaRPr>
          </a:p>
        </p:txBody>
      </p:sp>
    </p:spTree>
    <p:extLst>
      <p:ext uri="{BB962C8B-B14F-4D97-AF65-F5344CB8AC3E}">
        <p14:creationId xmlns:p14="http://schemas.microsoft.com/office/powerpoint/2010/main" val="905793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smtClean="0">
                <a:solidFill>
                  <a:schemeClr val="dk1"/>
                </a:solidFill>
                <a:latin typeface="Times New Roman"/>
                <a:cs typeface="Times New Roman"/>
                <a:sym typeface="Times New Roman"/>
              </a:rPr>
              <a:t>GUI &amp; Demo</a:t>
            </a:r>
            <a:endParaRPr dirty="0"/>
          </a:p>
        </p:txBody>
      </p:sp>
      <p:sp>
        <p:nvSpPr>
          <p:cNvPr id="294" name="Google Shape;294;p1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10</a:t>
            </a:fld>
            <a:endParaRPr dirty="0">
              <a:solidFill>
                <a:prstClr val="white"/>
              </a:solidFill>
            </a:endParaRPr>
          </a:p>
        </p:txBody>
      </p:sp>
      <p:sp>
        <p:nvSpPr>
          <p:cNvPr id="10" name="Google Shape;282;p17"/>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p>
        </p:txBody>
      </p:sp>
      <p:pic>
        <p:nvPicPr>
          <p:cNvPr id="2" name="Picture 1"/>
          <p:cNvPicPr>
            <a:picLocks noChangeAspect="1"/>
          </p:cNvPicPr>
          <p:nvPr/>
        </p:nvPicPr>
        <p:blipFill rotWithShape="1">
          <a:blip r:embed="rId3"/>
          <a:srcRect l="573"/>
          <a:stretch/>
        </p:blipFill>
        <p:spPr>
          <a:xfrm>
            <a:off x="128187" y="1387710"/>
            <a:ext cx="5606041" cy="3466302"/>
          </a:xfrm>
          <a:prstGeom prst="rect">
            <a:avLst/>
          </a:prstGeom>
        </p:spPr>
      </p:pic>
      <p:pic>
        <p:nvPicPr>
          <p:cNvPr id="5" name="Picture 4"/>
          <p:cNvPicPr>
            <a:picLocks noChangeAspect="1"/>
          </p:cNvPicPr>
          <p:nvPr/>
        </p:nvPicPr>
        <p:blipFill>
          <a:blip r:embed="rId4"/>
          <a:stretch>
            <a:fillRect/>
          </a:stretch>
        </p:blipFill>
        <p:spPr>
          <a:xfrm>
            <a:off x="6272829" y="1387710"/>
            <a:ext cx="5742342" cy="3466302"/>
          </a:xfrm>
          <a:prstGeom prst="rect">
            <a:avLst/>
          </a:prstGeom>
        </p:spPr>
      </p:pic>
      <p:sp>
        <p:nvSpPr>
          <p:cNvPr id="9" name="TextBox 8"/>
          <p:cNvSpPr txBox="1"/>
          <p:nvPr/>
        </p:nvSpPr>
        <p:spPr>
          <a:xfrm>
            <a:off x="589659" y="5161660"/>
            <a:ext cx="3888337" cy="646331"/>
          </a:xfrm>
          <a:prstGeom prst="rect">
            <a:avLst/>
          </a:prstGeom>
          <a:noFill/>
        </p:spPr>
        <p:txBody>
          <a:bodyPr wrap="square" rtlCol="0">
            <a:spAutoFit/>
          </a:bodyPr>
          <a:lstStyle/>
          <a:p>
            <a:r>
              <a:rPr lang="en-US" dirty="0" smtClean="0">
                <a:solidFill>
                  <a:srgbClr val="0070C0"/>
                </a:solidFill>
                <a:latin typeface="Times New Roman" panose="02020603050405020304" pitchFamily="18" charset="0"/>
                <a:cs typeface="Times New Roman" panose="02020603050405020304" pitchFamily="18" charset="0"/>
              </a:rPr>
              <a:t>Machine learning model has been trained with all these 5 attributes.</a:t>
            </a:r>
          </a:p>
        </p:txBody>
      </p:sp>
      <p:sp>
        <p:nvSpPr>
          <p:cNvPr id="11" name="TextBox 10"/>
          <p:cNvSpPr txBox="1"/>
          <p:nvPr/>
        </p:nvSpPr>
        <p:spPr>
          <a:xfrm>
            <a:off x="6520441" y="5161659"/>
            <a:ext cx="5091869" cy="646331"/>
          </a:xfrm>
          <a:prstGeom prst="rect">
            <a:avLst/>
          </a:prstGeom>
          <a:noFill/>
        </p:spPr>
        <p:txBody>
          <a:bodyPr wrap="square" rtlCol="0">
            <a:spAutoFit/>
          </a:bodyPr>
          <a:lstStyle/>
          <a:p>
            <a:r>
              <a:rPr lang="en-US" dirty="0" smtClean="0">
                <a:solidFill>
                  <a:srgbClr val="0070C0"/>
                </a:solidFill>
                <a:latin typeface="Times New Roman" panose="02020603050405020304" pitchFamily="18" charset="0"/>
                <a:cs typeface="Times New Roman" panose="02020603050405020304" pitchFamily="18" charset="0"/>
              </a:rPr>
              <a:t>On changing value of one of the smart value ,the result might change, depending on learning of value.</a:t>
            </a:r>
          </a:p>
        </p:txBody>
      </p:sp>
    </p:spTree>
    <p:extLst>
      <p:ext uri="{BB962C8B-B14F-4D97-AF65-F5344CB8AC3E}">
        <p14:creationId xmlns:p14="http://schemas.microsoft.com/office/powerpoint/2010/main" val="230878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smtClean="0">
                <a:solidFill>
                  <a:schemeClr val="dk1"/>
                </a:solidFill>
                <a:latin typeface="Times New Roman"/>
                <a:cs typeface="Times New Roman"/>
                <a:sym typeface="Times New Roman"/>
              </a:rPr>
              <a:t>GUI &amp; Demo</a:t>
            </a:r>
            <a:endParaRPr dirty="0"/>
          </a:p>
        </p:txBody>
      </p:sp>
      <p:sp>
        <p:nvSpPr>
          <p:cNvPr id="294" name="Google Shape;294;p1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11</a:t>
            </a:fld>
            <a:endParaRPr dirty="0">
              <a:solidFill>
                <a:prstClr val="white"/>
              </a:solidFill>
            </a:endParaRPr>
          </a:p>
        </p:txBody>
      </p:sp>
      <p:sp>
        <p:nvSpPr>
          <p:cNvPr id="10" name="Google Shape;282;p17"/>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p>
        </p:txBody>
      </p:sp>
      <p:pic>
        <p:nvPicPr>
          <p:cNvPr id="6" name="Picture 5"/>
          <p:cNvPicPr>
            <a:picLocks noChangeAspect="1"/>
          </p:cNvPicPr>
          <p:nvPr/>
        </p:nvPicPr>
        <p:blipFill>
          <a:blip r:embed="rId3"/>
          <a:stretch>
            <a:fillRect/>
          </a:stretch>
        </p:blipFill>
        <p:spPr>
          <a:xfrm>
            <a:off x="6366617" y="1387711"/>
            <a:ext cx="5825384" cy="3401132"/>
          </a:xfrm>
          <a:prstGeom prst="rect">
            <a:avLst/>
          </a:prstGeom>
        </p:spPr>
      </p:pic>
      <p:pic>
        <p:nvPicPr>
          <p:cNvPr id="7" name="Picture 6"/>
          <p:cNvPicPr>
            <a:picLocks noChangeAspect="1"/>
          </p:cNvPicPr>
          <p:nvPr/>
        </p:nvPicPr>
        <p:blipFill>
          <a:blip r:embed="rId4"/>
          <a:stretch>
            <a:fillRect/>
          </a:stretch>
        </p:blipFill>
        <p:spPr>
          <a:xfrm>
            <a:off x="19941" y="1387711"/>
            <a:ext cx="5945023" cy="3401132"/>
          </a:xfrm>
          <a:prstGeom prst="rect">
            <a:avLst/>
          </a:prstGeom>
        </p:spPr>
      </p:pic>
      <p:sp>
        <p:nvSpPr>
          <p:cNvPr id="11" name="TextBox 10"/>
          <p:cNvSpPr txBox="1"/>
          <p:nvPr/>
        </p:nvSpPr>
        <p:spPr>
          <a:xfrm>
            <a:off x="589659" y="5161660"/>
            <a:ext cx="4520726" cy="369332"/>
          </a:xfrm>
          <a:prstGeom prst="rect">
            <a:avLst/>
          </a:prstGeom>
          <a:noFill/>
        </p:spPr>
        <p:txBody>
          <a:bodyPr wrap="square" rtlCol="0">
            <a:spAutoFit/>
          </a:bodyPr>
          <a:lstStyle/>
          <a:p>
            <a:r>
              <a:rPr lang="en-US" dirty="0" smtClean="0">
                <a:solidFill>
                  <a:srgbClr val="0070C0"/>
                </a:solidFill>
                <a:latin typeface="Times New Roman" panose="02020603050405020304" pitchFamily="18" charset="0"/>
                <a:cs typeface="Times New Roman" panose="02020603050405020304" pitchFamily="18" charset="0"/>
              </a:rPr>
              <a:t>Here we got result as failure is predicted.</a:t>
            </a:r>
          </a:p>
        </p:txBody>
      </p:sp>
      <p:sp>
        <p:nvSpPr>
          <p:cNvPr id="12" name="TextBox 11"/>
          <p:cNvSpPr txBox="1"/>
          <p:nvPr/>
        </p:nvSpPr>
        <p:spPr>
          <a:xfrm>
            <a:off x="6366617" y="5161660"/>
            <a:ext cx="6067514" cy="923330"/>
          </a:xfrm>
          <a:prstGeom prst="rect">
            <a:avLst/>
          </a:prstGeom>
          <a:noFill/>
        </p:spPr>
        <p:txBody>
          <a:bodyPr wrap="square" rtlCol="0">
            <a:spAutoFit/>
          </a:bodyPr>
          <a:lstStyle/>
          <a:p>
            <a:r>
              <a:rPr lang="en-US" dirty="0" smtClean="0">
                <a:solidFill>
                  <a:srgbClr val="0070C0"/>
                </a:solidFill>
                <a:latin typeface="Times New Roman" panose="02020603050405020304" pitchFamily="18" charset="0"/>
                <a:cs typeface="Times New Roman" panose="02020603050405020304" pitchFamily="18" charset="0"/>
              </a:rPr>
              <a:t>On clicking auto test from the main menu, your hard disk’s smart values will be fetched with some external software and python libraries and result will be shown.</a:t>
            </a:r>
          </a:p>
        </p:txBody>
      </p:sp>
    </p:spTree>
    <p:extLst>
      <p:ext uri="{BB962C8B-B14F-4D97-AF65-F5344CB8AC3E}">
        <p14:creationId xmlns:p14="http://schemas.microsoft.com/office/powerpoint/2010/main" val="335425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4487" y="2967335"/>
            <a:ext cx="3583032" cy="923330"/>
          </a:xfrm>
          <a:prstGeom prst="rect">
            <a:avLst/>
          </a:prstGeom>
          <a:noFill/>
        </p:spPr>
        <p:txBody>
          <a:bodyPr wrap="none" lIns="91440" tIns="45720" rIns="91440" bIns="45720">
            <a:spAutoFit/>
          </a:bodyPr>
          <a:lstStyle/>
          <a:p>
            <a:pPr algn="ctr"/>
            <a:r>
              <a:rPr lang="en-US" sz="5400" dirty="0">
                <a:ln w="0"/>
                <a:solidFill>
                  <a:srgbClr val="3494BA"/>
                </a:solidFill>
                <a:effectLst>
                  <a:outerShdw blurRad="38100" dist="25400" dir="5400000" algn="ctr" rotWithShape="0">
                    <a:srgbClr val="6E747A">
                      <a:alpha val="43000"/>
                    </a:srgbClr>
                  </a:outerShdw>
                </a:effectLst>
              </a:rPr>
              <a:t>Thank you</a:t>
            </a:r>
            <a:endParaRPr lang="en-US" sz="5400" dirty="0">
              <a:ln w="0"/>
              <a:solidFill>
                <a:srgbClr val="3494BA"/>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35522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1"/>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a:solidFill>
                  <a:schemeClr val="dk1"/>
                </a:solidFill>
                <a:latin typeface="Times New Roman"/>
                <a:ea typeface="Times New Roman"/>
                <a:cs typeface="Times New Roman"/>
                <a:sym typeface="Times New Roman"/>
              </a:rPr>
              <a:t>Introduction</a:t>
            </a:r>
            <a:endParaRPr dirty="0"/>
          </a:p>
        </p:txBody>
      </p:sp>
      <p:sp>
        <p:nvSpPr>
          <p:cNvPr id="214" name="Google Shape;214;p11"/>
          <p:cNvSpPr txBox="1">
            <a:spLocks noGrp="1"/>
          </p:cNvSpPr>
          <p:nvPr>
            <p:ph idx="1"/>
          </p:nvPr>
        </p:nvSpPr>
        <p:spPr>
          <a:xfrm>
            <a:off x="1981200" y="1268412"/>
            <a:ext cx="8229600" cy="4857750"/>
          </a:xfrm>
          <a:prstGeom prst="rect">
            <a:avLst/>
          </a:prstGeom>
          <a:noFill/>
          <a:ln>
            <a:noFill/>
          </a:ln>
        </p:spPr>
        <p:txBody>
          <a:bodyPr spcFirstLastPara="1" vert="horz" wrap="square" lIns="91425" tIns="45700" rIns="91425" bIns="45700" rtlCol="0" anchor="t" anchorCtr="0">
            <a:noAutofit/>
          </a:bodyPr>
          <a:lstStyle/>
          <a:p>
            <a:r>
              <a:rPr lang="en-US" altLang="en-US" sz="2400" dirty="0">
                <a:solidFill>
                  <a:srgbClr val="0070C0"/>
                </a:solidFill>
                <a:latin typeface="Times New Roman" panose="02020603050405020304" pitchFamily="18" charset="0"/>
                <a:cs typeface="Times New Roman" panose="02020603050405020304" pitchFamily="18" charset="0"/>
              </a:rPr>
              <a:t>Failure of Hard Disk is a term most companies and people, fear about.  People get concerned regarding data loss.</a:t>
            </a:r>
          </a:p>
          <a:p>
            <a:r>
              <a:rPr lang="en-US" altLang="en-US" sz="2400" dirty="0">
                <a:solidFill>
                  <a:srgbClr val="0070C0"/>
                </a:solidFill>
                <a:latin typeface="Times New Roman" panose="02020603050405020304" pitchFamily="18" charset="0"/>
                <a:cs typeface="Times New Roman" panose="02020603050405020304" pitchFamily="18" charset="0"/>
              </a:rPr>
              <a:t>Therefore, predicting the failure of the HDD is an important and to ensure the storage security of the data center.</a:t>
            </a:r>
          </a:p>
          <a:p>
            <a:r>
              <a:rPr lang="en-US" altLang="en-US" sz="2400" dirty="0">
                <a:solidFill>
                  <a:srgbClr val="0070C0"/>
                </a:solidFill>
                <a:latin typeface="Times New Roman" panose="02020603050405020304" pitchFamily="18" charset="0"/>
                <a:cs typeface="Times New Roman" panose="02020603050405020304" pitchFamily="18" charset="0"/>
              </a:rPr>
              <a:t>There exist a system named, S.M.A.R.T. in hard disk tools or bios tools which stands for Self-Monitoring, Analysis and Reporting Technology.</a:t>
            </a:r>
          </a:p>
          <a:p>
            <a:r>
              <a:rPr lang="en-US" altLang="en-US" sz="2400" dirty="0">
                <a:solidFill>
                  <a:srgbClr val="0070C0"/>
                </a:solidFill>
                <a:latin typeface="Times New Roman" panose="02020603050405020304" pitchFamily="18" charset="0"/>
                <a:cs typeface="Times New Roman" panose="02020603050405020304" pitchFamily="18" charset="0"/>
              </a:rPr>
              <a:t>This method returns unlabeled data overtime, and the healthy and faulty data are highly mixed.</a:t>
            </a:r>
          </a:p>
          <a:p>
            <a:r>
              <a:rPr lang="en-US" altLang="en-US" sz="2400" dirty="0">
                <a:solidFill>
                  <a:srgbClr val="0070C0"/>
                </a:solidFill>
                <a:latin typeface="Times New Roman" panose="02020603050405020304" pitchFamily="18" charset="0"/>
                <a:cs typeface="Times New Roman" panose="02020603050405020304" pitchFamily="18" charset="0"/>
              </a:rPr>
              <a:t>This returned data will be fed to ML algorithm to predict the hard drive failure</a:t>
            </a:r>
          </a:p>
          <a:p>
            <a:pPr marL="0" indent="0">
              <a:buNone/>
            </a:pPr>
            <a:endParaRPr lang="en-IN" altLang="en-US" dirty="0">
              <a:solidFill>
                <a:srgbClr val="0070C0"/>
              </a:solidFill>
              <a:latin typeface="Times New Roman" panose="02020603050405020304" pitchFamily="18" charset="0"/>
              <a:cs typeface="Times New Roman" panose="02020603050405020304" pitchFamily="18" charset="0"/>
            </a:endParaRPr>
          </a:p>
        </p:txBody>
      </p:sp>
      <p:sp>
        <p:nvSpPr>
          <p:cNvPr id="216" name="Google Shape;216;p11"/>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altLang="en-US" sz="1200" dirty="0">
                <a:solidFill>
                  <a:prstClr val="white"/>
                </a:solidFill>
                <a:latin typeface="Times New Roman" panose="02020603050405020304" pitchFamily="18" charset="0"/>
                <a:cs typeface="Times New Roman" panose="02020603050405020304" pitchFamily="18" charset="0"/>
              </a:rPr>
              <a:t>Hard Disk Failure Prediction Using Machine learning</a:t>
            </a:r>
            <a:endParaRPr dirty="0">
              <a:solidFill>
                <a:prstClr val="white"/>
              </a:solidFill>
            </a:endParaRPr>
          </a:p>
        </p:txBody>
      </p:sp>
      <p:sp>
        <p:nvSpPr>
          <p:cNvPr id="217" name="Google Shape;217;p11"/>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2</a:t>
            </a:fld>
            <a:endParaRPr dirty="0">
              <a:solidFill>
                <a:prstClr val="white"/>
              </a:solidFill>
            </a:endParaRPr>
          </a:p>
        </p:txBody>
      </p:sp>
    </p:spTree>
    <p:extLst>
      <p:ext uri="{BB962C8B-B14F-4D97-AF65-F5344CB8AC3E}">
        <p14:creationId xmlns:p14="http://schemas.microsoft.com/office/powerpoint/2010/main" val="384397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a:solidFill>
                  <a:schemeClr val="dk1"/>
                </a:solidFill>
                <a:latin typeface="Times New Roman"/>
                <a:ea typeface="Times New Roman"/>
                <a:cs typeface="Times New Roman"/>
                <a:sym typeface="Times New Roman"/>
              </a:rPr>
              <a:t>Motivation</a:t>
            </a:r>
            <a:endParaRPr dirty="0"/>
          </a:p>
        </p:txBody>
      </p:sp>
      <p:sp>
        <p:nvSpPr>
          <p:cNvPr id="225" name="Google Shape;225;p12"/>
          <p:cNvSpPr txBox="1">
            <a:spLocks noGrp="1"/>
          </p:cNvSpPr>
          <p:nvPr>
            <p:ph idx="1"/>
          </p:nvPr>
        </p:nvSpPr>
        <p:spPr>
          <a:xfrm>
            <a:off x="1981200" y="1268412"/>
            <a:ext cx="8229600" cy="4857750"/>
          </a:xfrm>
          <a:prstGeom prst="rect">
            <a:avLst/>
          </a:prstGeom>
          <a:noFill/>
          <a:ln>
            <a:noFill/>
          </a:ln>
        </p:spPr>
        <p:txBody>
          <a:bodyPr spcFirstLastPara="1" vert="horz" wrap="square" lIns="91425" tIns="45700" rIns="91425" bIns="45700" rtlCol="0" anchor="t" anchorCtr="0">
            <a:noAutofit/>
          </a:bodyPr>
          <a:lstStyle/>
          <a:p>
            <a:r>
              <a:rPr lang="en-US" altLang="en-US" sz="2400" dirty="0">
                <a:solidFill>
                  <a:srgbClr val="0070C0"/>
                </a:solidFill>
                <a:latin typeface="Times New Roman" panose="02020603050405020304" pitchFamily="18" charset="0"/>
                <a:cs typeface="Times New Roman" panose="02020603050405020304" pitchFamily="18" charset="0"/>
              </a:rPr>
              <a:t>Hard disk storage is the most important information storage method in the Internet era, and failure of hard disk drives (HDDs) is also the most important fault source in data center.</a:t>
            </a:r>
          </a:p>
          <a:p>
            <a:r>
              <a:rPr lang="en-US" altLang="en-US" sz="2400" dirty="0">
                <a:solidFill>
                  <a:srgbClr val="0070C0"/>
                </a:solidFill>
                <a:latin typeface="Times New Roman" panose="02020603050405020304" pitchFamily="18" charset="0"/>
                <a:cs typeface="Times New Roman" panose="02020603050405020304" pitchFamily="18" charset="0"/>
              </a:rPr>
              <a:t>Our main motivation behind this is to solve HDD failure problem and if we can surpass or somehow predict when it will fail, then it would be a great change and hence prevents data loss.</a:t>
            </a:r>
          </a:p>
        </p:txBody>
      </p:sp>
      <p:sp>
        <p:nvSpPr>
          <p:cNvPr id="227" name="Google Shape;227;p12"/>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p>
        </p:txBody>
      </p:sp>
      <p:sp>
        <p:nvSpPr>
          <p:cNvPr id="228" name="Google Shape;228;p12"/>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3</a:t>
            </a:fld>
            <a:endParaRPr dirty="0">
              <a:solidFill>
                <a:prstClr val="white"/>
              </a:solidFill>
            </a:endParaRPr>
          </a:p>
        </p:txBody>
      </p:sp>
    </p:spTree>
    <p:extLst>
      <p:ext uri="{BB962C8B-B14F-4D97-AF65-F5344CB8AC3E}">
        <p14:creationId xmlns:p14="http://schemas.microsoft.com/office/powerpoint/2010/main" val="412452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4"/>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a:solidFill>
                  <a:schemeClr val="dk1"/>
                </a:solidFill>
                <a:latin typeface="Times New Roman"/>
                <a:ea typeface="Times New Roman"/>
                <a:cs typeface="Times New Roman"/>
                <a:sym typeface="Times New Roman"/>
              </a:rPr>
              <a:t>Problem Statement</a:t>
            </a:r>
            <a:endParaRPr dirty="0"/>
          </a:p>
        </p:txBody>
      </p:sp>
      <p:sp>
        <p:nvSpPr>
          <p:cNvPr id="247" name="Google Shape;247;p14"/>
          <p:cNvSpPr txBox="1">
            <a:spLocks noGrp="1"/>
          </p:cNvSpPr>
          <p:nvPr>
            <p:ph type="body" idx="1"/>
          </p:nvPr>
        </p:nvSpPr>
        <p:spPr>
          <a:xfrm>
            <a:off x="1981200" y="1268412"/>
            <a:ext cx="8229600" cy="4857750"/>
          </a:xfrm>
          <a:prstGeom prst="rect">
            <a:avLst/>
          </a:prstGeom>
          <a:noFill/>
          <a:ln>
            <a:noFill/>
          </a:ln>
        </p:spPr>
        <p:txBody>
          <a:bodyPr spcFirstLastPara="1" vert="horz" wrap="square" lIns="91425" tIns="45700" rIns="91425" bIns="45700" rtlCol="0" anchor="t" anchorCtr="0">
            <a:noAutofit/>
          </a:bodyPr>
          <a:lstStyle/>
          <a:p>
            <a:pPr eaLnBrk="1" hangingPunct="1">
              <a:buFont typeface="Arial" panose="020B0604020202020204" pitchFamily="34" charset="0"/>
              <a:buNone/>
            </a:pPr>
            <a:r>
              <a:rPr lang="en-IN" altLang="en-US" sz="2400" dirty="0">
                <a:solidFill>
                  <a:srgbClr val="0070C0"/>
                </a:solidFill>
                <a:latin typeface="Times New Roman" panose="02020603050405020304" pitchFamily="18" charset="0"/>
                <a:cs typeface="Times New Roman" panose="02020603050405020304" pitchFamily="18" charset="0"/>
              </a:rPr>
              <a:t>Project Topic:</a:t>
            </a:r>
          </a:p>
          <a:p>
            <a:pPr eaLnBrk="1" hangingPunct="1">
              <a:buNone/>
            </a:pPr>
            <a:r>
              <a:rPr lang="en-US" altLang="en-US" sz="2400" dirty="0">
                <a:solidFill>
                  <a:srgbClr val="0070C0"/>
                </a:solidFill>
                <a:latin typeface="Times New Roman" panose="02020603050405020304" pitchFamily="18" charset="0"/>
                <a:cs typeface="Times New Roman" panose="02020603050405020304" pitchFamily="18" charset="0"/>
              </a:rPr>
              <a:t>Hard Disk Failure Prediction Using Machine </a:t>
            </a:r>
            <a:r>
              <a:rPr lang="en-US" altLang="en-US" sz="2400" dirty="0" smtClean="0">
                <a:solidFill>
                  <a:srgbClr val="0070C0"/>
                </a:solidFill>
                <a:latin typeface="Times New Roman" panose="02020603050405020304" pitchFamily="18" charset="0"/>
                <a:cs typeface="Times New Roman" panose="02020603050405020304" pitchFamily="18" charset="0"/>
              </a:rPr>
              <a:t>learning</a:t>
            </a:r>
            <a:endParaRPr lang="en-IN" altLang="en-US" sz="2400" dirty="0">
              <a:solidFill>
                <a:srgbClr val="0070C0"/>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IN" altLang="en-US" sz="2400" dirty="0">
                <a:solidFill>
                  <a:srgbClr val="0070C0"/>
                </a:solidFill>
                <a:latin typeface="Times New Roman" panose="02020603050405020304" pitchFamily="18" charset="0"/>
                <a:cs typeface="Times New Roman" panose="02020603050405020304" pitchFamily="18" charset="0"/>
              </a:rPr>
              <a:t>Problem Statement : </a:t>
            </a:r>
          </a:p>
          <a:p>
            <a:pPr algn="just" eaLnBrk="1" hangingPunct="1">
              <a:buFont typeface="Arial" panose="020B0604020202020204" pitchFamily="34" charset="0"/>
              <a:buNone/>
            </a:pPr>
            <a:r>
              <a:rPr lang="en-US" altLang="en-US" sz="2400" dirty="0">
                <a:solidFill>
                  <a:srgbClr val="0070C0"/>
                </a:solidFill>
                <a:latin typeface="Times New Roman" panose="02020603050405020304" pitchFamily="18" charset="0"/>
                <a:cs typeface="Times New Roman" panose="02020603050405020304" pitchFamily="18" charset="0"/>
              </a:rPr>
              <a:t>	Hard Disks are core storage devices. They are mechanical, so they can fail any time after their life span. Hard Disk Drive S.M.A.R.T. values are given in the dataset. </a:t>
            </a:r>
            <a:r>
              <a:rPr lang="en-US" altLang="en-US" sz="2400" b="1" dirty="0">
                <a:solidFill>
                  <a:srgbClr val="0070C0"/>
                </a:solidFill>
                <a:latin typeface="Times New Roman" panose="02020603050405020304" pitchFamily="18" charset="0"/>
                <a:cs typeface="Times New Roman" panose="02020603050405020304" pitchFamily="18" charset="0"/>
              </a:rPr>
              <a:t>Predict the hard disk failure with highest accuracy possible.</a:t>
            </a:r>
            <a:endParaRPr lang="en-IN" altLang="en-US" sz="2400" b="1" dirty="0">
              <a:solidFill>
                <a:srgbClr val="0070C0"/>
              </a:solidFill>
              <a:latin typeface="Times New Roman" panose="02020603050405020304" pitchFamily="18" charset="0"/>
              <a:cs typeface="Times New Roman" panose="02020603050405020304" pitchFamily="18" charset="0"/>
            </a:endParaRPr>
          </a:p>
        </p:txBody>
      </p:sp>
      <p:sp>
        <p:nvSpPr>
          <p:cNvPr id="249" name="Google Shape;249;p14"/>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endParaRPr lang="en-US" sz="1200" dirty="0">
              <a:solidFill>
                <a:prstClr val="white"/>
              </a:solidFill>
              <a:latin typeface="Times New Roman" panose="02020603050405020304" pitchFamily="18" charset="0"/>
              <a:ea typeface="Calibri"/>
              <a:cs typeface="Times New Roman" panose="02020603050405020304" pitchFamily="18" charset="0"/>
              <a:sym typeface="Calibri"/>
            </a:endParaRPr>
          </a:p>
        </p:txBody>
      </p:sp>
      <p:sp>
        <p:nvSpPr>
          <p:cNvPr id="250" name="Google Shape;250;p14"/>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4</a:t>
            </a:fld>
            <a:endParaRPr dirty="0">
              <a:solidFill>
                <a:prstClr val="white"/>
              </a:solidFill>
            </a:endParaRPr>
          </a:p>
        </p:txBody>
      </p:sp>
    </p:spTree>
    <p:extLst>
      <p:ext uri="{BB962C8B-B14F-4D97-AF65-F5344CB8AC3E}">
        <p14:creationId xmlns:p14="http://schemas.microsoft.com/office/powerpoint/2010/main" val="127390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smtClean="0">
                <a:solidFill>
                  <a:schemeClr val="dk1"/>
                </a:solidFill>
                <a:latin typeface="Times New Roman"/>
                <a:ea typeface="Times New Roman"/>
                <a:cs typeface="Times New Roman"/>
                <a:sym typeface="Times New Roman"/>
              </a:rPr>
              <a:t>Project Scope</a:t>
            </a:r>
            <a:endParaRPr dirty="0"/>
          </a:p>
        </p:txBody>
      </p:sp>
      <p:sp>
        <p:nvSpPr>
          <p:cNvPr id="258" name="Google Shape;258;p15"/>
          <p:cNvSpPr txBox="1">
            <a:spLocks noGrp="1"/>
          </p:cNvSpPr>
          <p:nvPr>
            <p:ph type="body" idx="1"/>
          </p:nvPr>
        </p:nvSpPr>
        <p:spPr>
          <a:xfrm>
            <a:off x="1981200" y="1268412"/>
            <a:ext cx="8229600" cy="4857750"/>
          </a:xfrm>
          <a:prstGeom prst="rect">
            <a:avLst/>
          </a:prstGeom>
          <a:noFill/>
          <a:ln>
            <a:noFill/>
          </a:ln>
        </p:spPr>
        <p:txBody>
          <a:bodyPr spcFirstLastPara="1" vert="horz" wrap="square" lIns="91425" tIns="45700" rIns="91425" bIns="45700" rtlCol="0" anchor="t" anchorCtr="0">
            <a:noAutofit/>
          </a:bodyPr>
          <a:lstStyle/>
          <a:p>
            <a:pPr marL="0" indent="0">
              <a:buNone/>
            </a:pPr>
            <a:r>
              <a:rPr lang="en-US" altLang="en-US" sz="2800" dirty="0">
                <a:solidFill>
                  <a:srgbClr val="0070C0"/>
                </a:solidFill>
                <a:latin typeface="Times New Roman" panose="02020603050405020304" pitchFamily="18" charset="0"/>
                <a:cs typeface="Times New Roman" panose="02020603050405020304" pitchFamily="18" charset="0"/>
              </a:rPr>
              <a:t>The project is currently being developed for the individual user, which </a:t>
            </a:r>
            <a:r>
              <a:rPr lang="en-US" altLang="en-US" sz="2800" dirty="0" smtClean="0">
                <a:solidFill>
                  <a:srgbClr val="0070C0"/>
                </a:solidFill>
                <a:latin typeface="Times New Roman" panose="02020603050405020304" pitchFamily="18" charset="0"/>
                <a:cs typeface="Times New Roman" panose="02020603050405020304" pitchFamily="18" charset="0"/>
              </a:rPr>
              <a:t>uses hard </a:t>
            </a:r>
            <a:r>
              <a:rPr lang="en-US" altLang="en-US" sz="2800" dirty="0">
                <a:solidFill>
                  <a:srgbClr val="0070C0"/>
                </a:solidFill>
                <a:latin typeface="Times New Roman" panose="02020603050405020304" pitchFamily="18" charset="0"/>
                <a:cs typeface="Times New Roman" panose="02020603050405020304" pitchFamily="18" charset="0"/>
              </a:rPr>
              <a:t>disk drives as their storage device. </a:t>
            </a:r>
            <a:endParaRPr lang="en-US" altLang="en-US" sz="2800" dirty="0" smtClean="0">
              <a:solidFill>
                <a:srgbClr val="0070C0"/>
              </a:solidFill>
              <a:latin typeface="Times New Roman" panose="02020603050405020304" pitchFamily="18" charset="0"/>
              <a:cs typeface="Times New Roman" panose="02020603050405020304" pitchFamily="18" charset="0"/>
            </a:endParaRPr>
          </a:p>
          <a:p>
            <a:pPr marL="0" indent="0">
              <a:buNone/>
            </a:pPr>
            <a:r>
              <a:rPr lang="en-US" altLang="en-US" sz="2800" dirty="0" smtClean="0">
                <a:solidFill>
                  <a:srgbClr val="0070C0"/>
                </a:solidFill>
                <a:latin typeface="Times New Roman" panose="02020603050405020304" pitchFamily="18" charset="0"/>
                <a:cs typeface="Times New Roman" panose="02020603050405020304" pitchFamily="18" charset="0"/>
              </a:rPr>
              <a:t>It </a:t>
            </a:r>
            <a:r>
              <a:rPr lang="en-US" altLang="en-US" sz="2800" dirty="0">
                <a:solidFill>
                  <a:srgbClr val="0070C0"/>
                </a:solidFill>
                <a:latin typeface="Times New Roman" panose="02020603050405020304" pitchFamily="18" charset="0"/>
                <a:cs typeface="Times New Roman" panose="02020603050405020304" pitchFamily="18" charset="0"/>
              </a:rPr>
              <a:t>can further be scaled up for </a:t>
            </a:r>
            <a:r>
              <a:rPr lang="en-US" altLang="en-US" sz="2800" dirty="0" smtClean="0">
                <a:solidFill>
                  <a:srgbClr val="0070C0"/>
                </a:solidFill>
                <a:latin typeface="Times New Roman" panose="02020603050405020304" pitchFamily="18" charset="0"/>
                <a:cs typeface="Times New Roman" panose="02020603050405020304" pitchFamily="18" charset="0"/>
              </a:rPr>
              <a:t>data centres</a:t>
            </a:r>
            <a:r>
              <a:rPr lang="en-US" altLang="en-US" sz="2800" dirty="0">
                <a:solidFill>
                  <a:srgbClr val="0070C0"/>
                </a:solidFill>
                <a:latin typeface="Times New Roman" panose="02020603050405020304" pitchFamily="18" charset="0"/>
                <a:cs typeface="Times New Roman" panose="02020603050405020304" pitchFamily="18" charset="0"/>
              </a:rPr>
              <a:t>. The project requirements are satisfied by the available hardware </a:t>
            </a:r>
            <a:r>
              <a:rPr lang="en-US" altLang="en-US" sz="2800" dirty="0" smtClean="0">
                <a:solidFill>
                  <a:srgbClr val="0070C0"/>
                </a:solidFill>
                <a:latin typeface="Times New Roman" panose="02020603050405020304" pitchFamily="18" charset="0"/>
                <a:cs typeface="Times New Roman" panose="02020603050405020304" pitchFamily="18" charset="0"/>
              </a:rPr>
              <a:t>and software.</a:t>
            </a:r>
          </a:p>
          <a:p>
            <a:pPr marL="0" indent="0">
              <a:buNone/>
            </a:pPr>
            <a:r>
              <a:rPr lang="en-US" altLang="en-US" sz="2800" dirty="0" smtClean="0">
                <a:solidFill>
                  <a:srgbClr val="0070C0"/>
                </a:solidFill>
                <a:latin typeface="Times New Roman" panose="02020603050405020304" pitchFamily="18" charset="0"/>
                <a:cs typeface="Times New Roman" panose="02020603050405020304" pitchFamily="18" charset="0"/>
              </a:rPr>
              <a:t>The scope can be further expanded to surveillance system storage disks protection</a:t>
            </a:r>
            <a:endParaRPr lang="en-US" altLang="en-US" sz="2800" dirty="0">
              <a:solidFill>
                <a:srgbClr val="0070C0"/>
              </a:solidFill>
              <a:latin typeface="Times New Roman" panose="02020603050405020304" pitchFamily="18" charset="0"/>
              <a:cs typeface="Times New Roman" panose="02020603050405020304" pitchFamily="18" charset="0"/>
            </a:endParaRPr>
          </a:p>
        </p:txBody>
      </p:sp>
      <p:sp>
        <p:nvSpPr>
          <p:cNvPr id="260" name="Google Shape;260;p15"/>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p>
        </p:txBody>
      </p:sp>
      <p:sp>
        <p:nvSpPr>
          <p:cNvPr id="261" name="Google Shape;261;p15"/>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5</a:t>
            </a:fld>
            <a:endParaRPr dirty="0">
              <a:solidFill>
                <a:prstClr val="white"/>
              </a:solidFill>
            </a:endParaRPr>
          </a:p>
        </p:txBody>
      </p:sp>
    </p:spTree>
    <p:extLst>
      <p:ext uri="{BB962C8B-B14F-4D97-AF65-F5344CB8AC3E}">
        <p14:creationId xmlns:p14="http://schemas.microsoft.com/office/powerpoint/2010/main" val="135471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a:solidFill>
                  <a:schemeClr val="dk1"/>
                </a:solidFill>
                <a:latin typeface="Times New Roman"/>
                <a:ea typeface="Times New Roman"/>
                <a:cs typeface="Times New Roman"/>
                <a:sym typeface="Times New Roman"/>
              </a:rPr>
              <a:t>System Architecture</a:t>
            </a:r>
            <a:endParaRPr dirty="0"/>
          </a:p>
        </p:txBody>
      </p:sp>
      <p:sp>
        <p:nvSpPr>
          <p:cNvPr id="294" name="Google Shape;294;p1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6</a:t>
            </a:fld>
            <a:endParaRPr dirty="0">
              <a:solidFill>
                <a:prstClr val="white"/>
              </a:solidFill>
            </a:endParaRPr>
          </a:p>
        </p:txBody>
      </p:sp>
      <p:sp>
        <p:nvSpPr>
          <p:cNvPr id="10" name="Google Shape;282;p17"/>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1461820"/>
            <a:ext cx="8763000" cy="4105275"/>
          </a:xfrm>
          <a:prstGeom prst="rect">
            <a:avLst/>
          </a:prstGeom>
        </p:spPr>
      </p:pic>
    </p:spTree>
    <p:extLst>
      <p:ext uri="{BB962C8B-B14F-4D97-AF65-F5344CB8AC3E}">
        <p14:creationId xmlns:p14="http://schemas.microsoft.com/office/powerpoint/2010/main" val="271142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1989746" y="238337"/>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smtClean="0">
                <a:solidFill>
                  <a:schemeClr val="dk1"/>
                </a:solidFill>
                <a:latin typeface="Times New Roman"/>
                <a:cs typeface="Times New Roman"/>
                <a:sym typeface="Times New Roman"/>
              </a:rPr>
              <a:t>Methodologies</a:t>
            </a:r>
            <a:endParaRPr dirty="0"/>
          </a:p>
        </p:txBody>
      </p:sp>
      <p:sp>
        <p:nvSpPr>
          <p:cNvPr id="294" name="Google Shape;294;p1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7</a:t>
            </a:fld>
            <a:endParaRPr dirty="0">
              <a:solidFill>
                <a:prstClr val="white"/>
              </a:solidFill>
            </a:endParaRPr>
          </a:p>
        </p:txBody>
      </p:sp>
      <p:sp>
        <p:nvSpPr>
          <p:cNvPr id="10" name="Google Shape;282;p17"/>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p>
        </p:txBody>
      </p:sp>
      <p:sp>
        <p:nvSpPr>
          <p:cNvPr id="6" name="Google Shape;258;p15"/>
          <p:cNvSpPr txBox="1">
            <a:spLocks/>
          </p:cNvSpPr>
          <p:nvPr/>
        </p:nvSpPr>
        <p:spPr>
          <a:xfrm>
            <a:off x="1981200" y="1268412"/>
            <a:ext cx="8229600" cy="4857750"/>
          </a:xfrm>
          <a:prstGeom prst="rect">
            <a:avLst/>
          </a:prstGeom>
          <a:noFill/>
          <a:ln>
            <a:noFill/>
          </a:ln>
        </p:spPr>
        <p:txBody>
          <a:bodyPr spcFirstLastPara="1" vert="horz" wrap="square" lIns="91425" tIns="45700" rIns="91425" bIns="45700" rtlCol="0" anchor="t" anchorCtr="0">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
                <a:prstClr val="white"/>
              </a:buClr>
              <a:buFont typeface="Wingdings 3" panose="05040102010807070707" pitchFamily="18" charset="2"/>
              <a:buNone/>
            </a:pPr>
            <a:endParaRPr lang="en-US" altLang="en-US" sz="2800" dirty="0">
              <a:solidFill>
                <a:srgbClr val="0070C0"/>
              </a:solidFill>
              <a:latin typeface="Times New Roman" panose="02020603050405020304" pitchFamily="18" charset="0"/>
              <a:cs typeface="Times New Roman" panose="02020603050405020304" pitchFamily="18" charset="0"/>
            </a:endParaRPr>
          </a:p>
        </p:txBody>
      </p:sp>
      <p:sp>
        <p:nvSpPr>
          <p:cNvPr id="7" name="Google Shape;258;p15"/>
          <p:cNvSpPr txBox="1">
            <a:spLocks/>
          </p:cNvSpPr>
          <p:nvPr/>
        </p:nvSpPr>
        <p:spPr>
          <a:xfrm>
            <a:off x="1222049" y="1130964"/>
            <a:ext cx="9921667" cy="5347070"/>
          </a:xfrm>
          <a:prstGeom prst="rect">
            <a:avLst/>
          </a:prstGeom>
          <a:noFill/>
          <a:ln>
            <a:noFill/>
          </a:ln>
        </p:spPr>
        <p:txBody>
          <a:bodyPr spcFirstLastPara="1" vert="horz" wrap="square" lIns="91425" tIns="45700" rIns="91425" bIns="45700" rtlCol="0" anchor="t" anchorCtr="0">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1. Collecting Data:</a:t>
            </a:r>
          </a:p>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As </a:t>
            </a:r>
            <a:r>
              <a:rPr lang="en-US" altLang="en-US" dirty="0" smtClean="0">
                <a:solidFill>
                  <a:srgbClr val="0070C0"/>
                </a:solidFill>
                <a:latin typeface="Times New Roman" panose="02020603050405020304" pitchFamily="18" charset="0"/>
                <a:cs typeface="Times New Roman" panose="02020603050405020304" pitchFamily="18" charset="0"/>
              </a:rPr>
              <a:t>we know</a:t>
            </a:r>
            <a:r>
              <a:rPr lang="en-US" altLang="en-US" dirty="0">
                <a:solidFill>
                  <a:srgbClr val="0070C0"/>
                </a:solidFill>
                <a:latin typeface="Times New Roman" panose="02020603050405020304" pitchFamily="18" charset="0"/>
                <a:cs typeface="Times New Roman" panose="02020603050405020304" pitchFamily="18" charset="0"/>
              </a:rPr>
              <a:t>, machines initially learn from the data that you give them. It is of the utmost importance to collect reliable data so that your machine learning model can find the correct patterns. </a:t>
            </a:r>
            <a:r>
              <a:rPr lang="en-US" altLang="en-US" dirty="0" smtClean="0">
                <a:solidFill>
                  <a:srgbClr val="0070C0"/>
                </a:solidFill>
                <a:latin typeface="Times New Roman" panose="02020603050405020304" pitchFamily="18" charset="0"/>
                <a:cs typeface="Times New Roman" panose="02020603050405020304" pitchFamily="18" charset="0"/>
              </a:rPr>
              <a:t>We collected </a:t>
            </a:r>
            <a:r>
              <a:rPr lang="en-US" altLang="en-US" dirty="0" smtClean="0">
                <a:solidFill>
                  <a:srgbClr val="0070C0"/>
                </a:solidFill>
                <a:latin typeface="Times New Roman" panose="02020603050405020304" pitchFamily="18" charset="0"/>
                <a:cs typeface="Times New Roman" panose="02020603050405020304" pitchFamily="18" charset="0"/>
              </a:rPr>
              <a:t>data </a:t>
            </a:r>
            <a:r>
              <a:rPr lang="en-US" altLang="en-US" dirty="0" smtClean="0">
                <a:solidFill>
                  <a:srgbClr val="0070C0"/>
                </a:solidFill>
                <a:latin typeface="Times New Roman" panose="02020603050405020304" pitchFamily="18" charset="0"/>
                <a:cs typeface="Times New Roman" panose="02020603050405020304" pitchFamily="18" charset="0"/>
              </a:rPr>
              <a:t>from </a:t>
            </a:r>
            <a:r>
              <a:rPr lang="en-US" altLang="en-US" dirty="0" smtClean="0">
                <a:solidFill>
                  <a:srgbClr val="0070C0"/>
                </a:solidFill>
                <a:latin typeface="Times New Roman" panose="02020603050405020304" pitchFamily="18" charset="0"/>
                <a:cs typeface="Times New Roman" panose="02020603050405020304" pitchFamily="18" charset="0"/>
              </a:rPr>
              <a:t>a cloud service provider, which </a:t>
            </a:r>
            <a:r>
              <a:rPr lang="en-US" altLang="en-US" dirty="0">
                <a:solidFill>
                  <a:srgbClr val="0070C0"/>
                </a:solidFill>
                <a:latin typeface="Times New Roman" panose="02020603050405020304" pitchFamily="18" charset="0"/>
                <a:cs typeface="Times New Roman" panose="02020603050405020304" pitchFamily="18" charset="0"/>
              </a:rPr>
              <a:t>is </a:t>
            </a:r>
            <a:r>
              <a:rPr lang="en-US" altLang="en-US" dirty="0" smtClean="0">
                <a:solidFill>
                  <a:srgbClr val="0070C0"/>
                </a:solidFill>
                <a:latin typeface="Times New Roman" panose="02020603050405020304" pitchFamily="18" charset="0"/>
                <a:cs typeface="Times New Roman" panose="02020603050405020304" pitchFamily="18" charset="0"/>
              </a:rPr>
              <a:t>a pioneer </a:t>
            </a:r>
            <a:r>
              <a:rPr lang="en-US" altLang="en-US" dirty="0">
                <a:solidFill>
                  <a:srgbClr val="0070C0"/>
                </a:solidFill>
                <a:latin typeface="Times New Roman" panose="02020603050405020304" pitchFamily="18" charset="0"/>
                <a:cs typeface="Times New Roman" panose="02020603050405020304" pitchFamily="18" charset="0"/>
              </a:rPr>
              <a:t>in robust, scalable low cost cloud backup and storage services. </a:t>
            </a:r>
            <a:endParaRPr lang="en-US" altLang="en-US" sz="2400" dirty="0" smtClean="0">
              <a:solidFill>
                <a:srgbClr val="0070C0"/>
              </a:solidFill>
              <a:latin typeface="Times New Roman" panose="02020603050405020304" pitchFamily="18" charset="0"/>
              <a:cs typeface="Times New Roman" panose="02020603050405020304" pitchFamily="18" charset="0"/>
            </a:endParaRPr>
          </a:p>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2. Preparing the Data:</a:t>
            </a:r>
          </a:p>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After </a:t>
            </a:r>
            <a:r>
              <a:rPr lang="en-US" altLang="en-US" dirty="0" smtClean="0">
                <a:solidFill>
                  <a:srgbClr val="0070C0"/>
                </a:solidFill>
                <a:latin typeface="Times New Roman" panose="02020603050405020304" pitchFamily="18" charset="0"/>
                <a:cs typeface="Times New Roman" panose="02020603050405020304" pitchFamily="18" charset="0"/>
              </a:rPr>
              <a:t>data collection , data was cleaned. This </a:t>
            </a:r>
            <a:r>
              <a:rPr lang="en-US" altLang="en-US" dirty="0">
                <a:solidFill>
                  <a:srgbClr val="0070C0"/>
                </a:solidFill>
                <a:latin typeface="Times New Roman" panose="02020603050405020304" pitchFamily="18" charset="0"/>
                <a:cs typeface="Times New Roman" panose="02020603050405020304" pitchFamily="18" charset="0"/>
              </a:rPr>
              <a:t>helps make sure that data is evenly distributed, and the ordering does not affect the learning </a:t>
            </a:r>
            <a:r>
              <a:rPr lang="en-US" altLang="en-US" dirty="0" smtClean="0">
                <a:solidFill>
                  <a:srgbClr val="0070C0"/>
                </a:solidFill>
                <a:latin typeface="Times New Roman" panose="02020603050405020304" pitchFamily="18" charset="0"/>
                <a:cs typeface="Times New Roman" panose="02020603050405020304" pitchFamily="18" charset="0"/>
              </a:rPr>
              <a:t>process. Cleaning </a:t>
            </a:r>
            <a:r>
              <a:rPr lang="en-US" altLang="en-US" dirty="0">
                <a:solidFill>
                  <a:srgbClr val="0070C0"/>
                </a:solidFill>
                <a:latin typeface="Times New Roman" panose="02020603050405020304" pitchFamily="18" charset="0"/>
                <a:cs typeface="Times New Roman" panose="02020603050405020304" pitchFamily="18" charset="0"/>
              </a:rPr>
              <a:t>the data to remove unwanted data, missing values, rows, and columns, duplicate values, data type conversion, etc. </a:t>
            </a:r>
            <a:endParaRPr lang="en-US" altLang="en-US" dirty="0" smtClean="0">
              <a:solidFill>
                <a:srgbClr val="0070C0"/>
              </a:solidFill>
              <a:latin typeface="Times New Roman" panose="02020603050405020304" pitchFamily="18" charset="0"/>
              <a:cs typeface="Times New Roman" panose="02020603050405020304" pitchFamily="18" charset="0"/>
            </a:endParaRPr>
          </a:p>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3. Choosing a Model: </a:t>
            </a:r>
          </a:p>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A machine learning model determines the output you get after running a machine learning algorithm on the collected data. </a:t>
            </a:r>
            <a:r>
              <a:rPr lang="en-US" altLang="en-US" dirty="0">
                <a:solidFill>
                  <a:srgbClr val="0070C0"/>
                </a:solidFill>
                <a:latin typeface="Times New Roman" panose="02020603050405020304" pitchFamily="18" charset="0"/>
                <a:cs typeface="Times New Roman" panose="02020603050405020304" pitchFamily="18" charset="0"/>
              </a:rPr>
              <a:t>It is important to choose a model which is relevant to the task at hand. </a:t>
            </a:r>
            <a:endParaRPr lang="en-US" altLang="en-US" dirty="0" smtClean="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99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smtClean="0">
                <a:solidFill>
                  <a:schemeClr val="dk1"/>
                </a:solidFill>
                <a:latin typeface="Times New Roman"/>
                <a:cs typeface="Times New Roman"/>
                <a:sym typeface="Times New Roman"/>
              </a:rPr>
              <a:t>Methodologies</a:t>
            </a:r>
            <a:endParaRPr dirty="0"/>
          </a:p>
        </p:txBody>
      </p:sp>
      <p:sp>
        <p:nvSpPr>
          <p:cNvPr id="294" name="Google Shape;294;p1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8</a:t>
            </a:fld>
            <a:endParaRPr dirty="0">
              <a:solidFill>
                <a:prstClr val="white"/>
              </a:solidFill>
            </a:endParaRPr>
          </a:p>
        </p:txBody>
      </p:sp>
      <p:sp>
        <p:nvSpPr>
          <p:cNvPr id="10" name="Google Shape;282;p17"/>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p>
        </p:txBody>
      </p:sp>
      <p:sp>
        <p:nvSpPr>
          <p:cNvPr id="6" name="Google Shape;258;p15"/>
          <p:cNvSpPr txBox="1">
            <a:spLocks/>
          </p:cNvSpPr>
          <p:nvPr/>
        </p:nvSpPr>
        <p:spPr>
          <a:xfrm>
            <a:off x="1981200" y="1268412"/>
            <a:ext cx="8229600" cy="4857750"/>
          </a:xfrm>
          <a:prstGeom prst="rect">
            <a:avLst/>
          </a:prstGeom>
          <a:noFill/>
          <a:ln>
            <a:noFill/>
          </a:ln>
        </p:spPr>
        <p:txBody>
          <a:bodyPr spcFirstLastPara="1" vert="horz" wrap="square" lIns="91425" tIns="45700" rIns="91425" bIns="45700" rtlCol="0" anchor="t" anchorCtr="0">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
                <a:prstClr val="white"/>
              </a:buClr>
              <a:buFont typeface="Wingdings 3" panose="05040102010807070707" pitchFamily="18" charset="2"/>
              <a:buNone/>
            </a:pPr>
            <a:endParaRPr lang="en-US" altLang="en-US" sz="2800" dirty="0">
              <a:solidFill>
                <a:srgbClr val="0070C0"/>
              </a:solidFill>
              <a:latin typeface="Times New Roman" panose="02020603050405020304" pitchFamily="18" charset="0"/>
              <a:cs typeface="Times New Roman" panose="02020603050405020304" pitchFamily="18" charset="0"/>
            </a:endParaRPr>
          </a:p>
        </p:txBody>
      </p:sp>
      <p:sp>
        <p:nvSpPr>
          <p:cNvPr id="7" name="Google Shape;258;p15"/>
          <p:cNvSpPr txBox="1">
            <a:spLocks/>
          </p:cNvSpPr>
          <p:nvPr/>
        </p:nvSpPr>
        <p:spPr>
          <a:xfrm>
            <a:off x="1143712" y="1009281"/>
            <a:ext cx="9477286" cy="5347070"/>
          </a:xfrm>
          <a:prstGeom prst="rect">
            <a:avLst/>
          </a:prstGeom>
          <a:noFill/>
          <a:ln>
            <a:noFill/>
          </a:ln>
        </p:spPr>
        <p:txBody>
          <a:bodyPr spcFirstLastPara="1" vert="horz" wrap="square" lIns="91425" tIns="45700" rIns="91425" bIns="45700" rtlCol="0" anchor="t" anchorCtr="0">
            <a:no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
                <a:prstClr val="white"/>
              </a:buClr>
              <a:buFont typeface="Wingdings 3" panose="05040102010807070707" pitchFamily="18" charset="2"/>
              <a:buNone/>
            </a:pPr>
            <a:r>
              <a:rPr lang="en-US" altLang="en-US" dirty="0" smtClean="0">
                <a:solidFill>
                  <a:srgbClr val="0070C0"/>
                </a:solidFill>
                <a:latin typeface="Times New Roman" panose="02020603050405020304" pitchFamily="18" charset="0"/>
                <a:cs typeface="Times New Roman" panose="02020603050405020304" pitchFamily="18" charset="0"/>
              </a:rPr>
              <a:t>4</a:t>
            </a:r>
            <a:r>
              <a:rPr lang="en-US" altLang="en-US" dirty="0">
                <a:solidFill>
                  <a:srgbClr val="0070C0"/>
                </a:solidFill>
                <a:latin typeface="Times New Roman" panose="02020603050405020304" pitchFamily="18" charset="0"/>
                <a:cs typeface="Times New Roman" panose="02020603050405020304" pitchFamily="18" charset="0"/>
              </a:rPr>
              <a:t>. Training the Model:</a:t>
            </a:r>
          </a:p>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Training is the most important step in machine learning. In training, you pass the prepared data to your machine learning model to find patterns and make predictions. It results in the model learning from the data so that it can accomplish the task set. </a:t>
            </a:r>
            <a:endParaRPr lang="en-US" altLang="en-US" dirty="0" smtClean="0">
              <a:solidFill>
                <a:srgbClr val="0070C0"/>
              </a:solidFill>
              <a:latin typeface="Times New Roman" panose="02020603050405020304" pitchFamily="18" charset="0"/>
              <a:cs typeface="Times New Roman" panose="02020603050405020304" pitchFamily="18" charset="0"/>
            </a:endParaRPr>
          </a:p>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5. Evaluating the Model:</a:t>
            </a:r>
          </a:p>
          <a:p>
            <a:pPr marL="0" indent="0">
              <a:buClr>
                <a:prstClr val="white"/>
              </a:buClr>
              <a:buFont typeface="Wingdings 3" panose="05040102010807070707" pitchFamily="18" charset="2"/>
              <a:buNone/>
            </a:pPr>
            <a:r>
              <a:rPr lang="en-US" altLang="en-US" dirty="0">
                <a:solidFill>
                  <a:srgbClr val="0070C0"/>
                </a:solidFill>
                <a:latin typeface="Times New Roman" panose="02020603050405020304" pitchFamily="18" charset="0"/>
                <a:cs typeface="Times New Roman" panose="02020603050405020304" pitchFamily="18" charset="0"/>
              </a:rPr>
              <a:t>After training your model, you have to check to see how it’s performing. This is done by testing the performance of the model on previously unseen data. </a:t>
            </a:r>
            <a:endParaRPr lang="en-US" altLang="en-US" dirty="0" smtClean="0">
              <a:solidFill>
                <a:srgbClr val="0070C0"/>
              </a:solidFill>
              <a:latin typeface="Times New Roman" panose="02020603050405020304" pitchFamily="18" charset="0"/>
              <a:cs typeface="Times New Roman" panose="02020603050405020304" pitchFamily="18" charset="0"/>
            </a:endParaRPr>
          </a:p>
          <a:p>
            <a:pPr marL="0" indent="0">
              <a:buClr>
                <a:prstClr val="white"/>
              </a:buClr>
              <a:buFont typeface="Wingdings 3" panose="05040102010807070707" pitchFamily="18" charset="2"/>
              <a:buNone/>
            </a:pPr>
            <a:r>
              <a:rPr lang="en-US" altLang="en-US" dirty="0" smtClean="0">
                <a:solidFill>
                  <a:srgbClr val="0070C0"/>
                </a:solidFill>
                <a:latin typeface="Times New Roman" panose="02020603050405020304" pitchFamily="18" charset="0"/>
                <a:cs typeface="Times New Roman" panose="02020603050405020304" pitchFamily="18" charset="0"/>
              </a:rPr>
              <a:t>6.System Integration:</a:t>
            </a:r>
          </a:p>
          <a:p>
            <a:pPr marL="0" indent="0">
              <a:buClr>
                <a:prstClr val="white"/>
              </a:buClr>
              <a:buFont typeface="Wingdings 3" panose="05040102010807070707" pitchFamily="18" charset="2"/>
              <a:buNone/>
            </a:pPr>
            <a:r>
              <a:rPr lang="en-US" altLang="en-US" dirty="0" smtClean="0">
                <a:solidFill>
                  <a:srgbClr val="0070C0"/>
                </a:solidFill>
                <a:latin typeface="Times New Roman" panose="02020603050405020304" pitchFamily="18" charset="0"/>
                <a:cs typeface="Times New Roman" panose="02020603050405020304" pitchFamily="18" charset="0"/>
              </a:rPr>
              <a:t>System integration step involves making prediction using GUI and saved model . This helps demonstrate application working of Machine Learning model. </a:t>
            </a:r>
          </a:p>
        </p:txBody>
      </p:sp>
      <p:sp>
        <p:nvSpPr>
          <p:cNvPr id="8" name="TextBox 7"/>
          <p:cNvSpPr txBox="1"/>
          <p:nvPr/>
        </p:nvSpPr>
        <p:spPr>
          <a:xfrm>
            <a:off x="1143712" y="5067896"/>
            <a:ext cx="8889763" cy="923330"/>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Note:</a:t>
            </a:r>
          </a:p>
          <a:p>
            <a:r>
              <a:rPr lang="en-US" dirty="0" smtClean="0">
                <a:solidFill>
                  <a:srgbClr val="FF0000"/>
                </a:solidFill>
                <a:latin typeface="Times New Roman" panose="02020603050405020304" pitchFamily="18" charset="0"/>
                <a:cs typeface="Times New Roman" panose="02020603050405020304" pitchFamily="18" charset="0"/>
              </a:rPr>
              <a:t>Implementation details and model have not included intentionally with this presentation, as well as data source and other methodologies.</a:t>
            </a:r>
          </a:p>
        </p:txBody>
      </p:sp>
    </p:spTree>
    <p:extLst>
      <p:ext uri="{BB962C8B-B14F-4D97-AF65-F5344CB8AC3E}">
        <p14:creationId xmlns:p14="http://schemas.microsoft.com/office/powerpoint/2010/main" val="412021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1981200" y="274638"/>
            <a:ext cx="8229600" cy="561975"/>
          </a:xfrm>
          <a:prstGeom prst="rect">
            <a:avLst/>
          </a:prstGeom>
          <a:noFill/>
          <a:ln>
            <a:noFill/>
          </a:ln>
        </p:spPr>
        <p:txBody>
          <a:bodyPr spcFirstLastPara="1" vert="horz" wrap="square" lIns="91425" tIns="45700" rIns="91425" bIns="45700" rtlCol="0" anchor="ctr" anchorCtr="0">
            <a:noAutofit/>
          </a:bodyPr>
          <a:lstStyle/>
          <a:p>
            <a:pPr algn="ctr">
              <a:spcBef>
                <a:spcPts val="0"/>
              </a:spcBef>
              <a:buClr>
                <a:schemeClr val="dk1"/>
              </a:buClr>
              <a:buSzPts val="3600"/>
            </a:pPr>
            <a:r>
              <a:rPr lang="en-US" dirty="0" smtClean="0">
                <a:solidFill>
                  <a:schemeClr val="dk1"/>
                </a:solidFill>
                <a:latin typeface="Times New Roman"/>
                <a:cs typeface="Times New Roman"/>
                <a:sym typeface="Times New Roman"/>
              </a:rPr>
              <a:t>GUI &amp; Demo</a:t>
            </a:r>
            <a:endParaRPr dirty="0"/>
          </a:p>
        </p:txBody>
      </p:sp>
      <p:sp>
        <p:nvSpPr>
          <p:cNvPr id="294" name="Google Shape;294;p18"/>
          <p:cNvSpPr txBox="1"/>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algn="r">
              <a:buClr>
                <a:srgbClr val="898989"/>
              </a:buClr>
              <a:buSzPts val="1200"/>
            </a:pPr>
            <a:fld id="{00000000-1234-1234-1234-123412341234}" type="slidenum">
              <a:rPr lang="en-US" sz="1200">
                <a:solidFill>
                  <a:srgbClr val="898989"/>
                </a:solidFill>
                <a:latin typeface="Calibri"/>
                <a:ea typeface="Calibri"/>
                <a:cs typeface="Calibri"/>
                <a:sym typeface="Calibri"/>
              </a:rPr>
              <a:pPr algn="r">
                <a:buClr>
                  <a:srgbClr val="898989"/>
                </a:buClr>
                <a:buSzPts val="1200"/>
              </a:pPr>
              <a:t>9</a:t>
            </a:fld>
            <a:endParaRPr dirty="0">
              <a:solidFill>
                <a:prstClr val="white"/>
              </a:solidFill>
            </a:endParaRPr>
          </a:p>
        </p:txBody>
      </p:sp>
      <p:sp>
        <p:nvSpPr>
          <p:cNvPr id="10" name="Google Shape;282;p17"/>
          <p:cNvSpPr txBox="1"/>
          <p:nvPr/>
        </p:nvSpPr>
        <p:spPr>
          <a:xfrm>
            <a:off x="4648200" y="6356351"/>
            <a:ext cx="2895600" cy="365125"/>
          </a:xfrm>
          <a:prstGeom prst="rect">
            <a:avLst/>
          </a:prstGeom>
          <a:noFill/>
          <a:ln>
            <a:noFill/>
          </a:ln>
        </p:spPr>
        <p:txBody>
          <a:bodyPr spcFirstLastPara="1" wrap="square" lIns="91425" tIns="45700" rIns="91425" bIns="45700" anchor="ctr" anchorCtr="0">
            <a:noAutofit/>
          </a:bodyPr>
          <a:lstStyle/>
          <a:p>
            <a:pPr algn="ctr">
              <a:buClr>
                <a:srgbClr val="898989"/>
              </a:buClr>
              <a:buSzPts val="1200"/>
            </a:pPr>
            <a:r>
              <a:rPr lang="en-US" sz="1200" dirty="0">
                <a:solidFill>
                  <a:prstClr val="white"/>
                </a:solidFill>
                <a:latin typeface="Times New Roman" panose="02020603050405020304" pitchFamily="18" charset="0"/>
                <a:ea typeface="Calibri"/>
                <a:cs typeface="Times New Roman" panose="02020603050405020304" pitchFamily="18" charset="0"/>
                <a:sym typeface="Calibri"/>
              </a:rPr>
              <a:t>Hard Disk Failure Prediction Using Machine learning</a:t>
            </a:r>
          </a:p>
        </p:txBody>
      </p:sp>
      <p:pic>
        <p:nvPicPr>
          <p:cNvPr id="3" name="Picture 2"/>
          <p:cNvPicPr>
            <a:picLocks noChangeAspect="1"/>
          </p:cNvPicPr>
          <p:nvPr/>
        </p:nvPicPr>
        <p:blipFill rotWithShape="1">
          <a:blip r:embed="rId3"/>
          <a:srcRect l="384" t="637"/>
          <a:stretch/>
        </p:blipFill>
        <p:spPr>
          <a:xfrm>
            <a:off x="0" y="1528824"/>
            <a:ext cx="5536830" cy="3444828"/>
          </a:xfrm>
          <a:prstGeom prst="rect">
            <a:avLst/>
          </a:prstGeom>
        </p:spPr>
      </p:pic>
      <p:pic>
        <p:nvPicPr>
          <p:cNvPr id="4" name="Picture 3"/>
          <p:cNvPicPr>
            <a:picLocks noChangeAspect="1"/>
          </p:cNvPicPr>
          <p:nvPr/>
        </p:nvPicPr>
        <p:blipFill rotWithShape="1">
          <a:blip r:embed="rId4"/>
          <a:srcRect l="285" t="986"/>
          <a:stretch/>
        </p:blipFill>
        <p:spPr>
          <a:xfrm>
            <a:off x="6096000" y="1528825"/>
            <a:ext cx="5892523" cy="3444828"/>
          </a:xfrm>
          <a:prstGeom prst="rect">
            <a:avLst/>
          </a:prstGeom>
        </p:spPr>
      </p:pic>
      <p:sp>
        <p:nvSpPr>
          <p:cNvPr id="5" name="TextBox 4"/>
          <p:cNvSpPr txBox="1"/>
          <p:nvPr/>
        </p:nvSpPr>
        <p:spPr>
          <a:xfrm>
            <a:off x="589659" y="5161660"/>
            <a:ext cx="3888337" cy="923330"/>
          </a:xfrm>
          <a:prstGeom prst="rect">
            <a:avLst/>
          </a:prstGeom>
          <a:noFill/>
        </p:spPr>
        <p:txBody>
          <a:bodyPr wrap="square" rtlCol="0">
            <a:spAutoFit/>
          </a:bodyPr>
          <a:lstStyle/>
          <a:p>
            <a:r>
              <a:rPr lang="en-US" dirty="0" smtClean="0">
                <a:solidFill>
                  <a:srgbClr val="0070C0"/>
                </a:solidFill>
                <a:latin typeface="Times New Roman" panose="02020603050405020304" pitchFamily="18" charset="0"/>
                <a:cs typeface="Times New Roman" panose="02020603050405020304" pitchFamily="18" charset="0"/>
              </a:rPr>
              <a:t>After Launching application you will see this window . Here manual test &amp; Auto test two options are available.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6937760" y="5161660"/>
            <a:ext cx="4257231" cy="923330"/>
          </a:xfrm>
          <a:prstGeom prst="rect">
            <a:avLst/>
          </a:prstGeom>
          <a:noFill/>
        </p:spPr>
        <p:txBody>
          <a:bodyPr wrap="square" rtlCol="0">
            <a:spAutoFit/>
          </a:bodyPr>
          <a:lstStyle/>
          <a:p>
            <a:r>
              <a:rPr lang="en-US" dirty="0" smtClean="0">
                <a:solidFill>
                  <a:srgbClr val="0070C0"/>
                </a:solidFill>
                <a:latin typeface="Times New Roman" panose="02020603050405020304" pitchFamily="18" charset="0"/>
                <a:cs typeface="Times New Roman" panose="02020603050405020304" pitchFamily="18" charset="0"/>
              </a:rPr>
              <a:t>On clicking manual test you will see this </a:t>
            </a:r>
            <a:r>
              <a:rPr lang="en-US" dirty="0" err="1" smtClean="0">
                <a:solidFill>
                  <a:srgbClr val="0070C0"/>
                </a:solidFill>
                <a:latin typeface="Times New Roman" panose="02020603050405020304" pitchFamily="18" charset="0"/>
                <a:cs typeface="Times New Roman" panose="02020603050405020304" pitchFamily="18" charset="0"/>
              </a:rPr>
              <a:t>window.Here</a:t>
            </a:r>
            <a:r>
              <a:rPr lang="en-US" dirty="0" smtClean="0">
                <a:solidFill>
                  <a:srgbClr val="0070C0"/>
                </a:solidFill>
                <a:latin typeface="Times New Roman" panose="02020603050405020304" pitchFamily="18" charset="0"/>
                <a:cs typeface="Times New Roman" panose="02020603050405020304" pitchFamily="18" charset="0"/>
              </a:rPr>
              <a:t> user is asked to enter 5 smart values of his drive or another hard drive.</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667830"/>
      </p:ext>
    </p:extLst>
  </p:cSld>
  <p:clrMapOvr>
    <a:masterClrMapping/>
  </p:clrMapOvr>
</p:sld>
</file>

<file path=ppt/theme/theme1.xml><?xml version="1.0" encoding="utf-8"?>
<a:theme xmlns:a="http://schemas.openxmlformats.org/drawingml/2006/main" name="Slic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791</Words>
  <Application>Microsoft Office PowerPoint</Application>
  <PresentationFormat>Widescreen</PresentationFormat>
  <Paragraphs>74</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Slice</vt:lpstr>
      <vt:lpstr>Hard Disk Failure Prediction Using Machine learning</vt:lpstr>
      <vt:lpstr>Introduction</vt:lpstr>
      <vt:lpstr>Motivation</vt:lpstr>
      <vt:lpstr>Problem Statement</vt:lpstr>
      <vt:lpstr>Project Scope</vt:lpstr>
      <vt:lpstr>System Architecture</vt:lpstr>
      <vt:lpstr>Methodologies</vt:lpstr>
      <vt:lpstr>Methodologies</vt:lpstr>
      <vt:lpstr>GUI &amp; Demo</vt:lpstr>
      <vt:lpstr>GUI &amp; Demo</vt:lpstr>
      <vt:lpstr>GUI &amp; Demo</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 Disk Failure Prediction Using Machine learning</dc:title>
  <dc:creator>Asus</dc:creator>
  <cp:lastModifiedBy>Asus</cp:lastModifiedBy>
  <cp:revision>12</cp:revision>
  <dcterms:created xsi:type="dcterms:W3CDTF">2023-05-09T17:14:03Z</dcterms:created>
  <dcterms:modified xsi:type="dcterms:W3CDTF">2023-05-09T17:44:21Z</dcterms:modified>
</cp:coreProperties>
</file>