
<file path=[Content_Types].xml><?xml version="1.0" encoding="utf-8"?>
<Types xmlns="http://schemas.openxmlformats.org/package/2006/content-types">
  <Default Extension="fntdata" ContentType="application/x-fontdata"/>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Montserrat" pitchFamily="2" charset="77"/>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94"/>
  </p:normalViewPr>
  <p:slideViewPr>
    <p:cSldViewPr snapToGrid="0">
      <p:cViewPr varScale="1">
        <p:scale>
          <a:sx n="129" d="100"/>
          <a:sy n="129" d="100"/>
        </p:scale>
        <p:origin x="200" y="7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a539f8835_2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a539f8835_2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a539f8835_2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3a539f8835_2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3a539f8835_2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3a539f8835_2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3a539f8835_2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3a539f8835_2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223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3a539f8835_2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3a539f8835_2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3a539f8835_2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3a539f8835_2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3a539f8835_2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3a539f8835_2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3a539f8835_2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3a539f8835_2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3a539f883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3a539f883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3a539f8835_2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3a539f8835_2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a539f8835_2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a539f8835_2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3a539f8835_2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3a539f8835_2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0.m4a"/><Relationship Id="rId1" Type="http://schemas.microsoft.com/office/2007/relationships/media" Target="../media/media10.m4a"/><Relationship Id="rId6" Type="http://schemas.openxmlformats.org/officeDocument/2006/relationships/image" Target="../media/image1.png"/><Relationship Id="rId5" Type="http://schemas.openxmlformats.org/officeDocument/2006/relationships/image" Target="../media/image9.jp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1.m4a"/><Relationship Id="rId1" Type="http://schemas.microsoft.com/office/2007/relationships/media" Target="../media/media11.m4a"/><Relationship Id="rId6" Type="http://schemas.openxmlformats.org/officeDocument/2006/relationships/image" Target="../media/image1.png"/><Relationship Id="rId5" Type="http://schemas.openxmlformats.org/officeDocument/2006/relationships/image" Target="../media/image10.jp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2.m4a"/><Relationship Id="rId1" Type="http://schemas.microsoft.com/office/2007/relationships/media" Target="../media/media12.m4a"/><Relationship Id="rId6" Type="http://schemas.openxmlformats.org/officeDocument/2006/relationships/image" Target="../media/image1.png"/><Relationship Id="rId5" Type="http://schemas.openxmlformats.org/officeDocument/2006/relationships/image" Target="../media/image11.jp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png"/><Relationship Id="rId5" Type="http://schemas.openxmlformats.org/officeDocument/2006/relationships/image" Target="../media/image3.jp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1.png"/><Relationship Id="rId5" Type="http://schemas.openxmlformats.org/officeDocument/2006/relationships/image" Target="../media/image4.jp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1.png"/><Relationship Id="rId5" Type="http://schemas.openxmlformats.org/officeDocument/2006/relationships/image" Target="../media/image5.jp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1.png"/><Relationship Id="rId5" Type="http://schemas.openxmlformats.org/officeDocument/2006/relationships/image" Target="../media/image6.jp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1.png"/><Relationship Id="rId5" Type="http://schemas.openxmlformats.org/officeDocument/2006/relationships/image" Target="../media/image7.jp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1.png"/><Relationship Id="rId5" Type="http://schemas.openxmlformats.org/officeDocument/2006/relationships/image" Target="../media/image8.jp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1302 Project Presentation</a:t>
            </a:r>
            <a:endParaRPr>
              <a:latin typeface="Arial"/>
              <a:ea typeface="Arial"/>
              <a:cs typeface="Arial"/>
              <a:sym typeface="Arial"/>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 sz="1966">
                <a:latin typeface="Arial"/>
                <a:ea typeface="Arial"/>
                <a:cs typeface="Arial"/>
                <a:sym typeface="Arial"/>
              </a:rPr>
              <a:t>By: AbdulMujeeb Ahmed, Krishna Amuluru, Jermaine Louis</a:t>
            </a:r>
            <a:endParaRPr sz="1966">
              <a:latin typeface="Arial"/>
              <a:ea typeface="Arial"/>
              <a:cs typeface="Arial"/>
              <a:sym typeface="Arial"/>
            </a:endParaRPr>
          </a:p>
          <a:p>
            <a:pPr marL="0" lvl="0" indent="0" algn="l" rtl="0">
              <a:spcBef>
                <a:spcPts val="0"/>
              </a:spcBef>
              <a:spcAft>
                <a:spcPts val="0"/>
              </a:spcAft>
              <a:buNone/>
            </a:pPr>
            <a:r>
              <a:rPr lang="en"/>
              <a:t> </a:t>
            </a:r>
            <a:endParaRPr/>
          </a:p>
        </p:txBody>
      </p:sp>
      <p:pic>
        <p:nvPicPr>
          <p:cNvPr id="2" name="Audio Recording Apr 27, 2023 at 6:09:58 PM">
            <a:hlinkClick r:id="" action="ppaction://media"/>
            <a:extLst>
              <a:ext uri="{FF2B5EF4-FFF2-40B4-BE49-F238E27FC236}">
                <a16:creationId xmlns:a16="http://schemas.microsoft.com/office/drawing/2014/main" id="{7F10BA93-0381-8814-2821-3C9316ACA75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31200" y="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19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a:latin typeface="Arial"/>
                <a:ea typeface="Arial"/>
                <a:cs typeface="Arial"/>
                <a:sym typeface="Arial"/>
              </a:rPr>
              <a:t>Bar Graph</a:t>
            </a:r>
            <a:endParaRPr sz="4000" b="1">
              <a:latin typeface="Arial"/>
              <a:ea typeface="Arial"/>
              <a:cs typeface="Arial"/>
              <a:sym typeface="Arial"/>
            </a:endParaRPr>
          </a:p>
        </p:txBody>
      </p:sp>
      <p:pic>
        <p:nvPicPr>
          <p:cNvPr id="191" name="Google Shape;191;p22"/>
          <p:cNvPicPr preferRelativeResize="0"/>
          <p:nvPr/>
        </p:nvPicPr>
        <p:blipFill>
          <a:blip r:embed="rId5">
            <a:alphaModFix/>
          </a:blip>
          <a:stretch>
            <a:fillRect/>
          </a:stretch>
        </p:blipFill>
        <p:spPr>
          <a:xfrm>
            <a:off x="3932150" y="1307850"/>
            <a:ext cx="5063726" cy="3360151"/>
          </a:xfrm>
          <a:prstGeom prst="rect">
            <a:avLst/>
          </a:prstGeom>
          <a:noFill/>
          <a:ln>
            <a:noFill/>
          </a:ln>
        </p:spPr>
      </p:pic>
      <p:sp>
        <p:nvSpPr>
          <p:cNvPr id="192" name="Google Shape;192;p22"/>
          <p:cNvSpPr txBox="1">
            <a:spLocks noGrp="1"/>
          </p:cNvSpPr>
          <p:nvPr>
            <p:ph type="body" idx="1"/>
          </p:nvPr>
        </p:nvSpPr>
        <p:spPr>
          <a:xfrm>
            <a:off x="329775" y="1636675"/>
            <a:ext cx="3367500" cy="2160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400" dirty="0">
                <a:latin typeface="Arial"/>
                <a:ea typeface="Arial"/>
                <a:cs typeface="Arial"/>
                <a:sym typeface="Arial"/>
              </a:rPr>
              <a:t>The bar plot compared the number of new cases vs. new deaths in LA over time. This plot allows us to see trends in new cases and deaths over time and identify any emerging patterns. The plot shows that while the number of new cases has decreased, the number of new deaths has remained relatively stable.</a:t>
            </a:r>
            <a:endParaRPr sz="1400" dirty="0">
              <a:latin typeface="Arial"/>
              <a:ea typeface="Arial"/>
              <a:cs typeface="Arial"/>
              <a:sym typeface="Arial"/>
            </a:endParaRPr>
          </a:p>
        </p:txBody>
      </p:sp>
      <p:pic>
        <p:nvPicPr>
          <p:cNvPr id="2" name="Audio Recording Apr 27, 2023 at 6:39:45 PM">
            <a:hlinkClick r:id="" action="ppaction://media"/>
            <a:extLst>
              <a:ext uri="{FF2B5EF4-FFF2-40B4-BE49-F238E27FC236}">
                <a16:creationId xmlns:a16="http://schemas.microsoft.com/office/drawing/2014/main" id="{9FB7AE1A-67F6-6055-F6BE-FC505CC8543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331200" y="-6212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42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000" b="1">
                <a:latin typeface="Arial"/>
                <a:ea typeface="Arial"/>
                <a:cs typeface="Arial"/>
                <a:sym typeface="Arial"/>
              </a:rPr>
              <a:t>Scatter Plot Code</a:t>
            </a:r>
            <a:endParaRPr sz="3000" b="1">
              <a:latin typeface="Arial"/>
              <a:ea typeface="Arial"/>
              <a:cs typeface="Arial"/>
              <a:sym typeface="Arial"/>
            </a:endParaRPr>
          </a:p>
        </p:txBody>
      </p:sp>
      <p:pic>
        <p:nvPicPr>
          <p:cNvPr id="198" name="Google Shape;198;p23"/>
          <p:cNvPicPr preferRelativeResize="0"/>
          <p:nvPr/>
        </p:nvPicPr>
        <p:blipFill>
          <a:blip r:embed="rId5">
            <a:alphaModFix/>
          </a:blip>
          <a:stretch>
            <a:fillRect/>
          </a:stretch>
        </p:blipFill>
        <p:spPr>
          <a:xfrm>
            <a:off x="152400" y="1460250"/>
            <a:ext cx="8839201" cy="2120335"/>
          </a:xfrm>
          <a:prstGeom prst="rect">
            <a:avLst/>
          </a:prstGeom>
          <a:noFill/>
          <a:ln>
            <a:noFill/>
          </a:ln>
        </p:spPr>
      </p:pic>
      <p:pic>
        <p:nvPicPr>
          <p:cNvPr id="2" name="Audio Recording Apr 27, 2023 at 6:49:29 PM">
            <a:hlinkClick r:id="" action="ppaction://media"/>
            <a:extLst>
              <a:ext uri="{FF2B5EF4-FFF2-40B4-BE49-F238E27FC236}">
                <a16:creationId xmlns:a16="http://schemas.microsoft.com/office/drawing/2014/main" id="{23952533-A712-09CD-D942-EC613100CD34}"/>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78801" y="43372"/>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830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a:latin typeface="Arial"/>
                <a:ea typeface="Arial"/>
                <a:cs typeface="Arial"/>
                <a:sym typeface="Arial"/>
              </a:rPr>
              <a:t>Scatter Plot</a:t>
            </a:r>
            <a:endParaRPr sz="4000" b="1">
              <a:latin typeface="Arial"/>
              <a:ea typeface="Arial"/>
              <a:cs typeface="Arial"/>
              <a:sym typeface="Arial"/>
            </a:endParaRPr>
          </a:p>
        </p:txBody>
      </p:sp>
      <p:pic>
        <p:nvPicPr>
          <p:cNvPr id="204" name="Google Shape;204;p24"/>
          <p:cNvPicPr preferRelativeResize="0"/>
          <p:nvPr/>
        </p:nvPicPr>
        <p:blipFill>
          <a:blip r:embed="rId5">
            <a:alphaModFix/>
          </a:blip>
          <a:stretch>
            <a:fillRect/>
          </a:stretch>
        </p:blipFill>
        <p:spPr>
          <a:xfrm>
            <a:off x="152725" y="1243000"/>
            <a:ext cx="5106222" cy="3435730"/>
          </a:xfrm>
          <a:prstGeom prst="rect">
            <a:avLst/>
          </a:prstGeom>
          <a:noFill/>
          <a:ln>
            <a:noFill/>
          </a:ln>
        </p:spPr>
      </p:pic>
      <p:sp>
        <p:nvSpPr>
          <p:cNvPr id="205" name="Google Shape;205;p24"/>
          <p:cNvSpPr txBox="1">
            <a:spLocks noGrp="1"/>
          </p:cNvSpPr>
          <p:nvPr>
            <p:ph type="body" idx="1"/>
          </p:nvPr>
        </p:nvSpPr>
        <p:spPr>
          <a:xfrm>
            <a:off x="5419525" y="1243000"/>
            <a:ext cx="3403200" cy="3477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400">
                <a:latin typeface="Arial"/>
                <a:ea typeface="Arial"/>
                <a:cs typeface="Arial"/>
                <a:sym typeface="Arial"/>
              </a:rPr>
              <a:t>The scatter plot is included, comparing the number of new deaths in Los Angeles with the number of new deaths in California over time. This plot allows us to see if there is any correlation between the two variables and whether there is a difference in the pandemic's trend between Los Angeles and California as a whole. The plot shows that the number of new deaths in Los Angeles is generally lower than the number of new deaths in California, and there is a slight correlation between the two variables.</a:t>
            </a:r>
            <a:endParaRPr sz="1400">
              <a:latin typeface="Arial"/>
              <a:ea typeface="Arial"/>
              <a:cs typeface="Arial"/>
              <a:sym typeface="Arial"/>
            </a:endParaRPr>
          </a:p>
          <a:p>
            <a:pPr marL="0" lvl="0" indent="0" algn="ctr" rtl="0">
              <a:lnSpc>
                <a:spcPct val="95000"/>
              </a:lnSpc>
              <a:spcBef>
                <a:spcPts val="0"/>
              </a:spcBef>
              <a:spcAft>
                <a:spcPts val="1200"/>
              </a:spcAft>
              <a:buNone/>
            </a:pPr>
            <a:endParaRPr sz="1200">
              <a:solidFill>
                <a:srgbClr val="D1D5DB"/>
              </a:solidFill>
              <a:highlight>
                <a:srgbClr val="444654"/>
              </a:highlight>
              <a:latin typeface="Roboto"/>
              <a:ea typeface="Roboto"/>
              <a:cs typeface="Roboto"/>
              <a:sym typeface="Roboto"/>
            </a:endParaRPr>
          </a:p>
        </p:txBody>
      </p:sp>
      <p:pic>
        <p:nvPicPr>
          <p:cNvPr id="2" name="Audio Recording Apr 27, 2023 at 6:50:53 PM">
            <a:hlinkClick r:id="" action="ppaction://media"/>
            <a:extLst>
              <a:ext uri="{FF2B5EF4-FFF2-40B4-BE49-F238E27FC236}">
                <a16:creationId xmlns:a16="http://schemas.microsoft.com/office/drawing/2014/main" id="{AB166E8D-0BB3-1C46-6539-02E9FC4A2B1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336400" y="-126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02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817715" y="1650473"/>
            <a:ext cx="7508570" cy="18425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500" b="1" dirty="0">
                <a:latin typeface="Arial"/>
                <a:ea typeface="Arial"/>
                <a:cs typeface="Arial"/>
                <a:sym typeface="Arial"/>
              </a:rPr>
              <a:t>THE END</a:t>
            </a:r>
            <a:endParaRPr sz="11500" b="1" dirty="0">
              <a:latin typeface="Arial"/>
              <a:ea typeface="Arial"/>
              <a:cs typeface="Arial"/>
              <a:sym typeface="Arial"/>
            </a:endParaRPr>
          </a:p>
        </p:txBody>
      </p:sp>
    </p:spTree>
    <p:extLst>
      <p:ext uri="{BB962C8B-B14F-4D97-AF65-F5344CB8AC3E}">
        <p14:creationId xmlns:p14="http://schemas.microsoft.com/office/powerpoint/2010/main" val="189022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000" b="1">
                <a:latin typeface="Arial"/>
                <a:ea typeface="Arial"/>
                <a:cs typeface="Arial"/>
                <a:sym typeface="Arial"/>
              </a:rPr>
              <a:t>Our Data Set</a:t>
            </a:r>
            <a:endParaRPr sz="4000" b="1">
              <a:latin typeface="Arial"/>
              <a:ea typeface="Arial"/>
              <a:cs typeface="Arial"/>
              <a:sym typeface="Arial"/>
            </a:endParaRPr>
          </a:p>
        </p:txBody>
      </p:sp>
      <p:sp>
        <p:nvSpPr>
          <p:cNvPr id="141" name="Google Shape;141;p14"/>
          <p:cNvSpPr txBox="1">
            <a:spLocks noGrp="1"/>
          </p:cNvSpPr>
          <p:nvPr>
            <p:ph type="body" idx="1"/>
          </p:nvPr>
        </p:nvSpPr>
        <p:spPr>
          <a:xfrm>
            <a:off x="1297500" y="1567550"/>
            <a:ext cx="7038900" cy="18786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1200"/>
              </a:spcAft>
              <a:buNone/>
            </a:pPr>
            <a:r>
              <a:rPr lang="en" sz="1400">
                <a:latin typeface="Arial"/>
                <a:ea typeface="Arial"/>
                <a:cs typeface="Arial"/>
                <a:sym typeface="Arial"/>
              </a:rPr>
              <a:t>The COVID-19 pandemic has had a significant impact on many parts of the world, including Los Angeles County, California. To gain a better understanding of the virus's impact in the area, this report presents an analysis of a dataset containing information about the number of confirmed cases, deaths, and hospitalizations due to the virus. The data was collected daily from various sources and is presented in a CSV file. The code reads and processes the data, including converting the date column to datetime format, sorting the data by date, and dropping unnecessary columns.</a:t>
            </a:r>
            <a:endParaRPr sz="1400">
              <a:latin typeface="Arial"/>
              <a:ea typeface="Arial"/>
              <a:cs typeface="Arial"/>
              <a:sym typeface="Arial"/>
            </a:endParaRPr>
          </a:p>
        </p:txBody>
      </p:sp>
      <p:pic>
        <p:nvPicPr>
          <p:cNvPr id="2" name="Audio Recording Apr 27, 2023 at 6:12:33 PM">
            <a:hlinkClick r:id="" action="ppaction://media"/>
            <a:extLst>
              <a:ext uri="{FF2B5EF4-FFF2-40B4-BE49-F238E27FC236}">
                <a16:creationId xmlns:a16="http://schemas.microsoft.com/office/drawing/2014/main" id="{1E44B2A0-7BE1-1648-3140-3BD236E2BA3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31200" y="-126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15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000" b="1">
                <a:latin typeface="Arial"/>
                <a:ea typeface="Arial"/>
                <a:cs typeface="Arial"/>
                <a:sym typeface="Arial"/>
              </a:rPr>
              <a:t>Data Set Code</a:t>
            </a:r>
            <a:endParaRPr sz="3000" b="1">
              <a:latin typeface="Arial"/>
              <a:ea typeface="Arial"/>
              <a:cs typeface="Arial"/>
              <a:sym typeface="Arial"/>
            </a:endParaRPr>
          </a:p>
        </p:txBody>
      </p:sp>
      <p:pic>
        <p:nvPicPr>
          <p:cNvPr id="147" name="Google Shape;147;p15"/>
          <p:cNvPicPr preferRelativeResize="0"/>
          <p:nvPr/>
        </p:nvPicPr>
        <p:blipFill>
          <a:blip r:embed="rId5">
            <a:alphaModFix/>
          </a:blip>
          <a:stretch>
            <a:fillRect/>
          </a:stretch>
        </p:blipFill>
        <p:spPr>
          <a:xfrm>
            <a:off x="1518950" y="918125"/>
            <a:ext cx="6595999" cy="3851975"/>
          </a:xfrm>
          <a:prstGeom prst="rect">
            <a:avLst/>
          </a:prstGeom>
          <a:noFill/>
          <a:ln>
            <a:noFill/>
          </a:ln>
        </p:spPr>
      </p:pic>
      <p:pic>
        <p:nvPicPr>
          <p:cNvPr id="2" name="Audio Recording Apr 27, 2023 at 6:16:22 PM">
            <a:hlinkClick r:id="" action="ppaction://media"/>
            <a:extLst>
              <a:ext uri="{FF2B5EF4-FFF2-40B4-BE49-F238E27FC236}">
                <a16:creationId xmlns:a16="http://schemas.microsoft.com/office/drawing/2014/main" id="{1EA282EF-9ED9-D6E6-1B86-F1FC7ED7719D}"/>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331200" y="-126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45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000" b="1"/>
              <a:t>Mean, Median, Variance, Std. Dev.</a:t>
            </a:r>
            <a:endParaRPr sz="3000" b="1"/>
          </a:p>
        </p:txBody>
      </p:sp>
      <p:pic>
        <p:nvPicPr>
          <p:cNvPr id="153" name="Google Shape;153;p16"/>
          <p:cNvPicPr preferRelativeResize="0"/>
          <p:nvPr/>
        </p:nvPicPr>
        <p:blipFill>
          <a:blip r:embed="rId5">
            <a:alphaModFix/>
          </a:blip>
          <a:stretch>
            <a:fillRect/>
          </a:stretch>
        </p:blipFill>
        <p:spPr>
          <a:xfrm>
            <a:off x="1522850" y="936900"/>
            <a:ext cx="6098301" cy="4028349"/>
          </a:xfrm>
          <a:prstGeom prst="rect">
            <a:avLst/>
          </a:prstGeom>
          <a:noFill/>
          <a:ln>
            <a:noFill/>
          </a:ln>
        </p:spPr>
      </p:pic>
      <p:pic>
        <p:nvPicPr>
          <p:cNvPr id="2" name="Audio Recording Apr 27, 2023 at 6:19:29 PM">
            <a:hlinkClick r:id="" action="ppaction://media"/>
            <a:extLst>
              <a:ext uri="{FF2B5EF4-FFF2-40B4-BE49-F238E27FC236}">
                <a16:creationId xmlns:a16="http://schemas.microsoft.com/office/drawing/2014/main" id="{21E660C1-0F34-8A57-8F31-B2356BAAD6E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200887" y="-126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16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000" b="1"/>
              <a:t>Line Chart Code</a:t>
            </a:r>
            <a:endParaRPr sz="3000" b="1"/>
          </a:p>
        </p:txBody>
      </p:sp>
      <p:pic>
        <p:nvPicPr>
          <p:cNvPr id="159" name="Google Shape;159;p17"/>
          <p:cNvPicPr preferRelativeResize="0"/>
          <p:nvPr/>
        </p:nvPicPr>
        <p:blipFill>
          <a:blip r:embed="rId5">
            <a:alphaModFix/>
          </a:blip>
          <a:stretch>
            <a:fillRect/>
          </a:stretch>
        </p:blipFill>
        <p:spPr>
          <a:xfrm>
            <a:off x="152400" y="1460250"/>
            <a:ext cx="8839197" cy="2476096"/>
          </a:xfrm>
          <a:prstGeom prst="rect">
            <a:avLst/>
          </a:prstGeom>
          <a:noFill/>
          <a:ln>
            <a:noFill/>
          </a:ln>
        </p:spPr>
      </p:pic>
      <p:pic>
        <p:nvPicPr>
          <p:cNvPr id="2" name="Audio Recording Apr 27, 2023 at 6:21:42 PM">
            <a:hlinkClick r:id="" action="ppaction://media"/>
            <a:extLst>
              <a:ext uri="{FF2B5EF4-FFF2-40B4-BE49-F238E27FC236}">
                <a16:creationId xmlns:a16="http://schemas.microsoft.com/office/drawing/2014/main" id="{B013F9AF-7097-F759-A2C7-1FBB544D03A6}"/>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331200" y="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451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75850" y="202050"/>
            <a:ext cx="7038900" cy="78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a:latin typeface="Arial"/>
                <a:ea typeface="Arial"/>
                <a:cs typeface="Arial"/>
                <a:sym typeface="Arial"/>
              </a:rPr>
              <a:t>Line Chart</a:t>
            </a:r>
            <a:endParaRPr sz="4000" b="1">
              <a:latin typeface="Arial"/>
              <a:ea typeface="Arial"/>
              <a:cs typeface="Arial"/>
              <a:sym typeface="Arial"/>
            </a:endParaRPr>
          </a:p>
        </p:txBody>
      </p:sp>
      <p:sp>
        <p:nvSpPr>
          <p:cNvPr id="165" name="Google Shape;165;p18"/>
          <p:cNvSpPr txBox="1">
            <a:spLocks noGrp="1"/>
          </p:cNvSpPr>
          <p:nvPr>
            <p:ph type="body" idx="2"/>
          </p:nvPr>
        </p:nvSpPr>
        <p:spPr>
          <a:xfrm>
            <a:off x="1254100" y="3831400"/>
            <a:ext cx="7082400" cy="914100"/>
          </a:xfrm>
          <a:prstGeom prst="rect">
            <a:avLst/>
          </a:prstGeom>
        </p:spPr>
        <p:txBody>
          <a:bodyPr spcFirstLastPara="1" wrap="square" lIns="91425" tIns="91425" rIns="91425" bIns="91425" anchor="t" anchorCtr="0">
            <a:normAutofit fontScale="25000" lnSpcReduction="20000"/>
          </a:bodyPr>
          <a:lstStyle/>
          <a:p>
            <a:pPr marL="0" lvl="0" indent="457200" algn="ctr" rtl="0">
              <a:lnSpc>
                <a:spcPct val="115000"/>
              </a:lnSpc>
              <a:spcBef>
                <a:spcPts val="0"/>
              </a:spcBef>
              <a:spcAft>
                <a:spcPts val="0"/>
              </a:spcAft>
              <a:buNone/>
            </a:pPr>
            <a:r>
              <a:rPr lang="en" sz="5600">
                <a:latin typeface="Arial"/>
                <a:ea typeface="Arial"/>
                <a:cs typeface="Arial"/>
                <a:sym typeface="Arial"/>
              </a:rPr>
              <a:t>The line plot depicts the running number of cases in Los Angeles County and California over time, showing the pandemic's overall trend in the area. The plot highlights the difference in the number of cases between Los Angeles County and the state of California.</a:t>
            </a:r>
            <a:endParaRPr sz="5600">
              <a:latin typeface="Arial"/>
              <a:ea typeface="Arial"/>
              <a:cs typeface="Arial"/>
              <a:sym typeface="Arial"/>
            </a:endParaRPr>
          </a:p>
          <a:p>
            <a:pPr marL="0" lvl="0" indent="0" algn="l" rtl="0">
              <a:spcBef>
                <a:spcPts val="0"/>
              </a:spcBef>
              <a:spcAft>
                <a:spcPts val="0"/>
              </a:spcAft>
              <a:buNone/>
            </a:pPr>
            <a:endParaRPr sz="5968">
              <a:latin typeface="Roboto"/>
              <a:ea typeface="Roboto"/>
              <a:cs typeface="Roboto"/>
              <a:sym typeface="Roboto"/>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66" name="Google Shape;166;p18"/>
          <p:cNvPicPr preferRelativeResize="0"/>
          <p:nvPr/>
        </p:nvPicPr>
        <p:blipFill>
          <a:blip r:embed="rId5">
            <a:alphaModFix/>
          </a:blip>
          <a:stretch>
            <a:fillRect/>
          </a:stretch>
        </p:blipFill>
        <p:spPr>
          <a:xfrm>
            <a:off x="1254100" y="1116150"/>
            <a:ext cx="7082327" cy="2586706"/>
          </a:xfrm>
          <a:prstGeom prst="rect">
            <a:avLst/>
          </a:prstGeom>
          <a:noFill/>
          <a:ln>
            <a:noFill/>
          </a:ln>
        </p:spPr>
      </p:pic>
      <p:pic>
        <p:nvPicPr>
          <p:cNvPr id="2" name="Audio Recording Apr 27, 2023 at 6:22:57 PM">
            <a:hlinkClick r:id="" action="ppaction://media"/>
            <a:extLst>
              <a:ext uri="{FF2B5EF4-FFF2-40B4-BE49-F238E27FC236}">
                <a16:creationId xmlns:a16="http://schemas.microsoft.com/office/drawing/2014/main" id="{9B8D4F89-0C8D-D895-F8CE-6256719B0B0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274993" y="-840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60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000" b="1">
                <a:latin typeface="Arial"/>
                <a:ea typeface="Arial"/>
                <a:cs typeface="Arial"/>
                <a:sym typeface="Arial"/>
              </a:rPr>
              <a:t>Pie Chart Code</a:t>
            </a:r>
            <a:endParaRPr sz="3000" b="1">
              <a:latin typeface="Arial"/>
              <a:ea typeface="Arial"/>
              <a:cs typeface="Arial"/>
              <a:sym typeface="Arial"/>
            </a:endParaRPr>
          </a:p>
        </p:txBody>
      </p:sp>
      <p:pic>
        <p:nvPicPr>
          <p:cNvPr id="172" name="Google Shape;172;p19"/>
          <p:cNvPicPr preferRelativeResize="0"/>
          <p:nvPr/>
        </p:nvPicPr>
        <p:blipFill>
          <a:blip r:embed="rId5">
            <a:alphaModFix/>
          </a:blip>
          <a:stretch>
            <a:fillRect/>
          </a:stretch>
        </p:blipFill>
        <p:spPr>
          <a:xfrm>
            <a:off x="152400" y="1460250"/>
            <a:ext cx="8839203" cy="2105773"/>
          </a:xfrm>
          <a:prstGeom prst="rect">
            <a:avLst/>
          </a:prstGeom>
          <a:noFill/>
          <a:ln>
            <a:noFill/>
          </a:ln>
        </p:spPr>
      </p:pic>
      <p:pic>
        <p:nvPicPr>
          <p:cNvPr id="2" name="Audio Recording Apr 27, 2023 at 6:23:59 PM">
            <a:hlinkClick r:id="" action="ppaction://media"/>
            <a:extLst>
              <a:ext uri="{FF2B5EF4-FFF2-40B4-BE49-F238E27FC236}">
                <a16:creationId xmlns:a16="http://schemas.microsoft.com/office/drawing/2014/main" id="{07C951D5-9F9C-78EF-702A-A453F6154E68}"/>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276765" y="-32302"/>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843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dirty="0">
                <a:latin typeface="Arial"/>
                <a:ea typeface="Arial"/>
                <a:cs typeface="Arial"/>
                <a:sym typeface="Arial"/>
              </a:rPr>
              <a:t>Pie Graph</a:t>
            </a:r>
            <a:endParaRPr sz="4000" b="1" dirty="0">
              <a:latin typeface="Arial"/>
              <a:ea typeface="Arial"/>
              <a:cs typeface="Arial"/>
              <a:sym typeface="Arial"/>
            </a:endParaRPr>
          </a:p>
        </p:txBody>
      </p:sp>
      <p:sp>
        <p:nvSpPr>
          <p:cNvPr id="178" name="Google Shape;178;p20"/>
          <p:cNvSpPr txBox="1">
            <a:spLocks noGrp="1"/>
          </p:cNvSpPr>
          <p:nvPr>
            <p:ph type="body" idx="2"/>
          </p:nvPr>
        </p:nvSpPr>
        <p:spPr>
          <a:xfrm>
            <a:off x="4933200" y="1927315"/>
            <a:ext cx="3403200" cy="2191659"/>
          </a:xfrm>
          <a:prstGeom prst="rect">
            <a:avLst/>
          </a:prstGeom>
        </p:spPr>
        <p:txBody>
          <a:bodyPr spcFirstLastPara="1" wrap="square" lIns="91425" tIns="91425" rIns="91425" bIns="91425" anchor="t" anchorCtr="0">
            <a:normAutofit fontScale="25000" lnSpcReduction="20000"/>
          </a:bodyPr>
          <a:lstStyle/>
          <a:p>
            <a:pPr marL="0" lvl="0" indent="0" algn="ctr" rtl="0">
              <a:lnSpc>
                <a:spcPct val="115000"/>
              </a:lnSpc>
              <a:spcBef>
                <a:spcPts val="1500"/>
              </a:spcBef>
              <a:spcAft>
                <a:spcPts val="0"/>
              </a:spcAft>
              <a:buNone/>
            </a:pPr>
            <a:r>
              <a:rPr lang="en" sz="5600" dirty="0">
                <a:latin typeface="Arial"/>
                <a:ea typeface="Arial"/>
                <a:cs typeface="Arial"/>
                <a:sym typeface="Arial"/>
              </a:rPr>
              <a:t>The pie chart we plotted compared the number of new cases and deaths in Los Angeles County. It showed that the number of new cases was significantly higher than the number of new deaths. This chart is useful in understanding the severity of the pandemic, with new cases comprising a larger proportion of the total than new deaths.</a:t>
            </a:r>
            <a:endParaRPr sz="5600" dirty="0">
              <a:latin typeface="Arial"/>
              <a:ea typeface="Arial"/>
              <a:cs typeface="Arial"/>
              <a:sym typeface="Arial"/>
            </a:endParaRPr>
          </a:p>
          <a:p>
            <a:pPr marL="0" lvl="0" indent="0" algn="ctr" rtl="0">
              <a:spcBef>
                <a:spcPts val="1500"/>
              </a:spcBef>
              <a:spcAft>
                <a:spcPts val="0"/>
              </a:spcAft>
              <a:buNone/>
            </a:pPr>
            <a:endParaRPr sz="5691" dirty="0">
              <a:solidFill>
                <a:srgbClr val="D1D5DB"/>
              </a:solidFill>
              <a:latin typeface="Roboto"/>
              <a:ea typeface="Roboto"/>
              <a:cs typeface="Roboto"/>
              <a:sym typeface="Roboto"/>
            </a:endParaRPr>
          </a:p>
          <a:p>
            <a:pPr marL="0" lvl="0" indent="0" algn="l" rtl="0">
              <a:spcBef>
                <a:spcPts val="1500"/>
              </a:spcBef>
              <a:spcAft>
                <a:spcPts val="0"/>
              </a:spcAft>
              <a:buNone/>
            </a:pPr>
            <a:endParaRPr sz="1100" dirty="0">
              <a:solidFill>
                <a:srgbClr val="000000"/>
              </a:solidFill>
              <a:latin typeface="Arial"/>
              <a:ea typeface="Arial"/>
              <a:cs typeface="Arial"/>
              <a:sym typeface="Arial"/>
            </a:endParaRPr>
          </a:p>
          <a:p>
            <a:pPr marL="0" lvl="0" indent="0" algn="l" rtl="0">
              <a:spcBef>
                <a:spcPts val="0"/>
              </a:spcBef>
              <a:spcAft>
                <a:spcPts val="1200"/>
              </a:spcAft>
              <a:buNone/>
            </a:pPr>
            <a:endParaRPr dirty="0"/>
          </a:p>
        </p:txBody>
      </p:sp>
      <p:pic>
        <p:nvPicPr>
          <p:cNvPr id="179" name="Google Shape;179;p20"/>
          <p:cNvPicPr preferRelativeResize="0"/>
          <p:nvPr/>
        </p:nvPicPr>
        <p:blipFill>
          <a:blip r:embed="rId5">
            <a:alphaModFix/>
          </a:blip>
          <a:stretch>
            <a:fillRect/>
          </a:stretch>
        </p:blipFill>
        <p:spPr>
          <a:xfrm>
            <a:off x="1297500" y="1882078"/>
            <a:ext cx="3403201" cy="2282134"/>
          </a:xfrm>
          <a:prstGeom prst="rect">
            <a:avLst/>
          </a:prstGeom>
          <a:noFill/>
          <a:ln>
            <a:noFill/>
          </a:ln>
        </p:spPr>
      </p:pic>
      <p:pic>
        <p:nvPicPr>
          <p:cNvPr id="2" name="Audio Recording Apr 27, 2023 at 6:30:07 PM">
            <a:hlinkClick r:id="" action="ppaction://media"/>
            <a:extLst>
              <a:ext uri="{FF2B5EF4-FFF2-40B4-BE49-F238E27FC236}">
                <a16:creationId xmlns:a16="http://schemas.microsoft.com/office/drawing/2014/main" id="{F9A4E925-BBE9-6BEA-CC52-BCE083315E34}"/>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331200" y="-126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18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000" b="1">
                <a:latin typeface="Arial"/>
                <a:ea typeface="Arial"/>
                <a:cs typeface="Arial"/>
                <a:sym typeface="Arial"/>
              </a:rPr>
              <a:t>Bar Graph Code</a:t>
            </a:r>
            <a:endParaRPr sz="3000" b="1">
              <a:latin typeface="Arial"/>
              <a:ea typeface="Arial"/>
              <a:cs typeface="Arial"/>
              <a:sym typeface="Arial"/>
            </a:endParaRPr>
          </a:p>
        </p:txBody>
      </p:sp>
      <p:pic>
        <p:nvPicPr>
          <p:cNvPr id="185" name="Google Shape;185;p21"/>
          <p:cNvPicPr preferRelativeResize="0"/>
          <p:nvPr/>
        </p:nvPicPr>
        <p:blipFill>
          <a:blip r:embed="rId5">
            <a:alphaModFix/>
          </a:blip>
          <a:stretch>
            <a:fillRect/>
          </a:stretch>
        </p:blipFill>
        <p:spPr>
          <a:xfrm>
            <a:off x="152400" y="1460250"/>
            <a:ext cx="8839202" cy="1588745"/>
          </a:xfrm>
          <a:prstGeom prst="rect">
            <a:avLst/>
          </a:prstGeom>
          <a:noFill/>
          <a:ln>
            <a:noFill/>
          </a:ln>
        </p:spPr>
      </p:pic>
      <p:pic>
        <p:nvPicPr>
          <p:cNvPr id="2" name="Audio Recording Apr 27, 2023 at 6:34:21 PM">
            <a:hlinkClick r:id="" action="ppaction://media"/>
            <a:extLst>
              <a:ext uri="{FF2B5EF4-FFF2-40B4-BE49-F238E27FC236}">
                <a16:creationId xmlns:a16="http://schemas.microsoft.com/office/drawing/2014/main" id="{4BD28A4A-F9B0-42DD-919F-B58DC076F23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331200" y="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35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422</Words>
  <Application>Microsoft Macintosh PowerPoint</Application>
  <PresentationFormat>On-screen Show (16:9)</PresentationFormat>
  <Paragraphs>22</Paragraphs>
  <Slides>13</Slides>
  <Notes>13</Notes>
  <HiddenSlides>0</HiddenSlides>
  <MMClips>12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Montserrat</vt:lpstr>
      <vt:lpstr>Lato</vt:lpstr>
      <vt:lpstr>Roboto</vt:lpstr>
      <vt:lpstr>Arial</vt:lpstr>
      <vt:lpstr>Focus</vt:lpstr>
      <vt:lpstr>1302 Project Presentation</vt:lpstr>
      <vt:lpstr>Our Data Set</vt:lpstr>
      <vt:lpstr>Data Set Code</vt:lpstr>
      <vt:lpstr>Mean, Median, Variance, Std. Dev.</vt:lpstr>
      <vt:lpstr>Line Chart Code</vt:lpstr>
      <vt:lpstr>Line Chart</vt:lpstr>
      <vt:lpstr>Pie Chart Code</vt:lpstr>
      <vt:lpstr>Pie Graph</vt:lpstr>
      <vt:lpstr>Bar Graph Code</vt:lpstr>
      <vt:lpstr>Bar Graph</vt:lpstr>
      <vt:lpstr>Scatter Plot Code</vt:lpstr>
      <vt:lpstr>Scatter Plot</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1302 Project Presentation</dc:title>
  <cp:lastModifiedBy>Mujeeb Ahmed</cp:lastModifiedBy>
  <cp:revision>4</cp:revision>
  <dcterms:modified xsi:type="dcterms:W3CDTF">2023-04-28T03:09:16Z</dcterms:modified>
</cp:coreProperties>
</file>