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3" r:id="rId4"/>
    <p:sldId id="259" r:id="rId5"/>
    <p:sldId id="258" r:id="rId6"/>
    <p:sldId id="260" r:id="rId7"/>
    <p:sldId id="263" r:id="rId8"/>
    <p:sldId id="264" r:id="rId9"/>
    <p:sldId id="262" r:id="rId10"/>
    <p:sldId id="265" r:id="rId11"/>
    <p:sldId id="266" r:id="rId12"/>
    <p:sldId id="272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D7038-4DFA-4E16-BBF6-8A942D76337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F70F7-38DB-43F2-9151-F959FF14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7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D9FDD-136A-45FA-B9E4-7F251565592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BC7F7-3A15-4E1D-98F3-94C07999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0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BC7F7-3A15-4E1D-98F3-94C079990D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2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6B69-AD96-410D-B925-A089B32C83CE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1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B03-6797-497A-BF33-793279E35E96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7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96E9-A223-4020-BB96-D693CF69C258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8A74-81B8-4ABE-B927-95BD68B34F55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F8CE-96C7-4059-A1CA-644A47F5B782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3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B597-515C-497B-A3F8-7CA0001F4E45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5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F9F0-6230-419B-91BD-E5FDEB861C65}" type="datetime1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2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3C99-A5CC-48A7-AFA5-1278158797E7}" type="datetime1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0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3C55-88E9-486E-9C7B-266948432C3C}" type="datetime1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0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4272-F1D9-4A1D-ABF8-0C0760DC445B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9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7F8B-17A6-4C6D-B1AA-503F7369D23B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0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53218-CA59-4E9B-8B56-38395DD705A3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3AA49-EAA4-4B5A-97EE-6D9FABE6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0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11404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Introduction to VLSI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A9EF-6F10-457B-841F-FB5AA209FF6D}" type="datetime1">
              <a:rPr lang="en-US" smtClean="0"/>
              <a:t>6/7/2022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1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70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Logics Family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24" y="1521678"/>
            <a:ext cx="8570794" cy="5199797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2028-3241-4C29-B6F1-010003823983}" type="datetime1">
              <a:rPr lang="en-US" smtClean="0"/>
              <a:t>6/7/2022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5DBDB-E857-4635-D6DD-D3CF9A77FC58}"/>
              </a:ext>
            </a:extLst>
          </p:cNvPr>
          <p:cNvSpPr txBox="1"/>
          <p:nvPr/>
        </p:nvSpPr>
        <p:spPr>
          <a:xfrm>
            <a:off x="5506278" y="4681331"/>
            <a:ext cx="216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Emitter coupled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64C52-02F8-61BD-CB18-B485E05B12AB}"/>
              </a:ext>
            </a:extLst>
          </p:cNvPr>
          <p:cNvSpPr txBox="1"/>
          <p:nvPr/>
        </p:nvSpPr>
        <p:spPr>
          <a:xfrm>
            <a:off x="2956798" y="4681331"/>
            <a:ext cx="254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Transistor Transistor logic</a:t>
            </a:r>
          </a:p>
        </p:txBody>
      </p:sp>
    </p:spTree>
    <p:extLst>
      <p:ext uri="{BB962C8B-B14F-4D97-AF65-F5344CB8AC3E}">
        <p14:creationId xmlns:p14="http://schemas.microsoft.com/office/powerpoint/2010/main" val="345708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9776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Unipolar Logic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186" y="1825625"/>
            <a:ext cx="8075627" cy="4351338"/>
          </a:xfrm>
        </p:spPr>
      </p:pic>
      <p:cxnSp>
        <p:nvCxnSpPr>
          <p:cNvPr id="5" name="Straight Connector 4"/>
          <p:cNvCxnSpPr/>
          <p:nvPr/>
        </p:nvCxnSpPr>
        <p:spPr>
          <a:xfrm>
            <a:off x="4571999" y="4544704"/>
            <a:ext cx="1371600" cy="136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296399" y="2649940"/>
            <a:ext cx="1371600" cy="136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5127-02A6-4F0D-A6AA-5BD87E1F0DA8}" type="datetime1">
              <a:rPr lang="en-US" smtClean="0"/>
              <a:t>6/7/2022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26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8A74-81B8-4ABE-B927-95BD68B34F55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136061"/>
              </p:ext>
            </p:extLst>
          </p:nvPr>
        </p:nvGraphicFramePr>
        <p:xfrm>
          <a:off x="2174081" y="2135187"/>
          <a:ext cx="7843838" cy="373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361680" imgH="1599480" progId="Visio.Drawing.6">
                  <p:embed/>
                </p:oleObj>
              </mc:Choice>
              <mc:Fallback>
                <p:oleObj name="VISIO" r:id="rId2" imgW="3361680" imgH="1599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081" y="2135187"/>
                        <a:ext cx="7843838" cy="373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838200" y="320674"/>
            <a:ext cx="10515600" cy="137001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PMOS and NMOS Logics</a:t>
            </a:r>
          </a:p>
        </p:txBody>
      </p:sp>
    </p:spTree>
    <p:extLst>
      <p:ext uri="{BB962C8B-B14F-4D97-AF65-F5344CB8AC3E}">
        <p14:creationId xmlns:p14="http://schemas.microsoft.com/office/powerpoint/2010/main" val="375057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PMOS and NMOS Logics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131769"/>
              </p:ext>
            </p:extLst>
          </p:nvPr>
        </p:nvGraphicFramePr>
        <p:xfrm>
          <a:off x="578893" y="2344239"/>
          <a:ext cx="3938517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00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Voltage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PMOS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NMOS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0V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5V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0" y="2344239"/>
            <a:ext cx="5725586" cy="329228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5591"/>
              </p:ext>
            </p:extLst>
          </p:nvPr>
        </p:nvGraphicFramePr>
        <p:xfrm>
          <a:off x="639928" y="3885947"/>
          <a:ext cx="383653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2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PMOS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Output</a:t>
                      </a:r>
                      <a:r>
                        <a:rPr lang="en-US" b="1" baseline="0" dirty="0"/>
                        <a:t> (Y)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372121"/>
              </p:ext>
            </p:extLst>
          </p:nvPr>
        </p:nvGraphicFramePr>
        <p:xfrm>
          <a:off x="655851" y="5416771"/>
          <a:ext cx="383653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2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NMOS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Output</a:t>
                      </a:r>
                      <a:r>
                        <a:rPr lang="en-US" b="1" baseline="0" dirty="0"/>
                        <a:t> (Y)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6946711" y="4421874"/>
            <a:ext cx="996287" cy="13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357513" y="2963838"/>
            <a:ext cx="996287" cy="13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1790-7CA6-42CA-9190-8C9BF9B67821}" type="datetime1">
              <a:rPr lang="en-US" smtClean="0"/>
              <a:t>6/7/2022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61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70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CMOS Inverter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387910"/>
              </p:ext>
            </p:extLst>
          </p:nvPr>
        </p:nvGraphicFramePr>
        <p:xfrm>
          <a:off x="838200" y="4150093"/>
          <a:ext cx="5073504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 (Input)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 (Output)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025" y="1568872"/>
            <a:ext cx="2857143" cy="4866667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C4EF-913C-419F-B100-F1FBF77643EA}" type="datetime1">
              <a:rPr lang="en-US" smtClean="0"/>
              <a:t>6/7/2022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47A04-65C9-5966-D2BF-6857305C8805}"/>
              </a:ext>
            </a:extLst>
          </p:cNvPr>
          <p:cNvSpPr txBox="1"/>
          <p:nvPr/>
        </p:nvSpPr>
        <p:spPr>
          <a:xfrm>
            <a:off x="838200" y="1498766"/>
            <a:ext cx="53737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effectLst/>
                <a:latin typeface="arial" panose="020B0604020202020204" pitchFamily="34" charset="0"/>
              </a:rPr>
              <a:t>Complementary metal–oxide–semiconductor (CMOS), also known as complementary-symmetry metal–oxide–semiconductor, is a type of metal–oxide–semiconductor field-effect transistor fabrication process that uses complementary and symmetrical pairs of p-type and n-type MOSFETs for logic 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67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CMOS NAND gate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447398" cy="266448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581" y="1027906"/>
            <a:ext cx="4527219" cy="348349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124020"/>
              </p:ext>
            </p:extLst>
          </p:nvPr>
        </p:nvGraphicFramePr>
        <p:xfrm>
          <a:off x="6617645" y="4622926"/>
          <a:ext cx="455987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4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4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Va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Vb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798C-F284-4A1A-9BC5-F29EA0EB5582}" type="datetime1">
              <a:rPr lang="en-US" smtClean="0"/>
              <a:t>6/7/2022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24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CMOS NOR gate?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3724"/>
            <a:ext cx="5795727" cy="49284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21" y="4896775"/>
            <a:ext cx="5229225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2" y="1690688"/>
            <a:ext cx="5990088" cy="2960427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B293-5A05-4BDF-B977-0CC5928EF5B7}" type="datetime1">
              <a:rPr lang="en-US" smtClean="0"/>
              <a:t>6/7/2022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3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Stick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481"/>
            <a:ext cx="10515600" cy="4839482"/>
          </a:xfrm>
        </p:spPr>
        <p:txBody>
          <a:bodyPr/>
          <a:lstStyle/>
          <a:p>
            <a:pPr algn="just"/>
            <a:r>
              <a:rPr lang="en-US" b="1" dirty="0"/>
              <a:t>Stick diagrams</a:t>
            </a:r>
            <a:r>
              <a:rPr lang="en-US" dirty="0"/>
              <a:t> are a means of capturing topography and layer information using simple </a:t>
            </a:r>
            <a:r>
              <a:rPr lang="en-US" b="1" dirty="0"/>
              <a:t>diagrams</a:t>
            </a:r>
            <a:r>
              <a:rPr lang="en-US" dirty="0"/>
              <a:t>. </a:t>
            </a:r>
          </a:p>
          <a:p>
            <a:pPr algn="just"/>
            <a:r>
              <a:rPr lang="en-US" b="1" dirty="0"/>
              <a:t>Stick diagrams</a:t>
            </a:r>
            <a:r>
              <a:rPr lang="en-US" dirty="0"/>
              <a:t> convey layer information through color codes (or monochrome encoding).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392" y="2782083"/>
            <a:ext cx="5969760" cy="3564126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0020-4418-4077-A304-ADA11DD2252F}" type="datetime1">
              <a:rPr lang="en-US" smtClean="0"/>
              <a:t>6/7/2022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3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9776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What is VLSI?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Very-large-scale integration (VLSI)</a:t>
            </a:r>
            <a:r>
              <a:rPr lang="en-US" dirty="0"/>
              <a:t> is the process of creating an integrated circuit (IC) by combining thousands of transistors into a single chip.</a:t>
            </a:r>
          </a:p>
          <a:p>
            <a:pPr algn="just"/>
            <a:r>
              <a:rPr lang="en-US" b="1" dirty="0"/>
              <a:t>A transistor</a:t>
            </a:r>
            <a:r>
              <a:rPr lang="en-US" dirty="0"/>
              <a:t> is a semiconductor device used to amplify or switch electronic signals and electrical power. It is composed of semiconductor material usually with at least three terminals for connection to an external circuit.</a:t>
            </a:r>
          </a:p>
          <a:p>
            <a:pPr algn="just"/>
            <a:r>
              <a:rPr lang="en-US" dirty="0"/>
              <a:t>The process of Integrated Circuits (IC) started its era of VLSI in 1970’s when thousands of transistors were integrated into one single chip.</a:t>
            </a:r>
          </a:p>
          <a:p>
            <a:pPr algn="just"/>
            <a:r>
              <a:rPr lang="en-US" dirty="0"/>
              <a:t>Nowadays we are able to integrate more than a billion transistors on a single chip. 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6F80-C45C-42DD-94B7-C3392E13AB03}" type="datetime1">
              <a:rPr lang="en-US" smtClean="0"/>
              <a:t>6/7/2022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1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52F5-A95B-991C-D701-8BAF01D1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Transistor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B32DFA-EE07-DD26-2550-E02196D9A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360" y="1423987"/>
            <a:ext cx="8588389" cy="482094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EF448-B4A5-7079-FD85-F5DBBD7C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8A74-81B8-4ABE-B927-95BD68B34F55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297DE-937E-E65C-FA36-BCCB4596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4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What is VLSI?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electronic circuit might consist of a CPU, ROM, RAM and other glue logic. VLSI lets IC designers add all of these into one.</a:t>
            </a:r>
          </a:p>
          <a:p>
            <a:pPr algn="just"/>
            <a:r>
              <a:rPr lang="en-US" dirty="0"/>
              <a:t>Now multiple cores are available on a single chip and advantage of that the computer can perform several function parallelly and can process the several threads of a single function parallelly.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776-9B03-413E-837C-7ED76193A355}" type="datetime1">
              <a:rPr lang="en-US" smtClean="0"/>
              <a:t>6/7/2022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1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VLSI (Continue…)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However, the term “VLSI” is still being used, though there was some effort to coin a new term ULSI (Ultra-Large Scale Integration) for fine distinctions many years ago.</a:t>
            </a:r>
          </a:p>
          <a:p>
            <a:pPr algn="just"/>
            <a:r>
              <a:rPr lang="en-US" dirty="0"/>
              <a:t>The microprocessor is a VLSI device. </a:t>
            </a:r>
          </a:p>
          <a:p>
            <a:pPr algn="just"/>
            <a:r>
              <a:rPr lang="en-US" dirty="0"/>
              <a:t>VLSI circuits are used everywhere, real applications include </a:t>
            </a:r>
          </a:p>
          <a:p>
            <a:pPr lvl="1" algn="just"/>
            <a:r>
              <a:rPr lang="en-US" dirty="0"/>
              <a:t>microprocessors in a personal computer or workstation, </a:t>
            </a:r>
          </a:p>
          <a:p>
            <a:pPr lvl="1" algn="just"/>
            <a:r>
              <a:rPr lang="en-US" dirty="0"/>
              <a:t>chips in a graphic card, </a:t>
            </a:r>
          </a:p>
          <a:p>
            <a:pPr lvl="1" algn="just"/>
            <a:r>
              <a:rPr lang="en-US" dirty="0"/>
              <a:t>digital camera or camcorder, </a:t>
            </a:r>
          </a:p>
          <a:p>
            <a:pPr lvl="1" algn="just"/>
            <a:r>
              <a:rPr lang="en-US" dirty="0"/>
              <a:t>chips in a cell phone or a portable computing device, </a:t>
            </a:r>
          </a:p>
          <a:p>
            <a:pPr lvl="1" algn="just"/>
            <a:r>
              <a:rPr lang="en-US" dirty="0"/>
              <a:t>and embedded processors in an automobile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7A23-B7A7-487C-A607-6EB075C34DB5}" type="datetime1">
              <a:rPr lang="en-US" smtClean="0"/>
              <a:t>6/7/2022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6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VLSI (Continue…)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Multiplexers, Encoders, flip-flops. Many such functionalities are combined in ASICs(Application Specific Integrated Circuits). </a:t>
            </a:r>
          </a:p>
          <a:p>
            <a:pPr algn="just"/>
            <a:r>
              <a:rPr lang="en-US" dirty="0"/>
              <a:t>VLSI can be implemented using a language called VLSI HDL(Hardware Description Language) which describes the layout, design and Microchips are becoming smaller and smaller.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D873-B2C4-45BD-9F0F-3E8F38506701}" type="datetime1">
              <a:rPr lang="en-US" smtClean="0"/>
              <a:t>6/7/2022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9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Integrated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dirty="0"/>
              <a:t>Integrated circuit or IC or microchip or chip is a microscopic electronic circuit array formed by the fabrication of various electrical and electronic components (resistors, capacitors, transistors, and so on) on a semiconductor material (silicon) wafer, which can perform operations similar to the large discrete electronic circuits made of discrete electronic components.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7D5C-754C-46AE-9567-E4F079182ECB}" type="datetime1">
              <a:rPr lang="en-US" smtClean="0"/>
              <a:t>6/7/2022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5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/>
              <a:t>Classification of IC according to size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just"/>
            <a:r>
              <a:rPr lang="en-US" dirty="0"/>
              <a:t>Small scale integration (SSI) circuits such as the 7404 inverter have fewer than 10 gates with a conversion of roughly half  a dozen transistors per gate</a:t>
            </a:r>
          </a:p>
          <a:p>
            <a:pPr algn="just"/>
            <a:r>
              <a:rPr lang="en-US" dirty="0"/>
              <a:t>Medium scale integration (MSI) circuit such as 74161 counter have up to 1000 gates.</a:t>
            </a:r>
          </a:p>
          <a:p>
            <a:pPr algn="just"/>
            <a:r>
              <a:rPr lang="en-US" dirty="0"/>
              <a:t>Large scale integration (LSI) circuit such as simple 8-bit microprocessors have up to 10000 gates. </a:t>
            </a:r>
          </a:p>
          <a:p>
            <a:pPr algn="just"/>
            <a:r>
              <a:rPr lang="en-US" dirty="0"/>
              <a:t>VLSI such as 512 </a:t>
            </a:r>
            <a:r>
              <a:rPr lang="en-US" dirty="0" err="1"/>
              <a:t>Mbits</a:t>
            </a:r>
            <a:r>
              <a:rPr lang="en-US" dirty="0"/>
              <a:t> dynamic RAM  contains more than half a billion transistors.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8DD3-7F2C-40E3-B58D-85B5878B0EF9}" type="datetime1">
              <a:rPr lang="en-US" smtClean="0"/>
              <a:t>6/7/2022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5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spcBef>
                <a:spcPct val="50000"/>
              </a:spcBef>
            </a:pPr>
            <a:r>
              <a:rPr lang="en-US" b="1" dirty="0"/>
              <a:t>Classification of IC according to size of integration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720" y="2101756"/>
            <a:ext cx="9785444" cy="4121624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59D4-2012-4FF2-B5CB-C05628491244}" type="datetime1">
              <a:rPr lang="en-US" smtClean="0"/>
              <a:t>6/7/2022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AA49-EAA4-4B5A-97EE-6D9FABE683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7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707</Words>
  <Application>Microsoft Office PowerPoint</Application>
  <PresentationFormat>Widescreen</PresentationFormat>
  <Paragraphs>146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Office Theme</vt:lpstr>
      <vt:lpstr>VISIO</vt:lpstr>
      <vt:lpstr>Introduction to VLSI</vt:lpstr>
      <vt:lpstr>What is VLSI?</vt:lpstr>
      <vt:lpstr>Transistor</vt:lpstr>
      <vt:lpstr>What is VLSI?</vt:lpstr>
      <vt:lpstr>VLSI (Continue…)</vt:lpstr>
      <vt:lpstr>VLSI (Continue…)</vt:lpstr>
      <vt:lpstr>Integrated Circuits</vt:lpstr>
      <vt:lpstr>Classification of IC according to size of integration</vt:lpstr>
      <vt:lpstr>Classification of IC according to size of integration</vt:lpstr>
      <vt:lpstr>Logics Family</vt:lpstr>
      <vt:lpstr>Unipolar Logic</vt:lpstr>
      <vt:lpstr>PowerPoint Presentation</vt:lpstr>
      <vt:lpstr>PMOS and NMOS Logics</vt:lpstr>
      <vt:lpstr>CMOS Inverter</vt:lpstr>
      <vt:lpstr>CMOS NAND gate</vt:lpstr>
      <vt:lpstr>CMOS NOR gate?</vt:lpstr>
      <vt:lpstr>Stick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VLSI</dc:title>
  <dc:creator>Anup Majumder</dc:creator>
  <cp:lastModifiedBy>Anup Majumder</cp:lastModifiedBy>
  <cp:revision>34</cp:revision>
  <dcterms:created xsi:type="dcterms:W3CDTF">2019-07-31T17:52:28Z</dcterms:created>
  <dcterms:modified xsi:type="dcterms:W3CDTF">2022-06-06T19:34:04Z</dcterms:modified>
</cp:coreProperties>
</file>