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7" r:id="rId3"/>
    <p:sldId id="279" r:id="rId4"/>
    <p:sldId id="280" r:id="rId5"/>
    <p:sldId id="281" r:id="rId6"/>
    <p:sldId id="283" r:id="rId7"/>
    <p:sldId id="282" r:id="rId8"/>
    <p:sldId id="284" r:id="rId9"/>
    <p:sldId id="285" r:id="rId10"/>
    <p:sldId id="286" r:id="rId11"/>
    <p:sldId id="287"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ED7038-4DFA-4E16-BBF6-8A942D76337B}" type="datetimeFigureOut">
              <a:rPr lang="en-US" smtClean="0"/>
              <a:t>6/19/2022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F70F7-38DB-43F2-9151-F959FF147118}" type="slidenum">
              <a:rPr lang="en-US" smtClean="0"/>
              <a:t>‹#›</a:t>
            </a:fld>
            <a:endParaRPr lang="en-US"/>
          </a:p>
        </p:txBody>
      </p:sp>
    </p:spTree>
    <p:extLst>
      <p:ext uri="{BB962C8B-B14F-4D97-AF65-F5344CB8AC3E}">
        <p14:creationId xmlns:p14="http://schemas.microsoft.com/office/powerpoint/2010/main" val="355967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D9FDD-136A-45FA-B9E4-7F2515655923}"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BC7F7-3A15-4E1D-98F3-94C079990D58}" type="slidenum">
              <a:rPr lang="en-US" smtClean="0"/>
              <a:t>‹#›</a:t>
            </a:fld>
            <a:endParaRPr lang="en-US"/>
          </a:p>
        </p:txBody>
      </p:sp>
    </p:spTree>
    <p:extLst>
      <p:ext uri="{BB962C8B-B14F-4D97-AF65-F5344CB8AC3E}">
        <p14:creationId xmlns:p14="http://schemas.microsoft.com/office/powerpoint/2010/main" val="219520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7BC7F7-3A15-4E1D-98F3-94C079990D58}" type="slidenum">
              <a:rPr lang="en-US" smtClean="0"/>
              <a:t>1</a:t>
            </a:fld>
            <a:endParaRPr lang="en-US"/>
          </a:p>
        </p:txBody>
      </p:sp>
    </p:spTree>
    <p:extLst>
      <p:ext uri="{BB962C8B-B14F-4D97-AF65-F5344CB8AC3E}">
        <p14:creationId xmlns:p14="http://schemas.microsoft.com/office/powerpoint/2010/main" val="227772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BB6B69-AD96-410D-B925-A089B32C83CE}" type="datetime1">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369301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01DB03-6797-497A-BF33-793279E35E96}" type="datetime1">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61317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0C96E9-A223-4020-BB96-D693CF69C258}" type="datetime1">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27780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398A74-81B8-4ABE-B927-95BD68B34F55}" type="datetime1">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209753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7F8CE-96C7-4059-A1CA-644A47F5B782}" type="datetime1">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78743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319765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7AF9F0-6230-419B-91BD-E5FDEB861C65}" type="datetime1">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174062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083C99-A5CC-48A7-AFA5-1278158797E7}" type="datetime1">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219420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3C55-88E9-486E-9C7B-266948432C3C}" type="datetime1">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163150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6B4272-F1D9-4A1D-ABF8-0C0760DC445B}" type="datetime1">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227299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27F8B-17A6-4C6D-B1AA-503F7369D23B}" type="datetime1">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3AA49-EAA4-4B5A-97EE-6D9FABE68389}" type="slidenum">
              <a:rPr lang="en-US" smtClean="0"/>
              <a:t>‹#›</a:t>
            </a:fld>
            <a:endParaRPr lang="en-US"/>
          </a:p>
        </p:txBody>
      </p:sp>
    </p:spTree>
    <p:extLst>
      <p:ext uri="{BB962C8B-B14F-4D97-AF65-F5344CB8AC3E}">
        <p14:creationId xmlns:p14="http://schemas.microsoft.com/office/powerpoint/2010/main" val="128720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53218-CA59-4E9B-8B56-38395DD705A3}" type="datetime1">
              <a:rPr lang="en-US" smtClean="0"/>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3AA49-EAA4-4B5A-97EE-6D9FABE68389}" type="slidenum">
              <a:rPr lang="en-US" smtClean="0"/>
              <a:t>‹#›</a:t>
            </a:fld>
            <a:endParaRPr lang="en-US"/>
          </a:p>
        </p:txBody>
      </p:sp>
    </p:spTree>
    <p:extLst>
      <p:ext uri="{BB962C8B-B14F-4D97-AF65-F5344CB8AC3E}">
        <p14:creationId xmlns:p14="http://schemas.microsoft.com/office/powerpoint/2010/main" val="221900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11404"/>
          </a:xfrm>
        </p:spPr>
        <p:style>
          <a:lnRef idx="1">
            <a:schemeClr val="accent6"/>
          </a:lnRef>
          <a:fillRef idx="3">
            <a:schemeClr val="accent6"/>
          </a:fillRef>
          <a:effectRef idx="2">
            <a:schemeClr val="accent6"/>
          </a:effectRef>
          <a:fontRef idx="minor">
            <a:schemeClr val="lt1"/>
          </a:fontRef>
        </p:style>
        <p:txBody>
          <a:bodyPr/>
          <a:lstStyle/>
          <a:p>
            <a:r>
              <a:rPr lang="en-US" b="1" dirty="0"/>
              <a:t>VLSI (MOS Fabrication)</a:t>
            </a:r>
          </a:p>
        </p:txBody>
      </p:sp>
      <p:sp>
        <p:nvSpPr>
          <p:cNvPr id="6" name="Date Placeholder 5"/>
          <p:cNvSpPr>
            <a:spLocks noGrp="1"/>
          </p:cNvSpPr>
          <p:nvPr>
            <p:ph type="dt" sz="half" idx="10"/>
          </p:nvPr>
        </p:nvSpPr>
        <p:spPr/>
        <p:txBody>
          <a:bodyPr/>
          <a:lstStyle/>
          <a:p>
            <a:fld id="{5256A9EF-6F10-457B-841F-FB5AA209FF6D}" type="datetime1">
              <a:rPr lang="en-US" smtClean="0"/>
              <a:t>6/19/2022</a:t>
            </a:fld>
            <a:endParaRPr lang="en-US"/>
          </a:p>
        </p:txBody>
      </p:sp>
      <p:sp>
        <p:nvSpPr>
          <p:cNvPr id="7" name="Slide Number Placeholder 6"/>
          <p:cNvSpPr>
            <a:spLocks noGrp="1"/>
          </p:cNvSpPr>
          <p:nvPr>
            <p:ph type="sldNum" sz="quarter" idx="12"/>
          </p:nvPr>
        </p:nvSpPr>
        <p:spPr/>
        <p:txBody>
          <a:bodyPr/>
          <a:lstStyle/>
          <a:p>
            <a:fld id="{4033AA49-EAA4-4B5A-97EE-6D9FABE68389}" type="slidenum">
              <a:rPr lang="en-US" smtClean="0"/>
              <a:t>1</a:t>
            </a:fld>
            <a:endParaRPr lang="en-US"/>
          </a:p>
        </p:txBody>
      </p:sp>
      <p:sp>
        <p:nvSpPr>
          <p:cNvPr id="5" name="Title 1"/>
          <p:cNvSpPr txBox="1">
            <a:spLocks/>
          </p:cNvSpPr>
          <p:nvPr/>
        </p:nvSpPr>
        <p:spPr>
          <a:xfrm>
            <a:off x="1524000" y="2527952"/>
            <a:ext cx="9144000" cy="1211404"/>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Lecture-04</a:t>
            </a:r>
          </a:p>
        </p:txBody>
      </p:sp>
    </p:spTree>
    <p:extLst>
      <p:ext uri="{BB962C8B-B14F-4D97-AF65-F5344CB8AC3E}">
        <p14:creationId xmlns:p14="http://schemas.microsoft.com/office/powerpoint/2010/main" val="101531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49001"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a:xfrm>
            <a:off x="654524" y="1825625"/>
            <a:ext cx="5235054" cy="4351338"/>
          </a:xfrm>
        </p:spPr>
        <p:txBody>
          <a:bodyPr>
            <a:normAutofit/>
          </a:bodyPr>
          <a:lstStyle/>
          <a:p>
            <a:pPr algn="just"/>
            <a:r>
              <a:rPr lang="en-US" b="1" dirty="0"/>
              <a:t>Step-12:</a:t>
            </a:r>
            <a:r>
              <a:rPr lang="en-US" dirty="0"/>
              <a:t> A thick layer of SiO2 is again grown.</a:t>
            </a:r>
          </a:p>
        </p:txBody>
      </p:sp>
      <p:sp>
        <p:nvSpPr>
          <p:cNvPr id="4" name="Content Placeholder 3"/>
          <p:cNvSpPr>
            <a:spLocks noGrp="1"/>
          </p:cNvSpPr>
          <p:nvPr>
            <p:ph sz="half" idx="2"/>
          </p:nvPr>
        </p:nvSpPr>
        <p:spPr>
          <a:xfrm>
            <a:off x="6172200" y="1825625"/>
            <a:ext cx="5578522" cy="4351338"/>
          </a:xfrm>
        </p:spPr>
        <p:txBody>
          <a:bodyPr>
            <a:normAutofit/>
          </a:bodyPr>
          <a:lstStyle/>
          <a:p>
            <a:pPr algn="just"/>
            <a:r>
              <a:rPr lang="en-US" b="1" dirty="0"/>
              <a:t>Step-13:</a:t>
            </a:r>
            <a:r>
              <a:rPr lang="en-US" dirty="0"/>
              <a:t> To get metallic contact we need to add another SiO2 layer. The contact cuts are formed for S, D and G.</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10</a:t>
            </a:fld>
            <a:endParaRPr lang="en-US"/>
          </a:p>
        </p:txBody>
      </p:sp>
      <p:pic>
        <p:nvPicPr>
          <p:cNvPr id="9" name="Picture 8"/>
          <p:cNvPicPr>
            <a:picLocks noChangeAspect="1"/>
          </p:cNvPicPr>
          <p:nvPr/>
        </p:nvPicPr>
        <p:blipFill>
          <a:blip r:embed="rId2"/>
          <a:stretch>
            <a:fillRect/>
          </a:stretch>
        </p:blipFill>
        <p:spPr>
          <a:xfrm>
            <a:off x="722763" y="3098795"/>
            <a:ext cx="5235054" cy="2111908"/>
          </a:xfrm>
          <a:prstGeom prst="rect">
            <a:avLst/>
          </a:prstGeom>
        </p:spPr>
      </p:pic>
      <p:pic>
        <p:nvPicPr>
          <p:cNvPr id="10" name="Picture 9"/>
          <p:cNvPicPr>
            <a:picLocks noChangeAspect="1"/>
          </p:cNvPicPr>
          <p:nvPr/>
        </p:nvPicPr>
        <p:blipFill>
          <a:blip r:embed="rId3"/>
          <a:stretch>
            <a:fillRect/>
          </a:stretch>
        </p:blipFill>
        <p:spPr>
          <a:xfrm>
            <a:off x="6300717" y="3567326"/>
            <a:ext cx="5334000" cy="2152650"/>
          </a:xfrm>
          <a:prstGeom prst="rect">
            <a:avLst/>
          </a:prstGeom>
        </p:spPr>
      </p:pic>
    </p:spTree>
    <p:extLst>
      <p:ext uri="{BB962C8B-B14F-4D97-AF65-F5344CB8AC3E}">
        <p14:creationId xmlns:p14="http://schemas.microsoft.com/office/powerpoint/2010/main" val="135996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49001"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a:xfrm>
            <a:off x="654524" y="1825625"/>
            <a:ext cx="5235054" cy="4351338"/>
          </a:xfrm>
        </p:spPr>
        <p:txBody>
          <a:bodyPr>
            <a:normAutofit/>
          </a:bodyPr>
          <a:lstStyle/>
          <a:p>
            <a:pPr algn="just"/>
            <a:r>
              <a:rPr lang="en-US" b="1" dirty="0"/>
              <a:t>Step-14:</a:t>
            </a:r>
            <a:r>
              <a:rPr lang="en-US" dirty="0"/>
              <a:t> Now we need to wire together the devices. Cover the chip with the field oxide.</a:t>
            </a:r>
          </a:p>
        </p:txBody>
      </p:sp>
      <p:sp>
        <p:nvSpPr>
          <p:cNvPr id="4" name="Content Placeholder 3"/>
          <p:cNvSpPr>
            <a:spLocks noGrp="1"/>
          </p:cNvSpPr>
          <p:nvPr>
            <p:ph sz="half" idx="2"/>
          </p:nvPr>
        </p:nvSpPr>
        <p:spPr>
          <a:xfrm>
            <a:off x="6172200" y="1825625"/>
            <a:ext cx="5578522" cy="4351338"/>
          </a:xfrm>
        </p:spPr>
        <p:txBody>
          <a:bodyPr>
            <a:normAutofit/>
          </a:bodyPr>
          <a:lstStyle/>
          <a:p>
            <a:pPr algn="just"/>
            <a:r>
              <a:rPr lang="en-US" b="1" dirty="0"/>
              <a:t>Step-15:</a:t>
            </a:r>
            <a:r>
              <a:rPr lang="en-US" dirty="0"/>
              <a:t> Now for metallization sputter on aluminum over whole wafer pattern to remove excess metal, leaving wires.</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11</a:t>
            </a:fld>
            <a:endParaRPr lang="en-US"/>
          </a:p>
        </p:txBody>
      </p:sp>
      <p:pic>
        <p:nvPicPr>
          <p:cNvPr id="7" name="Picture 6"/>
          <p:cNvPicPr>
            <a:picLocks noChangeAspect="1"/>
          </p:cNvPicPr>
          <p:nvPr/>
        </p:nvPicPr>
        <p:blipFill>
          <a:blip r:embed="rId2"/>
          <a:stretch>
            <a:fillRect/>
          </a:stretch>
        </p:blipFill>
        <p:spPr>
          <a:xfrm>
            <a:off x="654524" y="3193576"/>
            <a:ext cx="5132127" cy="2620370"/>
          </a:xfrm>
          <a:prstGeom prst="rect">
            <a:avLst/>
          </a:prstGeom>
        </p:spPr>
      </p:pic>
      <p:pic>
        <p:nvPicPr>
          <p:cNvPr id="11" name="Picture 10"/>
          <p:cNvPicPr>
            <a:picLocks noChangeAspect="1"/>
          </p:cNvPicPr>
          <p:nvPr/>
        </p:nvPicPr>
        <p:blipFill>
          <a:blip r:embed="rId3"/>
          <a:stretch>
            <a:fillRect/>
          </a:stretch>
        </p:blipFill>
        <p:spPr>
          <a:xfrm>
            <a:off x="6362699" y="3493317"/>
            <a:ext cx="5578522" cy="2773340"/>
          </a:xfrm>
          <a:prstGeom prst="rect">
            <a:avLst/>
          </a:prstGeom>
        </p:spPr>
      </p:pic>
    </p:spTree>
    <p:extLst>
      <p:ext uri="{BB962C8B-B14F-4D97-AF65-F5344CB8AC3E}">
        <p14:creationId xmlns:p14="http://schemas.microsoft.com/office/powerpoint/2010/main" val="373992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Step-16:</a:t>
            </a:r>
            <a:r>
              <a:rPr lang="en-US" dirty="0"/>
              <a:t> This metal layer is then masked and etched to form the required interconnection pattern.</a:t>
            </a:r>
          </a:p>
        </p:txBody>
      </p:sp>
      <p:sp>
        <p:nvSpPr>
          <p:cNvPr id="4" name="Date Placeholder 3"/>
          <p:cNvSpPr>
            <a:spLocks noGrp="1"/>
          </p:cNvSpPr>
          <p:nvPr>
            <p:ph type="dt" sz="half" idx="10"/>
          </p:nvPr>
        </p:nvSpPr>
        <p:spPr/>
        <p:txBody>
          <a:bodyPr/>
          <a:lstStyle/>
          <a:p>
            <a:fld id="{EB398A74-81B8-4ABE-B927-95BD68B34F55}" type="datetime1">
              <a:rPr lang="en-US" smtClean="0"/>
              <a:t>6/19/2022</a:t>
            </a:fld>
            <a:endParaRPr lang="en-US"/>
          </a:p>
        </p:txBody>
      </p:sp>
      <p:sp>
        <p:nvSpPr>
          <p:cNvPr id="5" name="Slide Number Placeholder 4"/>
          <p:cNvSpPr>
            <a:spLocks noGrp="1"/>
          </p:cNvSpPr>
          <p:nvPr>
            <p:ph type="sldNum" sz="quarter" idx="12"/>
          </p:nvPr>
        </p:nvSpPr>
        <p:spPr/>
        <p:txBody>
          <a:bodyPr/>
          <a:lstStyle/>
          <a:p>
            <a:fld id="{4033AA49-EAA4-4B5A-97EE-6D9FABE68389}" type="slidenum">
              <a:rPr lang="en-US" smtClean="0"/>
              <a:t>12</a:t>
            </a:fld>
            <a:endParaRPr lang="en-US"/>
          </a:p>
        </p:txBody>
      </p:sp>
      <p:sp>
        <p:nvSpPr>
          <p:cNvPr id="6" name="Title 1"/>
          <p:cNvSpPr>
            <a:spLocks noGrp="1"/>
          </p:cNvSpPr>
          <p:nvPr>
            <p:ph type="title"/>
          </p:nvPr>
        </p:nvSpPr>
        <p:spPr>
          <a:xfrm>
            <a:off x="838199" y="365126"/>
            <a:ext cx="11049001"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graphicFrame>
        <p:nvGraphicFramePr>
          <p:cNvPr id="7" name="Object 8"/>
          <p:cNvGraphicFramePr>
            <a:graphicFrameLocks noChangeAspect="1"/>
          </p:cNvGraphicFramePr>
          <p:nvPr>
            <p:extLst>
              <p:ext uri="{D42A27DB-BD31-4B8C-83A1-F6EECF244321}">
                <p14:modId xmlns:p14="http://schemas.microsoft.com/office/powerpoint/2010/main" val="171507425"/>
              </p:ext>
            </p:extLst>
          </p:nvPr>
        </p:nvGraphicFramePr>
        <p:xfrm>
          <a:off x="3741760" y="3116228"/>
          <a:ext cx="4484688" cy="2266950"/>
        </p:xfrm>
        <a:graphic>
          <a:graphicData uri="http://schemas.openxmlformats.org/presentationml/2006/ole">
            <mc:AlternateContent xmlns:mc="http://schemas.openxmlformats.org/markup-compatibility/2006">
              <mc:Choice xmlns:v="urn:schemas-microsoft-com:vml" Requires="v">
                <p:oleObj name="Visio" r:id="rId2" imgW="2460929" imgH="1244876" progId="Visio.Drawing.11">
                  <p:embed/>
                </p:oleObj>
              </mc:Choice>
              <mc:Fallback>
                <p:oleObj name="Visio" r:id="rId2" imgW="2460929" imgH="1244876"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1760" y="3116228"/>
                        <a:ext cx="4484688"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4561194" y="5410738"/>
            <a:ext cx="180150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n w="0"/>
                <a:effectLst>
                  <a:outerShdw blurRad="38100" dist="19050" dir="2700000" algn="tl" rotWithShape="0">
                    <a:schemeClr val="dk1">
                      <a:alpha val="40000"/>
                    </a:schemeClr>
                  </a:outerShdw>
                </a:effectLst>
              </a:rPr>
              <a:t>NMOS Transistor</a:t>
            </a:r>
          </a:p>
        </p:txBody>
      </p:sp>
    </p:spTree>
    <p:extLst>
      <p:ext uri="{BB962C8B-B14F-4D97-AF65-F5344CB8AC3E}">
        <p14:creationId xmlns:p14="http://schemas.microsoft.com/office/powerpoint/2010/main" val="237767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481"/>
          </a:xfrm>
        </p:spPr>
        <p:style>
          <a:lnRef idx="1">
            <a:schemeClr val="accent6"/>
          </a:lnRef>
          <a:fillRef idx="3">
            <a:schemeClr val="accent6"/>
          </a:fillRef>
          <a:effectRef idx="2">
            <a:schemeClr val="accent6"/>
          </a:effectRef>
          <a:fontRef idx="minor">
            <a:schemeClr val="lt1"/>
          </a:fontRef>
        </p:style>
        <p:txBody>
          <a:bodyPr/>
          <a:lstStyle/>
          <a:p>
            <a:r>
              <a:rPr lang="en-US" dirty="0"/>
              <a:t>MOS Fabrication</a:t>
            </a:r>
          </a:p>
        </p:txBody>
      </p:sp>
      <p:sp>
        <p:nvSpPr>
          <p:cNvPr id="3" name="Content Placeholder 2"/>
          <p:cNvSpPr>
            <a:spLocks noGrp="1"/>
          </p:cNvSpPr>
          <p:nvPr>
            <p:ph idx="1"/>
          </p:nvPr>
        </p:nvSpPr>
        <p:spPr>
          <a:xfrm>
            <a:off x="838200" y="1825625"/>
            <a:ext cx="5726373" cy="4351338"/>
          </a:xfrm>
        </p:spPr>
        <p:txBody>
          <a:bodyPr>
            <a:normAutofit/>
          </a:bodyPr>
          <a:lstStyle/>
          <a:p>
            <a:pPr algn="just" fontAlgn="base"/>
            <a:r>
              <a:rPr lang="en-US" sz="2400" dirty="0"/>
              <a:t>There are a large number and variety of basic fabrication steps used in the production of modern MOS ICs. The same process can be used for the designed of NMOS or PMOS or CMOS devices. The gate material could be either metal or poly-silicon . The most commonly used substrate is bulk silicon or silicon-on-sapphire (SOS).</a:t>
            </a:r>
            <a:r>
              <a:rPr lang="en-US" dirty="0"/>
              <a:t> </a:t>
            </a:r>
          </a:p>
        </p:txBody>
      </p:sp>
      <p:sp>
        <p:nvSpPr>
          <p:cNvPr id="4" name="Date Placeholder 3"/>
          <p:cNvSpPr>
            <a:spLocks noGrp="1"/>
          </p:cNvSpPr>
          <p:nvPr>
            <p:ph type="dt" sz="half" idx="10"/>
          </p:nvPr>
        </p:nvSpPr>
        <p:spPr/>
        <p:txBody>
          <a:bodyPr/>
          <a:lstStyle/>
          <a:p>
            <a:fld id="{EB398A74-81B8-4ABE-B927-95BD68B34F55}" type="datetime1">
              <a:rPr lang="en-US" smtClean="0"/>
              <a:t>6/19/2022</a:t>
            </a:fld>
            <a:endParaRPr lang="en-US"/>
          </a:p>
        </p:txBody>
      </p:sp>
      <p:sp>
        <p:nvSpPr>
          <p:cNvPr id="5" name="Slide Number Placeholder 4"/>
          <p:cNvSpPr>
            <a:spLocks noGrp="1"/>
          </p:cNvSpPr>
          <p:nvPr>
            <p:ph type="sldNum" sz="quarter" idx="12"/>
          </p:nvPr>
        </p:nvSpPr>
        <p:spPr/>
        <p:txBody>
          <a:bodyPr/>
          <a:lstStyle/>
          <a:p>
            <a:fld id="{4033AA49-EAA4-4B5A-97EE-6D9FABE68389}" type="slidenum">
              <a:rPr lang="en-US" smtClean="0"/>
              <a:t>2</a:t>
            </a:fld>
            <a:endParaRPr lang="en-US"/>
          </a:p>
        </p:txBody>
      </p:sp>
      <p:graphicFrame>
        <p:nvGraphicFramePr>
          <p:cNvPr id="7" name="Object 8"/>
          <p:cNvGraphicFramePr>
            <a:graphicFrameLocks noChangeAspect="1"/>
          </p:cNvGraphicFramePr>
          <p:nvPr>
            <p:extLst>
              <p:ext uri="{D42A27DB-BD31-4B8C-83A1-F6EECF244321}">
                <p14:modId xmlns:p14="http://schemas.microsoft.com/office/powerpoint/2010/main" val="702527982"/>
              </p:ext>
            </p:extLst>
          </p:nvPr>
        </p:nvGraphicFramePr>
        <p:xfrm>
          <a:off x="7003575" y="2133589"/>
          <a:ext cx="4484688" cy="2266950"/>
        </p:xfrm>
        <a:graphic>
          <a:graphicData uri="http://schemas.openxmlformats.org/presentationml/2006/ole">
            <mc:AlternateContent xmlns:mc="http://schemas.openxmlformats.org/markup-compatibility/2006">
              <mc:Choice xmlns:v="urn:schemas-microsoft-com:vml" Requires="v">
                <p:oleObj name="Visio" r:id="rId2" imgW="2460929" imgH="1244876" progId="Visio.Drawing.11">
                  <p:embed/>
                </p:oleObj>
              </mc:Choice>
              <mc:Fallback>
                <p:oleObj name="Visio" r:id="rId2" imgW="2460929" imgH="1244876"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575" y="2133589"/>
                        <a:ext cx="4484688"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6"/>
          <p:cNvSpPr>
            <a:spLocks noChangeArrowheads="1"/>
          </p:cNvSpPr>
          <p:nvPr/>
        </p:nvSpPr>
        <p:spPr bwMode="auto">
          <a:xfrm>
            <a:off x="9245919" y="4679809"/>
            <a:ext cx="2779713" cy="36671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sz="1800" b="0" dirty="0">
                <a:solidFill>
                  <a:srgbClr val="000099"/>
                </a:solidFill>
                <a:ea typeface="SimSun" pitchFamily="2" charset="-122"/>
              </a:rPr>
              <a:t>Substrate, body or bulk</a:t>
            </a:r>
          </a:p>
        </p:txBody>
      </p:sp>
      <p:sp>
        <p:nvSpPr>
          <p:cNvPr id="9" name="Line 7"/>
          <p:cNvSpPr>
            <a:spLocks noChangeShapeType="1"/>
          </p:cNvSpPr>
          <p:nvPr/>
        </p:nvSpPr>
        <p:spPr bwMode="auto">
          <a:xfrm flipH="1" flipV="1">
            <a:off x="9017319" y="4400539"/>
            <a:ext cx="457200" cy="26670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
        <p:nvSpPr>
          <p:cNvPr id="10" name="TextBox 9"/>
          <p:cNvSpPr txBox="1"/>
          <p:nvPr/>
        </p:nvSpPr>
        <p:spPr>
          <a:xfrm>
            <a:off x="7756038" y="5478901"/>
            <a:ext cx="1974816" cy="369332"/>
          </a:xfrm>
          <a:prstGeom prst="rect">
            <a:avLst/>
          </a:prstGeom>
          <a:noFill/>
        </p:spPr>
        <p:txBody>
          <a:bodyPr wrap="square" rtlCol="0">
            <a:spAutoFit/>
          </a:bodyPr>
          <a:lstStyle/>
          <a:p>
            <a:r>
              <a:rPr lang="en-US" b="1" dirty="0"/>
              <a:t>NMOS Transistor</a:t>
            </a:r>
          </a:p>
        </p:txBody>
      </p:sp>
    </p:spTree>
    <p:extLst>
      <p:ext uri="{BB962C8B-B14F-4D97-AF65-F5344CB8AC3E}">
        <p14:creationId xmlns:p14="http://schemas.microsoft.com/office/powerpoint/2010/main" val="56468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p:txBody>
          <a:bodyPr>
            <a:normAutofit/>
          </a:bodyPr>
          <a:lstStyle/>
          <a:p>
            <a:pPr algn="just"/>
            <a:r>
              <a:rPr lang="en-US" b="1" dirty="0"/>
              <a:t>Step-1:</a:t>
            </a:r>
            <a:r>
              <a:rPr lang="en-US" dirty="0"/>
              <a:t> Processing is carried on single crystal silicon of high purity on which required Impurities are introduced as crystal is grown. </a:t>
            </a:r>
            <a:r>
              <a:rPr lang="en-US" b="1" dirty="0"/>
              <a:t> </a:t>
            </a:r>
            <a:endParaRPr lang="en-US" dirty="0"/>
          </a:p>
        </p:txBody>
      </p:sp>
      <p:sp>
        <p:nvSpPr>
          <p:cNvPr id="4" name="Content Placeholder 3"/>
          <p:cNvSpPr>
            <a:spLocks noGrp="1"/>
          </p:cNvSpPr>
          <p:nvPr>
            <p:ph sz="half" idx="2"/>
          </p:nvPr>
        </p:nvSpPr>
        <p:spPr>
          <a:xfrm>
            <a:off x="6172200" y="1825625"/>
            <a:ext cx="5578522" cy="4351338"/>
          </a:xfrm>
        </p:spPr>
        <p:txBody>
          <a:bodyPr>
            <a:normAutofit/>
          </a:bodyPr>
          <a:lstStyle/>
          <a:p>
            <a:pPr algn="just"/>
            <a:r>
              <a:rPr lang="en-US" b="1" dirty="0"/>
              <a:t>Step-2:</a:t>
            </a:r>
            <a:r>
              <a:rPr lang="en-US" dirty="0"/>
              <a:t> A layer of silicon dioxide (SiO2) typically 1 micrometer thick is grown all over the surface of the wafer to protect the surface.</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3</a:t>
            </a:fld>
            <a:endParaRPr lang="en-US"/>
          </a:p>
        </p:txBody>
      </p:sp>
      <p:pic>
        <p:nvPicPr>
          <p:cNvPr id="9" name="Picture 8"/>
          <p:cNvPicPr>
            <a:picLocks noChangeAspect="1"/>
          </p:cNvPicPr>
          <p:nvPr/>
        </p:nvPicPr>
        <p:blipFill>
          <a:blip r:embed="rId2"/>
          <a:stretch>
            <a:fillRect/>
          </a:stretch>
        </p:blipFill>
        <p:spPr>
          <a:xfrm>
            <a:off x="1590675" y="3804810"/>
            <a:ext cx="3676650" cy="1704975"/>
          </a:xfrm>
          <a:prstGeom prst="rect">
            <a:avLst/>
          </a:prstGeom>
        </p:spPr>
      </p:pic>
      <p:pic>
        <p:nvPicPr>
          <p:cNvPr id="10" name="Picture 9"/>
          <p:cNvPicPr>
            <a:picLocks noChangeAspect="1"/>
          </p:cNvPicPr>
          <p:nvPr/>
        </p:nvPicPr>
        <p:blipFill>
          <a:blip r:embed="rId3"/>
          <a:stretch>
            <a:fillRect/>
          </a:stretch>
        </p:blipFill>
        <p:spPr>
          <a:xfrm>
            <a:off x="6772275" y="3433335"/>
            <a:ext cx="4695825" cy="2076450"/>
          </a:xfrm>
          <a:prstGeom prst="rect">
            <a:avLst/>
          </a:prstGeom>
        </p:spPr>
      </p:pic>
    </p:spTree>
    <p:extLst>
      <p:ext uri="{BB962C8B-B14F-4D97-AF65-F5344CB8AC3E}">
        <p14:creationId xmlns:p14="http://schemas.microsoft.com/office/powerpoint/2010/main" val="127038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p:txBody>
          <a:bodyPr>
            <a:normAutofit/>
          </a:bodyPr>
          <a:lstStyle/>
          <a:p>
            <a:pPr algn="just"/>
            <a:r>
              <a:rPr lang="en-US" b="1" dirty="0"/>
              <a:t>Step-3:</a:t>
            </a:r>
            <a:r>
              <a:rPr lang="en-US" dirty="0"/>
              <a:t> The surface is now covered with the photoresist which is deposited onto the wafer and spun to an even distribution of the required thickness.</a:t>
            </a:r>
          </a:p>
        </p:txBody>
      </p:sp>
      <p:sp>
        <p:nvSpPr>
          <p:cNvPr id="4" name="Content Placeholder 3"/>
          <p:cNvSpPr>
            <a:spLocks noGrp="1"/>
          </p:cNvSpPr>
          <p:nvPr>
            <p:ph sz="half" idx="2"/>
          </p:nvPr>
        </p:nvSpPr>
        <p:spPr>
          <a:xfrm>
            <a:off x="6172200" y="1825625"/>
            <a:ext cx="5578522" cy="4752596"/>
          </a:xfrm>
        </p:spPr>
        <p:txBody>
          <a:bodyPr>
            <a:normAutofit/>
          </a:bodyPr>
          <a:lstStyle/>
          <a:p>
            <a:pPr algn="just"/>
            <a:r>
              <a:rPr lang="en-US" b="1" dirty="0"/>
              <a:t>Step-4:</a:t>
            </a:r>
            <a:r>
              <a:rPr lang="en-US" dirty="0"/>
              <a:t>  The photo resist layer is then exposed to ultraviolet light through masking which defines those regions into which diffusion is to take place together with transistor channels.</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4</a:t>
            </a:fld>
            <a:endParaRPr lang="en-US"/>
          </a:p>
        </p:txBody>
      </p:sp>
      <p:pic>
        <p:nvPicPr>
          <p:cNvPr id="7" name="Picture 6"/>
          <p:cNvPicPr>
            <a:picLocks noChangeAspect="1"/>
          </p:cNvPicPr>
          <p:nvPr/>
        </p:nvPicPr>
        <p:blipFill>
          <a:blip r:embed="rId2"/>
          <a:stretch>
            <a:fillRect/>
          </a:stretch>
        </p:blipFill>
        <p:spPr>
          <a:xfrm>
            <a:off x="1033462" y="4222750"/>
            <a:ext cx="4791075" cy="2133600"/>
          </a:xfrm>
          <a:prstGeom prst="rect">
            <a:avLst/>
          </a:prstGeom>
        </p:spPr>
      </p:pic>
      <p:pic>
        <p:nvPicPr>
          <p:cNvPr id="8" name="Picture 7"/>
          <p:cNvPicPr>
            <a:picLocks noChangeAspect="1"/>
          </p:cNvPicPr>
          <p:nvPr/>
        </p:nvPicPr>
        <p:blipFill>
          <a:blip r:embed="rId3"/>
          <a:stretch>
            <a:fillRect/>
          </a:stretch>
        </p:blipFill>
        <p:spPr>
          <a:xfrm>
            <a:off x="6523061" y="4137025"/>
            <a:ext cx="4876800" cy="2219325"/>
          </a:xfrm>
          <a:prstGeom prst="rect">
            <a:avLst/>
          </a:prstGeom>
        </p:spPr>
      </p:pic>
    </p:spTree>
    <p:extLst>
      <p:ext uri="{BB962C8B-B14F-4D97-AF65-F5344CB8AC3E}">
        <p14:creationId xmlns:p14="http://schemas.microsoft.com/office/powerpoint/2010/main" val="316072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p:txBody>
          <a:bodyPr>
            <a:normAutofit/>
          </a:bodyPr>
          <a:lstStyle/>
          <a:p>
            <a:pPr algn="just"/>
            <a:r>
              <a:rPr lang="en-US" b="1" dirty="0"/>
              <a:t>Step-4:</a:t>
            </a:r>
            <a:endParaRPr lang="en-US" dirty="0"/>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5</a:t>
            </a:fld>
            <a:endParaRPr lang="en-US"/>
          </a:p>
        </p:txBody>
      </p:sp>
      <p:pic>
        <p:nvPicPr>
          <p:cNvPr id="10" name="Picture 9"/>
          <p:cNvPicPr>
            <a:picLocks noChangeAspect="1"/>
          </p:cNvPicPr>
          <p:nvPr/>
        </p:nvPicPr>
        <p:blipFill>
          <a:blip r:embed="rId2"/>
          <a:stretch>
            <a:fillRect/>
          </a:stretch>
        </p:blipFill>
        <p:spPr>
          <a:xfrm>
            <a:off x="606187" y="2328886"/>
            <a:ext cx="5181601" cy="3344815"/>
          </a:xfrm>
          <a:prstGeom prst="rect">
            <a:avLst/>
          </a:prstGeom>
        </p:spPr>
      </p:pic>
      <p:pic>
        <p:nvPicPr>
          <p:cNvPr id="11" name="Picture 10"/>
          <p:cNvPicPr>
            <a:picLocks noChangeAspect="1"/>
          </p:cNvPicPr>
          <p:nvPr/>
        </p:nvPicPr>
        <p:blipFill>
          <a:blip r:embed="rId3"/>
          <a:stretch>
            <a:fillRect/>
          </a:stretch>
        </p:blipFill>
        <p:spPr>
          <a:xfrm>
            <a:off x="6088677" y="1825625"/>
            <a:ext cx="5265123" cy="4526756"/>
          </a:xfrm>
          <a:prstGeom prst="rect">
            <a:avLst/>
          </a:prstGeom>
        </p:spPr>
      </p:pic>
    </p:spTree>
    <p:extLst>
      <p:ext uri="{BB962C8B-B14F-4D97-AF65-F5344CB8AC3E}">
        <p14:creationId xmlns:p14="http://schemas.microsoft.com/office/powerpoint/2010/main" val="110401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a:xfrm>
            <a:off x="838200" y="1825624"/>
            <a:ext cx="5181600" cy="4895851"/>
          </a:xfrm>
          <a:noFill/>
        </p:spPr>
        <p:txBody>
          <a:bodyPr>
            <a:normAutofit/>
          </a:bodyPr>
          <a:lstStyle/>
          <a:p>
            <a:pPr algn="just"/>
            <a:r>
              <a:rPr lang="en-US" b="1" dirty="0"/>
              <a:t>Step-5 (a):</a:t>
            </a:r>
            <a:r>
              <a:rPr lang="en-US" dirty="0"/>
              <a:t> The substrate now is ready to be etched to remove the remaining photoresist at the substrate and to create an opening at the substrate.</a:t>
            </a:r>
          </a:p>
        </p:txBody>
      </p:sp>
      <p:sp>
        <p:nvSpPr>
          <p:cNvPr id="4" name="Content Placeholder 3"/>
          <p:cNvSpPr>
            <a:spLocks noGrp="1"/>
          </p:cNvSpPr>
          <p:nvPr>
            <p:ph sz="half" idx="2"/>
          </p:nvPr>
        </p:nvSpPr>
        <p:spPr>
          <a:xfrm>
            <a:off x="6172200" y="1825625"/>
            <a:ext cx="5442044" cy="4752596"/>
          </a:xfrm>
        </p:spPr>
        <p:txBody>
          <a:bodyPr>
            <a:normAutofit/>
          </a:bodyPr>
          <a:lstStyle/>
          <a:p>
            <a:pPr algn="just"/>
            <a:r>
              <a:rPr lang="en-US" b="1" dirty="0"/>
              <a:t>Step-5 (b):</a:t>
            </a:r>
            <a:r>
              <a:rPr lang="en-US" dirty="0"/>
              <a:t> The remaining photoresist removed and an opening to the substrate created.</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6</a:t>
            </a:fld>
            <a:endParaRPr lang="en-US"/>
          </a:p>
        </p:txBody>
      </p:sp>
      <p:pic>
        <p:nvPicPr>
          <p:cNvPr id="9" name="Picture 8"/>
          <p:cNvPicPr>
            <a:picLocks noChangeAspect="1"/>
          </p:cNvPicPr>
          <p:nvPr/>
        </p:nvPicPr>
        <p:blipFill>
          <a:blip r:embed="rId2"/>
          <a:stretch>
            <a:fillRect/>
          </a:stretch>
        </p:blipFill>
        <p:spPr>
          <a:xfrm>
            <a:off x="1057062" y="3912146"/>
            <a:ext cx="4718216" cy="2444204"/>
          </a:xfrm>
          <a:prstGeom prst="rect">
            <a:avLst/>
          </a:prstGeom>
        </p:spPr>
      </p:pic>
      <p:pic>
        <p:nvPicPr>
          <p:cNvPr id="10" name="Picture 9"/>
          <p:cNvPicPr>
            <a:picLocks noChangeAspect="1"/>
          </p:cNvPicPr>
          <p:nvPr/>
        </p:nvPicPr>
        <p:blipFill>
          <a:blip r:embed="rId3"/>
          <a:stretch>
            <a:fillRect/>
          </a:stretch>
        </p:blipFill>
        <p:spPr>
          <a:xfrm>
            <a:off x="6740431" y="4075919"/>
            <a:ext cx="4765769" cy="1287651"/>
          </a:xfrm>
          <a:prstGeom prst="rect">
            <a:avLst/>
          </a:prstGeom>
        </p:spPr>
      </p:pic>
    </p:spTree>
    <p:extLst>
      <p:ext uri="{BB962C8B-B14F-4D97-AF65-F5344CB8AC3E}">
        <p14:creationId xmlns:p14="http://schemas.microsoft.com/office/powerpoint/2010/main" val="195162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a:xfrm>
            <a:off x="654524" y="1825625"/>
            <a:ext cx="5235054" cy="4351338"/>
          </a:xfrm>
        </p:spPr>
        <p:txBody>
          <a:bodyPr>
            <a:normAutofit/>
          </a:bodyPr>
          <a:lstStyle/>
          <a:p>
            <a:pPr algn="just"/>
            <a:r>
              <a:rPr lang="en-US" b="1" dirty="0"/>
              <a:t>Step-6:</a:t>
            </a:r>
            <a:r>
              <a:rPr lang="en-US" dirty="0"/>
              <a:t> A layer of the thin oxide is form SiO2 (0.1 micrometer typical) is grown over the entire chip surface at high temperature.</a:t>
            </a:r>
          </a:p>
        </p:txBody>
      </p:sp>
      <p:sp>
        <p:nvSpPr>
          <p:cNvPr id="4" name="Content Placeholder 3"/>
          <p:cNvSpPr>
            <a:spLocks noGrp="1"/>
          </p:cNvSpPr>
          <p:nvPr>
            <p:ph sz="half" idx="2"/>
          </p:nvPr>
        </p:nvSpPr>
        <p:spPr>
          <a:xfrm>
            <a:off x="6172200" y="1825625"/>
            <a:ext cx="5578522" cy="4351338"/>
          </a:xfrm>
        </p:spPr>
        <p:txBody>
          <a:bodyPr>
            <a:normAutofit/>
          </a:bodyPr>
          <a:lstStyle/>
          <a:p>
            <a:pPr algn="just"/>
            <a:r>
              <a:rPr lang="en-US" b="1" dirty="0"/>
              <a:t>Step-7:</a:t>
            </a:r>
            <a:r>
              <a:rPr lang="en-US" dirty="0"/>
              <a:t> A thin layer of polysilicon is grown all over the entire chip surface of the wafer to from the gate.</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7</a:t>
            </a:fld>
            <a:endParaRPr lang="en-US"/>
          </a:p>
        </p:txBody>
      </p:sp>
      <p:pic>
        <p:nvPicPr>
          <p:cNvPr id="7" name="Picture 6"/>
          <p:cNvPicPr>
            <a:picLocks noChangeAspect="1"/>
          </p:cNvPicPr>
          <p:nvPr/>
        </p:nvPicPr>
        <p:blipFill>
          <a:blip r:embed="rId2"/>
          <a:stretch>
            <a:fillRect/>
          </a:stretch>
        </p:blipFill>
        <p:spPr>
          <a:xfrm>
            <a:off x="1191087" y="4001293"/>
            <a:ext cx="4480376" cy="1908187"/>
          </a:xfrm>
          <a:prstGeom prst="rect">
            <a:avLst/>
          </a:prstGeom>
        </p:spPr>
      </p:pic>
      <p:pic>
        <p:nvPicPr>
          <p:cNvPr id="8" name="Picture 7"/>
          <p:cNvPicPr>
            <a:picLocks noChangeAspect="1"/>
          </p:cNvPicPr>
          <p:nvPr/>
        </p:nvPicPr>
        <p:blipFill>
          <a:blip r:embed="rId3"/>
          <a:stretch>
            <a:fillRect/>
          </a:stretch>
        </p:blipFill>
        <p:spPr>
          <a:xfrm>
            <a:off x="6661244" y="3471080"/>
            <a:ext cx="4953000" cy="2438400"/>
          </a:xfrm>
          <a:prstGeom prst="rect">
            <a:avLst/>
          </a:prstGeom>
        </p:spPr>
      </p:pic>
    </p:spTree>
    <p:extLst>
      <p:ext uri="{BB962C8B-B14F-4D97-AF65-F5344CB8AC3E}">
        <p14:creationId xmlns:p14="http://schemas.microsoft.com/office/powerpoint/2010/main" val="74295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776045"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a:xfrm>
            <a:off x="654524" y="1825625"/>
            <a:ext cx="5235054" cy="4351338"/>
          </a:xfrm>
        </p:spPr>
        <p:txBody>
          <a:bodyPr>
            <a:normAutofit/>
          </a:bodyPr>
          <a:lstStyle/>
          <a:p>
            <a:pPr algn="just"/>
            <a:r>
              <a:rPr lang="en-US" b="1" dirty="0"/>
              <a:t>Step-8:</a:t>
            </a:r>
            <a:r>
              <a:rPr lang="en-US" dirty="0"/>
              <a:t> A layer of photoresist is grown over the polysilicon layer.</a:t>
            </a:r>
          </a:p>
        </p:txBody>
      </p:sp>
      <p:sp>
        <p:nvSpPr>
          <p:cNvPr id="4" name="Content Placeholder 3"/>
          <p:cNvSpPr>
            <a:spLocks noGrp="1"/>
          </p:cNvSpPr>
          <p:nvPr>
            <p:ph sz="half" idx="2"/>
          </p:nvPr>
        </p:nvSpPr>
        <p:spPr>
          <a:xfrm>
            <a:off x="6172200" y="1825625"/>
            <a:ext cx="5578522" cy="4351338"/>
          </a:xfrm>
        </p:spPr>
        <p:txBody>
          <a:bodyPr>
            <a:normAutofit/>
          </a:bodyPr>
          <a:lstStyle/>
          <a:p>
            <a:pPr algn="just"/>
            <a:r>
              <a:rPr lang="en-US" b="1" dirty="0"/>
              <a:t>Step-9:</a:t>
            </a:r>
            <a:r>
              <a:rPr lang="en-US" dirty="0"/>
              <a:t> Use same lithographic process to pattern polysilicon. Photoresist is exposed to UV light.</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8</a:t>
            </a:fld>
            <a:endParaRPr lang="en-US"/>
          </a:p>
        </p:txBody>
      </p:sp>
      <p:pic>
        <p:nvPicPr>
          <p:cNvPr id="9" name="Picture 8"/>
          <p:cNvPicPr>
            <a:picLocks noChangeAspect="1"/>
          </p:cNvPicPr>
          <p:nvPr/>
        </p:nvPicPr>
        <p:blipFill>
          <a:blip r:embed="rId2"/>
          <a:stretch>
            <a:fillRect/>
          </a:stretch>
        </p:blipFill>
        <p:spPr>
          <a:xfrm>
            <a:off x="942975" y="2716917"/>
            <a:ext cx="5229225" cy="2568753"/>
          </a:xfrm>
          <a:prstGeom prst="rect">
            <a:avLst/>
          </a:prstGeom>
        </p:spPr>
      </p:pic>
      <p:pic>
        <p:nvPicPr>
          <p:cNvPr id="10" name="Picture 9"/>
          <p:cNvPicPr>
            <a:picLocks noChangeAspect="1"/>
          </p:cNvPicPr>
          <p:nvPr/>
        </p:nvPicPr>
        <p:blipFill>
          <a:blip r:embed="rId3"/>
          <a:stretch>
            <a:fillRect/>
          </a:stretch>
        </p:blipFill>
        <p:spPr>
          <a:xfrm>
            <a:off x="6788197" y="3304381"/>
            <a:ext cx="4962525" cy="2962275"/>
          </a:xfrm>
          <a:prstGeom prst="rect">
            <a:avLst/>
          </a:prstGeom>
        </p:spPr>
      </p:pic>
    </p:spTree>
    <p:extLst>
      <p:ext uri="{BB962C8B-B14F-4D97-AF65-F5344CB8AC3E}">
        <p14:creationId xmlns:p14="http://schemas.microsoft.com/office/powerpoint/2010/main" val="70281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049001" cy="1067890"/>
          </a:xfrm>
        </p:spPr>
        <p:style>
          <a:lnRef idx="1">
            <a:schemeClr val="accent6"/>
          </a:lnRef>
          <a:fillRef idx="3">
            <a:schemeClr val="accent6"/>
          </a:fillRef>
          <a:effectRef idx="2">
            <a:schemeClr val="accent6"/>
          </a:effectRef>
          <a:fontRef idx="minor">
            <a:schemeClr val="lt1"/>
          </a:fontRef>
        </p:style>
        <p:txBody>
          <a:bodyPr/>
          <a:lstStyle/>
          <a:p>
            <a:r>
              <a:rPr lang="en-US" dirty="0"/>
              <a:t>NMOS Fabrication</a:t>
            </a:r>
          </a:p>
        </p:txBody>
      </p:sp>
      <p:sp>
        <p:nvSpPr>
          <p:cNvPr id="3" name="Content Placeholder 2"/>
          <p:cNvSpPr>
            <a:spLocks noGrp="1"/>
          </p:cNvSpPr>
          <p:nvPr>
            <p:ph sz="half" idx="1"/>
          </p:nvPr>
        </p:nvSpPr>
        <p:spPr>
          <a:xfrm>
            <a:off x="654524" y="1825625"/>
            <a:ext cx="5235054" cy="4351338"/>
          </a:xfrm>
        </p:spPr>
        <p:txBody>
          <a:bodyPr>
            <a:normAutofit/>
          </a:bodyPr>
          <a:lstStyle/>
          <a:p>
            <a:pPr algn="just"/>
            <a:r>
              <a:rPr lang="en-US" b="1" dirty="0"/>
              <a:t>Step-10:</a:t>
            </a:r>
            <a:r>
              <a:rPr lang="en-US" dirty="0"/>
              <a:t> Etching will remove the portion of thin SiO2 which is not exposed to UV light.</a:t>
            </a:r>
          </a:p>
        </p:txBody>
      </p:sp>
      <p:sp>
        <p:nvSpPr>
          <p:cNvPr id="4" name="Content Placeholder 3"/>
          <p:cNvSpPr>
            <a:spLocks noGrp="1"/>
          </p:cNvSpPr>
          <p:nvPr>
            <p:ph sz="half" idx="2"/>
          </p:nvPr>
        </p:nvSpPr>
        <p:spPr>
          <a:xfrm>
            <a:off x="6172200" y="1825625"/>
            <a:ext cx="5578522" cy="4351338"/>
          </a:xfrm>
        </p:spPr>
        <p:txBody>
          <a:bodyPr>
            <a:normAutofit/>
          </a:bodyPr>
          <a:lstStyle/>
          <a:p>
            <a:pPr algn="just"/>
            <a:r>
              <a:rPr lang="en-US" b="1" dirty="0"/>
              <a:t>Step-11:</a:t>
            </a:r>
            <a:r>
              <a:rPr lang="en-US" dirty="0"/>
              <a:t> Now diffuse n+ dopants and forms n+ regions. n+ doping to form SOURCE and DRAIN.</a:t>
            </a:r>
          </a:p>
        </p:txBody>
      </p:sp>
      <p:sp>
        <p:nvSpPr>
          <p:cNvPr id="5" name="Date Placeholder 4"/>
          <p:cNvSpPr>
            <a:spLocks noGrp="1"/>
          </p:cNvSpPr>
          <p:nvPr>
            <p:ph type="dt" sz="half" idx="10"/>
          </p:nvPr>
        </p:nvSpPr>
        <p:spPr/>
        <p:txBody>
          <a:bodyPr/>
          <a:lstStyle/>
          <a:p>
            <a:fld id="{2D5EB597-515C-497B-A3F8-7CA0001F4E45}" type="datetime1">
              <a:rPr lang="en-US" smtClean="0"/>
              <a:t>6/19/2022</a:t>
            </a:fld>
            <a:endParaRPr lang="en-US"/>
          </a:p>
        </p:txBody>
      </p:sp>
      <p:sp>
        <p:nvSpPr>
          <p:cNvPr id="6" name="Slide Number Placeholder 5"/>
          <p:cNvSpPr>
            <a:spLocks noGrp="1"/>
          </p:cNvSpPr>
          <p:nvPr>
            <p:ph type="sldNum" sz="quarter" idx="12"/>
          </p:nvPr>
        </p:nvSpPr>
        <p:spPr/>
        <p:txBody>
          <a:bodyPr/>
          <a:lstStyle/>
          <a:p>
            <a:fld id="{4033AA49-EAA4-4B5A-97EE-6D9FABE68389}" type="slidenum">
              <a:rPr lang="en-US" smtClean="0"/>
              <a:t>9</a:t>
            </a:fld>
            <a:endParaRPr lang="en-US"/>
          </a:p>
        </p:txBody>
      </p:sp>
      <p:pic>
        <p:nvPicPr>
          <p:cNvPr id="7" name="Picture 6"/>
          <p:cNvPicPr>
            <a:picLocks noChangeAspect="1"/>
          </p:cNvPicPr>
          <p:nvPr/>
        </p:nvPicPr>
        <p:blipFill>
          <a:blip r:embed="rId2"/>
          <a:stretch>
            <a:fillRect/>
          </a:stretch>
        </p:blipFill>
        <p:spPr>
          <a:xfrm>
            <a:off x="714588" y="3304380"/>
            <a:ext cx="5174990" cy="2646043"/>
          </a:xfrm>
          <a:prstGeom prst="rect">
            <a:avLst/>
          </a:prstGeom>
        </p:spPr>
      </p:pic>
      <p:pic>
        <p:nvPicPr>
          <p:cNvPr id="8" name="Picture 7"/>
          <p:cNvPicPr>
            <a:picLocks noChangeAspect="1"/>
          </p:cNvPicPr>
          <p:nvPr/>
        </p:nvPicPr>
        <p:blipFill>
          <a:blip r:embed="rId3"/>
          <a:stretch>
            <a:fillRect/>
          </a:stretch>
        </p:blipFill>
        <p:spPr>
          <a:xfrm>
            <a:off x="6759622" y="3304380"/>
            <a:ext cx="5127578" cy="2646043"/>
          </a:xfrm>
          <a:prstGeom prst="rect">
            <a:avLst/>
          </a:prstGeom>
        </p:spPr>
      </p:pic>
    </p:spTree>
    <p:extLst>
      <p:ext uri="{BB962C8B-B14F-4D97-AF65-F5344CB8AC3E}">
        <p14:creationId xmlns:p14="http://schemas.microsoft.com/office/powerpoint/2010/main" val="173483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21878</TotalTime>
  <Words>490</Words>
  <Application>Microsoft Office PowerPoint</Application>
  <PresentationFormat>Widescreen</PresentationFormat>
  <Paragraphs>60</Paragraphs>
  <Slides>12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Visio</vt:lpstr>
      <vt:lpstr>VLSI (MOS Fabrication)</vt:lpstr>
      <vt:lpstr>MOS Fabrication</vt:lpstr>
      <vt:lpstr>NMOS Fabrication</vt:lpstr>
      <vt:lpstr>NMOS Fabrication</vt:lpstr>
      <vt:lpstr>NMOS Fabrication</vt:lpstr>
      <vt:lpstr>NMOS Fabrication</vt:lpstr>
      <vt:lpstr>NMOS Fabrication</vt:lpstr>
      <vt:lpstr>NMOS Fabrication</vt:lpstr>
      <vt:lpstr>NMOS Fabrication</vt:lpstr>
      <vt:lpstr>NMOS Fabrication</vt:lpstr>
      <vt:lpstr>NMOS Fabrication</vt:lpstr>
      <vt:lpstr>NMOS Fabrication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VLSI</dc:title>
  <dc:creator>Anup Majumder</dc:creator>
  <cp:lastModifiedBy>Anup Majumder</cp:lastModifiedBy>
  <cp:revision>77</cp:revision>
  <dcterms:created xsi:type="dcterms:W3CDTF">2019-07-31T17:52:28Z</dcterms:created>
  <dcterms:modified xsi:type="dcterms:W3CDTF">2022-06-18T18:25:00Z</dcterms:modified>
</cp:coreProperties>
</file>