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4057" r:id="rId2"/>
  </p:sldMasterIdLst>
  <p:notesMasterIdLst>
    <p:notesMasterId r:id="rId36"/>
  </p:notesMasterIdLst>
  <p:handoutMasterIdLst>
    <p:handoutMasterId r:id="rId37"/>
  </p:handoutMasterIdLst>
  <p:sldIdLst>
    <p:sldId id="552" r:id="rId3"/>
    <p:sldId id="553" r:id="rId4"/>
    <p:sldId id="526" r:id="rId5"/>
    <p:sldId id="554" r:id="rId6"/>
    <p:sldId id="599" r:id="rId7"/>
    <p:sldId id="598" r:id="rId8"/>
    <p:sldId id="545" r:id="rId9"/>
    <p:sldId id="546" r:id="rId10"/>
    <p:sldId id="479" r:id="rId11"/>
    <p:sldId id="547" r:id="rId12"/>
    <p:sldId id="548" r:id="rId13"/>
    <p:sldId id="549" r:id="rId14"/>
    <p:sldId id="550" r:id="rId15"/>
    <p:sldId id="551" r:id="rId16"/>
    <p:sldId id="535" r:id="rId17"/>
    <p:sldId id="380" r:id="rId18"/>
    <p:sldId id="516" r:id="rId19"/>
    <p:sldId id="517" r:id="rId20"/>
    <p:sldId id="518" r:id="rId21"/>
    <p:sldId id="531" r:id="rId22"/>
    <p:sldId id="532" r:id="rId23"/>
    <p:sldId id="533" r:id="rId24"/>
    <p:sldId id="534" r:id="rId25"/>
    <p:sldId id="536" r:id="rId26"/>
    <p:sldId id="538" r:id="rId27"/>
    <p:sldId id="519" r:id="rId28"/>
    <p:sldId id="477" r:id="rId29"/>
    <p:sldId id="539" r:id="rId30"/>
    <p:sldId id="540" r:id="rId31"/>
    <p:sldId id="541" r:id="rId32"/>
    <p:sldId id="542" r:id="rId33"/>
    <p:sldId id="473" r:id="rId34"/>
    <p:sldId id="478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00FF00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4" autoAdjust="0"/>
    <p:restoredTop sz="94567" autoAdjust="0"/>
  </p:normalViewPr>
  <p:slideViewPr>
    <p:cSldViewPr snapToGrid="0">
      <p:cViewPr varScale="1">
        <p:scale>
          <a:sx n="81" d="100"/>
          <a:sy n="81" d="100"/>
        </p:scale>
        <p:origin x="1963" y="67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5" y="3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t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7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5" y="9121777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0" tIns="0" rIns="20130" bIns="0" numCol="1" anchor="b" anchorCtr="0" compatLnSpc="1">
            <a:prstTxWarp prst="textNoShape">
              <a:avLst/>
            </a:prstTxWarp>
          </a:bodyPr>
          <a:lstStyle>
            <a:lvl1pPr algn="r" defTabSz="966557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96" tIns="48650" rIns="97296" bIns="48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83114" y="9144000"/>
            <a:ext cx="747385" cy="27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66" tIns="46971" rIns="92266" bIns="46971">
            <a:spAutoFit/>
          </a:bodyPr>
          <a:lstStyle/>
          <a:p>
            <a:pPr algn="ctr" defTabSz="917356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917356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B8264-548A-4B1E-9025-A1676792EA7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14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0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38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5AAEAA8-A996-4F03-BA6E-1CA7D2C5FDA8}" type="slidenum">
              <a:rPr lang="en-US" sz="1200" b="0">
                <a:solidFill>
                  <a:schemeClr val="tx1"/>
                </a:solidFill>
              </a:rPr>
              <a:pPr/>
              <a:t>16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7D858-111D-445A-9150-C17DAFAC60A9}" type="datetime3">
              <a:rPr lang="en-US" smtClean="0"/>
              <a:t>13 April 2022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AAD82-A4DF-4DA2-86E6-D8066505C34C}" type="datetime3">
              <a:rPr lang="en-US" smtClean="0"/>
              <a:t>13 April 2022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26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7F46F-2F33-49A5-AC9D-C3BCD4A8FAA7}" type="datetime3">
              <a:rPr lang="en-US" smtClean="0"/>
              <a:t>13 April 2022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8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E6C59-41A9-48A0-B703-383DB188A768}" type="datetime3">
              <a:rPr lang="en-US" smtClean="0">
                <a:solidFill>
                  <a:srgbClr val="FFFFFF"/>
                </a:solidFill>
              </a:rPr>
              <a:t>13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EF199-031E-4A19-A50A-A5400FC2427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799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6388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A64A0C8C-CCD6-490B-8438-E116FA7061B1}" type="datetime3">
              <a:rPr lang="en-US" smtClean="0">
                <a:solidFill>
                  <a:srgbClr val="FFFFFF"/>
                </a:solidFill>
              </a:rPr>
              <a:t>13 April 2022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5F9C1891-8797-470D-B212-3BF0F958134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8541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F859DEAF-04D9-4B36-AE54-C8ECB642DD79}" type="datetime3">
              <a:rPr lang="en-US" smtClean="0">
                <a:solidFill>
                  <a:srgbClr val="FFFFFF"/>
                </a:solidFill>
              </a:rPr>
              <a:t>13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C73D9108-FDA0-4F4F-A452-27E41CDA10F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5542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79F27BD3-3298-4D6F-91F7-B68D71B9CB80}" type="datetime3">
              <a:rPr lang="en-US" smtClean="0">
                <a:solidFill>
                  <a:srgbClr val="FFFFFF"/>
                </a:solidFill>
              </a:rPr>
              <a:t>13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C1C5AAC7-81DD-4486-9C41-F0C8D59E381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15585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F1B87C6B-8638-46C6-B279-4E7221A16A93}" type="datetime3">
              <a:rPr lang="en-US" smtClean="0">
                <a:solidFill>
                  <a:srgbClr val="FFFFFF"/>
                </a:solidFill>
              </a:rPr>
              <a:t>13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6B86D16-7B3B-46A8-AF20-7C00D6DAAA5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0900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3878D123-532B-4345-B449-60C691DF57DD}" type="datetime3">
              <a:rPr lang="en-US" smtClean="0">
                <a:solidFill>
                  <a:srgbClr val="FFFFFF"/>
                </a:solidFill>
              </a:rPr>
              <a:t>13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4770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40DB4AAF-9484-4D4D-A708-8B2780A2C97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916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9A4FC77-AC89-4173-852E-A2E816891AB8}" type="datetime3">
              <a:rPr lang="en-US" smtClean="0">
                <a:solidFill>
                  <a:srgbClr val="FFFFFF"/>
                </a:solidFill>
              </a:rPr>
              <a:t>13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6B2BD84-C04A-4EAA-A476-8B952B8DC1D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3013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AC373-6A51-4BC1-BE4C-ADBEBED383A4}" type="datetime3">
              <a:rPr lang="en-US" smtClean="0">
                <a:solidFill>
                  <a:srgbClr val="FFFFFF"/>
                </a:solidFill>
              </a:rPr>
              <a:t>13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84510-6743-4F5E-95F2-D4F90B11907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75731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27A99-C72F-42A6-8921-4EFFE4785688}" type="datetime3">
              <a:rPr lang="en-US" u="sng" smtClean="0"/>
              <a:t>13 April 2022</a:t>
            </a:fld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51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D75D1-E2F2-48FA-8292-A30A1EC2F57A}" type="datetime3">
              <a:rPr lang="en-US" smtClean="0">
                <a:solidFill>
                  <a:srgbClr val="FFFFFF"/>
                </a:solidFill>
              </a:rPr>
              <a:t>13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6CD81-0DA8-44A5-8104-5CC59D9CF85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989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660A-97BB-477F-806F-6CB7EFE08018}" type="datetime3">
              <a:rPr lang="en-US" smtClean="0">
                <a:solidFill>
                  <a:srgbClr val="FFFFFF"/>
                </a:solidFill>
              </a:rPr>
              <a:t>13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3D1B-6B48-4408-9D1C-57D91B48437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1627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526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228600"/>
            <a:ext cx="63055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C012D-DA44-475A-A049-84B1B2D5A2DA}" type="datetime3">
              <a:rPr lang="en-US" smtClean="0">
                <a:solidFill>
                  <a:srgbClr val="FFFFFF"/>
                </a:solidFill>
              </a:rPr>
              <a:t>13 April 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5E58-443E-4691-999F-59F2B9828C0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00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90D36-F156-4AE2-810F-CE978220B961}" type="datetime3">
              <a:rPr lang="en-US" smtClean="0"/>
              <a:t>13 April 2022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13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94D23-D3BC-470D-92EF-C2E8476C8D1F}" type="datetime3">
              <a:rPr lang="en-US" smtClean="0"/>
              <a:t>13 April 2022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82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4F097-0F2E-4F5A-9600-4C2C1E99CF0A}" type="datetime3">
              <a:rPr lang="en-US" smtClean="0"/>
              <a:t>13 April 2022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1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F72AB-F7E0-4899-AFDB-C0E11B8575F0}" type="datetime3">
              <a:rPr lang="en-US" smtClean="0"/>
              <a:t>13 April 2022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06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BBDE7-92C8-4426-BE18-8FAB83F9628F}" type="datetime3">
              <a:rPr lang="en-US" smtClean="0"/>
              <a:t>13 April 2022</a:t>
            </a:fld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13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35F35-A42B-45EF-B7D5-E30483D8DC01}" type="datetime3">
              <a:rPr lang="en-US" smtClean="0"/>
              <a:t>13 April 2022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84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96F2D-B572-4AC9-8B91-D5EB4DF86F01}" type="datetime3">
              <a:rPr lang="en-US" smtClean="0"/>
              <a:t>13 April 2022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35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5C5FE24-B5D2-43AC-996B-07D59EF499FA}" type="datetime3">
              <a:rPr lang="en-US" smtClean="0"/>
              <a:t>13 April 2022</a:t>
            </a:fld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950496"/>
            <a:ext cx="9048750" cy="55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5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 spd="med"/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90600"/>
            <a:ext cx="8991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CAF6B2C0-9833-434D-B405-3C79C0075900}" type="datetime3">
              <a:rPr lang="en-US" b="0" smtClean="0">
                <a:solidFill>
                  <a:srgbClr val="FFFFFF"/>
                </a:solidFill>
              </a:rPr>
              <a:t>13 April 2022</a:t>
            </a:fld>
            <a:endParaRPr lang="en-US" b="0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endParaRPr lang="en-US" b="0" dirty="0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9A9D3E21-BDB1-4F8E-ACF6-C16E8262F55F}" type="slidenum">
              <a:rPr lang="en-US" b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6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MT" panose="020B05020201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Gill Sans MT" panose="020B05020201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Gill Sans MT" panose="020B05020201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fsan@juniv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lassroom.google.com/c/NDg0NjIxMzQ4NDA0?cjc=cfmquit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wmf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wmf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6200" y="1103870"/>
            <a:ext cx="8915400" cy="3925330"/>
          </a:xfrm>
          <a:noFill/>
        </p:spPr>
        <p:txBody>
          <a:bodyPr/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Welcome to</a:t>
            </a:r>
          </a:p>
          <a:p>
            <a:endParaRPr lang="en-US" sz="4000" b="1" dirty="0">
              <a:solidFill>
                <a:srgbClr val="0000CC"/>
              </a:solidFill>
            </a:endParaRPr>
          </a:p>
          <a:p>
            <a:r>
              <a:rPr lang="en-US" sz="4000" b="1" dirty="0">
                <a:solidFill>
                  <a:schemeClr val="accent4"/>
                </a:solidFill>
              </a:rPr>
              <a:t>CSE-411</a:t>
            </a:r>
          </a:p>
          <a:p>
            <a:r>
              <a:rPr lang="en-US" sz="3600" b="1" dirty="0">
                <a:solidFill>
                  <a:schemeClr val="accent4"/>
                </a:solidFill>
              </a:rPr>
              <a:t>Software Testing and  Quality Assurance</a:t>
            </a:r>
            <a:endParaRPr lang="en-US" sz="4000" b="1" dirty="0">
              <a:solidFill>
                <a:schemeClr val="accent4"/>
              </a:solidFill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76200" y="4769224"/>
            <a:ext cx="891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200" kern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Md. Rafsan Jani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1800" b="0" kern="0" dirty="0">
                <a:solidFill>
                  <a:schemeClr val="tx1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Assistant Professor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1800" b="0" kern="0" dirty="0">
                <a:solidFill>
                  <a:schemeClr val="tx1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Department of Computer Science and Engineering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1800" b="0" kern="0" dirty="0">
                <a:solidFill>
                  <a:schemeClr val="tx1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Jahangirnagar University 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1800" b="0" kern="0" dirty="0">
                <a:solidFill>
                  <a:schemeClr val="tx1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Email: </a:t>
            </a:r>
            <a:r>
              <a:rPr lang="en-US" sz="1800" b="0" kern="0" dirty="0">
                <a:solidFill>
                  <a:srgbClr val="0000CC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rafsan@juniv.edu</a:t>
            </a:r>
            <a:r>
              <a:rPr lang="en-US" sz="1800" b="0" kern="0" dirty="0">
                <a:solidFill>
                  <a:srgbClr val="0000CC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291609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Quality software </a:t>
            </a:r>
            <a:r>
              <a:rPr lang="en-US" dirty="0"/>
              <a:t>refers to a software which is </a:t>
            </a:r>
            <a:r>
              <a:rPr lang="en-US" dirty="0">
                <a:solidFill>
                  <a:srgbClr val="C00000"/>
                </a:solidFill>
              </a:rPr>
              <a:t>reasonably bug or defect free</a:t>
            </a:r>
            <a:r>
              <a:rPr lang="en-US" dirty="0"/>
              <a:t>, is </a:t>
            </a:r>
            <a:r>
              <a:rPr lang="en-US" dirty="0">
                <a:solidFill>
                  <a:srgbClr val="C00000"/>
                </a:solidFill>
              </a:rPr>
              <a:t>delivered in time and within the specified budget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meets the requirements and/or expectations</a:t>
            </a:r>
            <a:r>
              <a:rPr lang="en-US" dirty="0"/>
              <a:t>, and is </a:t>
            </a:r>
            <a:r>
              <a:rPr lang="en-US" dirty="0">
                <a:solidFill>
                  <a:srgbClr val="C00000"/>
                </a:solidFill>
              </a:rPr>
              <a:t>maintainable</a:t>
            </a:r>
            <a:r>
              <a:rPr lang="en-US" dirty="0"/>
              <a:t>.</a:t>
            </a:r>
          </a:p>
          <a:p>
            <a:r>
              <a:rPr lang="en-US" dirty="0"/>
              <a:t>In the software engineering context, software quality reflects both </a:t>
            </a:r>
            <a:r>
              <a:rPr lang="en-US" b="1" dirty="0"/>
              <a:t>functional quality</a:t>
            </a:r>
            <a:r>
              <a:rPr lang="en-US" dirty="0"/>
              <a:t> as well as </a:t>
            </a:r>
            <a:r>
              <a:rPr lang="en-US" b="1" dirty="0"/>
              <a:t>structural quality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Software Functional Quality</a:t>
            </a:r>
            <a:r>
              <a:rPr lang="en-US" dirty="0"/>
              <a:t> − It reflects how well it satisfies a given design, based on the </a:t>
            </a:r>
            <a:r>
              <a:rPr lang="en-US" dirty="0">
                <a:solidFill>
                  <a:srgbClr val="C00000"/>
                </a:solidFill>
              </a:rPr>
              <a:t>functional requirements or specifications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Software Structural Quality</a:t>
            </a:r>
            <a:r>
              <a:rPr lang="en-US" dirty="0"/>
              <a:t> − It deals with the handling of non-functional requirements that support the delivery of the functional requirements, such as </a:t>
            </a:r>
            <a:r>
              <a:rPr lang="en-US" dirty="0">
                <a:solidFill>
                  <a:srgbClr val="C00000"/>
                </a:solidFill>
              </a:rPr>
              <a:t>robustness or maintainability</a:t>
            </a:r>
            <a:r>
              <a:rPr lang="en-US" dirty="0"/>
              <a:t>, and the degree to which the software was produced correctly.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423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Software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Quality Assurance</a:t>
            </a:r>
            <a:r>
              <a:rPr lang="en-US" dirty="0"/>
              <a:t> − Software Quality Assurance (SQA) is a </a:t>
            </a:r>
            <a:r>
              <a:rPr lang="en-US" dirty="0">
                <a:solidFill>
                  <a:srgbClr val="C00000"/>
                </a:solidFill>
              </a:rPr>
              <a:t>set of activities to ensure the quality </a:t>
            </a:r>
            <a:r>
              <a:rPr lang="en-US" dirty="0"/>
              <a:t>in </a:t>
            </a:r>
            <a:r>
              <a:rPr lang="en-US" dirty="0">
                <a:solidFill>
                  <a:srgbClr val="C00000"/>
                </a:solidFill>
              </a:rPr>
              <a:t>software engineering processes that ultimately result in quality software products</a:t>
            </a:r>
            <a:r>
              <a:rPr lang="en-US" dirty="0"/>
              <a:t>. The activities establish and evaluate the processes that produce products. It involves </a:t>
            </a:r>
            <a:r>
              <a:rPr lang="en-US" dirty="0">
                <a:solidFill>
                  <a:srgbClr val="C00000"/>
                </a:solidFill>
              </a:rPr>
              <a:t>process-focused</a:t>
            </a:r>
            <a:r>
              <a:rPr lang="en-US" dirty="0"/>
              <a:t> action.</a:t>
            </a:r>
          </a:p>
          <a:p>
            <a:endParaRPr lang="en-US" dirty="0"/>
          </a:p>
          <a:p>
            <a:r>
              <a:rPr lang="en-US" b="1" dirty="0"/>
              <a:t>Software Quality Control</a:t>
            </a:r>
            <a:r>
              <a:rPr lang="en-US" dirty="0"/>
              <a:t> − Software Quality Control (SQC) is a </a:t>
            </a:r>
            <a:r>
              <a:rPr lang="en-US" dirty="0">
                <a:solidFill>
                  <a:srgbClr val="C00000"/>
                </a:solidFill>
              </a:rPr>
              <a:t>set of activities to ensure the quality in software products</a:t>
            </a:r>
            <a:r>
              <a:rPr lang="en-US" dirty="0"/>
              <a:t>. These activities focus on determining the defects in the actual products produced. It involves </a:t>
            </a:r>
            <a:r>
              <a:rPr lang="en-US" dirty="0">
                <a:solidFill>
                  <a:srgbClr val="C00000"/>
                </a:solidFill>
              </a:rPr>
              <a:t>product-focused</a:t>
            </a:r>
            <a:r>
              <a:rPr lang="en-US" dirty="0"/>
              <a:t> action.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105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Software Quality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software industry, the </a:t>
            </a:r>
            <a:r>
              <a:rPr lang="en-US" dirty="0">
                <a:solidFill>
                  <a:srgbClr val="C00000"/>
                </a:solidFill>
              </a:rPr>
              <a:t>developers will never declare that the software is free of defects</a:t>
            </a:r>
            <a:r>
              <a:rPr lang="en-US" dirty="0"/>
              <a:t>, unlike other industrial product manufacturers usually do. </a:t>
            </a:r>
          </a:p>
          <a:p>
            <a:r>
              <a:rPr lang="en-US" dirty="0"/>
              <a:t>This difference is due to the following reasons.</a:t>
            </a:r>
          </a:p>
          <a:p>
            <a:pPr lvl="1" algn="just"/>
            <a:r>
              <a:rPr lang="en-US" b="1" dirty="0"/>
              <a:t>Product Complexity </a:t>
            </a:r>
            <a:r>
              <a:rPr lang="en-US" dirty="0"/>
              <a:t>- It is the number of operational modes the product permits. Normally, an </a:t>
            </a:r>
            <a:r>
              <a:rPr lang="en-US" dirty="0">
                <a:solidFill>
                  <a:srgbClr val="C00000"/>
                </a:solidFill>
              </a:rPr>
              <a:t>industrial product allows only less than a few thousand modes of operation </a:t>
            </a:r>
            <a:r>
              <a:rPr lang="en-US" dirty="0"/>
              <a:t>with different combinations of its machine settings. However, </a:t>
            </a:r>
            <a:r>
              <a:rPr lang="en-US" dirty="0">
                <a:solidFill>
                  <a:srgbClr val="C00000"/>
                </a:solidFill>
              </a:rPr>
              <a:t>software packages allow millions of operational possibilities</a:t>
            </a:r>
            <a:r>
              <a:rPr lang="en-US" dirty="0"/>
              <a:t>. Hence, assuring of all these operational possibilities correctly is a major challenge to the software industry.</a:t>
            </a:r>
          </a:p>
          <a:p>
            <a:pPr lvl="1" algn="just"/>
            <a:r>
              <a:rPr lang="en-US" b="1" dirty="0"/>
              <a:t>Product Visibility </a:t>
            </a:r>
            <a:r>
              <a:rPr lang="en-US" dirty="0"/>
              <a:t>- Since </a:t>
            </a:r>
            <a:r>
              <a:rPr lang="en-US" dirty="0">
                <a:solidFill>
                  <a:srgbClr val="C00000"/>
                </a:solidFill>
              </a:rPr>
              <a:t>the industrial products are visible</a:t>
            </a:r>
            <a:r>
              <a:rPr lang="en-US" dirty="0"/>
              <a:t>, most of its defects can be detected during the manufacturing process. Also the absence of a part in an industrial product can be easily detected in the product but, the </a:t>
            </a:r>
            <a:r>
              <a:rPr lang="en-US" dirty="0">
                <a:solidFill>
                  <a:srgbClr val="C00000"/>
                </a:solidFill>
              </a:rPr>
              <a:t>defects in software products which are stored on diskettes or CDs are invisible</a:t>
            </a:r>
            <a:r>
              <a:rPr lang="en-US" dirty="0"/>
              <a:t>.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9120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29603"/>
            <a:ext cx="9048750" cy="869517"/>
          </a:xfrm>
        </p:spPr>
        <p:txBody>
          <a:bodyPr/>
          <a:lstStyle/>
          <a:p>
            <a:r>
              <a:rPr lang="en-US" dirty="0"/>
              <a:t>Software vs Other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b="1" dirty="0"/>
              <a:t>software products</a:t>
            </a:r>
            <a:r>
              <a:rPr lang="en-US" dirty="0"/>
              <a:t> vs </a:t>
            </a:r>
            <a:r>
              <a:rPr lang="en-US" b="1" dirty="0"/>
              <a:t>industrial products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19008"/>
              </p:ext>
            </p:extLst>
          </p:nvPr>
        </p:nvGraphicFramePr>
        <p:xfrm>
          <a:off x="650875" y="1721224"/>
          <a:ext cx="8049372" cy="430467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455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7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329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Characteristic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Software Products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Other Industrial Products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06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Complexity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Millions of operational options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Thousand operational options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09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Visibility of product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Invisible Product. Difficult to detect defects by sight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Visible Product. Effective detection of defects by sight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21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Nature of development and production process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Can detect defects in only 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development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phase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effectLst/>
                        </a:rPr>
                        <a:t>Can detect defects in all of the following phases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Product development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Product production planning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Manufacturing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22770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385855" y="3094034"/>
            <a:ext cx="8713695" cy="141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4400" b="1" kern="0" dirty="0">
                <a:latin typeface="Verdana" panose="020B0604030504040204" pitchFamily="34" charset="0"/>
                <a:ea typeface="Verdana" panose="020B0604030504040204" pitchFamily="34" charset="0"/>
              </a:rPr>
              <a:t>How we will get quality software?</a:t>
            </a:r>
            <a:endParaRPr lang="en-US" sz="3200" b="1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967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Software testing</a:t>
            </a:r>
            <a:r>
              <a:rPr lang="en-US" dirty="0"/>
              <a:t> is a process, to </a:t>
            </a:r>
            <a:r>
              <a:rPr lang="en-US" dirty="0">
                <a:solidFill>
                  <a:srgbClr val="FF0000"/>
                </a:solidFill>
              </a:rPr>
              <a:t>evaluate the functionality</a:t>
            </a:r>
            <a:r>
              <a:rPr lang="en-US" dirty="0"/>
              <a:t> of a software application with an intent to find whether the developed </a:t>
            </a:r>
            <a:r>
              <a:rPr lang="en-US" dirty="0">
                <a:solidFill>
                  <a:srgbClr val="FF0000"/>
                </a:solidFill>
              </a:rPr>
              <a:t>software met the specified requirements or not </a:t>
            </a:r>
            <a:r>
              <a:rPr lang="en-US" dirty="0"/>
              <a:t>and to </a:t>
            </a:r>
            <a:r>
              <a:rPr lang="en-US" dirty="0">
                <a:solidFill>
                  <a:srgbClr val="FF0000"/>
                </a:solidFill>
              </a:rPr>
              <a:t>identify the defects to ensure </a:t>
            </a:r>
            <a:r>
              <a:rPr lang="en-US" dirty="0"/>
              <a:t>that the product is </a:t>
            </a:r>
            <a:r>
              <a:rPr lang="en-US" dirty="0">
                <a:solidFill>
                  <a:srgbClr val="FF0000"/>
                </a:solidFill>
              </a:rPr>
              <a:t>defect free </a:t>
            </a:r>
            <a:r>
              <a:rPr lang="en-US" dirty="0"/>
              <a:t>in order to produce the quality product.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chemeClr val="tx2"/>
                </a:solidFill>
              </a:rPr>
              <a:t>According to ANSI/IEEE 1059 standard </a:t>
            </a:r>
            <a:r>
              <a:rPr lang="en-US" dirty="0">
                <a:solidFill>
                  <a:schemeClr val="tx2"/>
                </a:solidFill>
              </a:rPr>
              <a:t>– Software testing is a </a:t>
            </a:r>
            <a:r>
              <a:rPr lang="en-US" dirty="0">
                <a:solidFill>
                  <a:srgbClr val="FF0000"/>
                </a:solidFill>
              </a:rPr>
              <a:t>process of analyzing a software </a:t>
            </a:r>
            <a:r>
              <a:rPr lang="en-US" dirty="0">
                <a:solidFill>
                  <a:schemeClr val="tx2"/>
                </a:solidFill>
              </a:rPr>
              <a:t>item to </a:t>
            </a:r>
            <a:r>
              <a:rPr lang="en-US" dirty="0">
                <a:solidFill>
                  <a:srgbClr val="FF0000"/>
                </a:solidFill>
              </a:rPr>
              <a:t>detect the differences between existing and required conditions </a:t>
            </a:r>
            <a:r>
              <a:rPr lang="en-US" dirty="0">
                <a:solidFill>
                  <a:schemeClr val="tx2"/>
                </a:solidFill>
              </a:rPr>
              <a:t>(i.e., defects) and to </a:t>
            </a:r>
            <a:r>
              <a:rPr lang="en-US" dirty="0">
                <a:solidFill>
                  <a:srgbClr val="FF0000"/>
                </a:solidFill>
              </a:rPr>
              <a:t>evaluate the features</a:t>
            </a:r>
            <a:r>
              <a:rPr lang="en-US" dirty="0">
                <a:solidFill>
                  <a:schemeClr val="tx2"/>
                </a:solidFill>
              </a:rPr>
              <a:t> of the software item.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4259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D8C035F-230C-499D-AC34-32A7EDE3C424}" type="slidenum">
              <a:rPr lang="en-US" sz="900" b="0" smtClean="0">
                <a:solidFill>
                  <a:schemeClr val="tx1"/>
                </a:solidFill>
              </a:rPr>
              <a:pPr/>
              <a:t>16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102411"/>
            <a:ext cx="8867775" cy="376843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Software </a:t>
            </a:r>
            <a:r>
              <a:rPr lang="en-US" dirty="0">
                <a:solidFill>
                  <a:srgbClr val="0000CC"/>
                </a:solidFill>
              </a:rPr>
              <a:t>Fault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: A static defect in the software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Software </a:t>
            </a:r>
            <a:r>
              <a:rPr lang="en-US" dirty="0">
                <a:solidFill>
                  <a:srgbClr val="0000CC"/>
                </a:solidFill>
              </a:rPr>
              <a:t>Error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lang="en-US" dirty="0"/>
              <a:t>An incorrect internal state that is the manifestation of some fault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Software </a:t>
            </a:r>
            <a:r>
              <a:rPr lang="en-US" dirty="0">
                <a:solidFill>
                  <a:srgbClr val="0000CC"/>
                </a:solidFill>
              </a:rPr>
              <a:t>Failure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: External, incorrect behavior with respect to the requirements or other description of the expected behavior</a:t>
            </a:r>
          </a:p>
          <a:p>
            <a:endParaRPr lang="en-US" dirty="0"/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565150" y="4970070"/>
            <a:ext cx="8013700" cy="120032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4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Faults in software are equivalent to design mistakes in hardware.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400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Software does not degrade.</a:t>
            </a:r>
            <a:endParaRPr lang="en-US" dirty="0">
              <a:solidFill>
                <a:srgbClr val="0000CC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Faults, Errors &amp; Failures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and Failure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patient gives a doctor a list of </a:t>
            </a:r>
            <a:r>
              <a:rPr lang="en-US" sz="2800" dirty="0">
                <a:solidFill>
                  <a:srgbClr val="FF0000"/>
                </a:solidFill>
              </a:rPr>
              <a:t>symptoms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Failures</a:t>
            </a:r>
          </a:p>
          <a:p>
            <a:r>
              <a:rPr lang="en-US" sz="2800" dirty="0"/>
              <a:t>The doctor tries to </a:t>
            </a:r>
            <a:r>
              <a:rPr lang="en-US" sz="2800" dirty="0">
                <a:solidFill>
                  <a:srgbClr val="FF0000"/>
                </a:solidFill>
              </a:rPr>
              <a:t>diagnose the root cause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</a:t>
            </a:r>
            <a:r>
              <a:rPr lang="en-US" sz="2800" dirty="0"/>
              <a:t> the </a:t>
            </a:r>
            <a:r>
              <a:rPr lang="en-US" sz="2800" dirty="0">
                <a:solidFill>
                  <a:schemeClr val="tx2"/>
                </a:solidFill>
              </a:rPr>
              <a:t>ailment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Fault</a:t>
            </a:r>
          </a:p>
          <a:p>
            <a:r>
              <a:rPr lang="en-US" sz="2800" dirty="0"/>
              <a:t>The doctor may look for </a:t>
            </a:r>
            <a:r>
              <a:rPr lang="en-US" sz="2800" dirty="0">
                <a:solidFill>
                  <a:srgbClr val="FF0000"/>
                </a:solidFill>
              </a:rPr>
              <a:t>anomalous internal conditions </a:t>
            </a:r>
            <a:r>
              <a:rPr lang="en-US" sz="2800" dirty="0"/>
              <a:t>(high blood pressure, irregular heartbeat, bacteria in the blood stream)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Errors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5150" y="4686300"/>
            <a:ext cx="8013700" cy="15327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400" dirty="0">
                <a:solidFill>
                  <a:srgbClr val="0000CC"/>
                </a:solidFill>
                <a:latin typeface="Gill Sans MT" panose="020B0502020104020203" pitchFamily="34" charset="0"/>
                <a:ea typeface="Verdana" panose="020B0604030504040204" pitchFamily="34" charset="0"/>
                <a:cs typeface="Arial" pitchFamily="34" charset="0"/>
              </a:rPr>
              <a:t>Most medical problems result from external attacks (bacteria, viruses) or physical degradation as we age.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400" dirty="0">
                <a:solidFill>
                  <a:srgbClr val="0000CC"/>
                </a:solidFill>
                <a:latin typeface="Gill Sans MT" panose="020B0502020104020203" pitchFamily="34" charset="0"/>
                <a:ea typeface="Verdana" panose="020B0604030504040204" pitchFamily="34" charset="0"/>
                <a:cs typeface="Arial" pitchFamily="34" charset="0"/>
              </a:rPr>
              <a:t>Software faults were there at the beginning and do not “appear” when a part wears out.</a:t>
            </a:r>
            <a:endParaRPr lang="en-US" dirty="0">
              <a:solidFill>
                <a:srgbClr val="0000CC"/>
              </a:solidFill>
              <a:latin typeface="Gill Sans MT" panose="020B0502020104020203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791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5946" y="1980739"/>
            <a:ext cx="8781535" cy="409342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public static </a:t>
            </a:r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numZero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[ ]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{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// Effects: If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is null throw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NullPointerException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ea typeface="Arial Unicode MS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  // else return the number of occurrences of 0 in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arr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ea typeface="Arial Unicode MS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count = 0;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  for (</a:t>
            </a:r>
            <a:r>
              <a:rPr lang="en-US" dirty="0" err="1">
                <a:solidFill>
                  <a:srgbClr val="0000CC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&lt;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arr.length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[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] == 0)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        count++;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CC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 count;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999433" y="3138363"/>
            <a:ext cx="1108609" cy="4693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Connector 9"/>
          <p:cNvCxnSpPr>
            <a:stCxn id="8" idx="7"/>
            <a:endCxn id="11" idx="1"/>
          </p:cNvCxnSpPr>
          <p:nvPr/>
        </p:nvCxnSpPr>
        <p:spPr bwMode="auto">
          <a:xfrm flipV="1">
            <a:off x="2945690" y="1444431"/>
            <a:ext cx="1003223" cy="17626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3948913" y="1100519"/>
            <a:ext cx="2735666" cy="6878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ill Sans MT" pitchFamily="34" charset="0"/>
              </a:rPr>
              <a:t>Fault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: Should start searching at 0, not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756848" y="2112023"/>
            <a:ext cx="1767041" cy="134327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Test </a:t>
            </a:r>
            <a:r>
              <a:rPr kumimoji="0" 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[ 2, 7, 0 ]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Expected: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 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</a:t>
            </a:r>
          </a:p>
          <a:p>
            <a:r>
              <a:rPr lang="en-US" baseline="0" dirty="0">
                <a:solidFill>
                  <a:schemeClr val="tx1"/>
                </a:solidFill>
                <a:latin typeface="Gill Sans MT" pitchFamily="34" charset="0"/>
              </a:rPr>
              <a:t>Actual: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975333" y="3607701"/>
            <a:ext cx="1758764" cy="134327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Test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[ 0, 2, 7 ]</a:t>
            </a:r>
          </a:p>
          <a:p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Expected: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kumimoji="0" lang="en-US" sz="20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>
                <a:solidFill>
                  <a:schemeClr val="tx1"/>
                </a:solidFill>
                <a:latin typeface="Gill Sans MT" pitchFamily="34" charset="0"/>
              </a:rPr>
              <a:t>Actual: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0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680528" y="3607701"/>
            <a:ext cx="2856906" cy="91606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ill Sans MT" pitchFamily="34" charset="0"/>
              </a:rPr>
              <a:t>Error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: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i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 is 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, not 0, on the first iteration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>
                <a:solidFill>
                  <a:schemeClr val="tx2"/>
                </a:solidFill>
                <a:latin typeface="Gill Sans MT" pitchFamily="34" charset="0"/>
              </a:rPr>
              <a:t>Failure</a:t>
            </a:r>
            <a:r>
              <a:rPr lang="en-US" baseline="0" dirty="0">
                <a:solidFill>
                  <a:schemeClr val="tx1"/>
                </a:solidFill>
                <a:latin typeface="Gill Sans MT" pitchFamily="34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none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242209" y="5076722"/>
            <a:ext cx="5355253" cy="91606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ill Sans MT" pitchFamily="34" charset="0"/>
              </a:rPr>
              <a:t>Error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: 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i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 is 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ill Sans MT" pitchFamily="34" charset="0"/>
              </a:rPr>
              <a:t>, not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Error propagates to the variable count</a:t>
            </a:r>
            <a:endParaRPr kumimoji="0" lang="en-US" sz="20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>
                <a:solidFill>
                  <a:schemeClr val="tx2"/>
                </a:solidFill>
                <a:latin typeface="Gill Sans MT" pitchFamily="34" charset="0"/>
              </a:rPr>
              <a:t>Failure</a:t>
            </a:r>
            <a:r>
              <a:rPr lang="en-US" baseline="0" dirty="0">
                <a:solidFill>
                  <a:schemeClr val="tx1"/>
                </a:solidFill>
                <a:latin typeface="Gill Sans MT" pitchFamily="34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count is 0 at the return statement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cxnSp>
        <p:nvCxnSpPr>
          <p:cNvPr id="18" name="Straight Connector 17"/>
          <p:cNvCxnSpPr>
            <a:stCxn id="16" idx="0"/>
            <a:endCxn id="14" idx="1"/>
          </p:cNvCxnSpPr>
          <p:nvPr/>
        </p:nvCxnSpPr>
        <p:spPr bwMode="auto">
          <a:xfrm flipV="1">
            <a:off x="5108981" y="2783662"/>
            <a:ext cx="1647867" cy="8240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stCxn id="17" idx="0"/>
            <a:endCxn id="15" idx="1"/>
          </p:cNvCxnSpPr>
          <p:nvPr/>
        </p:nvCxnSpPr>
        <p:spPr bwMode="auto">
          <a:xfrm flipV="1">
            <a:off x="5919836" y="4279340"/>
            <a:ext cx="1055497" cy="79738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4001481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>
                <a:solidFill>
                  <a:schemeClr val="tx2"/>
                </a:solidFill>
              </a:rPr>
              <a:t>Bug</a:t>
            </a:r>
            <a:r>
              <a:rPr lang="en-US" sz="2400" dirty="0"/>
              <a:t> is used informally</a:t>
            </a:r>
          </a:p>
          <a:p>
            <a:r>
              <a:rPr lang="en-US" sz="2400" dirty="0"/>
              <a:t>Sometimes </a:t>
            </a:r>
            <a:r>
              <a:rPr lang="en-US" sz="2400" dirty="0">
                <a:solidFill>
                  <a:schemeClr val="tx2"/>
                </a:solidFill>
              </a:rPr>
              <a:t>speakers mean fault</a:t>
            </a:r>
            <a:r>
              <a:rPr lang="en-US" sz="2400" dirty="0"/>
              <a:t>, sometimes </a:t>
            </a:r>
            <a:r>
              <a:rPr lang="en-US" sz="2400" dirty="0">
                <a:solidFill>
                  <a:schemeClr val="tx2"/>
                </a:solidFill>
              </a:rPr>
              <a:t>error</a:t>
            </a:r>
            <a:r>
              <a:rPr lang="en-US" sz="2400" dirty="0"/>
              <a:t>, sometimes </a:t>
            </a:r>
            <a:r>
              <a:rPr lang="en-US" sz="2400" dirty="0">
                <a:solidFill>
                  <a:schemeClr val="tx2"/>
                </a:solidFill>
              </a:rPr>
              <a:t>failure</a:t>
            </a:r>
            <a:r>
              <a:rPr lang="en-US" sz="2400" dirty="0"/>
              <a:t> … often the speaker doesn’t know what it means !</a:t>
            </a:r>
          </a:p>
          <a:p>
            <a:r>
              <a:rPr lang="en-US" sz="2400" dirty="0"/>
              <a:t>This class will try to use words that have </a:t>
            </a:r>
            <a:r>
              <a:rPr lang="en-US" sz="2400" dirty="0">
                <a:solidFill>
                  <a:schemeClr val="tx2"/>
                </a:solidFill>
              </a:rPr>
              <a:t>precise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2"/>
                </a:solidFill>
              </a:rPr>
              <a:t>defined</a:t>
            </a:r>
            <a:r>
              <a:rPr lang="en-US" sz="2400" dirty="0"/>
              <a:t>, and </a:t>
            </a:r>
            <a:r>
              <a:rPr lang="en-US" sz="2400" dirty="0">
                <a:solidFill>
                  <a:schemeClr val="tx2"/>
                </a:solidFill>
              </a:rPr>
              <a:t>unambiguous</a:t>
            </a:r>
            <a:r>
              <a:rPr lang="en-US" sz="2400" dirty="0"/>
              <a:t> meanings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589451" y="2871290"/>
            <a:ext cx="989373" cy="752559"/>
            <a:chOff x="6004290" y="2871291"/>
            <a:chExt cx="989373" cy="752559"/>
          </a:xfrm>
        </p:grpSpPr>
        <p:sp>
          <p:nvSpPr>
            <p:cNvPr id="9" name="Oval 8"/>
            <p:cNvSpPr/>
            <p:nvPr/>
          </p:nvSpPr>
          <p:spPr bwMode="auto">
            <a:xfrm>
              <a:off x="6086282" y="2871291"/>
              <a:ext cx="825388" cy="752559"/>
            </a:xfrm>
            <a:prstGeom prst="ellipse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4290" y="2985961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BUG</a:t>
              </a:r>
            </a:p>
          </p:txBody>
        </p:sp>
        <p:cxnSp>
          <p:nvCxnSpPr>
            <p:cNvPr id="13" name="Straight Connector 12"/>
            <p:cNvCxnSpPr>
              <a:stCxn id="9" idx="1"/>
              <a:endCxn id="9" idx="5"/>
            </p:cNvCxnSpPr>
            <p:nvPr/>
          </p:nvCxnSpPr>
          <p:spPr bwMode="auto">
            <a:xfrm>
              <a:off x="6207157" y="2981501"/>
              <a:ext cx="583638" cy="53213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76" y="2783887"/>
            <a:ext cx="12890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63" y="2484651"/>
            <a:ext cx="1558925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44960" y="4458076"/>
            <a:ext cx="48802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“It has been just so in all of my inventions. The first step is an intuition, and comes with a burst, then difficulties arise—this thing gives out and </a:t>
            </a:r>
            <a:r>
              <a:rPr lang="en-US" sz="1800" i="1" dirty="0">
                <a:solidFill>
                  <a:schemeClr val="tx1"/>
                </a:solidFill>
              </a:rPr>
              <a:t>[it is]</a:t>
            </a:r>
            <a:r>
              <a:rPr lang="en-US" sz="1800" dirty="0">
                <a:solidFill>
                  <a:schemeClr val="tx1"/>
                </a:solidFill>
              </a:rPr>
              <a:t> then that </a:t>
            </a:r>
            <a:r>
              <a:rPr lang="en-US" sz="1800" dirty="0">
                <a:solidFill>
                  <a:schemeClr val="tx2"/>
                </a:solidFill>
              </a:rPr>
              <a:t>'Bugs</a:t>
            </a:r>
            <a:r>
              <a:rPr lang="en-US" sz="1800" dirty="0">
                <a:solidFill>
                  <a:schemeClr val="tx1"/>
                </a:solidFill>
              </a:rPr>
              <a:t>'—as such little faults and difficulties are called—show themselves and months of intense watching, study and labor are requisite. . .” </a:t>
            </a:r>
            <a:r>
              <a:rPr lang="en-US" sz="1800" b="0" dirty="0">
                <a:solidFill>
                  <a:schemeClr val="tx1"/>
                </a:solidFill>
              </a:rPr>
              <a:t>– Thomas Edison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287512" y="2532808"/>
            <a:ext cx="2767476" cy="42473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“an analyzing process must equally have been performed in order to furnish the Analytical Engine with the necessary operative data; and that herein may also lie a possible source of </a:t>
            </a:r>
            <a:r>
              <a:rPr lang="en-US" sz="1800" dirty="0">
                <a:solidFill>
                  <a:schemeClr val="tx2"/>
                </a:solidFill>
              </a:rPr>
              <a:t>error</a:t>
            </a:r>
            <a:r>
              <a:rPr lang="en-US" sz="1800" dirty="0">
                <a:solidFill>
                  <a:schemeClr val="tx1"/>
                </a:solidFill>
              </a:rPr>
              <a:t>. Granted that the actual mechanism is unerring in its processes, the cards may give it wrong orders. ” </a:t>
            </a:r>
            <a:r>
              <a:rPr lang="en-US" sz="1800" b="0" dirty="0">
                <a:solidFill>
                  <a:schemeClr val="tx1"/>
                </a:solidFill>
              </a:rPr>
              <a:t>– Ada, Countess Lovelace (notes on Babbage’s Analytical Engine)</a:t>
            </a:r>
          </a:p>
        </p:txBody>
      </p:sp>
    </p:spTree>
    <p:extLst>
      <p:ext uri="{BB962C8B-B14F-4D97-AF65-F5344CB8AC3E}">
        <p14:creationId xmlns:p14="http://schemas.microsoft.com/office/powerpoint/2010/main" val="489566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96838"/>
            <a:ext cx="9048750" cy="629303"/>
          </a:xfrm>
        </p:spPr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0703"/>
            <a:ext cx="8839200" cy="56388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Objective</a:t>
            </a:r>
            <a:r>
              <a:rPr lang="en-US" dirty="0"/>
              <a:t>: How to design effective tests, both at the unit and system level</a:t>
            </a:r>
          </a:p>
          <a:p>
            <a:r>
              <a:rPr lang="en-US" b="1" dirty="0">
                <a:solidFill>
                  <a:schemeClr val="tx2"/>
                </a:solidFill>
              </a:rPr>
              <a:t>Readings</a:t>
            </a:r>
            <a:r>
              <a:rPr lang="en-US" dirty="0"/>
              <a:t>: Lecture materials and reference book.</a:t>
            </a:r>
          </a:p>
          <a:p>
            <a:r>
              <a:rPr lang="en-US" b="1" dirty="0"/>
              <a:t>Marks Distribution</a:t>
            </a:r>
            <a:r>
              <a:rPr lang="en-US" dirty="0"/>
              <a:t>(In-Class[20]+Final[30]= 50 Marks)</a:t>
            </a:r>
          </a:p>
          <a:p>
            <a:pPr lvl="1"/>
            <a:r>
              <a:rPr lang="en-US" dirty="0"/>
              <a:t>Class Tests-10</a:t>
            </a:r>
          </a:p>
          <a:p>
            <a:pPr lvl="1"/>
            <a:r>
              <a:rPr lang="en-US" dirty="0"/>
              <a:t>Assignments-5</a:t>
            </a:r>
          </a:p>
          <a:p>
            <a:pPr lvl="1"/>
            <a:r>
              <a:rPr lang="en-US" dirty="0"/>
              <a:t>Attendance-5</a:t>
            </a:r>
          </a:p>
          <a:p>
            <a:pPr lvl="1"/>
            <a:r>
              <a:rPr lang="en-US" dirty="0"/>
              <a:t>Final-30</a:t>
            </a:r>
          </a:p>
          <a:p>
            <a:r>
              <a:rPr lang="en-US" b="1" dirty="0">
                <a:solidFill>
                  <a:schemeClr val="tx2"/>
                </a:solidFill>
              </a:rPr>
              <a:t>Tutorials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There will be 3(Descriptive(1) + MCQ(2) ) tutorials</a:t>
            </a:r>
            <a:endParaRPr lang="en-US" b="1" dirty="0"/>
          </a:p>
          <a:p>
            <a:r>
              <a:rPr lang="en-US" b="1" dirty="0">
                <a:solidFill>
                  <a:schemeClr val="tx2"/>
                </a:solidFill>
              </a:rPr>
              <a:t>Assignments</a:t>
            </a:r>
            <a:r>
              <a:rPr lang="en-US" dirty="0"/>
              <a:t>: 2 assignments</a:t>
            </a:r>
          </a:p>
          <a:p>
            <a:pPr lvl="1"/>
            <a:r>
              <a:rPr lang="en-US" dirty="0"/>
              <a:t>Should be submitted before the deadline</a:t>
            </a:r>
          </a:p>
          <a:p>
            <a:r>
              <a:rPr lang="en-US" b="1" dirty="0">
                <a:solidFill>
                  <a:schemeClr val="tx2"/>
                </a:solidFill>
              </a:rPr>
              <a:t>Final</a:t>
            </a:r>
            <a:r>
              <a:rPr lang="en-US" dirty="0"/>
              <a:t>: Comprehensive closed-book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959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70327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a computer bug?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1132821"/>
            <a:ext cx="2565400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97859"/>
            <a:ext cx="8686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 1947 Harvard University was operating a room-sized computer called the Mark II.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mechanical relays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glowing vacuum tubes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technicians program the computer by reconfiguring it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Technicians had to change the occasional vacuum tube.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moth flew into the computer and was zapped by the high voltage when it landed on a relay.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Hence, the first computer bug!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 am not making this up :-) 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333875"/>
            <a:ext cx="21336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89869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" y="-10738"/>
            <a:ext cx="9048750" cy="869517"/>
          </a:xfrm>
        </p:spPr>
        <p:txBody>
          <a:bodyPr/>
          <a:lstStyle/>
          <a:p>
            <a:pPr eaLnBrk="1" hangingPunct="1"/>
            <a:r>
              <a:rPr lang="en-US" altLang="en-US" dirty="0"/>
              <a:t>Bugs a.k.a. 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012" y="1618129"/>
            <a:ext cx="3048000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Defect</a:t>
            </a:r>
          </a:p>
          <a:p>
            <a:pPr eaLnBrk="1" hangingPunct="1"/>
            <a:r>
              <a:rPr lang="en-US" altLang="en-US" sz="2800" dirty="0"/>
              <a:t>Fault</a:t>
            </a:r>
          </a:p>
          <a:p>
            <a:pPr eaLnBrk="1" hangingPunct="1"/>
            <a:r>
              <a:rPr lang="en-US" altLang="en-US" sz="2800" dirty="0"/>
              <a:t>Problem</a:t>
            </a:r>
          </a:p>
          <a:p>
            <a:pPr eaLnBrk="1" hangingPunct="1"/>
            <a:r>
              <a:rPr lang="en-US" altLang="en-US" sz="2800" dirty="0"/>
              <a:t>Error</a:t>
            </a:r>
          </a:p>
          <a:p>
            <a:pPr eaLnBrk="1" hangingPunct="1"/>
            <a:r>
              <a:rPr lang="en-US" altLang="en-US" sz="2800" dirty="0"/>
              <a:t>Incident</a:t>
            </a:r>
          </a:p>
          <a:p>
            <a:pPr eaLnBrk="1" hangingPunct="1"/>
            <a:r>
              <a:rPr lang="en-US" altLang="en-US" sz="2800" dirty="0"/>
              <a:t>Anomaly</a:t>
            </a:r>
          </a:p>
          <a:p>
            <a:pPr eaLnBrk="1" hangingPunct="1"/>
            <a:r>
              <a:rPr lang="en-US" altLang="en-US" sz="2800" dirty="0"/>
              <a:t>Variance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787152" y="1618129"/>
            <a:ext cx="326763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altLang="en-US" sz="2800" b="0" dirty="0">
                <a:latin typeface="Gill Sans MT" pitchFamily="34" charset="0"/>
                <a:ea typeface="+mn-ea"/>
              </a:rPr>
              <a:t>Failure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altLang="en-US" sz="2800" b="0" dirty="0">
                <a:latin typeface="Gill Sans MT" pitchFamily="34" charset="0"/>
                <a:ea typeface="+mn-ea"/>
              </a:rPr>
              <a:t>Inconsistency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altLang="en-US" sz="2800" b="0" dirty="0">
                <a:latin typeface="Gill Sans MT" pitchFamily="34" charset="0"/>
                <a:ea typeface="+mn-ea"/>
              </a:rPr>
              <a:t>Product Anomaly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altLang="en-US" sz="2800" b="0" dirty="0">
                <a:latin typeface="Gill Sans MT" pitchFamily="34" charset="0"/>
                <a:ea typeface="+mn-ea"/>
              </a:rPr>
              <a:t>Product Incidence</a:t>
            </a:r>
          </a:p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altLang="en-US" sz="2800" b="0" dirty="0">
                <a:latin typeface="Gill Sans MT" pitchFamily="34" charset="0"/>
                <a:ea typeface="+mn-ea"/>
              </a:rPr>
              <a:t>Feature :-)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97915" y="5910528"/>
            <a:ext cx="8013700" cy="4801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800" dirty="0">
                <a:solidFill>
                  <a:srgbClr val="0000CC"/>
                </a:solidFill>
                <a:latin typeface="Gill Sans MT" panose="020B0502020104020203" pitchFamily="34" charset="0"/>
                <a:ea typeface="Verdana" panose="020B0604030504040204" pitchFamily="34" charset="0"/>
                <a:cs typeface="Arial" pitchFamily="34" charset="0"/>
              </a:rPr>
              <a:t>We will use the term in proper way.</a:t>
            </a:r>
            <a:endParaRPr lang="en-US" sz="2400" dirty="0">
              <a:solidFill>
                <a:srgbClr val="0000CC"/>
              </a:solidFill>
              <a:latin typeface="Gill Sans MT" panose="020B0502020104020203" pitchFamily="34" charset="0"/>
              <a:ea typeface="Verdana" panose="020B060403050404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28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" y="43050"/>
            <a:ext cx="9048750" cy="869517"/>
          </a:xfrm>
        </p:spPr>
        <p:txBody>
          <a:bodyPr/>
          <a:lstStyle/>
          <a:p>
            <a:pPr eaLnBrk="1" hangingPunct="1"/>
            <a:r>
              <a:rPr lang="en-US" altLang="en-US" dirty="0"/>
              <a:t>Defective Software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We develop programs that contain defects  </a:t>
            </a:r>
            <a:endParaRPr lang="en-US" altLang="en-US" dirty="0">
              <a:solidFill>
                <a:srgbClr val="FE2602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How many? What kind?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Hard to predict the future, however…</a:t>
            </a:r>
            <a:br>
              <a:rPr lang="en-US" altLang="en-US" dirty="0"/>
            </a:br>
            <a:r>
              <a:rPr lang="en-US" altLang="en-US" dirty="0"/>
              <a:t>it is highly likely, that the software we (including you!)  will develop in the future will not be significantly better. </a:t>
            </a:r>
          </a:p>
        </p:txBody>
      </p:sp>
    </p:spTree>
    <p:extLst>
      <p:ext uri="{BB962C8B-B14F-4D97-AF65-F5344CB8AC3E}">
        <p14:creationId xmlns:p14="http://schemas.microsoft.com/office/powerpoint/2010/main" val="14684637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Problems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283" y="1080247"/>
            <a:ext cx="8659906" cy="4997824"/>
          </a:xfrm>
        </p:spPr>
        <p:txBody>
          <a:bodyPr/>
          <a:lstStyle/>
          <a:p>
            <a:pPr algn="just" eaLnBrk="1" hangingPunct="1"/>
            <a:r>
              <a:rPr lang="en-US" altLang="en-US" sz="2400" b="1" u="sng" dirty="0"/>
              <a:t>Requirements Definition:</a:t>
            </a:r>
            <a:r>
              <a:rPr lang="en-US" altLang="en-US" sz="2400" dirty="0"/>
              <a:t> Erroneous, incomplete, inconsistent requirements.</a:t>
            </a:r>
          </a:p>
          <a:p>
            <a:pPr algn="just" eaLnBrk="1" hangingPunct="1"/>
            <a:r>
              <a:rPr lang="en-US" altLang="en-US" sz="2400" b="1" u="sng" dirty="0"/>
              <a:t>Design:</a:t>
            </a:r>
            <a:r>
              <a:rPr lang="en-US" altLang="en-US" sz="2400" dirty="0"/>
              <a:t>  Fundamental design flaws in the software.</a:t>
            </a:r>
          </a:p>
          <a:p>
            <a:pPr algn="just" eaLnBrk="1" hangingPunct="1"/>
            <a:r>
              <a:rPr lang="en-US" altLang="en-US" sz="2400" b="1" u="sng" dirty="0"/>
              <a:t>Implementation:</a:t>
            </a:r>
            <a:r>
              <a:rPr lang="en-US" altLang="en-US" sz="2400" dirty="0"/>
              <a:t>  Mistakes in chip fabrication, wiring, programming faults, malicious code.</a:t>
            </a:r>
          </a:p>
          <a:p>
            <a:pPr algn="just" eaLnBrk="1" hangingPunct="1"/>
            <a:r>
              <a:rPr lang="en-US" altLang="en-US" sz="2400" b="1" u="sng" dirty="0"/>
              <a:t>Support Systems:</a:t>
            </a:r>
            <a:r>
              <a:rPr lang="en-US" altLang="en-US" sz="2400" dirty="0"/>
              <a:t>  Poor programming languages, faulty compilers and debuggers, misleading development tools.</a:t>
            </a:r>
          </a:p>
          <a:p>
            <a:pPr algn="just" eaLnBrk="1" hangingPunct="1"/>
            <a:r>
              <a:rPr lang="en-US" altLang="en-US" sz="2400" b="1" u="sng" dirty="0"/>
              <a:t>Inadequate Testing of Software:</a:t>
            </a:r>
            <a:r>
              <a:rPr lang="en-US" altLang="en-US" sz="2400" dirty="0"/>
              <a:t> Incomplete testing, poor verification, mistakes in debugging.</a:t>
            </a:r>
          </a:p>
          <a:p>
            <a:pPr algn="just" eaLnBrk="1" hangingPunct="1"/>
            <a:r>
              <a:rPr lang="en-US" altLang="en-US" sz="2400" b="1" u="sng" dirty="0"/>
              <a:t>Evolution:</a:t>
            </a:r>
            <a:r>
              <a:rPr lang="en-US" altLang="en-US" sz="2400" dirty="0"/>
              <a:t>  Sloppy redevelopment or maintenance, introduction of new flaws in attempts to fix old flaws, incremental escalation to inordinate complexity.</a:t>
            </a:r>
          </a:p>
          <a:p>
            <a:pPr algn="just"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115564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-206188" y="-94129"/>
            <a:ext cx="9753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Adverse Effects of Faulty S/W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 dirty="0"/>
              <a:t>Communications:</a:t>
            </a:r>
            <a:r>
              <a:rPr lang="en-US" altLang="en-US" dirty="0"/>
              <a:t> Loss or corruption of communication media, non-delivery of data.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b="1" u="sng" dirty="0"/>
              <a:t>Space Applications:</a:t>
            </a:r>
            <a:r>
              <a:rPr lang="en-US" altLang="en-US" dirty="0"/>
              <a:t> Lost lives, launch delays.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b="1" u="sng" dirty="0"/>
              <a:t>Defense and Warfare:</a:t>
            </a:r>
            <a:r>
              <a:rPr lang="en-US" altLang="en-US" dirty="0"/>
              <a:t> Misidentification of friend or foe.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b="1" u="sng" dirty="0"/>
              <a:t>Transportation:</a:t>
            </a:r>
            <a:r>
              <a:rPr lang="en-US" altLang="en-US" dirty="0"/>
              <a:t>  Deaths, delays, sudden acceleration, inability to brake.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b="1" u="sng" dirty="0"/>
              <a:t>Safety-critical Applications:</a:t>
            </a:r>
            <a:r>
              <a:rPr lang="en-US" altLang="en-US" dirty="0"/>
              <a:t> Death, injuries.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b="1" u="sng" dirty="0"/>
              <a:t>Electric Power:</a:t>
            </a:r>
            <a:r>
              <a:rPr lang="en-US" altLang="en-US" dirty="0"/>
              <a:t>  Death, injuries, power outages, long-term health hazards (radiation).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986381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089211"/>
            <a:ext cx="8767482" cy="567465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u="sng" dirty="0"/>
              <a:t>Money Management:</a:t>
            </a:r>
            <a:r>
              <a:rPr lang="en-US" altLang="en-US" sz="2800" dirty="0"/>
              <a:t>  Fraud, violation of privacy, shutdown of stock exchanges and banks, negative interest rates.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b="1" u="sng" dirty="0"/>
              <a:t>Control of Elections:</a:t>
            </a:r>
            <a:r>
              <a:rPr lang="en-US" altLang="en-US" sz="2800" dirty="0"/>
              <a:t>  Wrong results (intentional or non-intentional).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u="sng" dirty="0"/>
              <a:t>Control of Jails:</a:t>
            </a:r>
            <a:r>
              <a:rPr lang="en-US" altLang="en-US" sz="2800" dirty="0"/>
              <a:t>  Technology-aided escape attempts and successes, accidental release of inmates, failures in software controlled locks.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70000"/>
              </a:lnSpc>
            </a:pPr>
            <a:r>
              <a:rPr lang="en-US" altLang="en-US" sz="2800" b="1" u="sng" dirty="0"/>
              <a:t>Law Enforcement:</a:t>
            </a:r>
            <a:r>
              <a:rPr lang="en-US" altLang="en-US" sz="2800" dirty="0"/>
              <a:t>  False arrests and imprisonments.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-206188" y="-94129"/>
            <a:ext cx="9753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Adverse Effects of Faulty S/W Cont.</a:t>
            </a:r>
          </a:p>
        </p:txBody>
      </p:sp>
    </p:spTree>
    <p:extLst>
      <p:ext uri="{BB962C8B-B14F-4D97-AF65-F5344CB8AC3E}">
        <p14:creationId xmlns:p14="http://schemas.microsoft.com/office/powerpoint/2010/main" val="87238420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036443"/>
            <a:ext cx="2381250" cy="36004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55717" y="96838"/>
            <a:ext cx="9048750" cy="915987"/>
          </a:xfrm>
        </p:spPr>
        <p:txBody>
          <a:bodyPr/>
          <a:lstStyle/>
          <a:p>
            <a:r>
              <a:rPr lang="en-US"/>
              <a:t>Spectacular Software Failures</a:t>
            </a:r>
          </a:p>
        </p:txBody>
      </p:sp>
      <p:sp>
        <p:nvSpPr>
          <p:cNvPr id="92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B425520-70F8-4BAB-9474-E83AC6540621}" type="slidenum">
              <a:rPr lang="en-US" sz="900" b="0" smtClean="0">
                <a:solidFill>
                  <a:schemeClr val="tx1"/>
                </a:solidFill>
              </a:rPr>
              <a:pPr/>
              <a:t>26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4812" y="4112609"/>
            <a:ext cx="6453188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83000"/>
              </a:lnSpc>
              <a:spcBef>
                <a:spcPct val="30000"/>
              </a:spcBef>
              <a:buSzPct val="75000"/>
              <a:buFont typeface="Monotype Sorts" charset="2"/>
              <a:buChar char="n"/>
              <a:defRPr/>
            </a:pPr>
            <a:r>
              <a:rPr lang="en-US" sz="2400" b="0" kern="0" dirty="0">
                <a:solidFill>
                  <a:schemeClr val="tx2"/>
                </a:solidFill>
                <a:latin typeface="Gill Sans MT" pitchFamily="34" charset="0"/>
              </a:rPr>
              <a:t>Intel’s Pentium FDIV fault</a:t>
            </a: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 : Public relations nightmare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4812" y="2537666"/>
            <a:ext cx="6453188" cy="106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83000"/>
              </a:lnSpc>
              <a:spcBef>
                <a:spcPct val="30000"/>
              </a:spcBef>
              <a:buSzPct val="75000"/>
              <a:buFont typeface="Monotype Sorts" charset="2"/>
              <a:buChar char="n"/>
              <a:defRPr/>
            </a:pPr>
            <a:r>
              <a:rPr lang="en-US" sz="2400" b="0" kern="0" dirty="0">
                <a:solidFill>
                  <a:schemeClr val="tx2"/>
                </a:solidFill>
                <a:latin typeface="Gill Sans MT" pitchFamily="34" charset="0"/>
              </a:rPr>
              <a:t>THERAC-25 radiation machine</a:t>
            </a: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 : Poor testing of safety-critical software can cost </a:t>
            </a:r>
            <a:r>
              <a:rPr lang="en-US" sz="2400" b="0" i="1" kern="0" dirty="0">
                <a:solidFill>
                  <a:schemeClr val="tx1"/>
                </a:solidFill>
                <a:latin typeface="Gill Sans MT" pitchFamily="34" charset="0"/>
              </a:rPr>
              <a:t>lives </a:t>
            </a: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: 3 patients were killed</a:t>
            </a:r>
          </a:p>
        </p:txBody>
      </p:sp>
      <p:pic>
        <p:nvPicPr>
          <p:cNvPr id="8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051" y="1122578"/>
            <a:ext cx="2462213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1487488"/>
            <a:ext cx="1066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627563" y="1279525"/>
            <a:ext cx="1681162" cy="101600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CC"/>
                </a:solidFill>
              </a:rPr>
              <a:t>Mars Polar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Lander crash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site?</a:t>
            </a: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560770" y="927822"/>
            <a:ext cx="2393950" cy="40005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dirty="0">
                <a:solidFill>
                  <a:srgbClr val="0000CC"/>
                </a:solidFill>
              </a:rPr>
              <a:t>THERAC-25 design</a:t>
            </a: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6378575" y="2965006"/>
            <a:ext cx="25368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dirty="0" err="1">
                <a:solidFill>
                  <a:schemeClr val="accent4"/>
                </a:solidFill>
              </a:rPr>
              <a:t>Ariane</a:t>
            </a:r>
            <a:r>
              <a:rPr lang="en-US" dirty="0">
                <a:solidFill>
                  <a:schemeClr val="accent4"/>
                </a:solidFill>
              </a:rPr>
              <a:t> 5: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exception-handling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bug :  forced self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destruct on maiden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flight (64-bit to 16-bit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conversion:  about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370 million $ lost)</a:t>
            </a:r>
          </a:p>
        </p:txBody>
      </p:sp>
      <p:pic>
        <p:nvPicPr>
          <p:cNvPr id="13" name="Picture 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81" y="4492345"/>
            <a:ext cx="79216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2549" y="5391150"/>
            <a:ext cx="7199700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We need our software to be</a:t>
            </a:r>
            <a:r>
              <a:rPr lang="en-US" altLang="zh-CN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latin typeface="Kristen ITC" pitchFamily="66" charset="0"/>
                <a:ea typeface="宋体" charset="-122"/>
              </a:rPr>
              <a:t>dependable.</a:t>
            </a:r>
          </a:p>
          <a:p>
            <a:pPr algn="ctr">
              <a:defRPr/>
            </a:pPr>
            <a:r>
              <a:rPr lang="en-US" sz="2800" i="1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Testing</a:t>
            </a:r>
            <a:r>
              <a:rPr lang="en-US" sz="280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 is </a:t>
            </a:r>
            <a:r>
              <a:rPr lang="en-US" sz="2800" i="1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one</a:t>
            </a:r>
            <a:r>
              <a:rPr lang="en-US" sz="280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 way to assess dependability.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84812" y="865188"/>
            <a:ext cx="6453188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83000"/>
              </a:lnSpc>
              <a:spcBef>
                <a:spcPct val="30000"/>
              </a:spcBef>
              <a:buSzPct val="75000"/>
              <a:buFont typeface="Monotype Sorts" charset="2"/>
              <a:buChar char="n"/>
              <a:defRPr/>
            </a:pPr>
            <a:r>
              <a:rPr lang="en-US" sz="2400" b="0" kern="0" dirty="0">
                <a:solidFill>
                  <a:schemeClr val="tx2"/>
                </a:solidFill>
                <a:latin typeface="Gill Sans MT" pitchFamily="34" charset="0"/>
              </a:rPr>
              <a:t>NASA’s Mars </a:t>
            </a:r>
            <a:r>
              <a:rPr lang="en-US" sz="2400" b="0" kern="0" dirty="0" err="1">
                <a:solidFill>
                  <a:schemeClr val="tx2"/>
                </a:solidFill>
                <a:latin typeface="Gill Sans MT" pitchFamily="34" charset="0"/>
              </a:rPr>
              <a:t>lander</a:t>
            </a: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: September 1999, crashed due to a units integration fault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4812" y="3520541"/>
            <a:ext cx="6453188" cy="49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83000"/>
              </a:lnSpc>
              <a:spcBef>
                <a:spcPct val="30000"/>
              </a:spcBef>
              <a:buSzPct val="75000"/>
              <a:buFont typeface="Monotype Sorts" charset="2"/>
              <a:buChar char="n"/>
              <a:defRPr/>
            </a:pPr>
            <a:r>
              <a:rPr lang="en-US" sz="2400" b="0" kern="0" dirty="0">
                <a:solidFill>
                  <a:schemeClr val="tx2"/>
                </a:solidFill>
                <a:latin typeface="Gill Sans MT" pitchFamily="34" charset="0"/>
              </a:rPr>
              <a:t>Ariane 5 explosion</a:t>
            </a: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sz="2400" b="0" kern="0">
                <a:solidFill>
                  <a:schemeClr val="tx1"/>
                </a:solidFill>
                <a:latin typeface="Gill Sans MT" pitchFamily="34" charset="0"/>
              </a:rPr>
              <a:t>: Millions of $$</a:t>
            </a:r>
            <a:endParaRPr lang="en-US" sz="2400" b="0" kern="0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907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10" grpId="0" animBg="1"/>
      <p:bldP spid="11" grpId="0" animBg="1"/>
      <p:bldP spid="12" grpId="0"/>
      <p:bldP spid="14" grpId="0" animBg="1"/>
      <p:bldP spid="16" grpId="0" build="p"/>
      <p:bldP spid="1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Northeast Blackout of 2003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CF412FD-9EAC-4412-A819-F10D00A578A1}" type="slidenum">
              <a:rPr lang="en-US" sz="900" b="0" smtClean="0">
                <a:solidFill>
                  <a:schemeClr val="tx1"/>
                </a:solidFill>
              </a:rPr>
              <a:pPr/>
              <a:t>27</a:t>
            </a:fld>
            <a:endParaRPr lang="en-US" sz="900" b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785813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285750" y="2543175"/>
            <a:ext cx="2357438" cy="914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nb-NO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Affected 10 million people in Ontario, Canada</a:t>
            </a:r>
            <a:endParaRPr lang="en-GB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85750" y="3543300"/>
            <a:ext cx="2357438" cy="914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nb-NO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Affected 40 million people in 8 US states</a:t>
            </a:r>
            <a:endParaRPr lang="en-GB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85750" y="4543425"/>
            <a:ext cx="2357438" cy="914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nb-NO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Financial losses of</a:t>
            </a:r>
          </a:p>
          <a:p>
            <a:pPr algn="ctr">
              <a:spcBef>
                <a:spcPct val="20000"/>
              </a:spcBef>
              <a:defRPr/>
            </a:pPr>
            <a:r>
              <a:rPr lang="nb-NO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$6 Billion USD</a:t>
            </a:r>
            <a:endParaRPr lang="en-GB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85750" y="1246188"/>
            <a:ext cx="2357438" cy="121126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nb-NO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508 generating units and 256 power plants shut down</a:t>
            </a:r>
            <a:endParaRPr lang="en-GB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85750" y="5543550"/>
            <a:ext cx="6929438" cy="9144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nb-NO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nb-NO" sz="18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alarm system </a:t>
            </a:r>
            <a:r>
              <a:rPr lang="nb-NO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the energy management system failed due to a </a:t>
            </a:r>
            <a:r>
              <a:rPr lang="nb-NO" sz="18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software error </a:t>
            </a:r>
            <a:r>
              <a:rPr lang="nb-NO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operators were not informed of the power overload in the system</a:t>
            </a:r>
            <a:endParaRPr lang="en-GB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Bank Generosity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16106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dirty="0"/>
              <a:t>A Norwegian bank ATM consistently dispersed 10 times the amount required. 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Many people joyously joined the queues as the word spread.</a:t>
            </a:r>
          </a:p>
        </p:txBody>
      </p:sp>
    </p:spTree>
    <p:extLst>
      <p:ext uri="{BB962C8B-B14F-4D97-AF65-F5344CB8AC3E}">
        <p14:creationId xmlns:p14="http://schemas.microsoft.com/office/powerpoint/2010/main" val="10859378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Bank Generosity (Cont’d)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software flaw caused a UK bank to duplicate every transfer  payment request for half an hour. 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bank lost 2 billion British pounds! 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bank eventually recovered the funds but lost half a million pounds in potential interest.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41535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625" y="96838"/>
            <a:ext cx="9048750" cy="869517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52400" y="761083"/>
            <a:ext cx="8839200" cy="5791200"/>
          </a:xfrm>
        </p:spPr>
        <p:txBody>
          <a:bodyPr/>
          <a:lstStyle/>
          <a:p>
            <a:r>
              <a:rPr lang="en-US" dirty="0"/>
              <a:t>Students will become </a:t>
            </a:r>
            <a:r>
              <a:rPr lang="en-US" dirty="0">
                <a:solidFill>
                  <a:schemeClr val="tx2"/>
                </a:solidFill>
              </a:rPr>
              <a:t>better testers</a:t>
            </a:r>
          </a:p>
          <a:p>
            <a:pPr lvl="1"/>
            <a:r>
              <a:rPr lang="en-US" dirty="0"/>
              <a:t>Knowledge and skills for creating high-quality tests at all levels</a:t>
            </a:r>
          </a:p>
          <a:p>
            <a:r>
              <a:rPr lang="en-US" dirty="0"/>
              <a:t>Students will become </a:t>
            </a:r>
            <a:r>
              <a:rPr lang="en-US" dirty="0">
                <a:solidFill>
                  <a:schemeClr val="tx2"/>
                </a:solidFill>
              </a:rPr>
              <a:t>better programmers</a:t>
            </a:r>
          </a:p>
          <a:p>
            <a:pPr lvl="1"/>
            <a:r>
              <a:rPr lang="en-US" dirty="0"/>
              <a:t>More aware of potential problems in software</a:t>
            </a:r>
          </a:p>
          <a:p>
            <a:pPr lvl="1"/>
            <a:r>
              <a:rPr lang="en-US" dirty="0"/>
              <a:t>Knowledge and skills for creating high-quality developer tests</a:t>
            </a:r>
          </a:p>
          <a:p>
            <a:r>
              <a:rPr lang="en-US" dirty="0"/>
              <a:t>Students will become </a:t>
            </a:r>
            <a:r>
              <a:rPr lang="en-US" dirty="0">
                <a:solidFill>
                  <a:schemeClr val="tx2"/>
                </a:solidFill>
              </a:rPr>
              <a:t>better engineers</a:t>
            </a:r>
          </a:p>
          <a:p>
            <a:pPr lvl="1"/>
            <a:r>
              <a:rPr lang="en-US" dirty="0"/>
              <a:t>A quality-first engineering mindset</a:t>
            </a:r>
          </a:p>
          <a:p>
            <a:pPr lvl="1"/>
            <a:r>
              <a:rPr lang="en-US" dirty="0"/>
              <a:t>Know how to both program and test in a seamless and unified manner</a:t>
            </a:r>
          </a:p>
          <a:p>
            <a:r>
              <a:rPr lang="en-US" dirty="0"/>
              <a:t>Students will become </a:t>
            </a:r>
            <a:r>
              <a:rPr lang="en-US" dirty="0">
                <a:solidFill>
                  <a:schemeClr val="tx2"/>
                </a:solidFill>
              </a:rPr>
              <a:t>better thinkers</a:t>
            </a:r>
          </a:p>
          <a:p>
            <a:pPr lvl="1"/>
            <a:r>
              <a:rPr lang="en-US" dirty="0"/>
              <a:t>Encouragement to approach software problem solving in logical, analytical ways</a:t>
            </a:r>
          </a:p>
        </p:txBody>
      </p:sp>
    </p:spTree>
    <p:extLst>
      <p:ext uri="{BB962C8B-B14F-4D97-AF65-F5344CB8AC3E}">
        <p14:creationId xmlns:p14="http://schemas.microsoft.com/office/powerpoint/2010/main" val="184072355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Making Rupee!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8223" y="966354"/>
            <a:ext cx="8323729" cy="4667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An Australian man purchased $104,500 worth of Sri Lankan Rupees.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next day he sold the Rupees to another bank for $440,258.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first bank’s software had displayed a bogus exchange rate in the Rupee position!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judge ruled that the man had acted without intended fraud and could keep the extra $335,758!</a:t>
            </a:r>
          </a:p>
        </p:txBody>
      </p:sp>
    </p:spTree>
    <p:extLst>
      <p:ext uri="{BB962C8B-B14F-4D97-AF65-F5344CB8AC3E}">
        <p14:creationId xmlns:p14="http://schemas.microsoft.com/office/powerpoint/2010/main" val="312660097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Bug in BoNY Software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Bank of New York (</a:t>
            </a:r>
            <a:r>
              <a:rPr lang="en-US" altLang="en-US" dirty="0" err="1"/>
              <a:t>BoNY</a:t>
            </a:r>
            <a:r>
              <a:rPr lang="en-US" altLang="en-US" dirty="0"/>
              <a:t>) had a $32 billion overdraft as the result of a 16-bit integer counter that went unchecked. 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BoNY</a:t>
            </a:r>
            <a:r>
              <a:rPr lang="en-US" altLang="en-US" dirty="0"/>
              <a:t> was unable to process the incoming credits from security transfers, while the NY Federal Reserve automatically debited </a:t>
            </a:r>
            <a:r>
              <a:rPr lang="en-US" altLang="en-US" dirty="0" err="1"/>
              <a:t>BoNY’s</a:t>
            </a:r>
            <a:r>
              <a:rPr lang="en-US" altLang="en-US" dirty="0"/>
              <a:t> cash account.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BoNY</a:t>
            </a:r>
            <a:r>
              <a:rPr lang="en-US" altLang="en-US" dirty="0"/>
              <a:t> had to borrow $24 billion to cover itself for one day until the software was fixed.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bug cost </a:t>
            </a:r>
            <a:r>
              <a:rPr lang="en-US" altLang="en-US" dirty="0" err="1"/>
              <a:t>BoNY</a:t>
            </a:r>
            <a:r>
              <a:rPr lang="en-US" altLang="en-US" dirty="0"/>
              <a:t> $5 million in interest payments.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832180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Costly Software Failures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247D2B9-C96D-46BB-BE15-8CE6567D1416}" type="slidenum">
              <a:rPr lang="en-US" sz="900" b="0" smtClean="0">
                <a:solidFill>
                  <a:schemeClr val="tx1"/>
                </a:solidFill>
              </a:rPr>
              <a:pPr/>
              <a:t>32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900" y="862013"/>
            <a:ext cx="8966200" cy="5254625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83000"/>
              </a:lnSpc>
              <a:spcBef>
                <a:spcPct val="30000"/>
              </a:spcBef>
              <a:buSzPct val="75000"/>
              <a:buFont typeface="Monotype Sorts" charset="2"/>
              <a:buChar char="n"/>
              <a:defRPr/>
            </a:pPr>
            <a:r>
              <a:rPr lang="en-US" sz="2800" b="0" kern="0" dirty="0">
                <a:solidFill>
                  <a:schemeClr val="tx1"/>
                </a:solidFill>
                <a:latin typeface="Gill Sans MT" pitchFamily="34" charset="0"/>
              </a:rPr>
              <a:t>NIST report, “The </a:t>
            </a:r>
            <a:r>
              <a:rPr lang="en-US" sz="2800" b="0" kern="0" dirty="0">
                <a:solidFill>
                  <a:schemeClr val="tx2"/>
                </a:solidFill>
                <a:latin typeface="Gill Sans MT" pitchFamily="34" charset="0"/>
              </a:rPr>
              <a:t>Economic Impacts</a:t>
            </a:r>
            <a:r>
              <a:rPr lang="en-US" sz="2800" b="0" kern="0" dirty="0">
                <a:solidFill>
                  <a:schemeClr val="tx1"/>
                </a:solidFill>
                <a:latin typeface="Gill Sans MT" pitchFamily="34" charset="0"/>
              </a:rPr>
              <a:t> of Inadequate Infrastructure for Software Testing” </a:t>
            </a:r>
          </a:p>
          <a:p>
            <a:pPr marL="685800" lvl="1" indent="-228600">
              <a:lnSpc>
                <a:spcPct val="83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Inadequate software testing costs the US alone between $22 and $59 billion annually</a:t>
            </a:r>
          </a:p>
          <a:p>
            <a:pPr marL="685800" lvl="1" indent="-228600">
              <a:lnSpc>
                <a:spcPct val="83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Better approaches could cut this amount in half</a:t>
            </a:r>
            <a:endParaRPr lang="en-US" sz="3200" kern="0" dirty="0">
              <a:solidFill>
                <a:schemeClr val="tx2"/>
              </a:solidFill>
              <a:latin typeface="Gill Sans MT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  <a:defRPr/>
            </a:pPr>
            <a:r>
              <a:rPr lang="en-US" sz="2800" b="0" kern="0" dirty="0">
                <a:solidFill>
                  <a:schemeClr val="tx2"/>
                </a:solidFill>
                <a:latin typeface="Gill Sans MT" pitchFamily="34" charset="0"/>
              </a:rPr>
              <a:t>Huge losses </a:t>
            </a:r>
            <a:r>
              <a:rPr lang="en-US" sz="2800" b="0" kern="0" dirty="0">
                <a:solidFill>
                  <a:schemeClr val="tx1"/>
                </a:solidFill>
                <a:latin typeface="Gill Sans MT" pitchFamily="34" charset="0"/>
              </a:rPr>
              <a:t>due to web application failures</a:t>
            </a:r>
            <a:endParaRPr lang="en-US" sz="1400" b="0" kern="0" baseline="80000" dirty="0">
              <a:solidFill>
                <a:schemeClr val="tx1"/>
              </a:solidFill>
              <a:latin typeface="Gill Sans MT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400" b="0" kern="0" dirty="0">
                <a:solidFill>
                  <a:schemeClr val="tx2"/>
                </a:solidFill>
                <a:latin typeface="Gill Sans MT" pitchFamily="34" charset="0"/>
              </a:rPr>
              <a:t>Financial</a:t>
            </a: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 services : $6.5 million per hour (just in USA!)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sz="2400" b="0" kern="0" dirty="0">
                <a:solidFill>
                  <a:schemeClr val="tx2"/>
                </a:solidFill>
                <a:latin typeface="Gill Sans MT" pitchFamily="34" charset="0"/>
              </a:rPr>
              <a:t>Credit card sales</a:t>
            </a:r>
            <a:r>
              <a:rPr lang="en-US" sz="2400" b="0" kern="0" dirty="0">
                <a:solidFill>
                  <a:schemeClr val="tx1"/>
                </a:solidFill>
                <a:latin typeface="Gill Sans MT" pitchFamily="34" charset="0"/>
              </a:rPr>
              <a:t> applications : $2.4 million per hour (in USA)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  <a:defRPr/>
            </a:pPr>
            <a:r>
              <a:rPr lang="en-US" sz="2800" b="0" kern="0" dirty="0">
                <a:solidFill>
                  <a:schemeClr val="tx1"/>
                </a:solidFill>
                <a:latin typeface="Gill Sans MT" pitchFamily="34" charset="0"/>
              </a:rPr>
              <a:t>In Dec 2006, </a:t>
            </a:r>
            <a:r>
              <a:rPr lang="en-US" sz="2800" b="0" i="1" kern="0" dirty="0" err="1">
                <a:solidFill>
                  <a:schemeClr val="tx1"/>
                </a:solidFill>
                <a:latin typeface="Gill Sans MT" pitchFamily="34" charset="0"/>
              </a:rPr>
              <a:t>amazon.com’s</a:t>
            </a:r>
            <a:r>
              <a:rPr lang="en-US" sz="2800" b="0" kern="0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sz="2800" b="0" kern="0" dirty="0">
                <a:solidFill>
                  <a:schemeClr val="tx2"/>
                </a:solidFill>
                <a:latin typeface="Gill Sans MT" pitchFamily="34" charset="0"/>
              </a:rPr>
              <a:t>BOGO</a:t>
            </a:r>
            <a:r>
              <a:rPr lang="en-US" sz="2800" b="0" kern="0" dirty="0">
                <a:solidFill>
                  <a:schemeClr val="tx1"/>
                </a:solidFill>
                <a:latin typeface="Gill Sans MT" pitchFamily="34" charset="0"/>
              </a:rPr>
              <a:t> offer turned into a </a:t>
            </a:r>
            <a:r>
              <a:rPr lang="en-US" sz="2800" b="0" kern="0" dirty="0">
                <a:solidFill>
                  <a:schemeClr val="tx2"/>
                </a:solidFill>
                <a:latin typeface="Gill Sans MT" pitchFamily="34" charset="0"/>
              </a:rPr>
              <a:t>double discount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  <a:defRPr/>
            </a:pPr>
            <a:r>
              <a:rPr lang="en-US" sz="2800" b="0" kern="0" dirty="0">
                <a:solidFill>
                  <a:schemeClr val="tx1"/>
                </a:solidFill>
                <a:latin typeface="Gill Sans MT" pitchFamily="34" charset="0"/>
              </a:rPr>
              <a:t>2007 : Symantec says that most </a:t>
            </a:r>
            <a:r>
              <a:rPr lang="en-US" sz="2800" b="0" kern="0" dirty="0">
                <a:solidFill>
                  <a:srgbClr val="0000CC"/>
                </a:solidFill>
                <a:latin typeface="Gill Sans MT" pitchFamily="34" charset="0"/>
              </a:rPr>
              <a:t>security vulnerabilities</a:t>
            </a:r>
            <a:r>
              <a:rPr lang="en-US" sz="2800" b="0" kern="0" dirty="0">
                <a:solidFill>
                  <a:srgbClr val="FFFF00"/>
                </a:solidFill>
                <a:latin typeface="Gill Sans MT" pitchFamily="34" charset="0"/>
              </a:rPr>
              <a:t> </a:t>
            </a:r>
            <a:r>
              <a:rPr lang="en-US" sz="2800" b="0" kern="0" dirty="0">
                <a:solidFill>
                  <a:schemeClr val="tx1"/>
                </a:solidFill>
                <a:latin typeface="Gill Sans MT" pitchFamily="34" charset="0"/>
              </a:rPr>
              <a:t>are due to faulty software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925" y="5891463"/>
            <a:ext cx="9061450" cy="95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World-wide </a:t>
            </a:r>
            <a:r>
              <a:rPr lang="en-US" altLang="zh-CN" sz="280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monetary loss due </a:t>
            </a:r>
            <a:r>
              <a:rPr lang="en-US" altLang="zh-CN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to</a:t>
            </a:r>
            <a:r>
              <a:rPr lang="en-US" altLang="zh-CN" sz="2800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 poor software </a:t>
            </a:r>
            <a:r>
              <a:rPr lang="en-US" altLang="zh-CN" dirty="0">
                <a:solidFill>
                  <a:srgbClr val="0000CC"/>
                </a:solidFill>
                <a:latin typeface="Gill Sans MT" pitchFamily="34" charset="0"/>
                <a:ea typeface="宋体" charset="-122"/>
              </a:rPr>
              <a:t>is </a:t>
            </a:r>
            <a:r>
              <a:rPr lang="en-US" altLang="zh-CN" sz="2800" dirty="0">
                <a:solidFill>
                  <a:srgbClr val="0000CC"/>
                </a:solidFill>
                <a:latin typeface="Kristen ITC" pitchFamily="66" charset="0"/>
                <a:ea typeface="宋体" charset="-122"/>
              </a:rPr>
              <a:t>shocking</a:t>
            </a:r>
            <a:endParaRPr lang="en-US" sz="2800" dirty="0">
              <a:solidFill>
                <a:srgbClr val="0000CC"/>
              </a:solidFill>
              <a:latin typeface="Kristen ITC" pitchFamily="66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This Mean?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06C21CB-8F21-4710-831B-BB8509540D1F}" type="slidenum">
              <a:rPr lang="en-US" sz="900" b="0" smtClean="0">
                <a:solidFill>
                  <a:schemeClr val="tx1"/>
                </a:solidFill>
              </a:rPr>
              <a:pPr/>
              <a:t>33</a:t>
            </a:fld>
            <a:endParaRPr lang="en-US" sz="900" b="0">
              <a:solidFill>
                <a:schemeClr val="tx1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929390" y="2507634"/>
            <a:ext cx="7247744" cy="11274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32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Software testing is getting more important</a:t>
            </a:r>
            <a:endParaRPr lang="en-US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961" y="4674942"/>
            <a:ext cx="8198069" cy="11274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32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What are we trying to do when we test ?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32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What are our goals ?</a:t>
            </a:r>
            <a:endParaRPr lang="en-US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625" y="96838"/>
            <a:ext cx="9048750" cy="869517"/>
          </a:xfrm>
        </p:spPr>
        <p:txBody>
          <a:bodyPr/>
          <a:lstStyle/>
          <a:p>
            <a:r>
              <a:rPr lang="en-US" dirty="0"/>
              <a:t>Text Book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9302" y="1229372"/>
            <a:ext cx="8839200" cy="4343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Software Testing (2</a:t>
            </a:r>
            <a:r>
              <a:rPr lang="en-US" baseline="30000" dirty="0"/>
              <a:t>nd</a:t>
            </a:r>
            <a:r>
              <a:rPr lang="en-US" dirty="0"/>
              <a:t> Edition)</a:t>
            </a:r>
          </a:p>
          <a:p>
            <a:pPr marL="914400" lvl="1" indent="-514350"/>
            <a:r>
              <a:rPr lang="en-US" dirty="0"/>
              <a:t>By Paul Ammann and Jeff Offutt 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Testing, A Craftsman’s Approach, 3rd Edition</a:t>
            </a:r>
          </a:p>
          <a:p>
            <a:pPr marL="914400" lvl="1" indent="-514350"/>
            <a:r>
              <a:rPr lang="en-US" dirty="0"/>
              <a:t>By Paul C. Jorgensen</a:t>
            </a:r>
          </a:p>
        </p:txBody>
      </p:sp>
    </p:spTree>
    <p:extLst>
      <p:ext uri="{BB962C8B-B14F-4D97-AF65-F5344CB8AC3E}">
        <p14:creationId xmlns:p14="http://schemas.microsoft.com/office/powerpoint/2010/main" val="4623748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625" y="96838"/>
            <a:ext cx="9048750" cy="869517"/>
          </a:xfrm>
        </p:spPr>
        <p:txBody>
          <a:bodyPr/>
          <a:lstStyle/>
          <a:p>
            <a:r>
              <a:rPr lang="en-US" dirty="0"/>
              <a:t>Google Classroom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9302" y="1229372"/>
            <a:ext cx="88392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Google Class Code: </a:t>
            </a:r>
            <a:r>
              <a:rPr lang="en-US" sz="4000" dirty="0" err="1"/>
              <a:t>cfmquit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Link: </a:t>
            </a:r>
            <a:r>
              <a:rPr lang="en-US" sz="2200" dirty="0">
                <a:solidFill>
                  <a:srgbClr val="0000C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https://classroom.google.com/c/NDg0NjIxMzQ4NDA0?cjc=cfmquit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6F2D8-EE89-4DA4-980A-F36BAF2A0D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91" y="1882591"/>
            <a:ext cx="3092818" cy="309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791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a program that enables a computer to perform a specific task.</a:t>
            </a:r>
          </a:p>
          <a:p>
            <a:r>
              <a:rPr lang="en-US" sz="2400" dirty="0"/>
              <a:t>This includes: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application software </a:t>
            </a:r>
            <a:r>
              <a:rPr lang="en-US" sz="2000" dirty="0"/>
              <a:t>such as a </a:t>
            </a:r>
            <a:r>
              <a:rPr lang="en-US" sz="2000" dirty="0">
                <a:solidFill>
                  <a:srgbClr val="FF0000"/>
                </a:solidFill>
              </a:rPr>
              <a:t>word processor</a:t>
            </a:r>
            <a:r>
              <a:rPr lang="en-US" sz="2000" dirty="0"/>
              <a:t>, which enables a user to perform a task,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system software </a:t>
            </a:r>
            <a:r>
              <a:rPr lang="en-US" sz="2000" dirty="0"/>
              <a:t>such as an </a:t>
            </a:r>
            <a:r>
              <a:rPr lang="en-US" sz="2000" dirty="0">
                <a:solidFill>
                  <a:srgbClr val="FF0000"/>
                </a:solidFill>
              </a:rPr>
              <a:t>operating system</a:t>
            </a:r>
            <a:r>
              <a:rPr lang="en-US" sz="2000" dirty="0"/>
              <a:t>, which enables other software to run properly, by interfacing with hardware and with other software.</a:t>
            </a:r>
          </a:p>
          <a:p>
            <a:r>
              <a:rPr lang="en-US" dirty="0"/>
              <a:t>Practical computer systems divide software into three major classes: </a:t>
            </a:r>
          </a:p>
          <a:p>
            <a:pPr lvl="1"/>
            <a:r>
              <a:rPr lang="en-US" dirty="0"/>
              <a:t>system software, </a:t>
            </a:r>
          </a:p>
          <a:p>
            <a:pPr lvl="1"/>
            <a:r>
              <a:rPr lang="en-US" dirty="0"/>
              <a:t>programming software and </a:t>
            </a:r>
          </a:p>
          <a:p>
            <a:pPr lvl="1"/>
            <a:r>
              <a:rPr lang="en-US" dirty="0"/>
              <a:t>application software, </a:t>
            </a:r>
          </a:p>
          <a:p>
            <a:pPr marL="457200" lvl="1" indent="0">
              <a:buNone/>
            </a:pPr>
            <a:r>
              <a:rPr lang="en-US" dirty="0"/>
              <a:t>although the distinction is arbitrary, and often blurred.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939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 the 21st Century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8899" y="770021"/>
            <a:ext cx="9189571" cy="5606967"/>
          </a:xfrm>
        </p:spPr>
        <p:txBody>
          <a:bodyPr/>
          <a:lstStyle/>
          <a:p>
            <a:r>
              <a:rPr lang="en-US" sz="2800" b="0" dirty="0"/>
              <a:t>Software defines </a:t>
            </a:r>
            <a:r>
              <a:rPr lang="en-US" sz="2800" b="0" dirty="0">
                <a:solidFill>
                  <a:srgbClr val="FF0000"/>
                </a:solidFill>
              </a:rPr>
              <a:t>behavior</a:t>
            </a:r>
            <a:endParaRPr lang="en-US" b="0" dirty="0">
              <a:solidFill>
                <a:srgbClr val="FF0000"/>
              </a:solidFill>
            </a:endParaRPr>
          </a:p>
          <a:p>
            <a:pPr lvl="1"/>
            <a:r>
              <a:rPr lang="en-US" b="0" dirty="0"/>
              <a:t>network routers, finance, switching networks, other infrastructure</a:t>
            </a:r>
          </a:p>
          <a:p>
            <a:r>
              <a:rPr lang="en-US" sz="2800" b="0" dirty="0"/>
              <a:t>Today’s software </a:t>
            </a:r>
            <a:r>
              <a:rPr lang="en-US" sz="2800" b="0" dirty="0">
                <a:solidFill>
                  <a:schemeClr val="tx2"/>
                </a:solidFill>
              </a:rPr>
              <a:t>market</a:t>
            </a:r>
            <a:r>
              <a:rPr lang="en-US" sz="2800" b="0" dirty="0"/>
              <a:t> :</a:t>
            </a:r>
          </a:p>
          <a:p>
            <a:pPr lvl="1"/>
            <a:r>
              <a:rPr lang="en-US" b="0" dirty="0"/>
              <a:t>is much </a:t>
            </a:r>
            <a:r>
              <a:rPr lang="en-US" b="0" dirty="0">
                <a:solidFill>
                  <a:schemeClr val="tx2"/>
                </a:solidFill>
              </a:rPr>
              <a:t>bigger</a:t>
            </a:r>
          </a:p>
          <a:p>
            <a:pPr lvl="1"/>
            <a:r>
              <a:rPr lang="en-US" b="0" dirty="0"/>
              <a:t>is more </a:t>
            </a:r>
            <a:r>
              <a:rPr lang="en-US" b="0" dirty="0">
                <a:solidFill>
                  <a:schemeClr val="tx2"/>
                </a:solidFill>
              </a:rPr>
              <a:t>competitive</a:t>
            </a:r>
          </a:p>
          <a:p>
            <a:pPr lvl="1"/>
            <a:r>
              <a:rPr lang="en-US" b="0" dirty="0"/>
              <a:t>has more </a:t>
            </a:r>
            <a:r>
              <a:rPr lang="en-US" b="0" dirty="0">
                <a:solidFill>
                  <a:schemeClr val="tx2"/>
                </a:solidFill>
              </a:rPr>
              <a:t>users</a:t>
            </a:r>
          </a:p>
          <a:p>
            <a:r>
              <a:rPr lang="en-US" sz="2800" b="0" dirty="0"/>
              <a:t>Embedded Control Applications</a:t>
            </a:r>
          </a:p>
          <a:p>
            <a:pPr lvl="1"/>
            <a:r>
              <a:rPr lang="en-US" b="0" dirty="0"/>
              <a:t>airplanes, air traffic control</a:t>
            </a:r>
          </a:p>
          <a:p>
            <a:pPr lvl="1"/>
            <a:r>
              <a:rPr lang="en-US" b="0" dirty="0"/>
              <a:t>spaceships</a:t>
            </a:r>
          </a:p>
          <a:p>
            <a:pPr lvl="1"/>
            <a:r>
              <a:rPr lang="en-US" b="0" dirty="0"/>
              <a:t>watches</a:t>
            </a:r>
          </a:p>
          <a:p>
            <a:pPr lvl="1"/>
            <a:r>
              <a:rPr lang="en-US" b="0" dirty="0"/>
              <a:t>ovens</a:t>
            </a:r>
          </a:p>
          <a:p>
            <a:pPr lvl="1">
              <a:lnSpc>
                <a:spcPct val="80000"/>
              </a:lnSpc>
            </a:pPr>
            <a:r>
              <a:rPr lang="en-US" b="0" dirty="0"/>
              <a:t>remote controllers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33E9A61-EE63-45B2-AB41-B73BB13B9AFC}" type="slidenum">
              <a:rPr lang="en-US" sz="900" b="0" smtClean="0">
                <a:solidFill>
                  <a:schemeClr val="tx1"/>
                </a:solidFill>
              </a:rPr>
              <a:pPr/>
              <a:t>7</a:t>
            </a:fld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4360954" y="4037098"/>
            <a:ext cx="398967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 memory seats 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 PDAs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 DVD players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 garage door openers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 cell phones</a:t>
            </a:r>
          </a:p>
        </p:txBody>
      </p:sp>
    </p:spTree>
    <p:extLst>
      <p:ext uri="{BB962C8B-B14F-4D97-AF65-F5344CB8AC3E}">
        <p14:creationId xmlns:p14="http://schemas.microsoft.com/office/powerpoint/2010/main" val="26134701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96963" y="75818"/>
            <a:ext cx="7064375" cy="1420463"/>
          </a:xfrm>
        </p:spPr>
        <p:txBody>
          <a:bodyPr/>
          <a:lstStyle/>
          <a:p>
            <a:r>
              <a:rPr lang="en-US" dirty="0"/>
              <a:t>Software is a Skin that Surrounds Our Civilization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FCEEFC5-F656-451A-9FA9-C06EF1FD135B}" type="slidenum">
              <a:rPr lang="en-US" sz="900" b="0" smtClean="0">
                <a:solidFill>
                  <a:schemeClr val="tx1"/>
                </a:solidFill>
              </a:rPr>
              <a:pPr/>
              <a:t>8</a:t>
            </a:fld>
            <a:endParaRPr lang="en-US" sz="900" b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14600"/>
            <a:ext cx="12192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3179763"/>
            <a:ext cx="161925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1755775"/>
            <a:ext cx="142875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C:\Documents and Settings\rpanesar\My Documents\My Pictures\Microsoft Clip Organizer\j041004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76450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C:\Documents and Settings\rpanesar\My Documents\My Pictures\Microsoft Clip Organizer\j043305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3741738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88" y="1666875"/>
            <a:ext cx="8286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675188"/>
            <a:ext cx="16430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5132388"/>
            <a:ext cx="1657350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286125"/>
            <a:ext cx="9144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00" y="1598613"/>
            <a:ext cx="9858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 descr="MCj0415748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327360"/>
            <a:ext cx="1666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MCj0290387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4527550"/>
            <a:ext cx="15811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 descr="j021508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038600"/>
            <a:ext cx="12144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8" descr="C:\Documents and Settings\rpanesar\Local Settings\Temporary Internet Files\Content.IE5\P2WWCY0O\MCj02811390000[1].wmf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2590800"/>
            <a:ext cx="2125662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126163" y="6153150"/>
            <a:ext cx="2628900" cy="25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  <a:latin typeface="Comic Sans MS" pitchFamily="66" charset="0"/>
              </a:rPr>
              <a:t>Quote due to Dr. Mark Harman</a:t>
            </a:r>
          </a:p>
        </p:txBody>
      </p:sp>
    </p:spTree>
    <p:extLst>
      <p:ext uri="{BB962C8B-B14F-4D97-AF65-F5344CB8AC3E}">
        <p14:creationId xmlns:p14="http://schemas.microsoft.com/office/powerpoint/2010/main" val="375549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in the 21st Century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8900" y="882650"/>
            <a:ext cx="8966200" cy="5494338"/>
          </a:xfrm>
        </p:spPr>
        <p:txBody>
          <a:bodyPr/>
          <a:lstStyle/>
          <a:p>
            <a:r>
              <a:rPr lang="en-US" sz="2800" b="0" dirty="0"/>
              <a:t> More </a:t>
            </a:r>
            <a:r>
              <a:rPr lang="en-US" sz="2800" b="0" dirty="0">
                <a:solidFill>
                  <a:srgbClr val="0000CC"/>
                </a:solidFill>
              </a:rPr>
              <a:t>safety </a:t>
            </a:r>
            <a:r>
              <a:rPr lang="en-US" sz="2800" b="0" dirty="0"/>
              <a:t>critical, </a:t>
            </a:r>
            <a:r>
              <a:rPr lang="en-US" sz="2800" b="0" dirty="0">
                <a:solidFill>
                  <a:srgbClr val="0000CC"/>
                </a:solidFill>
              </a:rPr>
              <a:t>real-time </a:t>
            </a:r>
            <a:r>
              <a:rPr lang="en-US" sz="2800" b="0" dirty="0"/>
              <a:t>software</a:t>
            </a:r>
          </a:p>
          <a:p>
            <a:r>
              <a:rPr lang="en-US" sz="2800" b="0" dirty="0"/>
              <a:t> </a:t>
            </a:r>
            <a:r>
              <a:rPr lang="en-US" sz="2800" b="0" dirty="0">
                <a:solidFill>
                  <a:schemeClr val="tx2"/>
                </a:solidFill>
              </a:rPr>
              <a:t>Embedded</a:t>
            </a:r>
            <a:r>
              <a:rPr lang="en-US" sz="2800" b="0" dirty="0"/>
              <a:t> software is ubiquitous … check your pockets</a:t>
            </a:r>
          </a:p>
          <a:p>
            <a:r>
              <a:rPr lang="en-US" sz="2800" b="0" dirty="0"/>
              <a:t> </a:t>
            </a:r>
            <a:r>
              <a:rPr lang="en-US" sz="2800" b="0" dirty="0">
                <a:solidFill>
                  <a:schemeClr val="tx2"/>
                </a:solidFill>
              </a:rPr>
              <a:t>Enterprise</a:t>
            </a:r>
            <a:r>
              <a:rPr lang="en-US" sz="2800" b="0" dirty="0"/>
              <a:t> applications means bigger programs, more users</a:t>
            </a:r>
          </a:p>
          <a:p>
            <a:r>
              <a:rPr lang="en-US" sz="2800" b="0" dirty="0"/>
              <a:t> Paradoxically, free software </a:t>
            </a:r>
            <a:r>
              <a:rPr lang="en-US" sz="2800" b="0" dirty="0">
                <a:solidFill>
                  <a:schemeClr val="tx2"/>
                </a:solidFill>
              </a:rPr>
              <a:t>increases</a:t>
            </a:r>
            <a:r>
              <a:rPr lang="en-US" sz="2800" b="0" dirty="0"/>
              <a:t> our expectations !</a:t>
            </a:r>
          </a:p>
          <a:p>
            <a:pPr>
              <a:lnSpc>
                <a:spcPct val="80000"/>
              </a:lnSpc>
            </a:pPr>
            <a:r>
              <a:rPr lang="en-US" sz="2800" b="0" dirty="0"/>
              <a:t> </a:t>
            </a:r>
            <a:r>
              <a:rPr lang="en-US" sz="2800" b="0" dirty="0">
                <a:solidFill>
                  <a:srgbClr val="0000CC"/>
                </a:solidFill>
              </a:rPr>
              <a:t>Security </a:t>
            </a:r>
            <a:r>
              <a:rPr lang="en-US" sz="2800" b="0" dirty="0"/>
              <a:t>is now all about software faults</a:t>
            </a:r>
          </a:p>
          <a:p>
            <a:pPr lvl="1"/>
            <a:r>
              <a:rPr lang="en-US" sz="2400" b="0" dirty="0">
                <a:solidFill>
                  <a:schemeClr val="tx2"/>
                </a:solidFill>
              </a:rPr>
              <a:t>Secure</a:t>
            </a:r>
            <a:r>
              <a:rPr lang="en-US" sz="2400" b="0" dirty="0"/>
              <a:t> software is </a:t>
            </a:r>
            <a:r>
              <a:rPr lang="en-US" sz="2400" b="0" dirty="0">
                <a:solidFill>
                  <a:schemeClr val="tx2"/>
                </a:solidFill>
              </a:rPr>
              <a:t>reliable</a:t>
            </a:r>
            <a:r>
              <a:rPr lang="en-US" sz="2400" b="0" dirty="0"/>
              <a:t> software</a:t>
            </a:r>
          </a:p>
          <a:p>
            <a:r>
              <a:rPr lang="en-US" sz="2800" b="0" dirty="0"/>
              <a:t> The </a:t>
            </a:r>
            <a:r>
              <a:rPr lang="en-US" sz="2800" b="0" dirty="0">
                <a:solidFill>
                  <a:schemeClr val="tx2"/>
                </a:solidFill>
              </a:rPr>
              <a:t>web</a:t>
            </a:r>
            <a:r>
              <a:rPr lang="en-US" sz="2800" b="0" dirty="0"/>
              <a:t> offers a new deployment platform</a:t>
            </a:r>
          </a:p>
          <a:p>
            <a:pPr lvl="1"/>
            <a:r>
              <a:rPr lang="en-US" sz="2400" b="0" dirty="0"/>
              <a:t>Very </a:t>
            </a:r>
            <a:r>
              <a:rPr lang="en-US" sz="2400" b="0" dirty="0">
                <a:solidFill>
                  <a:schemeClr val="tx2"/>
                </a:solidFill>
              </a:rPr>
              <a:t>competitive</a:t>
            </a:r>
            <a:r>
              <a:rPr lang="en-US" sz="2400" b="0" dirty="0"/>
              <a:t> and very </a:t>
            </a:r>
            <a:r>
              <a:rPr lang="en-US" sz="2400" b="0" dirty="0">
                <a:solidFill>
                  <a:schemeClr val="tx2"/>
                </a:solidFill>
              </a:rPr>
              <a:t>available</a:t>
            </a:r>
            <a:r>
              <a:rPr lang="en-US" sz="2400" b="0" dirty="0"/>
              <a:t> to more users</a:t>
            </a:r>
          </a:p>
          <a:p>
            <a:pPr lvl="1"/>
            <a:r>
              <a:rPr lang="en-US" sz="2400" b="0" dirty="0"/>
              <a:t>Web apps are distributed</a:t>
            </a:r>
          </a:p>
          <a:p>
            <a:pPr lvl="1"/>
            <a:r>
              <a:rPr lang="en-US" sz="2400" b="0" dirty="0">
                <a:solidFill>
                  <a:srgbClr val="0000CC"/>
                </a:solidFill>
              </a:rPr>
              <a:t>Web apps</a:t>
            </a:r>
            <a:r>
              <a:rPr lang="en-US" sz="2400" b="0" dirty="0"/>
              <a:t> must be highly reliable</a:t>
            </a:r>
          </a:p>
          <a:p>
            <a:endParaRPr lang="en-US" sz="1800" b="0" dirty="0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F72315B-E89B-445D-9416-7ED621123EE3}" type="slidenum">
              <a:rPr lang="zh-CN" altLang="en-US" sz="900" b="0" smtClean="0">
                <a:solidFill>
                  <a:schemeClr val="tx1"/>
                </a:solidFill>
                <a:ea typeface="SimSun" pitchFamily="2" charset="-122"/>
              </a:rPr>
              <a:pPr/>
              <a:t>9</a:t>
            </a:fld>
            <a:endParaRPr lang="en-US" altLang="zh-CN" sz="900" b="0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71563" y="6005513"/>
            <a:ext cx="6986587" cy="5238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i="1" dirty="0">
                <a:solidFill>
                  <a:srgbClr val="0000CC"/>
                </a:solidFill>
                <a:latin typeface="Gill Sans MT" pitchFamily="34" charset="0"/>
                <a:cs typeface="Arial" pitchFamily="34" charset="0"/>
              </a:rPr>
              <a:t>Industry desperately needs our inventions !</a:t>
            </a:r>
          </a:p>
        </p:txBody>
      </p:sp>
    </p:spTree>
    <p:extLst>
      <p:ext uri="{BB962C8B-B14F-4D97-AF65-F5344CB8AC3E}">
        <p14:creationId xmlns:p14="http://schemas.microsoft.com/office/powerpoint/2010/main" val="2901636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7" grpId="0" animBg="1"/>
    </p:bldLst>
  </p:timing>
</p:sld>
</file>

<file path=ppt/theme/theme1.xml><?xml version="1.0" encoding="utf-8"?>
<a:theme xmlns:a="http://schemas.openxmlformats.org/drawingml/2006/main" name="intro">
  <a:themeElements>
    <a:clrScheme name="intro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808080"/>
        </a:dk1>
        <a:lt1>
          <a:srgbClr val="FFFFFF"/>
        </a:lt1>
        <a:dk2>
          <a:srgbClr val="0099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808080"/>
        </a:dk1>
        <a:lt1>
          <a:srgbClr val="FFFFFF"/>
        </a:lt1>
        <a:dk2>
          <a:srgbClr val="0099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3087</TotalTime>
  <Pages>49</Pages>
  <Words>2462</Words>
  <Application>Microsoft Office PowerPoint</Application>
  <PresentationFormat>On-screen Show (4:3)</PresentationFormat>
  <Paragraphs>319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Bookman Old Style</vt:lpstr>
      <vt:lpstr>Comic Sans MS</vt:lpstr>
      <vt:lpstr>Courier New</vt:lpstr>
      <vt:lpstr>Gill Sans MT</vt:lpstr>
      <vt:lpstr>Kristen ITC</vt:lpstr>
      <vt:lpstr>Monotype Sorts</vt:lpstr>
      <vt:lpstr>Times New Roman</vt:lpstr>
      <vt:lpstr>Verdana</vt:lpstr>
      <vt:lpstr>Wingdings</vt:lpstr>
      <vt:lpstr>intro</vt:lpstr>
      <vt:lpstr>Blank Presentation</vt:lpstr>
      <vt:lpstr>PowerPoint Presentation</vt:lpstr>
      <vt:lpstr>Course Overview</vt:lpstr>
      <vt:lpstr>Learning Objectives</vt:lpstr>
      <vt:lpstr>Text Book</vt:lpstr>
      <vt:lpstr>Google Classroom</vt:lpstr>
      <vt:lpstr>What is Software?</vt:lpstr>
      <vt:lpstr>Software in the 21st Century</vt:lpstr>
      <vt:lpstr>Software is a Skin that Surrounds Our Civilization</vt:lpstr>
      <vt:lpstr>Testing in the 21st Century</vt:lpstr>
      <vt:lpstr>Quality Software</vt:lpstr>
      <vt:lpstr>Quality Software Cont…</vt:lpstr>
      <vt:lpstr>The Software Quality Challenges</vt:lpstr>
      <vt:lpstr>Software vs Other Products</vt:lpstr>
      <vt:lpstr>PowerPoint Presentation</vt:lpstr>
      <vt:lpstr>What is Software Testing?</vt:lpstr>
      <vt:lpstr>Software Faults, Errors &amp; Failures</vt:lpstr>
      <vt:lpstr>Fault and Failure Example</vt:lpstr>
      <vt:lpstr>A Concrete Example</vt:lpstr>
      <vt:lpstr>The Term Bug</vt:lpstr>
      <vt:lpstr>What is a computer bug?</vt:lpstr>
      <vt:lpstr>Bugs a.k.a. …</vt:lpstr>
      <vt:lpstr>Defective Software </vt:lpstr>
      <vt:lpstr>Sources of Problems</vt:lpstr>
      <vt:lpstr>Adverse Effects of Faulty S/W</vt:lpstr>
      <vt:lpstr>Adverse Effects of Faulty S/W Cont.</vt:lpstr>
      <vt:lpstr>Spectacular Software Failures</vt:lpstr>
      <vt:lpstr>Northeast Blackout of 2003</vt:lpstr>
      <vt:lpstr>Bank Generosity</vt:lpstr>
      <vt:lpstr>Bank Generosity (Cont’d)</vt:lpstr>
      <vt:lpstr>Making Rupee!</vt:lpstr>
      <vt:lpstr>Bug in BoNY Software</vt:lpstr>
      <vt:lpstr>Costly Software Failures</vt:lpstr>
      <vt:lpstr>What Does This Mean?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Md. Rafsan Jani</cp:lastModifiedBy>
  <cp:revision>298</cp:revision>
  <cp:lastPrinted>2015-08-31T19:39:18Z</cp:lastPrinted>
  <dcterms:created xsi:type="dcterms:W3CDTF">1996-06-15T03:21:08Z</dcterms:created>
  <dcterms:modified xsi:type="dcterms:W3CDTF">2022-04-13T09:29:57Z</dcterms:modified>
</cp:coreProperties>
</file>