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Lst>
  <p:notesMasterIdLst>
    <p:notesMasterId r:id="rId43"/>
  </p:notesMasterIdLst>
  <p:handoutMasterIdLst>
    <p:handoutMasterId r:id="rId44"/>
  </p:handoutMasterIdLst>
  <p:sldIdLst>
    <p:sldId id="527" r:id="rId3"/>
    <p:sldId id="561" r:id="rId4"/>
    <p:sldId id="596" r:id="rId5"/>
    <p:sldId id="597" r:id="rId6"/>
    <p:sldId id="588" r:id="rId7"/>
    <p:sldId id="617" r:id="rId8"/>
    <p:sldId id="618" r:id="rId9"/>
    <p:sldId id="619" r:id="rId10"/>
    <p:sldId id="620" r:id="rId11"/>
    <p:sldId id="625" r:id="rId12"/>
    <p:sldId id="621" r:id="rId13"/>
    <p:sldId id="654" r:id="rId14"/>
    <p:sldId id="65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1" r:id="rId30"/>
    <p:sldId id="642" r:id="rId31"/>
    <p:sldId id="643" r:id="rId32"/>
    <p:sldId id="644" r:id="rId33"/>
    <p:sldId id="646" r:id="rId34"/>
    <p:sldId id="648" r:id="rId35"/>
    <p:sldId id="650" r:id="rId36"/>
    <p:sldId id="651" r:id="rId37"/>
    <p:sldId id="649" r:id="rId38"/>
    <p:sldId id="647" r:id="rId39"/>
    <p:sldId id="653" r:id="rId40"/>
    <p:sldId id="656" r:id="rId41"/>
    <p:sldId id="657" r:id="rId42"/>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BC1450"/>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113" d="100"/>
          <a:sy n="113" d="100"/>
        </p:scale>
        <p:origin x="2196" y="138"/>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2</a:t>
            </a:fld>
            <a:endParaRPr lang="en-US" sz="1100" b="0" dirty="0">
              <a:solidFill>
                <a:schemeClr val="tx1"/>
              </a:solidFill>
            </a:endParaRPr>
          </a:p>
        </p:txBody>
      </p:sp>
    </p:spTree>
    <p:extLst>
      <p:ext uri="{BB962C8B-B14F-4D97-AF65-F5344CB8AC3E}">
        <p14:creationId xmlns:p14="http://schemas.microsoft.com/office/powerpoint/2010/main" val="25412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3</a:t>
            </a:fld>
            <a:endParaRPr lang="en-US" sz="1100" b="0" dirty="0">
              <a:solidFill>
                <a:schemeClr val="tx1"/>
              </a:solidFill>
            </a:endParaRPr>
          </a:p>
        </p:txBody>
      </p:sp>
    </p:spTree>
    <p:extLst>
      <p:ext uri="{BB962C8B-B14F-4D97-AF65-F5344CB8AC3E}">
        <p14:creationId xmlns:p14="http://schemas.microsoft.com/office/powerpoint/2010/main" val="100107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4</a:t>
            </a:fld>
            <a:endParaRPr lang="en-US" sz="1100" b="0" dirty="0">
              <a:solidFill>
                <a:schemeClr val="tx1"/>
              </a:solidFill>
            </a:endParaRPr>
          </a:p>
        </p:txBody>
      </p:sp>
    </p:spTree>
    <p:extLst>
      <p:ext uri="{BB962C8B-B14F-4D97-AF65-F5344CB8AC3E}">
        <p14:creationId xmlns:p14="http://schemas.microsoft.com/office/powerpoint/2010/main" val="94307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1CEE6C59-41A9-48A0-B703-383DB188A768}" type="datetime3">
              <a:rPr lang="en-US" smtClean="0">
                <a:solidFill>
                  <a:srgbClr val="FFFFFF"/>
                </a:solidFill>
              </a:rPr>
              <a:t>25 May 2022</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209E660A-97BB-477F-806F-6CB7EFE08018}" type="datetime3">
              <a:rPr lang="en-US" smtClean="0">
                <a:solidFill>
                  <a:srgbClr val="FFFFFF"/>
                </a:solidFill>
              </a:rPr>
              <a:t>25 May 2022</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384C012D-DA44-475A-A049-84B1B2D5A2DA}" type="datetime3">
              <a:rPr lang="en-US" smtClean="0">
                <a:solidFill>
                  <a:srgbClr val="FFFFFF"/>
                </a:solidFill>
              </a:rPr>
              <a:t>25 May 2022</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solidFill>
                  <a:srgbClr val="000000"/>
                </a:solidFill>
              </a:rPr>
              <a:pPr>
                <a:defRPr/>
              </a:pPr>
              <a:t>25 May 2022</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solidFill>
                  <a:srgbClr val="000000"/>
                </a:solidFill>
              </a:rPr>
              <a:pPr>
                <a:defRPr/>
              </a:pPr>
              <a:t>25 May 2022</a:t>
            </a:fld>
            <a:endParaRPr lang="en-US" u="sng">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solidFill>
                  <a:srgbClr val="000000"/>
                </a:solidFill>
              </a:rPr>
              <a:pPr>
                <a:defRPr/>
              </a:pPr>
              <a:t>25 May 2022</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solidFill>
                  <a:srgbClr val="000000"/>
                </a:solidFill>
              </a:rPr>
              <a:pPr>
                <a:defRPr/>
              </a:pPr>
              <a:t>25 May 2022</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solidFill>
                  <a:srgbClr val="000000"/>
                </a:solidFill>
              </a:rPr>
              <a:pPr>
                <a:defRPr/>
              </a:pPr>
              <a:t>25 May 2022</a:t>
            </a:fld>
            <a:endParaRPr lang="en-US">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solidFill>
                  <a:srgbClr val="000000"/>
                </a:solidFill>
              </a:rPr>
              <a:pPr>
                <a:defRPr/>
              </a:pPr>
              <a:t>25 May 2022</a:t>
            </a:fld>
            <a:endParaRPr lang="en-US">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solidFill>
                  <a:srgbClr val="000000"/>
                </a:solidFill>
              </a:rPr>
              <a:pPr>
                <a:defRPr/>
              </a:pPr>
              <a:t>25 May 2022</a:t>
            </a:fld>
            <a:endParaRPr lang="en-US">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solidFill>
                  <a:srgbClr val="000000"/>
                </a:solidFill>
              </a:rPr>
              <a:pPr>
                <a:defRPr/>
              </a:pPr>
              <a:t>25 May 2022</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fld id="{A64A0C8C-CCD6-490B-8438-E116FA7061B1}" type="datetime3">
              <a:rPr lang="en-US" smtClean="0">
                <a:solidFill>
                  <a:srgbClr val="FFFFFF"/>
                </a:solidFill>
              </a:rPr>
              <a:t>25 May 2022</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solidFill>
                  <a:srgbClr val="000000"/>
                </a:solidFill>
              </a:rPr>
              <a:pPr>
                <a:defRPr/>
              </a:pPr>
              <a:t>25 May 2022</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solidFill>
                  <a:srgbClr val="000000"/>
                </a:solidFill>
              </a:rPr>
              <a:pPr>
                <a:defRPr/>
              </a:pPr>
              <a:t>25 May 2022</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solidFill>
                  <a:srgbClr val="000000"/>
                </a:solidFill>
              </a:rPr>
              <a:pPr>
                <a:defRPr/>
              </a:pPr>
              <a:t>25 May 2022</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F859DEAF-04D9-4B36-AE54-C8ECB642DD79}" type="datetime3">
              <a:rPr lang="en-US" smtClean="0">
                <a:solidFill>
                  <a:srgbClr val="FFFFFF"/>
                </a:solidFill>
              </a:rPr>
              <a:t>25 May 2022</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79F27BD3-3298-4D6F-91F7-B68D71B9CB80}" type="datetime3">
              <a:rPr lang="en-US" smtClean="0">
                <a:solidFill>
                  <a:srgbClr val="FFFFFF"/>
                </a:solidFill>
              </a:rPr>
              <a:t>25 May 2022</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F1B87C6B-8638-46C6-B279-4E7221A16A93}" type="datetime3">
              <a:rPr lang="en-US" smtClean="0">
                <a:solidFill>
                  <a:srgbClr val="FFFFFF"/>
                </a:solidFill>
              </a:rPr>
              <a:t>25 May 2022</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3878D123-532B-4345-B449-60C691DF57DD}" type="datetime3">
              <a:rPr lang="en-US" smtClean="0">
                <a:solidFill>
                  <a:srgbClr val="FFFFFF"/>
                </a:solidFill>
              </a:rPr>
              <a:t>25 May 2022</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29A4FC77-AC89-4173-852E-A2E816891AB8}" type="datetime3">
              <a:rPr lang="en-US" smtClean="0">
                <a:solidFill>
                  <a:srgbClr val="FFFFFF"/>
                </a:solidFill>
              </a:rPr>
              <a:t>25 May 2022</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328AC373-6A51-4BC1-BE4C-ADBEBED383A4}" type="datetime3">
              <a:rPr lang="en-US" smtClean="0">
                <a:solidFill>
                  <a:srgbClr val="FFFFFF"/>
                </a:solidFill>
              </a:rPr>
              <a:t>25 May 2022</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E3D75D1-E2F2-48FA-8292-A30A1EC2F57A}" type="datetime3">
              <a:rPr lang="en-US" smtClean="0">
                <a:solidFill>
                  <a:srgbClr val="FFFFFF"/>
                </a:solidFill>
              </a:rPr>
              <a:t>25 May 2022</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CAF6B2C0-9833-434D-B405-3C79C0075900}" type="datetime3">
              <a:rPr lang="en-US" b="0" smtClean="0">
                <a:solidFill>
                  <a:srgbClr val="FFFFFF"/>
                </a:solidFill>
              </a:rPr>
              <a:t>25 May 2022</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solidFill>
                  <a:srgbClr val="000000"/>
                </a:solidFill>
              </a:rPr>
              <a:pPr>
                <a:defRPr/>
              </a:pPr>
              <a:t>25 May 2022</a:t>
            </a:fld>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s://www.hex-rays.com/products/ida/" TargetMode="External"/><Relationship Id="rId3" Type="http://schemas.openxmlformats.org/officeDocument/2006/relationships/hyperlink" Target="https://docs.seleniumhq.org/" TargetMode="External"/><Relationship Id="rId7" Type="http://schemas.openxmlformats.org/officeDocument/2006/relationships/hyperlink" Target="https://en.wikipedia.org/wiki/OllyDb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docs.microsoft.com/en-us/windows-hardware/drivers/debugger/debugger-download-tools" TargetMode="External"/><Relationship Id="rId5" Type="http://schemas.openxmlformats.org/officeDocument/2006/relationships/hyperlink" Target="https://smartbear.com/product/testcomplete/overview/" TargetMode="External"/><Relationship Id="rId4" Type="http://schemas.openxmlformats.org/officeDocument/2006/relationships/hyperlink" Target="https://www.katalo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114300" y="248684"/>
            <a:ext cx="8915400" cy="3925330"/>
          </a:xfrm>
          <a:noFill/>
        </p:spPr>
        <p:txBody>
          <a:bodyPr/>
          <a:lstStyle/>
          <a:p>
            <a:r>
              <a:rPr lang="en-US" sz="4000" b="1" dirty="0">
                <a:solidFill>
                  <a:schemeClr val="accent4"/>
                </a:solidFill>
              </a:rPr>
              <a:t>CSE 411</a:t>
            </a:r>
          </a:p>
          <a:p>
            <a:r>
              <a:rPr lang="en-US" sz="3600" b="1" dirty="0">
                <a:solidFill>
                  <a:schemeClr val="accent4"/>
                </a:solidFill>
              </a:rPr>
              <a:t>Software Testing and  Quality Assurance</a:t>
            </a:r>
            <a:endParaRPr lang="en-US" sz="4000" b="1" dirty="0">
              <a:solidFill>
                <a:schemeClr val="accent4"/>
              </a:solidFill>
            </a:endParaRPr>
          </a:p>
          <a:p>
            <a:endParaRPr lang="en-US" sz="4000" b="1" dirty="0">
              <a:solidFill>
                <a:schemeClr val="accent4"/>
              </a:solidFill>
            </a:endParaRPr>
          </a:p>
          <a:p>
            <a:r>
              <a:rPr lang="en-US" sz="4000" b="1" dirty="0">
                <a:solidFill>
                  <a:srgbClr val="0000CC"/>
                </a:solidFill>
              </a:rPr>
              <a:t>Types of Testing</a:t>
            </a:r>
          </a:p>
          <a:p>
            <a:endParaRPr lang="en-US" sz="4000" b="1" dirty="0">
              <a:solidFill>
                <a:schemeClr val="accent4"/>
              </a:solidFill>
            </a:endParaRPr>
          </a:p>
          <a:p>
            <a:r>
              <a:rPr lang="en-US" sz="4000" b="1">
                <a:solidFill>
                  <a:srgbClr val="00FF00"/>
                </a:solidFill>
              </a:rPr>
              <a:t>Lecture 3</a:t>
            </a:r>
            <a:endParaRPr lang="en-US" sz="4000" b="1" dirty="0">
              <a:solidFill>
                <a:srgbClr val="00FF00"/>
              </a:solidFill>
            </a:endParaRPr>
          </a:p>
          <a:p>
            <a:endParaRPr lang="en-US" sz="4000" b="1" dirty="0">
              <a:solidFill>
                <a:schemeClr val="accent4"/>
              </a:solidFill>
            </a:endParaRPr>
          </a:p>
        </p:txBody>
      </p:sp>
      <p:sp>
        <p:nvSpPr>
          <p:cNvPr id="9" name="Rectangle 7"/>
          <p:cNvSpPr txBox="1">
            <a:spLocks noChangeArrowheads="1"/>
          </p:cNvSpPr>
          <p:nvPr/>
        </p:nvSpPr>
        <p:spPr bwMode="auto">
          <a:xfrm>
            <a:off x="363071" y="5455024"/>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p:txBody>
      </p:sp>
    </p:spTree>
    <p:extLst>
      <p:ext uri="{BB962C8B-B14F-4D97-AF65-F5344CB8AC3E}">
        <p14:creationId xmlns:p14="http://schemas.microsoft.com/office/powerpoint/2010/main" val="2866542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Assessment</a:t>
            </a:r>
          </a:p>
        </p:txBody>
      </p:sp>
      <p:sp>
        <p:nvSpPr>
          <p:cNvPr id="3" name="Content Placeholder 2"/>
          <p:cNvSpPr>
            <a:spLocks noGrp="1"/>
          </p:cNvSpPr>
          <p:nvPr>
            <p:ph idx="1"/>
          </p:nvPr>
        </p:nvSpPr>
        <p:spPr>
          <a:xfrm>
            <a:off x="47625" y="842986"/>
            <a:ext cx="8966200" cy="5523308"/>
          </a:xfrm>
        </p:spPr>
        <p:txBody>
          <a:bodyPr/>
          <a:lstStyle/>
          <a:p>
            <a:pPr algn="just"/>
            <a:endParaRPr lang="en-US" dirty="0"/>
          </a:p>
          <a:p>
            <a:pPr algn="just"/>
            <a:r>
              <a:rPr lang="en-US" dirty="0"/>
              <a:t>Two types-</a:t>
            </a:r>
          </a:p>
          <a:p>
            <a:pPr algn="just"/>
            <a:endParaRPr lang="en-US" dirty="0"/>
          </a:p>
          <a:p>
            <a:pPr lvl="1" algn="just"/>
            <a:r>
              <a:rPr lang="en-US" dirty="0">
                <a:solidFill>
                  <a:srgbClr val="C00000"/>
                </a:solidFill>
              </a:rPr>
              <a:t>Static Analysis</a:t>
            </a:r>
            <a:r>
              <a:rPr lang="en-US" dirty="0"/>
              <a:t>: based on factual system documents available such as system requirement study document, design document, and source code. </a:t>
            </a:r>
          </a:p>
          <a:p>
            <a:pPr lvl="1" algn="just"/>
            <a:endParaRPr lang="en-US" dirty="0"/>
          </a:p>
          <a:p>
            <a:pPr lvl="1" algn="just"/>
            <a:r>
              <a:rPr lang="en-US" dirty="0">
                <a:solidFill>
                  <a:srgbClr val="C00000"/>
                </a:solidFill>
              </a:rPr>
              <a:t>Dynamic Analysis</a:t>
            </a:r>
            <a:r>
              <a:rPr lang="en-US" dirty="0"/>
              <a:t>: based on the behavioral and performance properties.</a:t>
            </a:r>
          </a:p>
          <a:p>
            <a:pPr marL="0" indent="0" algn="just">
              <a:buNone/>
            </a:pP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Tree>
    <p:extLst>
      <p:ext uri="{BB962C8B-B14F-4D97-AF65-F5344CB8AC3E}">
        <p14:creationId xmlns:p14="http://schemas.microsoft.com/office/powerpoint/2010/main" val="12963761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Testing</a:t>
            </a:r>
          </a:p>
        </p:txBody>
      </p:sp>
      <p:sp>
        <p:nvSpPr>
          <p:cNvPr id="3" name="Content Placeholder 2"/>
          <p:cNvSpPr>
            <a:spLocks noGrp="1"/>
          </p:cNvSpPr>
          <p:nvPr>
            <p:ph idx="1"/>
          </p:nvPr>
        </p:nvSpPr>
        <p:spPr>
          <a:xfrm>
            <a:off x="47625" y="842986"/>
            <a:ext cx="8966200" cy="5523308"/>
          </a:xfrm>
        </p:spPr>
        <p:txBody>
          <a:bodyPr/>
          <a:lstStyle/>
          <a:p>
            <a:pPr algn="just"/>
            <a:r>
              <a:rPr lang="en-US" i="1" dirty="0"/>
              <a:t>Given below is the list of some common types of Software Testing:</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
        <p:nvSpPr>
          <p:cNvPr id="8" name="TextBox 7"/>
          <p:cNvSpPr txBox="1"/>
          <p:nvPr/>
        </p:nvSpPr>
        <p:spPr>
          <a:xfrm>
            <a:off x="232471" y="1586366"/>
            <a:ext cx="4115549" cy="4124206"/>
          </a:xfrm>
          <a:prstGeom prst="rect">
            <a:avLst/>
          </a:prstGeom>
          <a:noFill/>
        </p:spPr>
        <p:txBody>
          <a:bodyPr wrap="square" rtlCol="0">
            <a:spAutoFit/>
          </a:bodyPr>
          <a:lstStyle/>
          <a:p>
            <a:r>
              <a:rPr lang="en-US" sz="2800" b="0" i="1" kern="0" dirty="0">
                <a:solidFill>
                  <a:srgbClr val="000000"/>
                </a:solidFill>
                <a:latin typeface="Gill Sans MT" pitchFamily="34" charset="0"/>
              </a:rPr>
              <a:t>Functional Testing include:</a:t>
            </a:r>
          </a:p>
          <a:p>
            <a:pPr marL="514350" indent="-514350">
              <a:buFont typeface="Gill Sans MT" panose="020B0502020104020203" pitchFamily="34" charset="0"/>
              <a:buChar char="–"/>
            </a:pPr>
            <a:r>
              <a:rPr lang="en-US" sz="2600" b="0" kern="0" dirty="0">
                <a:solidFill>
                  <a:srgbClr val="000000"/>
                </a:solidFill>
                <a:latin typeface="Gill Sans MT" pitchFamily="34" charset="0"/>
              </a:rPr>
              <a:t>Unit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Integration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System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Sanity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Smoke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Interface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Regression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Acceptance Testing</a:t>
            </a:r>
          </a:p>
          <a:p>
            <a:pPr marL="514350" indent="-514350">
              <a:buFont typeface="Gill Sans MT" panose="020B0502020104020203" pitchFamily="34" charset="0"/>
              <a:buChar char="–"/>
            </a:pPr>
            <a:r>
              <a:rPr lang="en-US" sz="2600" b="0" kern="0" dirty="0">
                <a:solidFill>
                  <a:srgbClr val="000000"/>
                </a:solidFill>
                <a:latin typeface="Gill Sans MT" pitchFamily="34" charset="0"/>
              </a:rPr>
              <a:t>Localization Testing</a:t>
            </a:r>
            <a:endParaRPr lang="en-US" sz="2600" dirty="0"/>
          </a:p>
        </p:txBody>
      </p:sp>
      <p:sp>
        <p:nvSpPr>
          <p:cNvPr id="9" name="TextBox 8"/>
          <p:cNvSpPr txBox="1"/>
          <p:nvPr/>
        </p:nvSpPr>
        <p:spPr>
          <a:xfrm>
            <a:off x="4815725" y="1586366"/>
            <a:ext cx="4280650" cy="4924425"/>
          </a:xfrm>
          <a:prstGeom prst="rect">
            <a:avLst/>
          </a:prstGeom>
          <a:noFill/>
        </p:spPr>
        <p:txBody>
          <a:bodyPr wrap="square" rtlCol="0">
            <a:spAutoFit/>
          </a:bodyPr>
          <a:lstStyle/>
          <a:p>
            <a:r>
              <a:rPr lang="en-US" sz="2800" b="0" i="1" kern="0" dirty="0">
                <a:solidFill>
                  <a:srgbClr val="000000"/>
                </a:solidFill>
                <a:latin typeface="Gill Sans MT" pitchFamily="34" charset="0"/>
              </a:rPr>
              <a:t>Non-functional Testing include:</a:t>
            </a:r>
          </a:p>
          <a:p>
            <a:pPr marL="457200" indent="-457200">
              <a:buFont typeface="Gill Sans MT" panose="020B0502020104020203" pitchFamily="34" charset="0"/>
              <a:buChar char="–"/>
            </a:pPr>
            <a:r>
              <a:rPr lang="en-US" sz="2600" b="0" kern="0" dirty="0">
                <a:solidFill>
                  <a:srgbClr val="000000"/>
                </a:solidFill>
                <a:latin typeface="Gill Sans MT" pitchFamily="34" charset="0"/>
              </a:rPr>
              <a:t>Performance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Load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Stress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Volume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Security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Compatibility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Install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Recovery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Reliability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Usability Testing</a:t>
            </a:r>
          </a:p>
          <a:p>
            <a:pPr marL="457200" indent="-457200">
              <a:buFont typeface="Gill Sans MT" panose="020B0502020104020203" pitchFamily="34" charset="0"/>
              <a:buChar char="–"/>
            </a:pPr>
            <a:r>
              <a:rPr lang="en-US" sz="2600" b="0" kern="0" dirty="0">
                <a:solidFill>
                  <a:srgbClr val="000000"/>
                </a:solidFill>
                <a:latin typeface="Gill Sans MT" pitchFamily="34" charset="0"/>
              </a:rPr>
              <a:t>Compliance Testing</a:t>
            </a:r>
          </a:p>
        </p:txBody>
      </p:sp>
    </p:spTree>
    <p:extLst>
      <p:ext uri="{BB962C8B-B14F-4D97-AF65-F5344CB8AC3E}">
        <p14:creationId xmlns:p14="http://schemas.microsoft.com/office/powerpoint/2010/main" val="36083098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 Functional Test.</a:t>
            </a:r>
          </a:p>
        </p:txBody>
      </p:sp>
      <p:sp>
        <p:nvSpPr>
          <p:cNvPr id="3" name="Content Placeholder 2"/>
          <p:cNvSpPr>
            <a:spLocks noGrp="1"/>
          </p:cNvSpPr>
          <p:nvPr>
            <p:ph idx="1"/>
          </p:nvPr>
        </p:nvSpPr>
        <p:spPr>
          <a:xfrm>
            <a:off x="47625" y="842986"/>
            <a:ext cx="8966200" cy="5523308"/>
          </a:xfrm>
        </p:spPr>
        <p:txBody>
          <a:bodyPr/>
          <a:lstStyle/>
          <a:p>
            <a:pPr algn="just"/>
            <a:r>
              <a:rPr lang="en-US" dirty="0"/>
              <a:t>Functional testing </a:t>
            </a:r>
            <a:r>
              <a:rPr lang="en-US" dirty="0">
                <a:solidFill>
                  <a:srgbClr val="C00000"/>
                </a:solidFill>
              </a:rPr>
              <a:t>verifies each function/feature of the software</a:t>
            </a:r>
            <a:r>
              <a:rPr lang="en-US" dirty="0"/>
              <a:t> whereas Non Functional testing </a:t>
            </a:r>
            <a:r>
              <a:rPr lang="en-US" dirty="0">
                <a:solidFill>
                  <a:srgbClr val="C00000"/>
                </a:solidFill>
              </a:rPr>
              <a:t>verifies non-functional aspects like performance, usability, reliability, etc</a:t>
            </a:r>
            <a:r>
              <a:rPr lang="en-US" dirty="0"/>
              <a:t>.</a:t>
            </a:r>
          </a:p>
          <a:p>
            <a:pPr algn="just"/>
            <a:r>
              <a:rPr lang="en-US" dirty="0"/>
              <a:t>Functional testing </a:t>
            </a:r>
            <a:r>
              <a:rPr lang="en-US" dirty="0">
                <a:solidFill>
                  <a:srgbClr val="C00000"/>
                </a:solidFill>
              </a:rPr>
              <a:t>can be done manually</a:t>
            </a:r>
            <a:r>
              <a:rPr lang="en-US" dirty="0"/>
              <a:t> whereas Non Functional testing </a:t>
            </a:r>
            <a:r>
              <a:rPr lang="en-US" dirty="0">
                <a:solidFill>
                  <a:srgbClr val="C00000"/>
                </a:solidFill>
              </a:rPr>
              <a:t>is hard to perform manually</a:t>
            </a:r>
            <a:r>
              <a:rPr lang="en-US" dirty="0"/>
              <a:t>.</a:t>
            </a:r>
          </a:p>
          <a:p>
            <a:pPr algn="just"/>
            <a:r>
              <a:rPr lang="en-US" dirty="0"/>
              <a:t>Functional testing is </a:t>
            </a:r>
            <a:r>
              <a:rPr lang="en-US" dirty="0">
                <a:solidFill>
                  <a:srgbClr val="C00000"/>
                </a:solidFill>
              </a:rPr>
              <a:t>based on customer’s requirements </a:t>
            </a:r>
            <a:r>
              <a:rPr lang="en-US" dirty="0"/>
              <a:t>whereas Non Functional testing is </a:t>
            </a:r>
            <a:r>
              <a:rPr lang="en-US" dirty="0">
                <a:solidFill>
                  <a:srgbClr val="C00000"/>
                </a:solidFill>
              </a:rPr>
              <a:t>based on customer’s expectations</a:t>
            </a:r>
            <a:r>
              <a:rPr lang="en-US" dirty="0"/>
              <a:t>.</a:t>
            </a:r>
          </a:p>
          <a:p>
            <a:pPr algn="just"/>
            <a:r>
              <a:rPr lang="en-US" dirty="0"/>
              <a:t>Functional testing has a </a:t>
            </a:r>
            <a:r>
              <a:rPr lang="en-US" dirty="0">
                <a:solidFill>
                  <a:srgbClr val="C00000"/>
                </a:solidFill>
              </a:rPr>
              <a:t>goal to validate software actions </a:t>
            </a:r>
            <a:r>
              <a:rPr lang="en-US" dirty="0"/>
              <a:t>whereas Non Functional testing has </a:t>
            </a:r>
            <a:r>
              <a:rPr lang="en-US" dirty="0">
                <a:solidFill>
                  <a:srgbClr val="C00000"/>
                </a:solidFill>
              </a:rPr>
              <a:t>a goal to validate the performance of the software</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1480490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 Functional Test.</a:t>
            </a:r>
          </a:p>
        </p:txBody>
      </p:sp>
      <p:sp>
        <p:nvSpPr>
          <p:cNvPr id="3" name="Content Placeholder 2"/>
          <p:cNvSpPr>
            <a:spLocks noGrp="1"/>
          </p:cNvSpPr>
          <p:nvPr>
            <p:ph idx="1"/>
          </p:nvPr>
        </p:nvSpPr>
        <p:spPr>
          <a:xfrm>
            <a:off x="47625" y="842986"/>
            <a:ext cx="8966200" cy="5523308"/>
          </a:xfrm>
        </p:spPr>
        <p:txBody>
          <a:bodyPr/>
          <a:lstStyle/>
          <a:p>
            <a:pPr algn="just"/>
            <a:r>
              <a:rPr lang="en-US" dirty="0"/>
              <a:t>A Functional Testing </a:t>
            </a:r>
            <a:r>
              <a:rPr lang="en-US" dirty="0">
                <a:solidFill>
                  <a:srgbClr val="C00000"/>
                </a:solidFill>
              </a:rPr>
              <a:t>example is to check the login functionality</a:t>
            </a:r>
            <a:r>
              <a:rPr lang="en-US" dirty="0"/>
              <a:t> whereas a Non Functional </a:t>
            </a:r>
            <a:r>
              <a:rPr lang="en-US" dirty="0">
                <a:solidFill>
                  <a:srgbClr val="C00000"/>
                </a:solidFill>
              </a:rPr>
              <a:t>testing example is to check the dashboard should load in 2 seconds</a:t>
            </a:r>
            <a:r>
              <a:rPr lang="en-US" dirty="0"/>
              <a:t>.</a:t>
            </a:r>
          </a:p>
          <a:p>
            <a:pPr algn="just"/>
            <a:r>
              <a:rPr lang="en-US" dirty="0"/>
              <a:t>Functional</a:t>
            </a:r>
            <a:r>
              <a:rPr lang="en-US" dirty="0">
                <a:solidFill>
                  <a:srgbClr val="C00000"/>
                </a:solidFill>
              </a:rPr>
              <a:t> describes what the product does </a:t>
            </a:r>
            <a:r>
              <a:rPr lang="en-US" dirty="0"/>
              <a:t>whereas Non Functional </a:t>
            </a:r>
            <a:r>
              <a:rPr lang="en-US" dirty="0">
                <a:solidFill>
                  <a:srgbClr val="C00000"/>
                </a:solidFill>
              </a:rPr>
              <a:t>describes how the product works</a:t>
            </a:r>
            <a:r>
              <a:rPr lang="en-US" dirty="0"/>
              <a:t>.</a:t>
            </a:r>
          </a:p>
          <a:p>
            <a:pPr algn="just"/>
            <a:r>
              <a:rPr lang="en-US" dirty="0">
                <a:solidFill>
                  <a:srgbClr val="C00000"/>
                </a:solidFill>
              </a:rPr>
              <a:t>Functional testing is performed before the non-functional testing</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5580476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the most common type of testing used in the Software industry. The objective of this testing is to </a:t>
            </a:r>
            <a:r>
              <a:rPr lang="en-US" dirty="0">
                <a:solidFill>
                  <a:srgbClr val="C00000"/>
                </a:solidFill>
              </a:rPr>
              <a:t>identify all possible issues or defects before releasing </a:t>
            </a:r>
            <a:r>
              <a:rPr lang="en-US" dirty="0"/>
              <a:t>it into the market or to the user.</a:t>
            </a:r>
          </a:p>
          <a:p>
            <a:pPr algn="just"/>
            <a:endParaRPr lang="en-US" dirty="0"/>
          </a:p>
          <a:p>
            <a:pPr algn="just"/>
            <a:r>
              <a:rPr lang="en-US" dirty="0"/>
              <a:t>Alpha Testing is </a:t>
            </a:r>
            <a:r>
              <a:rPr lang="en-US" dirty="0">
                <a:solidFill>
                  <a:srgbClr val="C00000"/>
                </a:solidFill>
              </a:rPr>
              <a:t>carried out at the end of the software development phase </a:t>
            </a:r>
            <a:r>
              <a:rPr lang="en-US" dirty="0"/>
              <a:t>but before the Beta Testing. Still, minor design changes may be made as a result of such testing.</a:t>
            </a:r>
          </a:p>
          <a:p>
            <a:pPr algn="just"/>
            <a:endParaRPr lang="en-US" dirty="0"/>
          </a:p>
          <a:p>
            <a:pPr algn="just"/>
            <a:r>
              <a:rPr lang="en-US" dirty="0"/>
              <a:t>Alpha Testing is </a:t>
            </a:r>
            <a:r>
              <a:rPr lang="en-US" dirty="0">
                <a:solidFill>
                  <a:srgbClr val="C00000"/>
                </a:solidFill>
              </a:rPr>
              <a:t>conducted at the developer’s site</a:t>
            </a:r>
            <a:r>
              <a:rPr lang="en-US" dirty="0"/>
              <a:t>. In-house virtual user environment can be created for this type of testing.</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extLst>
      <p:ext uri="{BB962C8B-B14F-4D97-AF65-F5344CB8AC3E}">
        <p14:creationId xmlns:p14="http://schemas.microsoft.com/office/powerpoint/2010/main" val="41617397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An Acceptance Test is performed by the client </a:t>
            </a:r>
            <a:r>
              <a:rPr lang="en-US" dirty="0">
                <a:solidFill>
                  <a:srgbClr val="C00000"/>
                </a:solidFill>
              </a:rPr>
              <a:t>and verifies whether the end to end flow of the system is as per the business requirements or not </a:t>
            </a:r>
            <a:r>
              <a:rPr lang="en-US" dirty="0"/>
              <a:t>and if it is as per the needs of the end-user. Client accepts the software only when all the features and functionalities work as expected.</a:t>
            </a:r>
          </a:p>
          <a:p>
            <a:pPr algn="just"/>
            <a:endParaRPr lang="en-US" dirty="0"/>
          </a:p>
          <a:p>
            <a:pPr algn="just"/>
            <a:r>
              <a:rPr lang="en-US" dirty="0"/>
              <a:t>It is the last phase of the testing, after which the software goes into production. This is also called User Acceptance Testing (UAT).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spTree>
    <p:extLst>
      <p:ext uri="{BB962C8B-B14F-4D97-AF65-F5344CB8AC3E}">
        <p14:creationId xmlns:p14="http://schemas.microsoft.com/office/powerpoint/2010/main" val="16677646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Ad-hoc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name itself suggests that this testing is performed on an Ad-hoc basis i.e. </a:t>
            </a:r>
            <a:r>
              <a:rPr lang="en-US" dirty="0">
                <a:solidFill>
                  <a:srgbClr val="C00000"/>
                </a:solidFill>
              </a:rPr>
              <a:t>with no reference to the test case and also without any plan or documentation </a:t>
            </a:r>
            <a:r>
              <a:rPr lang="en-US" dirty="0"/>
              <a:t>in place for such type of testing.</a:t>
            </a:r>
          </a:p>
          <a:p>
            <a:pPr algn="just"/>
            <a:r>
              <a:rPr lang="en-US" dirty="0"/>
              <a:t>The objective of this testing is to find the defects and break the application by executing any flow of the application or any random functionality.</a:t>
            </a:r>
          </a:p>
          <a:p>
            <a:pPr algn="just"/>
            <a:r>
              <a:rPr lang="en-US" dirty="0"/>
              <a:t>Ad-hoc Testing is an </a:t>
            </a:r>
            <a:r>
              <a:rPr lang="en-US" dirty="0">
                <a:solidFill>
                  <a:srgbClr val="C00000"/>
                </a:solidFill>
              </a:rPr>
              <a:t>informal way of finding defects and can be performed by anyone</a:t>
            </a:r>
            <a:r>
              <a:rPr lang="en-US" dirty="0"/>
              <a:t> in the project. </a:t>
            </a:r>
          </a:p>
          <a:p>
            <a:pPr algn="just"/>
            <a:r>
              <a:rPr lang="en-US" dirty="0"/>
              <a:t>It is difficult to identify defects without a test case but sometimes it is possible that defects found during ad-hoc testing might not have been identified using existing test cases.</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extLst>
      <p:ext uri="{BB962C8B-B14F-4D97-AF65-F5344CB8AC3E}">
        <p14:creationId xmlns:p14="http://schemas.microsoft.com/office/powerpoint/2010/main" val="37764892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aim of Accessibility Testing is to </a:t>
            </a:r>
            <a:r>
              <a:rPr lang="en-US" dirty="0">
                <a:solidFill>
                  <a:srgbClr val="C00000"/>
                </a:solidFill>
              </a:rPr>
              <a:t>determine whether the software or application is accessible for disabled people or not</a:t>
            </a:r>
            <a:r>
              <a:rPr lang="en-US" dirty="0"/>
              <a:t>.</a:t>
            </a:r>
          </a:p>
          <a:p>
            <a:pPr algn="just"/>
            <a:endParaRPr lang="en-US" dirty="0"/>
          </a:p>
          <a:p>
            <a:pPr algn="just"/>
            <a:r>
              <a:rPr lang="en-US" dirty="0"/>
              <a:t>Here, disability means deaf, color blind, mentally disabled, blind, old age and other disabled groups. </a:t>
            </a:r>
          </a:p>
          <a:p>
            <a:pPr algn="just"/>
            <a:endParaRPr lang="en-US" dirty="0"/>
          </a:p>
          <a:p>
            <a:pPr algn="just"/>
            <a:r>
              <a:rPr lang="en-US" dirty="0"/>
              <a:t>Various checks are performed such as font size for visually disabled, color and contrast for color blindness, etc.</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11547531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Beta Testing is a formal type of Software Testing which is </a:t>
            </a:r>
            <a:r>
              <a:rPr lang="en-US" dirty="0">
                <a:solidFill>
                  <a:srgbClr val="C00000"/>
                </a:solidFill>
              </a:rPr>
              <a:t>carried out by the customer</a:t>
            </a:r>
            <a:r>
              <a:rPr lang="en-US" dirty="0"/>
              <a:t>. It is performed in the Real Environment before releasing the product to the market for the actual end-users.</a:t>
            </a:r>
          </a:p>
          <a:p>
            <a:pPr algn="just"/>
            <a:r>
              <a:rPr lang="en-US" dirty="0"/>
              <a:t>Beta Testing is carried out </a:t>
            </a:r>
            <a:r>
              <a:rPr lang="en-US" dirty="0">
                <a:solidFill>
                  <a:srgbClr val="C00000"/>
                </a:solidFill>
              </a:rPr>
              <a:t>to ensure that there are no major failures in the software or product and it satisfies the business requirements from an end-user perspective</a:t>
            </a:r>
            <a:r>
              <a:rPr lang="en-US" dirty="0"/>
              <a:t>. Usually, this testing is typically done by end-users or others. The Beta version of the software or product is  released to a limited certain number of users in a specific area.</a:t>
            </a:r>
          </a:p>
          <a:p>
            <a:pPr algn="just"/>
            <a:r>
              <a:rPr lang="en-US" dirty="0"/>
              <a:t>So end-user actually uses the software and shares the feedback to the company. Company then takes necessary action before releasing the software to the worldwide.</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14086591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Testing</a:t>
            </a:r>
          </a:p>
        </p:txBody>
      </p:sp>
      <p:sp>
        <p:nvSpPr>
          <p:cNvPr id="3" name="Content Placeholder 2"/>
          <p:cNvSpPr>
            <a:spLocks noGrp="1"/>
          </p:cNvSpPr>
          <p:nvPr>
            <p:ph idx="1"/>
          </p:nvPr>
        </p:nvSpPr>
        <p:spPr>
          <a:xfrm>
            <a:off x="47625" y="842986"/>
            <a:ext cx="8966200" cy="5523308"/>
          </a:xfrm>
        </p:spPr>
        <p:txBody>
          <a:bodyPr/>
          <a:lstStyle/>
          <a:p>
            <a:pPr algn="just"/>
            <a:r>
              <a:rPr lang="en-US" dirty="0"/>
              <a:t>Whenever an input or data is entered on front-end application, it stores in the database and the testing of such database is known as Database/Back-end Testing.</a:t>
            </a:r>
          </a:p>
          <a:p>
            <a:pPr algn="just"/>
            <a:r>
              <a:rPr lang="en-US" dirty="0"/>
              <a:t>There are different databases like SQL Server, MySQL, and Oracle, etc. Database Testing involves testing of table structure, schema, stored procedure and so on.</a:t>
            </a:r>
          </a:p>
          <a:p>
            <a:pPr algn="just"/>
            <a:r>
              <a:rPr lang="en-US" dirty="0"/>
              <a:t>In </a:t>
            </a:r>
            <a:r>
              <a:rPr lang="en-US" dirty="0">
                <a:solidFill>
                  <a:srgbClr val="C00000"/>
                </a:solidFill>
              </a:rPr>
              <a:t>Back-end Testing GUI is not involved</a:t>
            </a:r>
            <a:r>
              <a:rPr lang="en-US" dirty="0"/>
              <a:t>, testers are directly connected to the database with proper access and testers can easily verify data by running a few queries on the database.</a:t>
            </a:r>
          </a:p>
          <a:p>
            <a:pPr algn="just"/>
            <a:r>
              <a:rPr lang="en-US" dirty="0"/>
              <a:t>There can be issues identified like data loss, deadlock, data corruption </a:t>
            </a:r>
            <a:r>
              <a:rPr lang="en-US" dirty="0" err="1"/>
              <a:t>etc</a:t>
            </a:r>
            <a:r>
              <a:rPr lang="en-US" dirty="0"/>
              <a:t> during this back-end testing and these issues are critical to fixing before the system goes live into the production environment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522030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25-May-22</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2</a:t>
            </a:fld>
            <a:endParaRPr lang="en-US" sz="800" b="0">
              <a:solidFill>
                <a:schemeClr val="tx1"/>
              </a:solidFill>
              <a:latin typeface="Arial" panose="020B0604020202020204" pitchFamily="34" charset="0"/>
            </a:endParaRPr>
          </a:p>
        </p:txBody>
      </p:sp>
      <p:sp>
        <p:nvSpPr>
          <p:cNvPr id="49157" name="Rectangle 2"/>
          <p:cNvSpPr>
            <a:spLocks noGrp="1" noChangeArrowheads="1"/>
          </p:cNvSpPr>
          <p:nvPr>
            <p:ph type="title"/>
          </p:nvPr>
        </p:nvSpPr>
        <p:spPr/>
        <p:txBody>
          <a:bodyPr/>
          <a:lstStyle/>
          <a:p>
            <a:r>
              <a:rPr lang="en-US" dirty="0"/>
              <a:t>Testing &amp; Debugging</a:t>
            </a:r>
          </a:p>
        </p:txBody>
      </p:sp>
      <p:sp>
        <p:nvSpPr>
          <p:cNvPr id="49158" name="Rectangle 3"/>
          <p:cNvSpPr>
            <a:spLocks noGrp="1" noChangeArrowheads="1"/>
          </p:cNvSpPr>
          <p:nvPr>
            <p:ph type="body" idx="1"/>
          </p:nvPr>
        </p:nvSpPr>
        <p:spPr>
          <a:xfrm>
            <a:off x="138113" y="1245747"/>
            <a:ext cx="8867775" cy="4481513"/>
          </a:xfrm>
        </p:spPr>
        <p:txBody>
          <a:bodyPr/>
          <a:lstStyle/>
          <a:p>
            <a:r>
              <a:rPr lang="en-US" sz="2800" dirty="0"/>
              <a:t> </a:t>
            </a:r>
            <a:r>
              <a:rPr lang="en-US" sz="2800" dirty="0">
                <a:solidFill>
                  <a:srgbClr val="0000CC"/>
                </a:solidFill>
              </a:rPr>
              <a:t>Testing </a:t>
            </a:r>
            <a:r>
              <a:rPr lang="en-US" sz="2800" dirty="0"/>
              <a:t>: Evaluating software by observing its execution</a:t>
            </a:r>
          </a:p>
          <a:p>
            <a:endParaRPr lang="en-US" sz="2800" dirty="0">
              <a:solidFill>
                <a:srgbClr val="FFFF00"/>
              </a:solidFill>
            </a:endParaRPr>
          </a:p>
          <a:p>
            <a:r>
              <a:rPr lang="en-US" sz="2800" dirty="0"/>
              <a:t> </a:t>
            </a:r>
            <a:r>
              <a:rPr lang="en-US" sz="2800" dirty="0">
                <a:solidFill>
                  <a:srgbClr val="0000CC"/>
                </a:solidFill>
              </a:rPr>
              <a:t>Test Failure </a:t>
            </a:r>
            <a:r>
              <a:rPr lang="en-US" sz="2800" dirty="0"/>
              <a:t>: Execution of a test that results in a software failure</a:t>
            </a:r>
          </a:p>
          <a:p>
            <a:endParaRPr lang="en-US" sz="2800" dirty="0">
              <a:solidFill>
                <a:srgbClr val="FFFF00"/>
              </a:solidFill>
            </a:endParaRPr>
          </a:p>
          <a:p>
            <a:r>
              <a:rPr lang="en-US" sz="2800" dirty="0"/>
              <a:t> </a:t>
            </a:r>
            <a:r>
              <a:rPr lang="en-US" sz="2800" dirty="0">
                <a:solidFill>
                  <a:srgbClr val="0000CC"/>
                </a:solidFill>
              </a:rPr>
              <a:t>Debugging</a:t>
            </a:r>
            <a:r>
              <a:rPr lang="en-US" sz="2800" dirty="0"/>
              <a:t> : The process of finding a fault given a failure</a:t>
            </a:r>
          </a:p>
        </p:txBody>
      </p:sp>
      <p:sp>
        <p:nvSpPr>
          <p:cNvPr id="7" name="Text Box 4"/>
          <p:cNvSpPr txBox="1">
            <a:spLocks noChangeArrowheads="1"/>
          </p:cNvSpPr>
          <p:nvPr/>
        </p:nvSpPr>
        <p:spPr bwMode="auto">
          <a:xfrm>
            <a:off x="1195900" y="5186123"/>
            <a:ext cx="6919400" cy="954107"/>
          </a:xfrm>
          <a:prstGeom prst="rect">
            <a:avLst/>
          </a:prstGeom>
          <a:solidFill>
            <a:schemeClr val="accent3">
              <a:lumMod val="95000"/>
            </a:schemeClr>
          </a:solidFill>
          <a:ln w="12700">
            <a:solidFill>
              <a:srgbClr val="C00000"/>
            </a:solidFill>
            <a:miter lim="800000"/>
            <a:headEnd type="none" w="sm" len="sm"/>
            <a:tailEnd type="none" w="sm" len="sm"/>
          </a:ln>
          <a:effectLst/>
        </p:spPr>
        <p:txBody>
          <a:bodyPr wrap="square">
            <a:spAutoFit/>
          </a:bodyPr>
          <a:lstStyle/>
          <a:p>
            <a:pPr algn="ctr">
              <a:spcBef>
                <a:spcPct val="50000"/>
              </a:spcBef>
              <a:defRPr/>
            </a:pPr>
            <a:r>
              <a:rPr lang="en-US" sz="2800" dirty="0">
                <a:solidFill>
                  <a:srgbClr val="0000CC"/>
                </a:solidFill>
                <a:latin typeface="Gill Sans MT" pitchFamily="34" charset="0"/>
                <a:cs typeface="Arial" pitchFamily="34" charset="0"/>
              </a:rPr>
              <a:t>Not all inputs will “trigger” a fault into causing a failure</a:t>
            </a:r>
          </a:p>
        </p:txBody>
      </p:sp>
    </p:spTree>
    <p:extLst>
      <p:ext uri="{BB962C8B-B14F-4D97-AF65-F5344CB8AC3E}">
        <p14:creationId xmlns:p14="http://schemas.microsoft.com/office/powerpoint/2010/main" val="38730916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testing type in which it </a:t>
            </a:r>
            <a:r>
              <a:rPr lang="en-US" dirty="0">
                <a:solidFill>
                  <a:srgbClr val="C00000"/>
                </a:solidFill>
              </a:rPr>
              <a:t>validates how software behaves and runs in a different environment, web servers, hardware, and network environment</a:t>
            </a:r>
            <a:r>
              <a:rPr lang="en-US" dirty="0"/>
              <a:t>.</a:t>
            </a:r>
          </a:p>
          <a:p>
            <a:pPr algn="just"/>
            <a:r>
              <a:rPr lang="en-US" dirty="0"/>
              <a:t>Compatibility testing ensures that software can run on a different configuration, different database, different browsers, and their versions. </a:t>
            </a:r>
          </a:p>
          <a:p>
            <a:pPr algn="just"/>
            <a:r>
              <a:rPr lang="en-US" dirty="0"/>
              <a:t>Compatibility testing is </a:t>
            </a:r>
            <a:r>
              <a:rPr lang="en-US" dirty="0">
                <a:solidFill>
                  <a:srgbClr val="C00000"/>
                </a:solidFill>
              </a:rPr>
              <a:t>performed by the testing team</a:t>
            </a:r>
            <a:r>
              <a:rPr lang="en-US" dirty="0"/>
              <a: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230445409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subtype of </a:t>
            </a:r>
            <a:r>
              <a:rPr lang="en-US"/>
              <a:t>Compatibility Testing </a:t>
            </a:r>
            <a:r>
              <a:rPr lang="en-US" dirty="0"/>
              <a:t>and is </a:t>
            </a:r>
            <a:r>
              <a:rPr lang="en-US" dirty="0">
                <a:solidFill>
                  <a:srgbClr val="C00000"/>
                </a:solidFill>
              </a:rPr>
              <a:t>performed by the testing team</a:t>
            </a:r>
            <a:r>
              <a:rPr lang="en-US" dirty="0"/>
              <a:t>.</a:t>
            </a:r>
          </a:p>
          <a:p>
            <a:pPr algn="just"/>
            <a:r>
              <a:rPr lang="en-US" dirty="0"/>
              <a:t>Browser Compatibility Testing is performed for web applications and it ensures that the software can run with the combination of different browser and operating system. </a:t>
            </a:r>
          </a:p>
          <a:p>
            <a:pPr algn="just"/>
            <a:r>
              <a:rPr lang="en-US" dirty="0"/>
              <a:t>This type of testing also validates whether web application runs on all versions of all browsers or not.</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24260327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Compatibility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which validates </a:t>
            </a:r>
            <a:r>
              <a:rPr lang="en-US" dirty="0">
                <a:solidFill>
                  <a:srgbClr val="C00000"/>
                </a:solidFill>
              </a:rPr>
              <a:t>whether the newly developed software or updated software works well with the older version</a:t>
            </a:r>
            <a:r>
              <a:rPr lang="en-US" dirty="0"/>
              <a:t> of the environment or not.</a:t>
            </a:r>
          </a:p>
          <a:p>
            <a:pPr algn="just"/>
            <a:r>
              <a:rPr lang="en-US" dirty="0"/>
              <a:t>Backward Compatibility Testing checks whether the new version of the software works properly with file format created by an older version of the software; it also works well with data tables, data files, data structure created by the older version of that software.</a:t>
            </a:r>
          </a:p>
          <a:p>
            <a:pPr algn="just"/>
            <a:r>
              <a:rPr lang="en-US" dirty="0"/>
              <a:t>If any of the software is updated then it should work well on top of the previous version of that software.</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132849687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This type of testing </a:t>
            </a:r>
            <a:r>
              <a:rPr lang="en-US" dirty="0">
                <a:solidFill>
                  <a:srgbClr val="C00000"/>
                </a:solidFill>
              </a:rPr>
              <a:t>checks the behavior of the application at the boundary level</a:t>
            </a:r>
            <a:r>
              <a:rPr lang="en-US" dirty="0"/>
              <a:t>.</a:t>
            </a:r>
          </a:p>
          <a:p>
            <a:pPr algn="just"/>
            <a:r>
              <a:rPr lang="en-US" dirty="0"/>
              <a:t>Boundary Value Testing is performed for checking if defects exist at boundary values. Boundary Value Testing is used for testing a different range of numbers. </a:t>
            </a:r>
          </a:p>
          <a:p>
            <a:pPr algn="just"/>
            <a:r>
              <a:rPr lang="en-US" dirty="0"/>
              <a:t>There is an upper and lower boundary for each range and testing is performed on these boundary values.</a:t>
            </a:r>
          </a:p>
          <a:p>
            <a:pPr algn="just"/>
            <a:r>
              <a:rPr lang="en-US" dirty="0"/>
              <a:t>If testing requires a test range of numbers from 1 to 500 then Boundary Value Testing is performed on values at 0, 1, 2, 499, 500 and 501.</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23</a:t>
            </a:fld>
            <a:endParaRPr lang="en-US"/>
          </a:p>
        </p:txBody>
      </p:sp>
    </p:spTree>
    <p:extLst>
      <p:ext uri="{BB962C8B-B14F-4D97-AF65-F5344CB8AC3E}">
        <p14:creationId xmlns:p14="http://schemas.microsoft.com/office/powerpoint/2010/main" val="13297739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testing technique and a type of Black Box Testing. During this Equivalence Partitioning, a set of the group is selected and a few values or numbers are picked up for testing. It is understood that all values from that group generate the same output.</a:t>
            </a:r>
          </a:p>
          <a:p>
            <a:pPr algn="just"/>
            <a:r>
              <a:rPr lang="en-US" dirty="0"/>
              <a:t>The </a:t>
            </a:r>
            <a:r>
              <a:rPr lang="en-US" dirty="0">
                <a:solidFill>
                  <a:srgbClr val="C00000"/>
                </a:solidFill>
              </a:rPr>
              <a:t>aim of this testing is to remove redundant test cases within a specific group</a:t>
            </a:r>
            <a:r>
              <a:rPr lang="en-US" dirty="0"/>
              <a:t> which generates the same output but not any defect.</a:t>
            </a:r>
          </a:p>
          <a:p>
            <a:pPr algn="just"/>
            <a:r>
              <a:rPr lang="en-US" dirty="0"/>
              <a:t>Suppose, the application accepts values between -10 to +10 so using equivalence partitioning the values picked up for testing are zero, one positive value, one negative value. So the Equivalence Partitioning for this testing is  -10 to -1, 0, and 1 to 10.</a:t>
            </a: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spTree>
    <p:extLst>
      <p:ext uri="{BB962C8B-B14F-4D97-AF65-F5344CB8AC3E}">
        <p14:creationId xmlns:p14="http://schemas.microsoft.com/office/powerpoint/2010/main" val="18037100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 (GUI) Testing</a:t>
            </a:r>
          </a:p>
        </p:txBody>
      </p:sp>
      <p:sp>
        <p:nvSpPr>
          <p:cNvPr id="3" name="Content Placeholder 2"/>
          <p:cNvSpPr>
            <a:spLocks noGrp="1"/>
          </p:cNvSpPr>
          <p:nvPr>
            <p:ph idx="1"/>
          </p:nvPr>
        </p:nvSpPr>
        <p:spPr>
          <a:xfrm>
            <a:off x="47625" y="842986"/>
            <a:ext cx="8966200" cy="5523308"/>
          </a:xfrm>
        </p:spPr>
        <p:txBody>
          <a:bodyPr/>
          <a:lstStyle/>
          <a:p>
            <a:pPr algn="just"/>
            <a:endParaRPr lang="en-US" dirty="0"/>
          </a:p>
          <a:p>
            <a:pPr algn="just"/>
            <a:r>
              <a:rPr lang="en-US" dirty="0"/>
              <a:t>The objective of this GUI Testing is </a:t>
            </a:r>
            <a:r>
              <a:rPr lang="en-US" dirty="0">
                <a:solidFill>
                  <a:srgbClr val="C00000"/>
                </a:solidFill>
              </a:rPr>
              <a:t>to validate the GUI as per the business requirement</a:t>
            </a:r>
            <a:r>
              <a:rPr lang="en-US" dirty="0"/>
              <a:t>. The expected GUI of the application is mentioned in the Detailed Design Document and GUI mockup screens.</a:t>
            </a:r>
          </a:p>
          <a:p>
            <a:pPr algn="just"/>
            <a:r>
              <a:rPr lang="en-US" dirty="0"/>
              <a:t>The GUI Testing includes the size of the buttons and input field present on the screen, alignment of all text, tables, and content in the tables.</a:t>
            </a:r>
          </a:p>
          <a:p>
            <a:pPr algn="just"/>
            <a:r>
              <a:rPr lang="en-US" dirty="0"/>
              <a:t>It also validates the menu of the application, after selecting different menu and menu items, it validates that the page does not fluctuate and the alignment remains same after hovering the mouse on the menu or sub-menu.</a:t>
            </a:r>
          </a:p>
          <a:p>
            <a:pPr algn="just"/>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Tree>
    <p:extLst>
      <p:ext uri="{BB962C8B-B14F-4D97-AF65-F5344CB8AC3E}">
        <p14:creationId xmlns:p14="http://schemas.microsoft.com/office/powerpoint/2010/main" val="41544038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Gorilla Testing</a:t>
            </a:r>
          </a:p>
        </p:txBody>
      </p:sp>
      <p:sp>
        <p:nvSpPr>
          <p:cNvPr id="3" name="Content Placeholder 2"/>
          <p:cNvSpPr>
            <a:spLocks noGrp="1"/>
          </p:cNvSpPr>
          <p:nvPr>
            <p:ph idx="1"/>
          </p:nvPr>
        </p:nvSpPr>
        <p:spPr>
          <a:xfrm>
            <a:off x="47625" y="842986"/>
            <a:ext cx="8966200" cy="5523308"/>
          </a:xfrm>
        </p:spPr>
        <p:txBody>
          <a:bodyPr/>
          <a:lstStyle/>
          <a:p>
            <a:pPr algn="just"/>
            <a:r>
              <a:rPr lang="en-US" dirty="0"/>
              <a:t>Gorilla Testing is a testing type performed by a tester and sometimes by the developer the as well. </a:t>
            </a:r>
          </a:p>
          <a:p>
            <a:pPr algn="just"/>
            <a:r>
              <a:rPr lang="en-US" dirty="0"/>
              <a:t>In Gorilla Testing, one module or the functionality in the module is tested thoroughly and heavily. </a:t>
            </a:r>
          </a:p>
          <a:p>
            <a:pPr algn="just"/>
            <a:r>
              <a:rPr lang="en-US" dirty="0"/>
              <a:t>The objective of this testing is </a:t>
            </a:r>
            <a:r>
              <a:rPr lang="en-US" dirty="0">
                <a:solidFill>
                  <a:srgbClr val="C00000"/>
                </a:solidFill>
              </a:rPr>
              <a:t>to check the robustness of the application</a:t>
            </a:r>
            <a:r>
              <a:rPr lang="en-US" dirty="0"/>
              <a:t>.</a:t>
            </a:r>
          </a:p>
          <a:p>
            <a:pPr algn="just"/>
            <a:endParaRPr lang="en-US"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39657275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Happy Path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The objective of Happy Path Testing is </a:t>
            </a:r>
            <a:r>
              <a:rPr lang="en-US" dirty="0">
                <a:solidFill>
                  <a:srgbClr val="C00000"/>
                </a:solidFill>
              </a:rPr>
              <a:t>to test an application successfully on a positive flow</a:t>
            </a:r>
            <a:r>
              <a:rPr lang="en-US" dirty="0"/>
              <a:t>. </a:t>
            </a:r>
          </a:p>
          <a:p>
            <a:pPr algn="just"/>
            <a:r>
              <a:rPr lang="en-US" dirty="0"/>
              <a:t>It does not look for negative or error conditions. </a:t>
            </a:r>
          </a:p>
          <a:p>
            <a:pPr algn="just"/>
            <a:r>
              <a:rPr lang="en-US" dirty="0"/>
              <a:t>The </a:t>
            </a:r>
            <a:r>
              <a:rPr lang="en-US" dirty="0">
                <a:solidFill>
                  <a:srgbClr val="C00000"/>
                </a:solidFill>
              </a:rPr>
              <a:t>focus is only on the valid and positive inputs</a:t>
            </a:r>
            <a:r>
              <a:rPr lang="en-US" dirty="0"/>
              <a:t> through which application generates the expected output.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Tree>
    <p:extLst>
      <p:ext uri="{BB962C8B-B14F-4D97-AF65-F5344CB8AC3E}">
        <p14:creationId xmlns:p14="http://schemas.microsoft.com/office/powerpoint/2010/main" val="19087016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Install/Uninstall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Installation and Uninstallation Testing is done on full, partial, or upgrade install/uninstall processes on different operating systems under different hardware or software environment.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227676487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Non-Functional Testing and the objective of Load Testing is </a:t>
            </a:r>
            <a:r>
              <a:rPr lang="en-US" dirty="0">
                <a:solidFill>
                  <a:srgbClr val="C00000"/>
                </a:solidFill>
              </a:rPr>
              <a:t>to check how much load or maximum workload a system can handle without any performance degradation</a:t>
            </a:r>
            <a:r>
              <a:rPr lang="en-US" dirty="0"/>
              <a:t>.</a:t>
            </a:r>
          </a:p>
          <a:p>
            <a:pPr algn="just"/>
            <a:r>
              <a:rPr lang="en-US" dirty="0"/>
              <a:t>Load Testing </a:t>
            </a:r>
            <a:r>
              <a:rPr lang="en-US" dirty="0">
                <a:solidFill>
                  <a:srgbClr val="C00000"/>
                </a:solidFill>
              </a:rPr>
              <a:t>helps to find the maximum capacity of the system under specific load </a:t>
            </a:r>
            <a:r>
              <a:rPr lang="en-US" dirty="0"/>
              <a:t>and any issues that cause software performance degradation. </a:t>
            </a:r>
          </a:p>
          <a:p>
            <a:pPr algn="just"/>
            <a:r>
              <a:rPr lang="en-US" dirty="0"/>
              <a:t>Load testing is performed using tools like </a:t>
            </a:r>
            <a:r>
              <a:rPr lang="en-US" dirty="0" err="1"/>
              <a:t>JMeter</a:t>
            </a:r>
            <a:r>
              <a:rPr lang="en-US" dirty="0"/>
              <a:t>, </a:t>
            </a:r>
            <a:r>
              <a:rPr lang="en-US" dirty="0" err="1"/>
              <a:t>LoadRunner</a:t>
            </a:r>
            <a:r>
              <a:rPr lang="en-US" dirty="0"/>
              <a:t>, </a:t>
            </a:r>
            <a:r>
              <a:rPr lang="en-US" dirty="0" err="1"/>
              <a:t>WebLoad</a:t>
            </a:r>
            <a:r>
              <a:rPr lang="en-US" dirty="0"/>
              <a:t>, Silk performer, etc.</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29</a:t>
            </a:fld>
            <a:endParaRPr lang="en-US"/>
          </a:p>
        </p:txBody>
      </p:sp>
    </p:spTree>
    <p:extLst>
      <p:ext uri="{BB962C8B-B14F-4D97-AF65-F5344CB8AC3E}">
        <p14:creationId xmlns:p14="http://schemas.microsoft.com/office/powerpoint/2010/main" val="10005726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25-May-22</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3</a:t>
            </a:fld>
            <a:endParaRPr lang="en-US" sz="800" b="0">
              <a:solidFill>
                <a:schemeClr val="tx1"/>
              </a:solidFill>
              <a:latin typeface="Arial" panose="020B0604020202020204" pitchFamily="34" charset="0"/>
            </a:endParaRPr>
          </a:p>
        </p:txBody>
      </p:sp>
      <p:sp>
        <p:nvSpPr>
          <p:cNvPr id="49157" name="Rectangle 2"/>
          <p:cNvSpPr>
            <a:spLocks noGrp="1" noChangeArrowheads="1"/>
          </p:cNvSpPr>
          <p:nvPr>
            <p:ph type="title"/>
          </p:nvPr>
        </p:nvSpPr>
        <p:spPr/>
        <p:txBody>
          <a:bodyPr/>
          <a:lstStyle/>
          <a:p>
            <a:r>
              <a:rPr lang="en-US" dirty="0"/>
              <a:t>Testing </a:t>
            </a:r>
            <a:r>
              <a:rPr lang="en-US" dirty="0" err="1"/>
              <a:t>vs</a:t>
            </a:r>
            <a:r>
              <a:rPr lang="en-US" dirty="0"/>
              <a:t> Debugging</a:t>
            </a:r>
          </a:p>
        </p:txBody>
      </p:sp>
      <p:sp>
        <p:nvSpPr>
          <p:cNvPr id="2" name="Content Placeholder 1"/>
          <p:cNvSpPr>
            <a:spLocks noGrp="1"/>
          </p:cNvSpPr>
          <p:nvPr>
            <p:ph idx="1"/>
          </p:nvPr>
        </p:nvSpPr>
        <p:spPr/>
        <p:txBody>
          <a:bodyPr/>
          <a:lstStyle/>
          <a:p>
            <a:endParaRPr lang="en-US"/>
          </a:p>
        </p:txBody>
      </p:sp>
      <p:graphicFrame>
        <p:nvGraphicFramePr>
          <p:cNvPr id="7" name="Content Placeholder 2"/>
          <p:cNvGraphicFramePr>
            <a:graphicFrameLocks/>
          </p:cNvGraphicFramePr>
          <p:nvPr/>
        </p:nvGraphicFramePr>
        <p:xfrm>
          <a:off x="185057" y="829993"/>
          <a:ext cx="8708572" cy="5740101"/>
        </p:xfrm>
        <a:graphic>
          <a:graphicData uri="http://schemas.openxmlformats.org/drawingml/2006/table">
            <a:tbl>
              <a:tblPr/>
              <a:tblGrid>
                <a:gridCol w="3925621">
                  <a:extLst>
                    <a:ext uri="{9D8B030D-6E8A-4147-A177-3AD203B41FA5}">
                      <a16:colId xmlns:a16="http://schemas.microsoft.com/office/drawing/2014/main" val="20000"/>
                    </a:ext>
                  </a:extLst>
                </a:gridCol>
                <a:gridCol w="4782951">
                  <a:extLst>
                    <a:ext uri="{9D8B030D-6E8A-4147-A177-3AD203B41FA5}">
                      <a16:colId xmlns:a16="http://schemas.microsoft.com/office/drawing/2014/main" val="20001"/>
                    </a:ext>
                  </a:extLst>
                </a:gridCol>
              </a:tblGrid>
              <a:tr h="299421">
                <a:tc>
                  <a:txBody>
                    <a:bodyPr/>
                    <a:lstStyle/>
                    <a:p>
                      <a:pPr algn="ctr">
                        <a:spcAft>
                          <a:spcPts val="0"/>
                        </a:spcAft>
                      </a:pPr>
                      <a:r>
                        <a:rPr lang="en-US" sz="1800" b="1" dirty="0">
                          <a:effectLst/>
                          <a:latin typeface="Gill Sans MT" panose="020B0502020104020203" pitchFamily="34" charset="0"/>
                        </a:rPr>
                        <a:t>         Testing</a:t>
                      </a:r>
                      <a:endParaRPr lang="en-US" sz="4000" b="1"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Gill Sans MT" panose="020B0502020104020203" pitchFamily="34" charset="0"/>
                        </a:rPr>
                        <a:t>                 Debugging</a:t>
                      </a:r>
                      <a:endParaRPr lang="en-US" sz="4000" b="1"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2281">
                <a:tc>
                  <a:txBody>
                    <a:bodyPr/>
                    <a:lstStyle/>
                    <a:p>
                      <a:pPr algn="just">
                        <a:spcAft>
                          <a:spcPts val="0"/>
                        </a:spcAft>
                      </a:pPr>
                      <a:r>
                        <a:rPr lang="en-US" sz="1700" dirty="0">
                          <a:effectLst/>
                          <a:latin typeface="Gill Sans MT" panose="020B0502020104020203" pitchFamily="34" charset="0"/>
                        </a:rPr>
                        <a:t>1. Testing always starts with known conditions, uses predefined methods, and has predictable outcomes too.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1. Debugging starts from possibly un-known initial conditions and its end cannot be predicted, apart from statistically.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4854">
                <a:tc>
                  <a:txBody>
                    <a:bodyPr/>
                    <a:lstStyle/>
                    <a:p>
                      <a:pPr algn="just">
                        <a:spcAft>
                          <a:spcPts val="0"/>
                        </a:spcAft>
                      </a:pPr>
                      <a:r>
                        <a:rPr lang="en-US" sz="1700" dirty="0">
                          <a:effectLst/>
                          <a:latin typeface="Gill Sans MT" panose="020B0502020104020203" pitchFamily="34" charset="0"/>
                        </a:rPr>
                        <a:t>2. Testing can and should definitely be planned, designed, and scheduled.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2. The procedures for, and period of, debugging cannot be so constrained.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7427">
                <a:tc>
                  <a:txBody>
                    <a:bodyPr/>
                    <a:lstStyle/>
                    <a:p>
                      <a:pPr algn="just">
                        <a:spcAft>
                          <a:spcPts val="0"/>
                        </a:spcAft>
                      </a:pPr>
                      <a:r>
                        <a:rPr lang="en-US" sz="1700" dirty="0">
                          <a:effectLst/>
                          <a:latin typeface="Gill Sans MT" panose="020B0502020104020203" pitchFamily="34" charset="0"/>
                        </a:rPr>
                        <a:t>3. It proves a programmers failure.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3. It is the programmer’s vindication.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4854">
                <a:tc>
                  <a:txBody>
                    <a:bodyPr/>
                    <a:lstStyle/>
                    <a:p>
                      <a:pPr algn="just">
                        <a:spcAft>
                          <a:spcPts val="0"/>
                        </a:spcAft>
                      </a:pPr>
                      <a:r>
                        <a:rPr lang="en-US" sz="1700" dirty="0">
                          <a:effectLst/>
                          <a:latin typeface="Gill Sans MT" panose="020B0502020104020203" pitchFamily="34" charset="0"/>
                        </a:rPr>
                        <a:t>4. It is a demonstration of error or apparent correctness.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4. It is always treated as a deductive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72281">
                <a:tc>
                  <a:txBody>
                    <a:bodyPr/>
                    <a:lstStyle/>
                    <a:p>
                      <a:pPr algn="just">
                        <a:spcAft>
                          <a:spcPts val="0"/>
                        </a:spcAft>
                      </a:pPr>
                      <a:r>
                        <a:rPr lang="en-US" sz="1700" dirty="0">
                          <a:effectLst/>
                          <a:latin typeface="Gill Sans MT" panose="020B0502020104020203" pitchFamily="34" charset="0"/>
                        </a:rPr>
                        <a:t>5. Testing as executed should strive to be predictable, dull, constrained, rigid, and inhuman.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5.</a:t>
                      </a:r>
                      <a:r>
                        <a:rPr lang="en-US" sz="1700" baseline="0" dirty="0">
                          <a:effectLst/>
                          <a:latin typeface="Gill Sans MT" panose="020B0502020104020203" pitchFamily="34" charset="0"/>
                        </a:rPr>
                        <a:t> </a:t>
                      </a:r>
                      <a:r>
                        <a:rPr lang="en-US" sz="1700" dirty="0">
                          <a:effectLst/>
                          <a:latin typeface="Gill Sans MT" panose="020B0502020104020203" pitchFamily="34" charset="0"/>
                        </a:rPr>
                        <a:t>Debugging demands intuitive leaps,</a:t>
                      </a:r>
                      <a:r>
                        <a:rPr lang="en-US" sz="1700" baseline="0" dirty="0">
                          <a:effectLst/>
                          <a:latin typeface="Gill Sans MT" panose="020B0502020104020203" pitchFamily="34" charset="0"/>
                        </a:rPr>
                        <a:t> </a:t>
                      </a:r>
                      <a:r>
                        <a:rPr lang="en-US" sz="1700" dirty="0">
                          <a:effectLst/>
                          <a:latin typeface="Gill Sans MT" panose="020B0502020104020203" pitchFamily="34" charset="0"/>
                        </a:rPr>
                        <a:t>conjectures, experimentation, and some freedom also.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14854">
                <a:tc>
                  <a:txBody>
                    <a:bodyPr/>
                    <a:lstStyle/>
                    <a:p>
                      <a:pPr algn="just">
                        <a:spcAft>
                          <a:spcPts val="0"/>
                        </a:spcAft>
                      </a:pPr>
                      <a:r>
                        <a:rPr lang="en-US" sz="1700">
                          <a:effectLst/>
                          <a:latin typeface="Gill Sans MT" panose="020B0502020104020203" pitchFamily="34" charset="0"/>
                        </a:rPr>
                        <a:t>6. Much of the testing can be done without design knowledge.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6. Debugging is impossible without detailed design knowledge.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7427">
                <a:tc>
                  <a:txBody>
                    <a:bodyPr/>
                    <a:lstStyle/>
                    <a:p>
                      <a:pPr algn="just">
                        <a:spcAft>
                          <a:spcPts val="0"/>
                        </a:spcAft>
                      </a:pPr>
                      <a:r>
                        <a:rPr lang="en-US" sz="1700">
                          <a:effectLst/>
                          <a:latin typeface="Gill Sans MT" panose="020B0502020104020203" pitchFamily="34" charset="0"/>
                        </a:rPr>
                        <a:t>7. It can often be done by an outsider.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700" dirty="0">
                          <a:effectLst/>
                          <a:latin typeface="Gill Sans MT" panose="020B0502020104020203" pitchFamily="34" charset="0"/>
                        </a:rPr>
                        <a:t>7. It must be done by an insider.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14854">
                <a:tc>
                  <a:txBody>
                    <a:bodyPr/>
                    <a:lstStyle/>
                    <a:p>
                      <a:pPr algn="just">
                        <a:spcAft>
                          <a:spcPts val="0"/>
                        </a:spcAft>
                      </a:pPr>
                      <a:r>
                        <a:rPr lang="en-US" sz="1700">
                          <a:effectLst/>
                          <a:latin typeface="Gill Sans MT" panose="020B0502020104020203" pitchFamily="34" charset="0"/>
                        </a:rPr>
                        <a:t>8. Much of test execution and design can be automated.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dirty="0">
                          <a:effectLst/>
                          <a:latin typeface="Gill Sans MT" panose="020B0502020104020203" pitchFamily="34" charset="0"/>
                        </a:rPr>
                        <a:t>8. Automated debugging is still a dream for programmers.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14854">
                <a:tc>
                  <a:txBody>
                    <a:bodyPr/>
                    <a:lstStyle/>
                    <a:p>
                      <a:pPr algn="just">
                        <a:spcAft>
                          <a:spcPts val="0"/>
                        </a:spcAft>
                      </a:pPr>
                      <a:r>
                        <a:rPr lang="en-US" sz="1700" dirty="0">
                          <a:effectLst/>
                          <a:latin typeface="Gill Sans MT" panose="020B0502020104020203" pitchFamily="34" charset="0"/>
                        </a:rPr>
                        <a:t>9. Testing purpose is to find </a:t>
                      </a:r>
                      <a:r>
                        <a:rPr lang="en-US" sz="1700" dirty="0">
                          <a:solidFill>
                            <a:srgbClr val="BC1450"/>
                          </a:solidFill>
                          <a:effectLst/>
                          <a:latin typeface="Gill Sans MT" panose="020B0502020104020203" pitchFamily="34" charset="0"/>
                        </a:rPr>
                        <a:t>failure</a:t>
                      </a:r>
                      <a:r>
                        <a:rPr lang="en-US" sz="1700" dirty="0">
                          <a:effectLst/>
                          <a:latin typeface="Gill Sans MT" panose="020B0502020104020203"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dirty="0">
                          <a:effectLst/>
                          <a:latin typeface="Gill Sans MT" panose="020B0502020104020203" pitchFamily="34" charset="0"/>
                        </a:rPr>
                        <a:t>9. Debugging purpose is to find the</a:t>
                      </a:r>
                      <a:r>
                        <a:rPr lang="en-US" sz="1700" baseline="0" dirty="0">
                          <a:effectLst/>
                          <a:latin typeface="Gill Sans MT" panose="020B0502020104020203" pitchFamily="34" charset="0"/>
                        </a:rPr>
                        <a:t> </a:t>
                      </a:r>
                      <a:r>
                        <a:rPr lang="en-US" sz="1700" baseline="0" dirty="0">
                          <a:solidFill>
                            <a:srgbClr val="BC1450"/>
                          </a:solidFill>
                          <a:effectLst/>
                          <a:latin typeface="Gill Sans MT" panose="020B0502020104020203" pitchFamily="34" charset="0"/>
                        </a:rPr>
                        <a:t>root </a:t>
                      </a:r>
                      <a:r>
                        <a:rPr lang="en-US" sz="1700" dirty="0">
                          <a:solidFill>
                            <a:srgbClr val="BC1450"/>
                          </a:solidFill>
                          <a:effectLst/>
                          <a:latin typeface="Gill Sans MT" panose="020B0502020104020203" pitchFamily="34" charset="0"/>
                        </a:rPr>
                        <a:t>cause of the failure</a:t>
                      </a:r>
                      <a:r>
                        <a:rPr lang="en-US" sz="1700" dirty="0">
                          <a:effectLst/>
                          <a:latin typeface="Gill Sans MT" panose="020B0502020104020203"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772281">
                <a:tc>
                  <a:txBody>
                    <a:bodyPr/>
                    <a:lstStyle/>
                    <a:p>
                      <a:pPr algn="just">
                        <a:spcAft>
                          <a:spcPts val="0"/>
                        </a:spcAft>
                      </a:pPr>
                      <a:r>
                        <a:rPr lang="en-US" sz="1700" dirty="0">
                          <a:effectLst/>
                          <a:latin typeface="Gill Sans MT" panose="020B0502020104020203" pitchFamily="34" charset="0"/>
                        </a:rPr>
                        <a:t>10.</a:t>
                      </a:r>
                      <a:r>
                        <a:rPr lang="en-US" sz="1700" baseline="0" dirty="0">
                          <a:effectLst/>
                          <a:latin typeface="Gill Sans MT" panose="020B0502020104020203" pitchFamily="34" charset="0"/>
                        </a:rPr>
                        <a:t> </a:t>
                      </a:r>
                      <a:r>
                        <a:rPr lang="en-US" sz="1700" b="0" i="0" kern="1200" dirty="0">
                          <a:solidFill>
                            <a:schemeClr val="tx1"/>
                          </a:solidFill>
                          <a:effectLst/>
                          <a:latin typeface="Gill Sans MT" panose="020B0502020104020203" pitchFamily="34" charset="0"/>
                          <a:ea typeface="+mn-ea"/>
                          <a:cs typeface="+mn-cs"/>
                        </a:rPr>
                        <a:t>Some popular testing tools: </a:t>
                      </a:r>
                      <a:r>
                        <a:rPr lang="en-US" sz="1700" b="0" i="0" u="none" strike="noStrike" kern="1200" dirty="0" err="1">
                          <a:solidFill>
                            <a:schemeClr val="tx1"/>
                          </a:solidFill>
                          <a:effectLst/>
                          <a:latin typeface="Gill Sans MT" panose="020B0502020104020203" pitchFamily="34" charset="0"/>
                          <a:ea typeface="+mn-ea"/>
                          <a:cs typeface="+mn-cs"/>
                          <a:hlinkClick r:id="rId3"/>
                        </a:rPr>
                        <a:t>JUnit</a:t>
                      </a:r>
                      <a:r>
                        <a:rPr lang="en-US" sz="1700" b="0" i="0" u="none" strike="noStrike" kern="1200" dirty="0">
                          <a:solidFill>
                            <a:schemeClr val="tx1"/>
                          </a:solidFill>
                          <a:effectLst/>
                          <a:latin typeface="Gill Sans MT" panose="020B0502020104020203" pitchFamily="34" charset="0"/>
                          <a:ea typeface="+mn-ea"/>
                          <a:cs typeface="+mn-cs"/>
                        </a:rPr>
                        <a:t>, </a:t>
                      </a:r>
                      <a:r>
                        <a:rPr lang="en-US" sz="1700" b="0" i="0" u="none" strike="noStrike" kern="1200" dirty="0">
                          <a:solidFill>
                            <a:schemeClr val="tx1"/>
                          </a:solidFill>
                          <a:effectLst/>
                          <a:latin typeface="Gill Sans MT" panose="020B0502020104020203" pitchFamily="34" charset="0"/>
                          <a:ea typeface="+mn-ea"/>
                          <a:cs typeface="+mn-cs"/>
                          <a:hlinkClick r:id="rId3"/>
                        </a:rPr>
                        <a:t>Selenium</a:t>
                      </a:r>
                      <a:r>
                        <a:rPr lang="en-US" sz="1700" b="0" i="0" kern="1200" dirty="0">
                          <a:solidFill>
                            <a:schemeClr val="tx1"/>
                          </a:solidFill>
                          <a:effectLst/>
                          <a:latin typeface="Gill Sans MT" panose="020B0502020104020203" pitchFamily="34" charset="0"/>
                          <a:ea typeface="+mn-ea"/>
                          <a:cs typeface="+mn-cs"/>
                        </a:rPr>
                        <a:t>,</a:t>
                      </a:r>
                      <a:r>
                        <a:rPr lang="en-US" sz="1700" b="0" i="0" u="none" strike="noStrike"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3"/>
                        </a:rPr>
                        <a:t>Jmeter</a:t>
                      </a:r>
                      <a:r>
                        <a:rPr lang="en-US" sz="1700" b="0" i="0" u="none" strike="noStrike" kern="1200" dirty="0">
                          <a:solidFill>
                            <a:schemeClr val="tx1"/>
                          </a:solidFill>
                          <a:effectLst/>
                          <a:latin typeface="Gill Sans MT" panose="020B0502020104020203" pitchFamily="34" charset="0"/>
                          <a:ea typeface="+mn-ea"/>
                          <a:cs typeface="+mn-cs"/>
                        </a:rPr>
                        <a:t>,</a:t>
                      </a:r>
                      <a:r>
                        <a:rPr lang="en-US" sz="1700" b="0" i="0" u="none" strike="noStrike"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4"/>
                        </a:rPr>
                        <a:t>KatalonStudio</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sng" kern="1200" dirty="0" err="1">
                          <a:solidFill>
                            <a:schemeClr val="tx1"/>
                          </a:solidFill>
                          <a:effectLst/>
                          <a:latin typeface="Gill Sans MT" panose="020B0502020104020203" pitchFamily="34" charset="0"/>
                          <a:ea typeface="+mn-ea"/>
                          <a:cs typeface="+mn-cs"/>
                          <a:hlinkClick r:id="rId5"/>
                        </a:rPr>
                        <a:t>TestComplete</a:t>
                      </a:r>
                      <a:r>
                        <a:rPr lang="en-US" sz="1700" b="0" i="0" u="sng" kern="1200" dirty="0">
                          <a:solidFill>
                            <a:schemeClr val="tx1"/>
                          </a:solidFill>
                          <a:effectLst/>
                          <a:latin typeface="Gill Sans MT" panose="020B0502020104020203" pitchFamily="34" charset="0"/>
                          <a:ea typeface="+mn-ea"/>
                          <a:cs typeface="+mn-cs"/>
                        </a:rPr>
                        <a:t> </a:t>
                      </a:r>
                      <a:r>
                        <a:rPr lang="en-US" sz="1700" b="0" i="0" u="sng" kern="1200" dirty="0" err="1">
                          <a:solidFill>
                            <a:schemeClr val="tx1"/>
                          </a:solidFill>
                          <a:effectLst/>
                          <a:latin typeface="Gill Sans MT" panose="020B0502020104020203" pitchFamily="34" charset="0"/>
                          <a:ea typeface="+mn-ea"/>
                          <a:cs typeface="+mn-cs"/>
                        </a:rPr>
                        <a:t>etc</a:t>
                      </a:r>
                      <a:endParaRPr lang="en-US" sz="1700"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700" b="0" i="0" kern="1200" dirty="0">
                          <a:solidFill>
                            <a:schemeClr val="tx1"/>
                          </a:solidFill>
                          <a:effectLst/>
                          <a:latin typeface="Gill Sans MT" panose="020B0502020104020203" pitchFamily="34" charset="0"/>
                          <a:ea typeface="+mn-ea"/>
                          <a:cs typeface="+mn-cs"/>
                        </a:rPr>
                        <a:t>10. Some popular Debugger tools: </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6"/>
                        </a:rPr>
                        <a:t>WinDbg</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hlinkClick r:id="rId7"/>
                        </a:rPr>
                        <a:t>OllyDbg</a:t>
                      </a:r>
                      <a:r>
                        <a:rPr lang="en-US" sz="1700" b="0" i="0" kern="1200" dirty="0">
                          <a:solidFill>
                            <a:schemeClr val="tx1"/>
                          </a:solidFill>
                          <a:effectLst/>
                          <a:latin typeface="Gill Sans MT" panose="020B0502020104020203" pitchFamily="34" charset="0"/>
                          <a:ea typeface="+mn-ea"/>
                          <a:cs typeface="+mn-cs"/>
                        </a:rPr>
                        <a:t>,</a:t>
                      </a:r>
                      <a:r>
                        <a:rPr lang="en-US" sz="1700" b="0" i="0" kern="1200" baseline="0" dirty="0">
                          <a:solidFill>
                            <a:schemeClr val="tx1"/>
                          </a:solidFill>
                          <a:effectLst/>
                          <a:latin typeface="Gill Sans MT" panose="020B0502020104020203" pitchFamily="34" charset="0"/>
                          <a:ea typeface="+mn-ea"/>
                          <a:cs typeface="+mn-cs"/>
                        </a:rPr>
                        <a:t> </a:t>
                      </a:r>
                      <a:r>
                        <a:rPr lang="en-US" sz="1700" b="0" i="0" u="none" strike="noStrike" kern="1200" dirty="0">
                          <a:solidFill>
                            <a:schemeClr val="tx1"/>
                          </a:solidFill>
                          <a:effectLst/>
                          <a:latin typeface="Gill Sans MT" panose="020B0502020104020203" pitchFamily="34" charset="0"/>
                          <a:ea typeface="+mn-ea"/>
                          <a:cs typeface="+mn-cs"/>
                          <a:hlinkClick r:id="rId8"/>
                        </a:rPr>
                        <a:t>IDA Pro,</a:t>
                      </a:r>
                      <a:r>
                        <a:rPr lang="en-US" sz="1700" b="0" i="0" u="none" strike="noStrike" kern="1200" dirty="0">
                          <a:solidFill>
                            <a:schemeClr val="tx1"/>
                          </a:solidFill>
                          <a:effectLst/>
                          <a:latin typeface="Gill Sans MT" panose="020B0502020104020203" pitchFamily="34" charset="0"/>
                          <a:ea typeface="+mn-ea"/>
                          <a:cs typeface="+mn-cs"/>
                        </a:rPr>
                        <a:t> </a:t>
                      </a:r>
                      <a:r>
                        <a:rPr lang="en-US" sz="1700" b="0" i="0" u="none" strike="noStrike" kern="1200" dirty="0" err="1">
                          <a:solidFill>
                            <a:schemeClr val="tx1"/>
                          </a:solidFill>
                          <a:effectLst/>
                          <a:latin typeface="Gill Sans MT" panose="020B0502020104020203" pitchFamily="34" charset="0"/>
                          <a:ea typeface="+mn-ea"/>
                          <a:cs typeface="+mn-cs"/>
                        </a:rPr>
                        <a:t>etc</a:t>
                      </a:r>
                      <a:endParaRPr lang="en-US" sz="1700" dirty="0">
                        <a:effectLst/>
                        <a:latin typeface="Gill Sans MT" panose="020B05020201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4492333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Monkey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Monkey Testing is carried out by a tester assuming that if the monkey uses the application then how random input, values will be entered by the Monkey without any knowledge or understanding of the application.</a:t>
            </a:r>
          </a:p>
          <a:p>
            <a:pPr algn="just"/>
            <a:r>
              <a:rPr lang="en-US" dirty="0"/>
              <a:t>The objective of Monkey Testing is </a:t>
            </a:r>
            <a:r>
              <a:rPr lang="en-US" dirty="0">
                <a:solidFill>
                  <a:srgbClr val="C00000"/>
                </a:solidFill>
              </a:rPr>
              <a:t>to check if an application or system gets crashed by providing random input values/data</a:t>
            </a:r>
            <a:r>
              <a:rPr lang="en-US" dirty="0"/>
              <a:t>. </a:t>
            </a:r>
          </a:p>
          <a:p>
            <a:pPr algn="just"/>
            <a:r>
              <a:rPr lang="en-US" dirty="0"/>
              <a:t>Monkey Testing is performed randomly and no test cases are scripted and it is not necessary to be aware of the full functionality of the system.</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30</a:t>
            </a:fld>
            <a:endParaRPr lang="en-US"/>
          </a:p>
        </p:txBody>
      </p:sp>
    </p:spTree>
    <p:extLst>
      <p:ext uri="{BB962C8B-B14F-4D97-AF65-F5344CB8AC3E}">
        <p14:creationId xmlns:p14="http://schemas.microsoft.com/office/powerpoint/2010/main" val="307027102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 Testing</a:t>
            </a:r>
          </a:p>
        </p:txBody>
      </p:sp>
      <p:sp>
        <p:nvSpPr>
          <p:cNvPr id="3" name="Content Placeholder 2"/>
          <p:cNvSpPr>
            <a:spLocks noGrp="1"/>
          </p:cNvSpPr>
          <p:nvPr>
            <p:ph idx="1"/>
          </p:nvPr>
        </p:nvSpPr>
        <p:spPr>
          <a:xfrm>
            <a:off x="47625" y="842986"/>
            <a:ext cx="8966200" cy="5523308"/>
          </a:xfrm>
        </p:spPr>
        <p:txBody>
          <a:bodyPr/>
          <a:lstStyle/>
          <a:p>
            <a:pPr algn="just"/>
            <a:r>
              <a:rPr lang="en-US" dirty="0"/>
              <a:t>Mutation Testing is a type of white box testing in which the </a:t>
            </a:r>
            <a:r>
              <a:rPr lang="en-US" dirty="0">
                <a:solidFill>
                  <a:srgbClr val="C00000"/>
                </a:solidFill>
              </a:rPr>
              <a:t>source code of one of the program is changed and verifies whether the existing test cases can identify these defects in the system</a:t>
            </a:r>
            <a:r>
              <a:rPr lang="en-US" dirty="0"/>
              <a:t>.</a:t>
            </a:r>
          </a:p>
          <a:p>
            <a:pPr algn="just"/>
            <a:r>
              <a:rPr lang="en-US" dirty="0"/>
              <a:t>The change in the program source code is very minimal so that it does not impact the entire application, only the specific area having the impact and the related test cases should able to identify those errors in the system.</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31</a:t>
            </a:fld>
            <a:endParaRPr lang="en-US"/>
          </a:p>
        </p:txBody>
      </p:sp>
    </p:spTree>
    <p:extLst>
      <p:ext uri="{BB962C8B-B14F-4D97-AF65-F5344CB8AC3E}">
        <p14:creationId xmlns:p14="http://schemas.microsoft.com/office/powerpoint/2010/main" val="281333520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Recovery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which validates </a:t>
            </a:r>
            <a:r>
              <a:rPr lang="en-US" dirty="0">
                <a:solidFill>
                  <a:srgbClr val="C00000"/>
                </a:solidFill>
              </a:rPr>
              <a:t>how well the application or system recovers from crashes or disasters</a:t>
            </a:r>
            <a:r>
              <a:rPr lang="en-US" dirty="0"/>
              <a:t>.</a:t>
            </a:r>
          </a:p>
          <a:p>
            <a:pPr algn="just"/>
            <a:r>
              <a:rPr lang="en-US" dirty="0"/>
              <a:t>Recovery Testing determines if the system is able to continue the operation after a disaster. </a:t>
            </a:r>
          </a:p>
          <a:p>
            <a:pPr algn="just"/>
            <a:r>
              <a:rPr lang="en-US" dirty="0"/>
              <a:t>Assume that application is receiving data through the network cable and suddenly that network cable has been unplugged. Sometime later, plug the network cable; then the system should start receiving data from where it lost the connection due to network cable unplugged.</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32</a:t>
            </a:fld>
            <a:endParaRPr lang="en-US"/>
          </a:p>
        </p:txBody>
      </p:sp>
    </p:spTree>
    <p:extLst>
      <p:ext uri="{BB962C8B-B14F-4D97-AF65-F5344CB8AC3E}">
        <p14:creationId xmlns:p14="http://schemas.microsoft.com/office/powerpoint/2010/main" val="223815229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It is a type of testing performed by a special team of testers. A system can be penetrated by any hacking way.</a:t>
            </a:r>
          </a:p>
          <a:p>
            <a:pPr algn="just"/>
            <a:r>
              <a:rPr lang="en-US" dirty="0"/>
              <a:t>Security Testing is done to check how the software or application or website is secure from internal and external threats. </a:t>
            </a:r>
          </a:p>
          <a:p>
            <a:pPr algn="just"/>
            <a:r>
              <a:rPr lang="en-US" dirty="0"/>
              <a:t>This testing includes how much software is secure from the malicious program, viruses and how secure and strong the authorization and authentication processes are.</a:t>
            </a:r>
          </a:p>
          <a:p>
            <a:pPr algn="just"/>
            <a:r>
              <a:rPr lang="en-US" dirty="0"/>
              <a:t>It also checks how software behaves for any hackers attack and malicious programs and how software is maintained for data security after such a hacker attack.</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42102206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This testing is done </a:t>
            </a:r>
            <a:r>
              <a:rPr lang="en-US" dirty="0">
                <a:solidFill>
                  <a:srgbClr val="C00000"/>
                </a:solidFill>
              </a:rPr>
              <a:t>when a system is stressed beyond its specifications in order to check how and when it fails</a:t>
            </a:r>
            <a:r>
              <a:rPr lang="en-US" dirty="0"/>
              <a:t>. </a:t>
            </a:r>
          </a:p>
          <a:p>
            <a:pPr algn="just"/>
            <a:r>
              <a:rPr lang="en-US" dirty="0"/>
              <a:t>This is performed under heavy load like putting large number beyond storage capacity, complex database queries, continuous input to the system or database load.</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174930576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Under Usability Testing, User-friendliness check is done. </a:t>
            </a:r>
          </a:p>
          <a:p>
            <a:pPr algn="just"/>
            <a:r>
              <a:rPr lang="en-US" dirty="0"/>
              <a:t>The application flow is tested to know if a new user can understand the application easily or not, Proper help documented if a user gets stuck at any point. </a:t>
            </a:r>
          </a:p>
          <a:p>
            <a:pPr algn="just"/>
            <a:r>
              <a:rPr lang="en-US" dirty="0"/>
              <a:t>Basically, </a:t>
            </a:r>
            <a:r>
              <a:rPr lang="en-US" dirty="0">
                <a:solidFill>
                  <a:srgbClr val="C00000"/>
                </a:solidFill>
              </a:rPr>
              <a:t>system navigation is checked in this testing</a:t>
            </a:r>
            <a:r>
              <a:rPr lang="en-US" dirty="0"/>
              <a: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Tree>
    <p:extLst>
      <p:ext uri="{BB962C8B-B14F-4D97-AF65-F5344CB8AC3E}">
        <p14:creationId xmlns:p14="http://schemas.microsoft.com/office/powerpoint/2010/main" val="69124648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Testing</a:t>
            </a:r>
          </a:p>
        </p:txBody>
      </p:sp>
      <p:sp>
        <p:nvSpPr>
          <p:cNvPr id="3" name="Content Placeholder 2"/>
          <p:cNvSpPr>
            <a:spLocks noGrp="1"/>
          </p:cNvSpPr>
          <p:nvPr>
            <p:ph idx="1"/>
          </p:nvPr>
        </p:nvSpPr>
        <p:spPr>
          <a:xfrm>
            <a:off x="47625" y="842986"/>
            <a:ext cx="8966200" cy="5523308"/>
          </a:xfrm>
        </p:spPr>
        <p:txBody>
          <a:bodyPr/>
          <a:lstStyle/>
          <a:p>
            <a:pPr algn="just"/>
            <a:r>
              <a:rPr lang="en-US" dirty="0"/>
              <a:t>Whenever a new build is provided by the development team then the Software Testing team validates the build and ensures that no major issue exists.</a:t>
            </a:r>
          </a:p>
          <a:p>
            <a:pPr algn="just"/>
            <a:r>
              <a:rPr lang="en-US" dirty="0"/>
              <a:t>The testing team ensures that the build is stable and a detailed level of testing is carried out further. Smoke Testing </a:t>
            </a:r>
            <a:r>
              <a:rPr lang="en-US" dirty="0">
                <a:solidFill>
                  <a:srgbClr val="C00000"/>
                </a:solidFill>
              </a:rPr>
              <a:t>checks that no show stopper defect exists in the build which will prevent the testing team to test the application in detail</a:t>
            </a:r>
            <a:r>
              <a:rPr lang="en-US" dirty="0"/>
              <a:t>.</a:t>
            </a:r>
          </a:p>
          <a:p>
            <a:pPr algn="just"/>
            <a:r>
              <a:rPr lang="en-US" dirty="0"/>
              <a:t>If testers find that the major critical functionality is broken down at the initial stage itself then testing team can reject the build and inform accordingly to the development team. </a:t>
            </a:r>
          </a:p>
          <a:p>
            <a:pPr algn="just"/>
            <a:r>
              <a:rPr lang="en-US" dirty="0"/>
              <a:t>Smoke Testing is carried out to a detailed level of any Functional or Regression Testing.</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126786181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Sanity Testing</a:t>
            </a:r>
          </a:p>
        </p:txBody>
      </p:sp>
      <p:sp>
        <p:nvSpPr>
          <p:cNvPr id="3" name="Content Placeholder 2"/>
          <p:cNvSpPr>
            <a:spLocks noGrp="1"/>
          </p:cNvSpPr>
          <p:nvPr>
            <p:ph idx="1"/>
          </p:nvPr>
        </p:nvSpPr>
        <p:spPr>
          <a:xfrm>
            <a:off x="47625" y="842986"/>
            <a:ext cx="8966200" cy="5523308"/>
          </a:xfrm>
        </p:spPr>
        <p:txBody>
          <a:bodyPr/>
          <a:lstStyle/>
          <a:p>
            <a:pPr algn="just"/>
            <a:r>
              <a:rPr lang="en-US" dirty="0"/>
              <a:t>Sanity Testing is done to determine if a new software version is performing well enough to accept it for a major testing effort or not. </a:t>
            </a:r>
          </a:p>
          <a:p>
            <a:pPr algn="just"/>
            <a:r>
              <a:rPr lang="en-US" dirty="0"/>
              <a:t>If an application is crashing for the initial use then the system is not stable enough for further testing. Hence a build or an application is assigned to fix it.</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37</a:t>
            </a:fld>
            <a:endParaRPr lang="en-US"/>
          </a:p>
        </p:txBody>
      </p:sp>
    </p:spTree>
    <p:extLst>
      <p:ext uri="{BB962C8B-B14F-4D97-AF65-F5344CB8AC3E}">
        <p14:creationId xmlns:p14="http://schemas.microsoft.com/office/powerpoint/2010/main" val="401605772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a:xfrm>
            <a:off x="47625" y="842986"/>
            <a:ext cx="8966200" cy="5523308"/>
          </a:xfrm>
        </p:spPr>
        <p:txBody>
          <a:bodyPr/>
          <a:lstStyle/>
          <a:p>
            <a:pPr algn="just"/>
            <a:r>
              <a:rPr lang="en-US" dirty="0"/>
              <a:t>Testing an application as a whole for the modification in any module or functionality is termed as Regression Testing. </a:t>
            </a:r>
          </a:p>
          <a:p>
            <a:pPr algn="just"/>
            <a:r>
              <a:rPr lang="en-US" dirty="0"/>
              <a:t>It is difficult to cover all the system in Regression Testing, so typically Automation Testing Tools are used for these types of testing.</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38</a:t>
            </a:fld>
            <a:endParaRPr lang="en-US"/>
          </a:p>
        </p:txBody>
      </p:sp>
    </p:spTree>
    <p:extLst>
      <p:ext uri="{BB962C8B-B14F-4D97-AF65-F5344CB8AC3E}">
        <p14:creationId xmlns:p14="http://schemas.microsoft.com/office/powerpoint/2010/main" val="390855250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vs Sanity vs Regression</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graphicFrame>
        <p:nvGraphicFramePr>
          <p:cNvPr id="7" name="Content Placeholder 6">
            <a:extLst>
              <a:ext uri="{FF2B5EF4-FFF2-40B4-BE49-F238E27FC236}">
                <a16:creationId xmlns:a16="http://schemas.microsoft.com/office/drawing/2014/main" id="{C42D692C-9FBE-48BA-AD02-82A688598F29}"/>
              </a:ext>
            </a:extLst>
          </p:cNvPr>
          <p:cNvGraphicFramePr>
            <a:graphicFrameLocks noGrp="1"/>
          </p:cNvGraphicFramePr>
          <p:nvPr>
            <p:ph idx="1"/>
            <p:extLst>
              <p:ext uri="{D42A27DB-BD31-4B8C-83A1-F6EECF244321}">
                <p14:modId xmlns:p14="http://schemas.microsoft.com/office/powerpoint/2010/main" val="54113412"/>
              </p:ext>
            </p:extLst>
          </p:nvPr>
        </p:nvGraphicFramePr>
        <p:xfrm>
          <a:off x="221941" y="1165865"/>
          <a:ext cx="8700117" cy="5171034"/>
        </p:xfrm>
        <a:graphic>
          <a:graphicData uri="http://schemas.openxmlformats.org/drawingml/2006/table">
            <a:tbl>
              <a:tblPr/>
              <a:tblGrid>
                <a:gridCol w="2900039">
                  <a:extLst>
                    <a:ext uri="{9D8B030D-6E8A-4147-A177-3AD203B41FA5}">
                      <a16:colId xmlns:a16="http://schemas.microsoft.com/office/drawing/2014/main" val="18222859"/>
                    </a:ext>
                  </a:extLst>
                </a:gridCol>
                <a:gridCol w="2900039">
                  <a:extLst>
                    <a:ext uri="{9D8B030D-6E8A-4147-A177-3AD203B41FA5}">
                      <a16:colId xmlns:a16="http://schemas.microsoft.com/office/drawing/2014/main" val="412822728"/>
                    </a:ext>
                  </a:extLst>
                </a:gridCol>
                <a:gridCol w="2900039">
                  <a:extLst>
                    <a:ext uri="{9D8B030D-6E8A-4147-A177-3AD203B41FA5}">
                      <a16:colId xmlns:a16="http://schemas.microsoft.com/office/drawing/2014/main" val="2983351798"/>
                    </a:ext>
                  </a:extLst>
                </a:gridCol>
              </a:tblGrid>
              <a:tr h="435134">
                <a:tc>
                  <a:txBody>
                    <a:bodyPr/>
                    <a:lstStyle/>
                    <a:p>
                      <a:pPr algn="ctr" fontAlgn="t"/>
                      <a:r>
                        <a:rPr lang="en-US" sz="2000" b="1" dirty="0">
                          <a:solidFill>
                            <a:srgbClr val="171717"/>
                          </a:solidFill>
                          <a:effectLst/>
                        </a:rPr>
                        <a:t>Smoke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tc>
                  <a:txBody>
                    <a:bodyPr/>
                    <a:lstStyle/>
                    <a:p>
                      <a:pPr algn="ctr" fontAlgn="t"/>
                      <a:r>
                        <a:rPr lang="en-US" sz="2000" b="1">
                          <a:solidFill>
                            <a:srgbClr val="171717"/>
                          </a:solidFill>
                          <a:effectLst/>
                        </a:rPr>
                        <a:t>Sanity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tc>
                  <a:txBody>
                    <a:bodyPr/>
                    <a:lstStyle/>
                    <a:p>
                      <a:pPr algn="ctr" fontAlgn="t"/>
                      <a:r>
                        <a:rPr lang="en-US" sz="2000" b="1" dirty="0">
                          <a:solidFill>
                            <a:srgbClr val="171717"/>
                          </a:solidFill>
                          <a:effectLst/>
                        </a:rPr>
                        <a:t>Regression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4F4F4"/>
                    </a:solidFill>
                  </a:tcPr>
                </a:tc>
                <a:extLst>
                  <a:ext uri="{0D108BD9-81ED-4DB2-BD59-A6C34878D82A}">
                    <a16:rowId xmlns:a16="http://schemas.microsoft.com/office/drawing/2014/main" val="117877945"/>
                  </a:ext>
                </a:extLst>
              </a:tr>
              <a:tr h="732837">
                <a:tc>
                  <a:txBody>
                    <a:bodyPr/>
                    <a:lstStyle/>
                    <a:p>
                      <a:pPr fontAlgn="t"/>
                      <a:r>
                        <a:rPr lang="en-US" sz="1600">
                          <a:effectLst/>
                        </a:rPr>
                        <a:t>Performed on initial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Performed on stable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Performed on stable builds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552347294"/>
                  </a:ext>
                </a:extLst>
              </a:tr>
              <a:tr h="1381469">
                <a:tc>
                  <a:txBody>
                    <a:bodyPr/>
                    <a:lstStyle/>
                    <a:p>
                      <a:pPr fontAlgn="t"/>
                      <a:r>
                        <a:rPr lang="en-US" sz="1600">
                          <a:effectLst/>
                        </a:rPr>
                        <a:t>Tests the stability of a new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Tests the stability of a new functionality or code changes in the existing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Tests the functionality of all affected areas after new functionality /code changes in the existing build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230946189"/>
                  </a:ext>
                </a:extLst>
              </a:tr>
              <a:tr h="1140510">
                <a:tc>
                  <a:txBody>
                    <a:bodyPr/>
                    <a:lstStyle/>
                    <a:p>
                      <a:pPr fontAlgn="t"/>
                      <a:r>
                        <a:rPr lang="en-US" sz="1600">
                          <a:effectLst/>
                        </a:rPr>
                        <a:t>Covers end-to-end basic functionalities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Covers certain modules, in which code changes have been made</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Covers detailed testing targeting all the affected areas after new functionalities are added</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6175369"/>
                  </a:ext>
                </a:extLst>
              </a:tr>
              <a:tr h="745717">
                <a:tc>
                  <a:txBody>
                    <a:bodyPr/>
                    <a:lstStyle/>
                    <a:p>
                      <a:pPr fontAlgn="t"/>
                      <a:r>
                        <a:rPr lang="en-US" sz="1600">
                          <a:effectLst/>
                        </a:rPr>
                        <a:t>Executed by testers &amp; sometimes also by developers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Executed by testers</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Executed by testers, mostly via automation</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76520086"/>
                  </a:ext>
                </a:extLst>
              </a:tr>
              <a:tr h="735367">
                <a:tc>
                  <a:txBody>
                    <a:bodyPr/>
                    <a:lstStyle/>
                    <a:p>
                      <a:pPr fontAlgn="t"/>
                      <a:r>
                        <a:rPr lang="en-US" sz="1600">
                          <a:effectLst/>
                        </a:rPr>
                        <a:t>A part of basic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A part of regression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Regression Testing is a superset of Smoke and Sanity Testing</a:t>
                      </a:r>
                    </a:p>
                  </a:txBody>
                  <a:tcPr marL="53811" marR="53811" marT="53811" marB="53811">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337141"/>
                  </a:ext>
                </a:extLst>
              </a:tr>
            </a:tbl>
          </a:graphicData>
        </a:graphic>
      </p:graphicFrame>
    </p:spTree>
    <p:extLst>
      <p:ext uri="{BB962C8B-B14F-4D97-AF65-F5344CB8AC3E}">
        <p14:creationId xmlns:p14="http://schemas.microsoft.com/office/powerpoint/2010/main" val="33385668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A8CF77D-DD28-46FC-A680-7B0A9AA6E3DB}" type="datetime1">
              <a:rPr lang="en-US" sz="800" b="0" smtClean="0">
                <a:solidFill>
                  <a:schemeClr val="tx1"/>
                </a:solidFill>
                <a:latin typeface="Arial" panose="020B0604020202020204" pitchFamily="34" charset="0"/>
              </a:rPr>
              <a:t>25-May-22</a:t>
            </a:fld>
            <a:endParaRPr lang="en-US" sz="800" b="0">
              <a:solidFill>
                <a:schemeClr val="tx1"/>
              </a:solidFill>
              <a:latin typeface="Arial" panose="020B0604020202020204" pitchFamily="34" charset="0"/>
            </a:endParaRP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smtClean="0">
                <a:solidFill>
                  <a:schemeClr val="tx1"/>
                </a:solidFill>
                <a:latin typeface="Arial" panose="020B0604020202020204" pitchFamily="34" charset="0"/>
              </a:rPr>
              <a:pPr/>
              <a:t>4</a:t>
            </a:fld>
            <a:endParaRPr lang="en-US" sz="800" b="0">
              <a:solidFill>
                <a:schemeClr val="tx1"/>
              </a:solidFill>
              <a:latin typeface="Arial" panose="020B0604020202020204" pitchFamily="34" charset="0"/>
            </a:endParaRPr>
          </a:p>
        </p:txBody>
      </p:sp>
      <p:pic>
        <p:nvPicPr>
          <p:cNvPr id="2050" name="Picture 2" descr="Difference between Testing and Debu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93" y="1079158"/>
            <a:ext cx="8489894" cy="531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652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Smoke vs Sanity vs Regression</a:t>
            </a:r>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
        <p:nvSpPr>
          <p:cNvPr id="5" name="Content Placeholder 4">
            <a:extLst>
              <a:ext uri="{FF2B5EF4-FFF2-40B4-BE49-F238E27FC236}">
                <a16:creationId xmlns:a16="http://schemas.microsoft.com/office/drawing/2014/main" id="{62C68D58-BC7D-475D-A07E-4AA7CAD4404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9FE1824-708B-4778-9CB3-9A119747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09" y="639193"/>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784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Software Testing</a:t>
            </a:r>
          </a:p>
        </p:txBody>
      </p:sp>
      <p:sp>
        <p:nvSpPr>
          <p:cNvPr id="3" name="Content Placeholder 2"/>
          <p:cNvSpPr>
            <a:spLocks noGrp="1"/>
          </p:cNvSpPr>
          <p:nvPr>
            <p:ph idx="1"/>
          </p:nvPr>
        </p:nvSpPr>
        <p:spPr>
          <a:xfrm>
            <a:off x="47625" y="842986"/>
            <a:ext cx="8966200" cy="5523308"/>
          </a:xfrm>
        </p:spPr>
        <p:txBody>
          <a:bodyPr/>
          <a:lstStyle/>
          <a:p>
            <a:endParaRPr lang="en-US" dirty="0"/>
          </a:p>
          <a:p>
            <a:r>
              <a:rPr lang="en-US" dirty="0"/>
              <a:t>There are </a:t>
            </a:r>
            <a:r>
              <a:rPr lang="en-US" dirty="0">
                <a:solidFill>
                  <a:srgbClr val="C00000"/>
                </a:solidFill>
              </a:rPr>
              <a:t>seven principles </a:t>
            </a:r>
            <a:r>
              <a:rPr lang="en-US" dirty="0"/>
              <a:t>of Software Testing.</a:t>
            </a:r>
          </a:p>
          <a:p>
            <a:pPr marL="914400" lvl="1" indent="-457200">
              <a:lnSpc>
                <a:spcPct val="150000"/>
              </a:lnSpc>
              <a:buFont typeface="+mj-lt"/>
              <a:buAutoNum type="arabicPeriod"/>
            </a:pPr>
            <a:r>
              <a:rPr lang="en-US" dirty="0"/>
              <a:t>Testing shows presence of defects</a:t>
            </a:r>
          </a:p>
          <a:p>
            <a:pPr marL="914400" lvl="1" indent="-457200">
              <a:lnSpc>
                <a:spcPct val="150000"/>
              </a:lnSpc>
              <a:buFont typeface="+mj-lt"/>
              <a:buAutoNum type="arabicPeriod"/>
            </a:pPr>
            <a:r>
              <a:rPr lang="en-US" dirty="0"/>
              <a:t>Exhaustive testing is impossible</a:t>
            </a:r>
          </a:p>
          <a:p>
            <a:pPr marL="914400" lvl="1" indent="-457200">
              <a:lnSpc>
                <a:spcPct val="150000"/>
              </a:lnSpc>
              <a:buFont typeface="+mj-lt"/>
              <a:buAutoNum type="arabicPeriod"/>
            </a:pPr>
            <a:r>
              <a:rPr lang="en-US" dirty="0"/>
              <a:t>Early testing reduces the cost</a:t>
            </a:r>
          </a:p>
          <a:p>
            <a:pPr marL="914400" lvl="1" indent="-457200">
              <a:lnSpc>
                <a:spcPct val="150000"/>
              </a:lnSpc>
              <a:buFont typeface="+mj-lt"/>
              <a:buAutoNum type="arabicPeriod"/>
            </a:pPr>
            <a:r>
              <a:rPr lang="en-US" dirty="0"/>
              <a:t>Defect clustering</a:t>
            </a:r>
          </a:p>
          <a:p>
            <a:pPr marL="914400" lvl="1" indent="-457200">
              <a:lnSpc>
                <a:spcPct val="150000"/>
              </a:lnSpc>
              <a:buFont typeface="+mj-lt"/>
              <a:buAutoNum type="arabicPeriod"/>
            </a:pPr>
            <a:r>
              <a:rPr lang="en-US" dirty="0"/>
              <a:t>Pesticide paradox</a:t>
            </a:r>
          </a:p>
          <a:p>
            <a:pPr marL="914400" lvl="1" indent="-457200">
              <a:lnSpc>
                <a:spcPct val="150000"/>
              </a:lnSpc>
              <a:buFont typeface="+mj-lt"/>
              <a:buAutoNum type="arabicPeriod"/>
            </a:pPr>
            <a:r>
              <a:rPr lang="en-US" dirty="0"/>
              <a:t>Testing is context dependent</a:t>
            </a:r>
          </a:p>
          <a:p>
            <a:pPr marL="914400" lvl="1" indent="-457200">
              <a:lnSpc>
                <a:spcPct val="150000"/>
              </a:lnSpc>
              <a:buFont typeface="+mj-lt"/>
              <a:buAutoNum type="arabicPeriod"/>
            </a:pPr>
            <a:r>
              <a:rPr lang="en-US" dirty="0"/>
              <a:t>Absence of error – fallacy</a:t>
            </a:r>
          </a:p>
          <a:p>
            <a:pPr lvl="1"/>
            <a:endParaRPr lang="en-US" sz="24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Tree>
    <p:extLst>
      <p:ext uri="{BB962C8B-B14F-4D97-AF65-F5344CB8AC3E}">
        <p14:creationId xmlns:p14="http://schemas.microsoft.com/office/powerpoint/2010/main" val="28532666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Testing Shows Presence of Defects: </a:t>
            </a:r>
            <a:r>
              <a:rPr lang="en-US" dirty="0"/>
              <a:t>Testing shows the presence of defects in the software. The </a:t>
            </a:r>
            <a:r>
              <a:rPr lang="en-US" dirty="0">
                <a:solidFill>
                  <a:srgbClr val="C00000"/>
                </a:solidFill>
              </a:rPr>
              <a:t>goal of testing is to make the software fail</a:t>
            </a:r>
            <a:r>
              <a:rPr lang="en-US" dirty="0"/>
              <a:t>. Sufficient testing reduces the presence of defects. In case </a:t>
            </a:r>
            <a:r>
              <a:rPr lang="en-US" dirty="0">
                <a:solidFill>
                  <a:srgbClr val="C00000"/>
                </a:solidFill>
              </a:rPr>
              <a:t>testers are unable to find defects</a:t>
            </a:r>
            <a:r>
              <a:rPr lang="en-US" dirty="0"/>
              <a:t> after repeated regression testing </a:t>
            </a:r>
            <a:r>
              <a:rPr lang="en-US" dirty="0">
                <a:solidFill>
                  <a:srgbClr val="C00000"/>
                </a:solidFill>
              </a:rPr>
              <a:t>doesn’t mean that the software is bug-free</a:t>
            </a:r>
            <a:r>
              <a:rPr lang="en-US" dirty="0"/>
              <a:t>.</a:t>
            </a:r>
          </a:p>
          <a:p>
            <a:pPr algn="just"/>
            <a:endParaRPr lang="en-US" sz="1400" dirty="0"/>
          </a:p>
          <a:p>
            <a:pPr algn="just"/>
            <a:r>
              <a:rPr lang="en-US" b="1" dirty="0"/>
              <a:t>Exhaustive Testing is Impossible:</a:t>
            </a:r>
            <a:r>
              <a:rPr lang="en-US" dirty="0"/>
              <a:t> </a:t>
            </a:r>
            <a:r>
              <a:rPr lang="en-US" dirty="0">
                <a:solidFill>
                  <a:srgbClr val="C00000"/>
                </a:solidFill>
              </a:rPr>
              <a:t>Testing all the functionalities using all valid and invalid inputs and preconditions is known as Exhaustive testing</a:t>
            </a:r>
            <a:r>
              <a:rPr lang="en-US" dirty="0"/>
              <a:t>. If we keep on testing </a:t>
            </a:r>
            <a:r>
              <a:rPr lang="en-US" dirty="0">
                <a:solidFill>
                  <a:srgbClr val="C00000"/>
                </a:solidFill>
              </a:rPr>
              <a:t>all possible test</a:t>
            </a:r>
            <a:r>
              <a:rPr lang="en-US" dirty="0"/>
              <a:t> conditions then the software </a:t>
            </a:r>
            <a:r>
              <a:rPr lang="en-US" dirty="0">
                <a:solidFill>
                  <a:srgbClr val="C00000"/>
                </a:solidFill>
              </a:rPr>
              <a:t>execution time and costs will rise</a:t>
            </a:r>
            <a:r>
              <a:rPr lang="en-US" dirty="0"/>
              <a:t>. So instead of doing exhaustive testing, </a:t>
            </a:r>
            <a:r>
              <a:rPr lang="en-US" dirty="0">
                <a:solidFill>
                  <a:srgbClr val="C00000"/>
                </a:solidFill>
              </a:rPr>
              <a:t>risks and priorities will be taken into consideration</a:t>
            </a:r>
            <a:r>
              <a:rPr lang="en-US" dirty="0"/>
              <a:t> whilst doing testing and estimating testing efforts.</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Tree>
    <p:extLst>
      <p:ext uri="{BB962C8B-B14F-4D97-AF65-F5344CB8AC3E}">
        <p14:creationId xmlns:p14="http://schemas.microsoft.com/office/powerpoint/2010/main" val="21635539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Early Testing:</a:t>
            </a:r>
            <a:r>
              <a:rPr lang="en-US" dirty="0"/>
              <a:t> Defects detected in early phases of SDLC are less expensive to fix. So conducting early testing reduces the cost of fixing defects. It </a:t>
            </a:r>
            <a:r>
              <a:rPr lang="en-US" dirty="0">
                <a:solidFill>
                  <a:srgbClr val="C00000"/>
                </a:solidFill>
              </a:rPr>
              <a:t>is cheaper to change the incorrect requirement</a:t>
            </a:r>
            <a:r>
              <a:rPr lang="en-US" dirty="0"/>
              <a:t> compared to </a:t>
            </a:r>
            <a:r>
              <a:rPr lang="en-US" dirty="0">
                <a:solidFill>
                  <a:srgbClr val="C00000"/>
                </a:solidFill>
              </a:rPr>
              <a:t>fixing the fully developed functionality</a:t>
            </a:r>
            <a:r>
              <a:rPr lang="en-US" dirty="0"/>
              <a:t> which is not working as intended.</a:t>
            </a:r>
          </a:p>
          <a:p>
            <a:pPr algn="just"/>
            <a:endParaRPr lang="en-US" sz="1400" dirty="0"/>
          </a:p>
          <a:p>
            <a:pPr algn="just"/>
            <a:r>
              <a:rPr lang="en-US" b="1" dirty="0"/>
              <a:t>Defect Clustering:</a:t>
            </a:r>
            <a:r>
              <a:rPr lang="en-US" dirty="0"/>
              <a:t> Defect Clustering in software testing means that a </a:t>
            </a:r>
            <a:r>
              <a:rPr lang="en-US" dirty="0">
                <a:solidFill>
                  <a:srgbClr val="C00000"/>
                </a:solidFill>
              </a:rPr>
              <a:t>small module or functionality contains most of the bugs</a:t>
            </a:r>
            <a:r>
              <a:rPr lang="en-US" dirty="0"/>
              <a:t> or it has the most operational failures. As per the </a:t>
            </a:r>
            <a:r>
              <a:rPr lang="en-US" u="sng" dirty="0">
                <a:solidFill>
                  <a:srgbClr val="0000CC"/>
                </a:solidFill>
              </a:rPr>
              <a:t>Pareto Principle</a:t>
            </a:r>
            <a:r>
              <a:rPr lang="en-US" dirty="0"/>
              <a:t> (80-20 Rule), 80% of issues comes from 20% of modules and remaining 20% of issues from remaining 80% of modules. So we do emphasize testing on the 20% of modules where we face 80% of bugs.</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Tree>
    <p:extLst>
      <p:ext uri="{BB962C8B-B14F-4D97-AF65-F5344CB8AC3E}">
        <p14:creationId xmlns:p14="http://schemas.microsoft.com/office/powerpoint/2010/main" val="41150317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Pesticide Paradox:</a:t>
            </a:r>
            <a:r>
              <a:rPr lang="en-US" dirty="0"/>
              <a:t> The </a:t>
            </a:r>
            <a:r>
              <a:rPr lang="en-US" dirty="0">
                <a:solidFill>
                  <a:srgbClr val="C00000"/>
                </a:solidFill>
              </a:rPr>
              <a:t>process of repeating the same test cases again and again,</a:t>
            </a:r>
            <a:r>
              <a:rPr lang="en-US" dirty="0"/>
              <a:t> eventually, the same test cases will no longer find new bugs is called Pesticide Paradox in software testing. So </a:t>
            </a:r>
            <a:r>
              <a:rPr lang="en-US" dirty="0">
                <a:solidFill>
                  <a:srgbClr val="C00000"/>
                </a:solidFill>
              </a:rPr>
              <a:t>to overcome this Pesticide Paradox, it is necessary to review the test cases regularly</a:t>
            </a:r>
            <a:r>
              <a:rPr lang="en-US" dirty="0"/>
              <a:t> and add or update them to find more defects.</a:t>
            </a:r>
          </a:p>
          <a:p>
            <a:pPr algn="just"/>
            <a:endParaRPr lang="en-US" sz="1400" dirty="0"/>
          </a:p>
          <a:p>
            <a:pPr algn="just"/>
            <a:r>
              <a:rPr lang="en-US" b="1" dirty="0"/>
              <a:t>Testing is Context Dependent:</a:t>
            </a:r>
            <a:r>
              <a:rPr lang="en-US" dirty="0"/>
              <a:t> </a:t>
            </a:r>
            <a:r>
              <a:rPr lang="en-US" dirty="0">
                <a:solidFill>
                  <a:srgbClr val="C00000"/>
                </a:solidFill>
              </a:rPr>
              <a:t>Testing approach depends on the context</a:t>
            </a:r>
            <a:r>
              <a:rPr lang="en-US" dirty="0"/>
              <a:t> of the software we develop. We do test the software differently in different contexts. For example, online banking application requires a different approach of testing compared to an e-commerce site.</a:t>
            </a:r>
          </a:p>
          <a:p>
            <a:pPr algn="just"/>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spTree>
    <p:extLst>
      <p:ext uri="{BB962C8B-B14F-4D97-AF65-F5344CB8AC3E}">
        <p14:creationId xmlns:p14="http://schemas.microsoft.com/office/powerpoint/2010/main" val="19694464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S/W Testing </a:t>
            </a:r>
            <a:r>
              <a:rPr lang="en-US" dirty="0" err="1"/>
              <a:t>Cont</a:t>
            </a:r>
            <a:r>
              <a:rPr lang="en-US" dirty="0"/>
              <a:t>…</a:t>
            </a:r>
          </a:p>
        </p:txBody>
      </p:sp>
      <p:sp>
        <p:nvSpPr>
          <p:cNvPr id="3" name="Content Placeholder 2"/>
          <p:cNvSpPr>
            <a:spLocks noGrp="1"/>
          </p:cNvSpPr>
          <p:nvPr>
            <p:ph idx="1"/>
          </p:nvPr>
        </p:nvSpPr>
        <p:spPr>
          <a:xfrm>
            <a:off x="47625" y="842986"/>
            <a:ext cx="8966200" cy="5523308"/>
          </a:xfrm>
        </p:spPr>
        <p:txBody>
          <a:bodyPr/>
          <a:lstStyle/>
          <a:p>
            <a:pPr algn="just"/>
            <a:r>
              <a:rPr lang="en-US" b="1" dirty="0"/>
              <a:t>Absence of Error – Fallacy:</a:t>
            </a:r>
            <a:r>
              <a:rPr lang="en-US" dirty="0"/>
              <a:t> The </a:t>
            </a:r>
            <a:r>
              <a:rPr lang="en-US" dirty="0">
                <a:solidFill>
                  <a:srgbClr val="C00000"/>
                </a:solidFill>
              </a:rPr>
              <a:t>absence of error does not necessarily mean that the software is error free</a:t>
            </a:r>
            <a:r>
              <a:rPr lang="en-US" dirty="0"/>
              <a:t>. 99% of bug-free software may still be unusable, if wrong requirements were incorporated into the software and the software is not addressing the business needs. The software which we built not only be a 99% bug-free software but also it must fulfill the business needs otherwise it will become an unusable software. The </a:t>
            </a:r>
            <a:r>
              <a:rPr lang="en-US" dirty="0">
                <a:solidFill>
                  <a:srgbClr val="C00000"/>
                </a:solidFill>
              </a:rPr>
              <a:t>testing team</a:t>
            </a:r>
            <a:r>
              <a:rPr lang="en-US" dirty="0"/>
              <a:t> must </a:t>
            </a:r>
            <a:r>
              <a:rPr lang="en-US" dirty="0">
                <a:solidFill>
                  <a:srgbClr val="C00000"/>
                </a:solidFill>
              </a:rPr>
              <a:t>start with the hypothesis that there are errors in the software</a:t>
            </a:r>
            <a:r>
              <a:rPr lang="en-US" dirty="0"/>
              <a:t>. Using test cases and other methods, the testing team desires to prove the hypothesis wrong.</a:t>
            </a:r>
          </a:p>
          <a:p>
            <a:pPr marL="0" indent="0" algn="just">
              <a:buNone/>
            </a:pPr>
            <a:endParaRPr lang="en-US" sz="2800" dirty="0"/>
          </a:p>
        </p:txBody>
      </p:sp>
      <p:sp>
        <p:nvSpPr>
          <p:cNvPr id="4" name="Date Placeholder 3"/>
          <p:cNvSpPr>
            <a:spLocks noGrp="1"/>
          </p:cNvSpPr>
          <p:nvPr>
            <p:ph type="dt" sz="half" idx="10"/>
          </p:nvPr>
        </p:nvSpPr>
        <p:spPr/>
        <p:txBody>
          <a:bodyPr/>
          <a:lstStyle/>
          <a:p>
            <a:pPr>
              <a:defRPr/>
            </a:pPr>
            <a:fld id="{7A6DB783-5EF1-453E-A333-D6BC54CDC80B}" type="datetime1">
              <a:rPr lang="en-US" u="sng" smtClean="0"/>
              <a:t>25-May-22</a:t>
            </a:fld>
            <a:endParaRPr lang="en-US" u="sng"/>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Tree>
    <p:extLst>
      <p:ext uri="{BB962C8B-B14F-4D97-AF65-F5344CB8AC3E}">
        <p14:creationId xmlns:p14="http://schemas.microsoft.com/office/powerpoint/2010/main" val="4122396166"/>
      </p:ext>
    </p:extLst>
  </p:cSld>
  <p:clrMapOvr>
    <a:masterClrMapping/>
  </p:clrMapOvr>
  <p:transition spd="med"/>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4174</TotalTime>
  <Pages>49</Pages>
  <Words>3416</Words>
  <Application>Microsoft Office PowerPoint</Application>
  <PresentationFormat>On-screen Show (4:3)</PresentationFormat>
  <Paragraphs>307</Paragraphs>
  <Slides>40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Gill Sans MT</vt:lpstr>
      <vt:lpstr>Monotype Sorts</vt:lpstr>
      <vt:lpstr>Times New Roman</vt:lpstr>
      <vt:lpstr>Verdana</vt:lpstr>
      <vt:lpstr>Wingdings</vt:lpstr>
      <vt:lpstr>Blank Presentation</vt:lpstr>
      <vt:lpstr>intro</vt:lpstr>
      <vt:lpstr>PowerPoint Presentation</vt:lpstr>
      <vt:lpstr>Testing &amp; Debugging</vt:lpstr>
      <vt:lpstr>Testing vs Debugging</vt:lpstr>
      <vt:lpstr>PowerPoint Presentation</vt:lpstr>
      <vt:lpstr>Principles of Software Testing</vt:lpstr>
      <vt:lpstr>Principles of S/W Testing Cont…</vt:lpstr>
      <vt:lpstr>Principles of S/W Testing Cont…</vt:lpstr>
      <vt:lpstr>Principles of S/W Testing Cont…</vt:lpstr>
      <vt:lpstr>Principles of S/W Testing Cont…</vt:lpstr>
      <vt:lpstr>Software Assessment</vt:lpstr>
      <vt:lpstr>Types of Software Testing</vt:lpstr>
      <vt:lpstr>Functional vs Non Functional Test.</vt:lpstr>
      <vt:lpstr>Functional vs Non Functional Test.</vt:lpstr>
      <vt:lpstr>Alpha Testing</vt:lpstr>
      <vt:lpstr>Acceptance Testing</vt:lpstr>
      <vt:lpstr> Ad-hoc Testing</vt:lpstr>
      <vt:lpstr>Accessibility Testing</vt:lpstr>
      <vt:lpstr>Beta Testing</vt:lpstr>
      <vt:lpstr>Back-end Testing</vt:lpstr>
      <vt:lpstr>Compatibility Testing</vt:lpstr>
      <vt:lpstr>Browser Compatibility Testing</vt:lpstr>
      <vt:lpstr>Backward Compatibility Testing</vt:lpstr>
      <vt:lpstr>Boundary Value Testing</vt:lpstr>
      <vt:lpstr>Equivalence Partitioning</vt:lpstr>
      <vt:lpstr>Graphical User Interface (GUI) Testing</vt:lpstr>
      <vt:lpstr>Gorilla Testing</vt:lpstr>
      <vt:lpstr>Happy Path Testing</vt:lpstr>
      <vt:lpstr>Install/Uninstall Testing</vt:lpstr>
      <vt:lpstr>Load Testing</vt:lpstr>
      <vt:lpstr>Monkey Testing</vt:lpstr>
      <vt:lpstr>Mutation Testing</vt:lpstr>
      <vt:lpstr> Recovery Testing</vt:lpstr>
      <vt:lpstr>Security Testing</vt:lpstr>
      <vt:lpstr>Stress Testing</vt:lpstr>
      <vt:lpstr>Usability Testing</vt:lpstr>
      <vt:lpstr>Smoke Testing</vt:lpstr>
      <vt:lpstr>Sanity Testing</vt:lpstr>
      <vt:lpstr>Regression Testing</vt:lpstr>
      <vt:lpstr>Smoke vs Sanity vs Regression</vt:lpstr>
      <vt:lpstr>Smoke vs Sanity vs Regression</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Rafsan Jani</cp:lastModifiedBy>
  <cp:revision>342</cp:revision>
  <cp:lastPrinted>2015-08-31T19:39:18Z</cp:lastPrinted>
  <dcterms:created xsi:type="dcterms:W3CDTF">1996-06-15T03:21:08Z</dcterms:created>
  <dcterms:modified xsi:type="dcterms:W3CDTF">2022-05-25T08:57:11Z</dcterms:modified>
</cp:coreProperties>
</file>