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9" r:id="rId1"/>
  </p:sldMasterIdLst>
  <p:notesMasterIdLst>
    <p:notesMasterId r:id="rId39"/>
  </p:notesMasterIdLst>
  <p:handoutMasterIdLst>
    <p:handoutMasterId r:id="rId40"/>
  </p:handoutMasterIdLst>
  <p:sldIdLst>
    <p:sldId id="703" r:id="rId2"/>
    <p:sldId id="675" r:id="rId3"/>
    <p:sldId id="676" r:id="rId4"/>
    <p:sldId id="649" r:id="rId5"/>
    <p:sldId id="677" r:id="rId6"/>
    <p:sldId id="650" r:id="rId7"/>
    <p:sldId id="651" r:id="rId8"/>
    <p:sldId id="652" r:id="rId9"/>
    <p:sldId id="653" r:id="rId10"/>
    <p:sldId id="654" r:id="rId11"/>
    <p:sldId id="672" r:id="rId12"/>
    <p:sldId id="673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95" r:id="rId31"/>
    <p:sldId id="696" r:id="rId32"/>
    <p:sldId id="697" r:id="rId33"/>
    <p:sldId id="698" r:id="rId34"/>
    <p:sldId id="699" r:id="rId35"/>
    <p:sldId id="700" r:id="rId36"/>
    <p:sldId id="701" r:id="rId37"/>
    <p:sldId id="702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FF00"/>
    <a:srgbClr val="BC145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85" d="100"/>
          <a:sy n="85" d="100"/>
        </p:scale>
        <p:origin x="1843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7" Type="http://schemas.openxmlformats.org/officeDocument/2006/relationships/slide" Target="slides/slide36.xml"/><Relationship Id="rId2" Type="http://schemas.openxmlformats.org/officeDocument/2006/relationships/slide" Target="slides/slide25.xml"/><Relationship Id="rId1" Type="http://schemas.openxmlformats.org/officeDocument/2006/relationships/slide" Target="slides/slide20.xml"/><Relationship Id="rId6" Type="http://schemas.openxmlformats.org/officeDocument/2006/relationships/slide" Target="slides/slide35.xml"/><Relationship Id="rId5" Type="http://schemas.openxmlformats.org/officeDocument/2006/relationships/slide" Target="slides/slide34.xml"/><Relationship Id="rId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box appears with just the prompts.</a:t>
            </a:r>
            <a:r>
              <a:rPr lang="en-US" baseline="0" dirty="0"/>
              <a:t> Click to reveal the answers to each question.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box appears with just the prompts.</a:t>
            </a:r>
            <a:r>
              <a:rPr lang="en-US" baseline="0" dirty="0"/>
              <a:t> Click to reveal the answers to each question.</a:t>
            </a:r>
            <a:br>
              <a:rPr lang="en-US" baseline="0" dirty="0"/>
            </a:br>
            <a:r>
              <a:rPr lang="en-US" baseline="0" dirty="0"/>
              <a:t>This emphasizes the difference between NC and EC.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take awhile. EPC is a little confusing at</a:t>
            </a:r>
            <a:r>
              <a:rPr lang="en-US" baseline="0" dirty="0"/>
              <a:t> first.</a:t>
            </a:r>
          </a:p>
          <a:p>
            <a:r>
              <a:rPr lang="en-US" baseline="0" dirty="0"/>
              <a:t>And don’t let them worry about CPC too long … if they don’t realize right away that it’s infeasible this turns into a “trick”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3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</a:t>
            </a:r>
            <a:r>
              <a:rPr lang="en-US" baseline="0" dirty="0"/>
              <a:t> will get all of these right the first time. This may be a good time to turn to the online tool:</a:t>
            </a:r>
            <a:br>
              <a:rPr lang="en-US" baseline="0" dirty="0"/>
            </a:br>
            <a:r>
              <a:rPr lang="en-US" baseline="0" dirty="0"/>
              <a:t>http://cs.gmu.edu:8080/offutt/coverage/GraphCoverage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4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0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pretty</a:t>
            </a:r>
            <a:r>
              <a:rPr lang="en-US" baseline="0" dirty="0"/>
              <a:t> hard for students to do at this point. A process is revealed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3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has</a:t>
            </a:r>
            <a:r>
              <a:rPr lang="en-US" baseline="0" dirty="0"/>
              <a:t> a lot of animation … allowing the students to calculate the paths of length x, from 0 through 4, then decide which paths are prime.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2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82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0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E038ED5-F90D-4BD8-B13C-3D26D7DE72A7}" type="slidenum">
              <a:rPr lang="en-US" smtClean="0"/>
              <a:pPr defTabSz="921503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7A647E8-52DC-437C-8016-7146B0937542}" type="slidenum">
              <a:rPr lang="en-US" smtClean="0"/>
              <a:pPr defTabSz="921503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Pause</a:t>
            </a:r>
            <a:r>
              <a:rPr lang="en-US" baseline="0" dirty="0"/>
              <a:t> and let the students decide before revealing the answer.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slide, I pause after</a:t>
            </a:r>
            <a:r>
              <a:rPr lang="en-US" baseline="0" dirty="0"/>
              <a:t> each graph appears to let students write down the nodes and edges for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the questions are posed, and we</a:t>
            </a:r>
            <a:r>
              <a:rPr lang="en-US" baseline="0" dirty="0"/>
              <a:t> then wait for the students to try it. This is practice with immediate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</a:t>
            </a:r>
            <a:r>
              <a:rPr lang="en-US" baseline="0" dirty="0"/>
              <a:t> after the question appears, then click to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31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7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1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u="sng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92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18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52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76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1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999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99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" y="256705"/>
            <a:ext cx="8915400" cy="3925330"/>
          </a:xfrm>
          <a:noFill/>
        </p:spPr>
        <p:txBody>
          <a:bodyPr/>
          <a:lstStyle/>
          <a:p>
            <a:r>
              <a:rPr lang="en-US" sz="4000" b="1" dirty="0">
                <a:solidFill>
                  <a:schemeClr val="accent4"/>
                </a:solidFill>
              </a:rPr>
              <a:t>CSE 411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Software Testing and  Quality Assurance</a:t>
            </a:r>
            <a:endParaRPr lang="en-US" sz="4400" b="1" dirty="0">
              <a:solidFill>
                <a:schemeClr val="accent4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>
                <a:solidFill>
                  <a:srgbClr val="0000CC"/>
                </a:solidFill>
              </a:rPr>
              <a:t>Graph Coverage- Part-1</a:t>
            </a:r>
            <a:endParaRPr lang="en-US" sz="4000" b="1" dirty="0">
              <a:solidFill>
                <a:srgbClr val="0000CC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FF00"/>
                </a:solidFill>
              </a:rPr>
              <a:t>Lecture 5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63071" y="54550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30894149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do Loop, break and 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555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do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 while (x &lt;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println (y)</a:t>
            </a:r>
          </a:p>
          <a:p>
            <a:endParaRPr lang="en-US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728663" y="407035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12700">
            <a:solidFill>
              <a:srgbClr val="00B0F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f (x, 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795963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5918200" y="1238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073775" y="893763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6284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795963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0650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983412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291263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7488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950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&lt; 0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073775" y="1687513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795963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04050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470650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6932613" y="3284538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6750050" y="3349625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967538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6896100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484938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6762750" y="4656138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6073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91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956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=f(x,y)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973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== 0</a:t>
            </a: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7462837" y="4943475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y*2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continue</a:t>
            </a: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340475" y="2325688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330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60763" y="952500"/>
            <a:ext cx="2093912" cy="47101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(y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 else if (y &lt;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y = y*2;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continue;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(y);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594912" y="6169628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 (y)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0686" y="391762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0475" y="1805156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2102669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  <p:bldP spid="64" grpId="0"/>
      <p:bldP spid="65" grpId="0" animBg="1"/>
      <p:bldP spid="65" grpId="1" animBg="1"/>
      <p:bldP spid="66" grpId="0" animBg="1"/>
      <p:bldP spid="6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3F9D9-06C9-42BD-8DD6-73D5ADB63D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The case (switch) Structure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09342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read ( c) 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switch ( c 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‘N’: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z = 25;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‘Y’: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x = 50;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default: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0316" y="2195513"/>
            <a:ext cx="5263684" cy="3469540"/>
            <a:chOff x="2614" y="1383"/>
            <a:chExt cx="2512" cy="1989"/>
          </a:xfrm>
        </p:grpSpPr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61" y="2411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read ( c );</a:t>
              </a: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3096" y="1828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‘N’</a:t>
              </a: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20" y="2378"/>
              <a:ext cx="606" cy="15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0;</a:t>
              </a:r>
            </a:p>
          </p:txBody>
        </p:sp>
        <p:grpSp>
          <p:nvGrpSpPr>
            <p:cNvPr id="22546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555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2556" name="Group 29"/>
              <p:cNvGrpSpPr>
                <a:grpSpLocks/>
              </p:cNvGrpSpPr>
              <p:nvPr/>
            </p:nvGrpSpPr>
            <p:grpSpPr bwMode="auto">
              <a:xfrm>
                <a:off x="3918" y="1797"/>
                <a:ext cx="264" cy="273"/>
                <a:chOff x="4309" y="1769"/>
                <a:chExt cx="264" cy="273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309" y="1771"/>
                  <a:ext cx="264" cy="271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‘Y’</a:t>
              </a: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6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default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739" y="2518"/>
              <a:ext cx="585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50;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z = 25;</a:t>
              </a: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(x);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96469" y="232259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41" name="AutoShape 74"/>
          <p:cNvSpPr>
            <a:spLocks/>
          </p:cNvSpPr>
          <p:nvPr/>
        </p:nvSpPr>
        <p:spPr bwMode="auto">
          <a:xfrm>
            <a:off x="1479852" y="5929987"/>
            <a:ext cx="3218846" cy="747712"/>
          </a:xfrm>
          <a:prstGeom prst="borderCallout2">
            <a:avLst>
              <a:gd name="adj1" fmla="val 15287"/>
              <a:gd name="adj2" fmla="val 101884"/>
              <a:gd name="adj3" fmla="val 15287"/>
              <a:gd name="adj4" fmla="val 115153"/>
              <a:gd name="adj5" fmla="val -238717"/>
              <a:gd name="adj6" fmla="val 129900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Cases without breaks fall through to the next case</a:t>
            </a: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 rot="19770933">
            <a:off x="5573669" y="3742127"/>
            <a:ext cx="580482" cy="4460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673002" y="4409111"/>
            <a:ext cx="13001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break;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437779" y="4377713"/>
            <a:ext cx="13001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176050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Exceptions (try-catch)</a:t>
            </a: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418094" y="125607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5691102" y="940294"/>
            <a:ext cx="9608" cy="31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901107" y="1196364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 = </a:t>
            </a: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br.readLine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21564" name="Oval 22"/>
          <p:cNvSpPr>
            <a:spLocks noChangeArrowheads="1"/>
          </p:cNvSpPr>
          <p:nvPr/>
        </p:nvSpPr>
        <p:spPr bwMode="auto">
          <a:xfrm>
            <a:off x="6238549" y="5801899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5829522" y="1713007"/>
            <a:ext cx="516516" cy="525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5046088" y="1653235"/>
            <a:ext cx="468727" cy="585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4888654" y="2647892"/>
            <a:ext cx="1457384" cy="315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794174" y="3306756"/>
            <a:ext cx="1537870" cy="2879860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0423" y="830262"/>
            <a:ext cx="3422507" cy="470898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try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s =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br.readLine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 &gt; 96)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throw new Exception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   (“too long”);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throw new Exception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   (“too short”);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(catch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 e)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e.printStackTrace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(catch Exception e)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e.getMessage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(s);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4610842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38549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6238549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92203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238549" y="4892735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6</a:t>
            </a: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392203" y="3983569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6683590" y="2596974"/>
            <a:ext cx="837556" cy="486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6516361" y="2647893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 flipH="1">
            <a:off x="7670015" y="3559656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516361" y="3559656"/>
            <a:ext cx="0" cy="1333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516361" y="5362635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6683588" y="4424833"/>
            <a:ext cx="837557" cy="532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4150364" y="1695273"/>
            <a:ext cx="15503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IOException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3691638" y="2600887"/>
            <a:ext cx="22668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e.printStackTrace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879303" y="2723252"/>
            <a:ext cx="13680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&gt; 96</a:t>
            </a:r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6755847" y="2412200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&lt;= 96</a:t>
            </a: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5125172" y="6001950"/>
            <a:ext cx="12306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return (s)</a:t>
            </a:r>
          </a:p>
        </p:txBody>
      </p:sp>
      <p:sp>
        <p:nvSpPr>
          <p:cNvPr id="105" name="Text Box 27"/>
          <p:cNvSpPr txBox="1">
            <a:spLocks noChangeArrowheads="1"/>
          </p:cNvSpPr>
          <p:nvPr/>
        </p:nvSpPr>
        <p:spPr bwMode="auto">
          <a:xfrm>
            <a:off x="5473286" y="3163280"/>
            <a:ext cx="9108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</a:p>
        </p:txBody>
      </p:sp>
      <p:sp>
        <p:nvSpPr>
          <p:cNvPr id="106" name="Text Box 27"/>
          <p:cNvSpPr txBox="1">
            <a:spLocks noChangeArrowheads="1"/>
          </p:cNvSpPr>
          <p:nvPr/>
        </p:nvSpPr>
        <p:spPr bwMode="auto">
          <a:xfrm>
            <a:off x="6704376" y="3584896"/>
            <a:ext cx="14432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== 0</a:t>
            </a:r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810214" y="3327035"/>
            <a:ext cx="13155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!= 0</a:t>
            </a: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7714618" y="4295361"/>
            <a:ext cx="8336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6492970" y="5180923"/>
            <a:ext cx="17984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e.getMessage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9080" y="1899908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977830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21564" grpId="0" animBg="1"/>
      <p:bldP spid="83" grpId="0" animBg="1"/>
      <p:bldP spid="86" grpId="0" animBg="1"/>
      <p:bldP spid="96" grpId="0" animBg="1"/>
      <p:bldP spid="9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80" grpId="0" animBg="1"/>
      <p:bldP spid="81" grpId="0" animBg="1"/>
      <p:bldP spid="88" grpId="0" animBg="1"/>
      <p:bldP spid="89" grpId="0"/>
      <p:bldP spid="92" grpId="0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Graphs  (7.1)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rgbClr val="0000CC"/>
                </a:solidFill>
              </a:rPr>
              <a:t>commonly </a:t>
            </a:r>
            <a:r>
              <a:rPr lang="en-US" dirty="0"/>
              <a:t>used structure for testing</a:t>
            </a:r>
          </a:p>
          <a:p>
            <a:pPr lvl="1"/>
            <a:endParaRPr lang="en-US" sz="180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rgbClr val="0000CC"/>
                </a:solidFill>
              </a:rPr>
              <a:t>many sources</a:t>
            </a:r>
          </a:p>
          <a:p>
            <a:pPr lvl="1"/>
            <a:r>
              <a:rPr lang="en-US" dirty="0"/>
              <a:t>Control flow graphs</a:t>
            </a:r>
          </a:p>
          <a:p>
            <a:pPr lvl="1"/>
            <a:r>
              <a:rPr lang="en-US" dirty="0"/>
              <a:t>Design structure</a:t>
            </a:r>
          </a:p>
          <a:p>
            <a:pPr lvl="1"/>
            <a:r>
              <a:rPr lang="en-US" dirty="0"/>
              <a:t>FSMs and </a:t>
            </a:r>
            <a:r>
              <a:rPr lang="en-US" dirty="0" err="1"/>
              <a:t>statecharts</a:t>
            </a:r>
            <a:endParaRPr lang="en-US" dirty="0"/>
          </a:p>
          <a:p>
            <a:pPr lvl="1"/>
            <a:r>
              <a:rPr lang="en-US" dirty="0"/>
              <a:t>Use cases</a:t>
            </a:r>
          </a:p>
          <a:p>
            <a:pPr lvl="1"/>
            <a:endParaRPr lang="en-US" sz="1800" dirty="0"/>
          </a:p>
          <a:p>
            <a:r>
              <a:rPr lang="en-US" dirty="0"/>
              <a:t>Tests usually are intended to “</a:t>
            </a:r>
            <a:r>
              <a:rPr lang="en-US" dirty="0">
                <a:solidFill>
                  <a:srgbClr val="0000CC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44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Any Graph G(N, N</a:t>
                </a:r>
                <a:r>
                  <a:rPr lang="en-US" baseline="-25000" dirty="0"/>
                  <a:t>0, </a:t>
                </a:r>
                <a:r>
                  <a:rPr lang="en-US" dirty="0" err="1"/>
                  <a:t>N</a:t>
                </a:r>
                <a:r>
                  <a:rPr lang="en-US" sz="2400" baseline="-25000" dirty="0" err="1"/>
                  <a:t>f</a:t>
                </a:r>
                <a:r>
                  <a:rPr lang="en-US" sz="2400" baseline="-25000" dirty="0"/>
                  <a:t>,</a:t>
                </a:r>
                <a:r>
                  <a:rPr lang="en-US" sz="2400" dirty="0"/>
                  <a:t> E</a:t>
                </a:r>
                <a:r>
                  <a:rPr lang="en-US" dirty="0"/>
                  <a:t>), can be defined as-</a:t>
                </a:r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/>
                  <a:t>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nodes</a:t>
                </a:r>
                <a:r>
                  <a:rPr lang="en-US" dirty="0"/>
                  <a:t>, </a:t>
                </a:r>
                <a:r>
                  <a:rPr lang="en-US" i="1" dirty="0"/>
                  <a:t>N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empty</a:t>
                </a:r>
                <a:endParaRPr lang="en-US" sz="1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0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initial nodes</a:t>
                </a:r>
                <a:r>
                  <a:rPr lang="en-US" dirty="0"/>
                  <a:t>,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0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empty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final nodes</a:t>
                </a:r>
                <a:r>
                  <a:rPr lang="en-US" dirty="0"/>
                  <a:t>,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empty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/>
                  <a:t>E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edges</a:t>
                </a:r>
                <a:r>
                  <a:rPr lang="en-US" dirty="0"/>
                  <a:t>, each edge from one node to another </a:t>
                </a:r>
                <a:r>
                  <a:rPr lang="en-US" sz="1800" dirty="0"/>
                  <a:t>(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), where </a:t>
                </a:r>
                <a:r>
                  <a:rPr lang="en-US" i="1" dirty="0" err="1"/>
                  <a:t>i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00CC"/>
                    </a:solidFill>
                  </a:rPr>
                  <a:t>predecessor</a:t>
                </a:r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00CC"/>
                    </a:solidFill>
                  </a:rPr>
                  <a:t>successor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𝑁𝑥𝑁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80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39963" y="5213228"/>
            <a:ext cx="555625" cy="815975"/>
            <a:chOff x="638706" y="4810655"/>
            <a:chExt cx="555625" cy="815975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38706" y="5156730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916519" y="481065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2939520" y="4959496"/>
            <a:ext cx="145732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}</a:t>
            </a:r>
          </a:p>
        </p:txBody>
      </p: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416453" y="5205717"/>
            <a:ext cx="145732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Is this a graph?</a:t>
            </a:r>
          </a:p>
        </p:txBody>
      </p:sp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4783665" y="4930134"/>
            <a:ext cx="1354667" cy="1258337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1794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6925734" y="5046123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58121" y="5046123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7018961" y="4802187"/>
            <a:ext cx="1996544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50341" y="4802187"/>
            <a:ext cx="4545012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8, 9, 10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(1,4), (1,5), (2,5), (3,6), (3, 7), (4, 8), (5,8), (5,9), (6,2), (6,10), (7,10) (9,6)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0"/>
            <a:ext cx="1900238" cy="1810929"/>
          </a:xfrm>
          <a:prstGeom prst="irregularSeal2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Not a</a:t>
            </a:r>
          </a:p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valid</a:t>
            </a:r>
          </a:p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graph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338" y="5071528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</a:p>
        </p:txBody>
      </p: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55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6153" grpId="0" animBg="1"/>
      <p:bldP spid="6155" grpId="0" animBg="1"/>
      <p:bldP spid="17481" grpId="0" animBg="1"/>
      <p:bldP spid="2" grpId="0" animBg="1"/>
      <p:bldP spid="61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303251" y="4702611"/>
            <a:ext cx="155892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three paths in this graph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Path </a:t>
            </a:r>
            <a:r>
              <a:rPr lang="en-US" dirty="0"/>
              <a:t>: A sequence of nodes –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pair of nodes is an edge</a:t>
            </a:r>
          </a:p>
          <a:p>
            <a:r>
              <a:rPr lang="en-US" dirty="0">
                <a:solidFill>
                  <a:srgbClr val="0000CC"/>
                </a:solidFill>
              </a:rPr>
              <a:t>Length </a:t>
            </a:r>
            <a:r>
              <a:rPr lang="en-US" dirty="0"/>
              <a:t>: The number of edges</a:t>
            </a:r>
          </a:p>
          <a:p>
            <a:pPr lvl="1"/>
            <a:r>
              <a:rPr lang="en-US" dirty="0"/>
              <a:t>A single node is a path of length 0</a:t>
            </a:r>
          </a:p>
          <a:p>
            <a:r>
              <a:rPr lang="en-US" dirty="0" err="1">
                <a:solidFill>
                  <a:srgbClr val="0000CC"/>
                </a:solidFill>
              </a:rPr>
              <a:t>Subpath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rgbClr val="0000CC"/>
                </a:solidFill>
              </a:rPr>
              <a:t>Reach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: </a:t>
            </a:r>
            <a:r>
              <a:rPr lang="en-US" dirty="0" err="1"/>
              <a:t>Subgraph</a:t>
            </a:r>
            <a:r>
              <a:rPr lang="en-US" dirty="0"/>
              <a:t> that can be reached from </a:t>
            </a:r>
            <a:r>
              <a:rPr lang="en-US" i="1" dirty="0"/>
              <a:t>n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2033" cy="299"/>
              <a:chOff x="654" y="3720"/>
              <a:chExt cx="2033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84" cy="296"/>
                <a:chOff x="2303" y="3723"/>
                <a:chExt cx="384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34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303251" y="4085228"/>
            <a:ext cx="1712913" cy="1781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[ 1, 4, 8 ]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[ 2, 5, 9, 6, 2 ]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[ 3, 7, 10 ]</a:t>
            </a:r>
          </a:p>
        </p:txBody>
      </p:sp>
    </p:spTree>
    <p:extLst>
      <p:ext uri="{BB962C8B-B14F-4D97-AF65-F5344CB8AC3E}">
        <p14:creationId xmlns:p14="http://schemas.microsoft.com/office/powerpoint/2010/main" val="405945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557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315073" y="5501182"/>
            <a:ext cx="1760541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all the test paths in this graph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Test Path </a:t>
            </a:r>
            <a:r>
              <a:rPr lang="en-US" dirty="0"/>
              <a:t>: A path that </a:t>
            </a:r>
            <a:r>
              <a:rPr lang="en-US" dirty="0">
                <a:solidFill>
                  <a:srgbClr val="C00000"/>
                </a:solidFill>
              </a:rPr>
              <a:t>starts at an initial node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ends at a final node</a:t>
            </a:r>
          </a:p>
          <a:p>
            <a:r>
              <a:rPr lang="en-US" dirty="0"/>
              <a:t>Test paths represent execution of test cases</a:t>
            </a:r>
          </a:p>
          <a:p>
            <a:pPr lvl="1"/>
            <a:r>
              <a:rPr lang="en-US" sz="2000" dirty="0"/>
              <a:t>Some test paths can be executed by many tests</a:t>
            </a:r>
          </a:p>
          <a:p>
            <a:pPr lvl="1"/>
            <a:r>
              <a:rPr lang="en-US" sz="2000" dirty="0"/>
              <a:t>Some test paths cannot be executed by any tests</a:t>
            </a:r>
          </a:p>
          <a:p>
            <a:r>
              <a:rPr lang="en-US" dirty="0">
                <a:solidFill>
                  <a:srgbClr val="0000CC"/>
                </a:solidFill>
              </a:rPr>
              <a:t>SESE graphs </a:t>
            </a:r>
            <a:r>
              <a:rPr lang="en-US" dirty="0"/>
              <a:t>: All  test paths start at a single node and end at another node</a:t>
            </a:r>
          </a:p>
          <a:p>
            <a:pPr lvl="1"/>
            <a:r>
              <a:rPr lang="en-US" sz="2000" dirty="0"/>
              <a:t>Single-entry, single-exit</a:t>
            </a:r>
          </a:p>
          <a:p>
            <a:pPr lvl="1"/>
            <a:r>
              <a:rPr lang="en-US" sz="2000" dirty="0"/>
              <a:t>N0 and </a:t>
            </a:r>
            <a:r>
              <a:rPr lang="en-US" sz="2000" dirty="0" err="1"/>
              <a:t>Nf</a:t>
            </a:r>
            <a:r>
              <a:rPr lang="en-US" sz="2000" dirty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paths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2,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2, 4, 6,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3,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3, 4, 6, 7]</a:t>
            </a:r>
          </a:p>
        </p:txBody>
      </p:sp>
    </p:spTree>
    <p:extLst>
      <p:ext uri="{BB962C8B-B14F-4D97-AF65-F5344CB8AC3E}">
        <p14:creationId xmlns:p14="http://schemas.microsoft.com/office/powerpoint/2010/main" val="2712497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67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Visit </a:t>
            </a:r>
            <a:r>
              <a:rPr lang="en-US" dirty="0"/>
              <a:t>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pPr>
              <a:buFontTx/>
              <a:buNone/>
            </a:pPr>
            <a:r>
              <a:rPr lang="en-US" dirty="0"/>
              <a:t>              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rgbClr val="0000CC"/>
                </a:solidFill>
              </a:rPr>
              <a:t>Tour </a:t>
            </a:r>
            <a:r>
              <a:rPr lang="en-US" dirty="0"/>
              <a:t>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2316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Test path [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1, 2, 4, 5, 7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nodes 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edges 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8992" y="3567819"/>
            <a:ext cx="158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1, 2, 4, 5, 7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8992" y="4151159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(1,2), (2,4), (4, 5), (5, 7)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8730" y="4644777"/>
            <a:ext cx="467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[1,2,4], [2,4,5], [4,5,7], [1,2,4,5], [2,4,5,7], [1,2,4,5,7]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799" y="5781687"/>
            <a:ext cx="572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09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path (</a:t>
            </a: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: The test path executed by test </a:t>
            </a:r>
            <a:r>
              <a:rPr lang="en-US" i="1" dirty="0"/>
              <a:t>t</a:t>
            </a:r>
            <a:endParaRPr lang="en-US" sz="1800" dirty="0"/>
          </a:p>
          <a:p>
            <a:r>
              <a:rPr lang="en-US" dirty="0">
                <a:solidFill>
                  <a:srgbClr val="0000CC"/>
                </a:solidFill>
              </a:rPr>
              <a:t>path (</a:t>
            </a: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: The </a:t>
            </a:r>
            <a:r>
              <a:rPr lang="en-US" dirty="0">
                <a:solidFill>
                  <a:srgbClr val="C00000"/>
                </a:solidFill>
              </a:rPr>
              <a:t>set of test paths </a:t>
            </a:r>
            <a:r>
              <a:rPr lang="en-US" dirty="0"/>
              <a:t>executed by the set of tests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Each test executes </a:t>
            </a:r>
            <a:r>
              <a:rPr lang="en-US" dirty="0">
                <a:solidFill>
                  <a:srgbClr val="0000CC"/>
                </a:solidFill>
              </a:rPr>
              <a:t>one and only one</a:t>
            </a:r>
            <a:r>
              <a:rPr lang="en-US" dirty="0"/>
              <a:t> test path</a:t>
            </a:r>
          </a:p>
          <a:p>
            <a:pPr lvl="1"/>
            <a:r>
              <a:rPr lang="en-US" dirty="0"/>
              <a:t>Complete execution from a start node to an final node</a:t>
            </a:r>
          </a:p>
          <a:p>
            <a:r>
              <a:rPr lang="en-US" dirty="0"/>
              <a:t>A location in a graph (node or edge) can be </a:t>
            </a:r>
            <a:r>
              <a:rPr lang="en-US" dirty="0">
                <a:solidFill>
                  <a:srgbClr val="0000CC"/>
                </a:solidFill>
              </a:rPr>
              <a:t>reached </a:t>
            </a:r>
            <a:r>
              <a:rPr lang="en-US" dirty="0"/>
              <a:t>from another location if there is a sequence of edges from the first location to the second</a:t>
            </a:r>
          </a:p>
          <a:p>
            <a:pPr lvl="1"/>
            <a:r>
              <a:rPr lang="en-US" i="1" dirty="0">
                <a:solidFill>
                  <a:srgbClr val="0000CC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/>
            <a:r>
              <a:rPr lang="en-US" i="1" dirty="0">
                <a:solidFill>
                  <a:srgbClr val="0000CC"/>
                </a:solidFill>
              </a:rPr>
              <a:t>Semantic </a:t>
            </a:r>
            <a:r>
              <a:rPr lang="en-US" i="1" dirty="0"/>
              <a:t>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538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7 : Graph Coverage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730375" y="1974773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068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91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test </a:t>
              </a:r>
              <a:r>
                <a:rPr lang="en-U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Non-deterministic software–the same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CC"/>
                    </a:solidFill>
                    <a:latin typeface="Gill Sans MT" pitchFamily="34" charset="0"/>
                  </a:rPr>
                  <a:t>Deterministic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software–test </a:t>
                </a:r>
                <a:r>
                  <a:rPr lang="en-US" sz="2400" dirty="0">
                    <a:solidFill>
                      <a:srgbClr val="0000CC"/>
                    </a:solidFill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587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/>
              <a:t>Testing and Covering Graphs </a:t>
            </a:r>
            <a:r>
              <a:rPr lang="en-US" sz="3200" dirty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/>
              <a:t>We use graphs in testing as follows :</a:t>
            </a:r>
          </a:p>
          <a:p>
            <a:pPr lvl="1"/>
            <a:r>
              <a:rPr lang="en-US" dirty="0"/>
              <a:t>Develop a model of the software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Require tests to </a:t>
            </a:r>
            <a:r>
              <a:rPr lang="en-US" dirty="0"/>
              <a:t>visit or tour specific sets of nodes, edges or </a:t>
            </a:r>
            <a:r>
              <a:rPr lang="en-US" dirty="0" err="1"/>
              <a:t>subpaths</a:t>
            </a:r>
            <a:endParaRPr lang="en-US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Test Requirements (TR)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Test Criterion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Satisfaction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Structural Coverage Criteria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Data Flow Coverage Criteria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Requires a graph to be annotated with references to variables</a:t>
            </a:r>
          </a:p>
        </p:txBody>
      </p:sp>
    </p:spTree>
    <p:extLst>
      <p:ext uri="{BB962C8B-B14F-4D97-AF65-F5344CB8AC3E}">
        <p14:creationId xmlns:p14="http://schemas.microsoft.com/office/powerpoint/2010/main" val="348029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T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Gill Sans MT" pitchFamily="34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p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p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61298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reachable path of length up to 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</a:t>
            </a:r>
            <a:r>
              <a:rPr lang="en-US" sz="2800" b="0" i="1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</a:t>
            </a:r>
            <a:r>
              <a:rPr lang="en-US" sz="2800" b="0" dirty="0">
                <a:solidFill>
                  <a:srgbClr val="C00000"/>
                </a:solidFill>
                <a:latin typeface="Gill Sans MT" pitchFamily="34" charset="0"/>
              </a:rPr>
              <a:t>are only different when there is an edge and another </a:t>
            </a:r>
            <a:r>
              <a:rPr lang="en-US" sz="2800" b="0" dirty="0" err="1">
                <a:solidFill>
                  <a:srgbClr val="C00000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+mj-lt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897441" y="4565847"/>
            <a:ext cx="271315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 = [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813721" y="5507769"/>
            <a:ext cx="3169417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(1, 2), (1, 3), (2, 3)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 =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3 ]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 [ 1,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5647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rgbClr val="0000CC"/>
                </a:solidFill>
              </a:rPr>
              <a:t>only one node </a:t>
            </a:r>
            <a:r>
              <a:rPr lang="en-US" dirty="0"/>
              <a:t>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length up to </a:t>
            </a:r>
            <a:r>
              <a:rPr lang="en-US" sz="2400" b="0" dirty="0">
                <a:solidFill>
                  <a:srgbClr val="0000CC"/>
                </a:solidFill>
                <a:latin typeface="+mj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Edge-Pair Coverage …</a:t>
            </a:r>
          </a:p>
        </p:txBody>
      </p:sp>
    </p:spTree>
    <p:extLst>
      <p:ext uri="{BB962C8B-B14F-4D97-AF65-F5344CB8AC3E}">
        <p14:creationId xmlns:p14="http://schemas.microsoft.com/office/powerpoint/2010/main" val="1167153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all paths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[1,4,5], [1,4,6], [2,4,5], [2,4,6], [3,4,5], [3,4,6]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28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impossible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if the graph has a loop, so a weak compromise makes the 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3303417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Coverage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1463" y="1612900"/>
            <a:ext cx="1995487" cy="3973513"/>
            <a:chOff x="271463" y="1612900"/>
            <a:chExt cx="1995487" cy="397351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901700" y="5116513"/>
              <a:ext cx="555625" cy="469900"/>
              <a:chOff x="4288" y="3622"/>
              <a:chExt cx="350" cy="296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</p:grp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901700" y="1936750"/>
              <a:ext cx="555625" cy="469900"/>
              <a:chOff x="4288" y="1746"/>
              <a:chExt cx="350" cy="296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901700" y="3357563"/>
              <a:ext cx="555625" cy="469900"/>
              <a:chOff x="4738" y="2684"/>
              <a:chExt cx="350" cy="296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271463" y="2646363"/>
              <a:ext cx="555625" cy="469900"/>
              <a:chOff x="3838" y="2684"/>
              <a:chExt cx="350" cy="296"/>
            </a:xfrm>
          </p:grpSpPr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723900" y="3806825"/>
              <a:ext cx="33655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179513" y="1612900"/>
              <a:ext cx="1587" cy="309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71463" y="4068763"/>
              <a:ext cx="555625" cy="469900"/>
              <a:chOff x="4288" y="1746"/>
              <a:chExt cx="350" cy="296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1487488" y="4068763"/>
              <a:ext cx="555625" cy="469900"/>
              <a:chOff x="3838" y="2684"/>
              <a:chExt cx="350" cy="296"/>
            </a:xfrm>
          </p:grpSpPr>
          <p:sp>
            <p:nvSpPr>
              <p:cNvPr id="24" name="Oval 2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5</a:t>
                </a:r>
              </a:p>
            </p:txBody>
          </p:sp>
        </p:grp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306513" y="3810000"/>
              <a:ext cx="28575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1295400" y="4508500"/>
              <a:ext cx="309563" cy="623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723900" y="3090863"/>
              <a:ext cx="317500" cy="284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H="1">
              <a:off x="733425" y="2374900"/>
              <a:ext cx="303213" cy="31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733425" y="4503738"/>
              <a:ext cx="350838" cy="619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1176338" y="2414588"/>
              <a:ext cx="4762" cy="939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H="1" flipV="1">
              <a:off x="1912938" y="4522788"/>
              <a:ext cx="166687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1711325" y="4868863"/>
              <a:ext cx="555625" cy="469900"/>
              <a:chOff x="3838" y="2684"/>
              <a:chExt cx="350" cy="296"/>
            </a:xfrm>
          </p:grpSpPr>
          <p:sp>
            <p:nvSpPr>
              <p:cNvPr id="34" name="Oval 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" name="Text Box 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6</a:t>
                </a:r>
              </a:p>
            </p:txBody>
          </p:sp>
        </p:grp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 flipH="1" flipV="1">
              <a:off x="1719263" y="4557713"/>
              <a:ext cx="166687" cy="336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1, 2, 3, 4, 5, 6, 7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[ 1, 2, 3, 5, 6, 5, 7 ]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(1,2), (1, 3), (2, 3), (3, 4), (3, 5), (4, 7), (5, 6), (5, 7), (6, 5)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[1, 3, 5, 6, 5, 7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]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[3,5,6], [3,5,7], [5,6,5], [6,5,6], [6,5,7]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[ 1, 3, 5, 6, 5, 6, 5, 7 ]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[ 1, 2, 3, 4, 7 ] [ 1, 2, 3, 5, 7 ] [ 1, 2, 3, 5, 6, 5, 7 ] [ 1, 2, 3, 5, 6, 5, 6, 5, 7 ] [ 1, 2, 3, 5, 6, 5, 6, 5, 6, 5, 7 ]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8959" y="1713180"/>
            <a:ext cx="1558926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and Test Paths for these criteria</a:t>
            </a:r>
          </a:p>
        </p:txBody>
      </p:sp>
    </p:spTree>
    <p:extLst>
      <p:ext uri="{BB962C8B-B14F-4D97-AF65-F5344CB8AC3E}">
        <p14:creationId xmlns:p14="http://schemas.microsoft.com/office/powerpoint/2010/main" val="783442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1" grpId="0" animBg="1"/>
      <p:bldP spid="4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rgbClr val="0000CC"/>
                </a:solidFill>
              </a:rPr>
              <a:t>infinite </a:t>
            </a:r>
            <a:r>
              <a:rPr lang="en-US" dirty="0"/>
              <a:t>number of paths</a:t>
            </a:r>
          </a:p>
          <a:p>
            <a:pPr lvl="1"/>
            <a:endParaRPr lang="en-US" sz="180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rgbClr val="0000CC"/>
                </a:solidFill>
              </a:rPr>
              <a:t>not feasible</a:t>
            </a:r>
          </a:p>
          <a:p>
            <a:pPr lvl="1"/>
            <a:endParaRPr lang="en-US" sz="1800" dirty="0"/>
          </a:p>
          <a:p>
            <a:r>
              <a:rPr lang="en-US" dirty="0"/>
              <a:t>SPC is </a:t>
            </a:r>
            <a:r>
              <a:rPr lang="en-US" dirty="0">
                <a:solidFill>
                  <a:srgbClr val="0000CC"/>
                </a:solidFill>
              </a:rPr>
              <a:t>not satisfactory</a:t>
            </a:r>
            <a:r>
              <a:rPr lang="en-US" dirty="0"/>
              <a:t> because the results are </a:t>
            </a:r>
            <a:r>
              <a:rPr lang="en-US" dirty="0">
                <a:solidFill>
                  <a:srgbClr val="0000CC"/>
                </a:solidFill>
              </a:rPr>
              <a:t>subjective </a:t>
            </a:r>
            <a:r>
              <a:rPr lang="en-US" dirty="0"/>
              <a:t>and vary with the tester</a:t>
            </a:r>
          </a:p>
          <a:p>
            <a:pPr lvl="1"/>
            <a:endParaRPr lang="en-US" sz="180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rgbClr val="0000CC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1970s </a:t>
            </a:r>
            <a:r>
              <a:rPr lang="en-US" sz="2000" dirty="0"/>
              <a:t>: Execute cycles once  ([4, 5, 4] in previous example, informal)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1980s </a:t>
            </a:r>
            <a:r>
              <a:rPr lang="en-US" sz="2000" dirty="0"/>
              <a:t>: Execute each loop, exactly once (formalized)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1990s </a:t>
            </a:r>
            <a:r>
              <a:rPr lang="en-US" sz="2000" dirty="0"/>
              <a:t>: Execute loops 0 times, once, more than once (informal description)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2000s </a:t>
            </a:r>
            <a:r>
              <a:rPr lang="en-US" sz="2000" dirty="0"/>
              <a:t>: Prime paths (touring, </a:t>
            </a:r>
            <a:r>
              <a:rPr lang="en-US" sz="2000" dirty="0" err="1"/>
              <a:t>sidetrips</a:t>
            </a:r>
            <a:r>
              <a:rPr lang="en-US" sz="2000" dirty="0"/>
              <a:t>, and detours)</a:t>
            </a:r>
          </a:p>
        </p:txBody>
      </p:sp>
    </p:spTree>
    <p:extLst>
      <p:ext uri="{BB962C8B-B14F-4D97-AF65-F5344CB8AC3E}">
        <p14:creationId xmlns:p14="http://schemas.microsoft.com/office/powerpoint/2010/main" val="41724613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005888" cy="5538788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Simple Path </a:t>
            </a:r>
            <a:r>
              <a:rPr lang="en-US" dirty="0"/>
              <a:t>:</a:t>
            </a:r>
            <a:r>
              <a:rPr lang="en-US" i="1" dirty="0"/>
              <a:t> A path from node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to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i="1" dirty="0"/>
              <a:t> is simple if </a:t>
            </a:r>
            <a:r>
              <a:rPr lang="en-US" i="1" dirty="0">
                <a:solidFill>
                  <a:srgbClr val="C00000"/>
                </a:solidFill>
              </a:rPr>
              <a:t>no node appears more than once</a:t>
            </a:r>
            <a:r>
              <a:rPr lang="en-US" i="1" dirty="0"/>
              <a:t>, except possibly the first and last nodes are the same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No internal loops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loop is a simple path</a:t>
            </a:r>
          </a:p>
          <a:p>
            <a:r>
              <a:rPr lang="en-US" dirty="0">
                <a:solidFill>
                  <a:srgbClr val="0000CC"/>
                </a:solidFill>
              </a:rPr>
              <a:t>Prime Path 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simple path that does not appear as a proper </a:t>
            </a:r>
            <a:r>
              <a:rPr lang="en-US" i="1" dirty="0" err="1">
                <a:solidFill>
                  <a:srgbClr val="C00000"/>
                </a:solidFill>
              </a:rPr>
              <a:t>subpath</a:t>
            </a:r>
            <a:r>
              <a:rPr lang="en-US" i="1" dirty="0"/>
              <a:t> of any other simple path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  <a:solidFill>
            <a:schemeClr val="accent3">
              <a:lumMod val="75000"/>
            </a:schemeClr>
          </a:solidFill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  <a:grpFill/>
          </p:grpSpPr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  <a:grpFill/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  <a:grpFill/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  <a:grpFill/>
          </p:grpSpPr>
          <p:sp>
            <p:nvSpPr>
              <p:cNvPr id="18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</p:grp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7" name="AutoShape 34"/>
            <p:cNvCxnSpPr>
              <a:cxnSpLocks noChangeShapeType="1"/>
              <a:stCxn id="18" idx="4"/>
              <a:endCxn id="20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rgbClr val="0000CC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025775" y="4056771"/>
            <a:ext cx="6218237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CC"/>
                </a:solidFill>
                <a:latin typeface="Gill Sans MT" pitchFamily="34" charset="0"/>
              </a:rPr>
              <a:t>                     </a:t>
            </a:r>
            <a:r>
              <a:rPr lang="en-US" b="0" dirty="0">
                <a:solidFill>
                  <a:schemeClr val="tx2"/>
                </a:solidFill>
                <a:latin typeface="Gill Sans MT" pitchFamily="34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b="0" dirty="0">
                <a:solidFill>
                  <a:srgbClr val="0000CC"/>
                </a:solidFill>
                <a:latin typeface="Gill Sans MT" pitchFamily="34" charset="0"/>
              </a:rPr>
              <a:t>                    </a:t>
            </a:r>
            <a:r>
              <a:rPr lang="en-US" b="0" dirty="0">
                <a:solidFill>
                  <a:schemeClr val="tx2"/>
                </a:solidFill>
                <a:latin typeface="Gill Sans MT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[2,4,1,2], [2,4,1,3], [1,3,4,1], [1,2,4,1], [3,4,1,2], [4,1,3,4], [4,1,2,4], [3,4,1,3]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0593" y="4615131"/>
            <a:ext cx="1879074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simple and prime paths for this graph</a:t>
            </a:r>
          </a:p>
        </p:txBody>
      </p:sp>
    </p:spTree>
    <p:extLst>
      <p:ext uri="{BB962C8B-B14F-4D97-AF65-F5344CB8AC3E}">
        <p14:creationId xmlns:p14="http://schemas.microsoft.com/office/powerpoint/2010/main" val="327867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8" grpId="0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Illustrative Example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3</a:t>
            </a:fld>
            <a:endParaRPr lang="en-US" altLang="zh-CN" sz="800" b="0" dirty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275013" cy="4302384"/>
            <a:chOff x="5558790" y="1680210"/>
            <a:chExt cx="3516630" cy="4301464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762750" y="3425190"/>
              <a:ext cx="231267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452360" y="4171950"/>
              <a:ext cx="6172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1" y="5581650"/>
              <a:ext cx="14401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026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/>
              <a:t>A simple, elegant and finite criterion that requires </a:t>
            </a:r>
            <a:r>
              <a:rPr lang="en-US" dirty="0">
                <a:solidFill>
                  <a:srgbClr val="0000CC"/>
                </a:solidFill>
              </a:rPr>
              <a:t>loops </a:t>
            </a:r>
            <a:r>
              <a:rPr lang="en-US" dirty="0"/>
              <a:t>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subsumes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not quite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EPC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4198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Does Not Subsume EPC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/>
              <a:t>If a node </a:t>
            </a:r>
            <a:r>
              <a:rPr lang="en-US" sz="3200" i="1" kern="0" dirty="0">
                <a:solidFill>
                  <a:schemeClr val="tx2"/>
                </a:solidFill>
              </a:rPr>
              <a:t>n</a:t>
            </a:r>
            <a:r>
              <a:rPr lang="en-US" sz="3200" kern="0" dirty="0"/>
              <a:t> has an edge to itself (</a:t>
            </a:r>
            <a:r>
              <a:rPr lang="en-US" sz="3200" i="1" kern="0" dirty="0"/>
              <a:t>self edge</a:t>
            </a:r>
            <a:r>
              <a:rPr lang="en-US" sz="3200" kern="0" dirty="0"/>
              <a:t>), </a:t>
            </a:r>
            <a:r>
              <a:rPr lang="en-US" sz="3200" kern="0" dirty="0">
                <a:solidFill>
                  <a:srgbClr val="0000CC"/>
                </a:solidFill>
              </a:rPr>
              <a:t>EPC </a:t>
            </a:r>
            <a:r>
              <a:rPr lang="en-US" sz="3200" kern="0" dirty="0"/>
              <a:t>requires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n, n, m</a:t>
            </a:r>
            <a:r>
              <a:rPr lang="en-US" sz="3200" kern="0" dirty="0">
                <a:solidFill>
                  <a:srgbClr val="0000CC"/>
                </a:solidFill>
              </a:rPr>
              <a:t>] </a:t>
            </a:r>
            <a:r>
              <a:rPr lang="en-US" sz="3200" kern="0" dirty="0"/>
              <a:t>and</a:t>
            </a:r>
            <a:r>
              <a:rPr lang="en-US" sz="3200" kern="0" dirty="0">
                <a:solidFill>
                  <a:schemeClr val="tx2"/>
                </a:solidFill>
              </a:rPr>
              <a:t>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m</a:t>
            </a:r>
            <a:r>
              <a:rPr lang="en-US" sz="3200" kern="0" dirty="0">
                <a:solidFill>
                  <a:srgbClr val="0000CC"/>
                </a:solidFill>
              </a:rPr>
              <a:t>, </a:t>
            </a:r>
            <a:r>
              <a:rPr lang="en-US" sz="3200" i="1" kern="0" dirty="0">
                <a:solidFill>
                  <a:srgbClr val="0000CC"/>
                </a:solidFill>
              </a:rPr>
              <a:t>n, n</a:t>
            </a:r>
            <a:r>
              <a:rPr lang="en-US" sz="3200" kern="0" dirty="0">
                <a:solidFill>
                  <a:srgbClr val="0000CC"/>
                </a:solidFill>
              </a:rPr>
              <a:t>]</a:t>
            </a:r>
          </a:p>
          <a:p>
            <a:pPr marL="342900"/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n, n, m</a:t>
            </a:r>
            <a:r>
              <a:rPr lang="en-US" sz="3200" kern="0" dirty="0">
                <a:solidFill>
                  <a:srgbClr val="0000CC"/>
                </a:solidFill>
              </a:rPr>
              <a:t>] </a:t>
            </a:r>
            <a:r>
              <a:rPr lang="en-US" sz="3200" kern="0" dirty="0"/>
              <a:t>is not prime</a:t>
            </a:r>
          </a:p>
          <a:p>
            <a:pPr marL="342900"/>
            <a:r>
              <a:rPr lang="en-US" sz="3200" kern="0" dirty="0"/>
              <a:t>Neither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n, n, m</a:t>
            </a:r>
            <a:r>
              <a:rPr lang="en-US" sz="3200" kern="0" dirty="0">
                <a:solidFill>
                  <a:srgbClr val="0000CC"/>
                </a:solidFill>
              </a:rPr>
              <a:t>]</a:t>
            </a:r>
            <a:r>
              <a:rPr lang="en-US" sz="3200" kern="0" dirty="0">
                <a:solidFill>
                  <a:schemeClr val="tx2"/>
                </a:solidFill>
              </a:rPr>
              <a:t> </a:t>
            </a:r>
            <a:r>
              <a:rPr lang="en-US" sz="3200" kern="0" dirty="0"/>
              <a:t>nor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m</a:t>
            </a:r>
            <a:r>
              <a:rPr lang="en-US" sz="3200" kern="0" dirty="0">
                <a:solidFill>
                  <a:srgbClr val="0000CC"/>
                </a:solidFill>
              </a:rPr>
              <a:t>, </a:t>
            </a:r>
            <a:r>
              <a:rPr lang="en-US" sz="3200" i="1" kern="0" dirty="0">
                <a:solidFill>
                  <a:srgbClr val="0000CC"/>
                </a:solidFill>
              </a:rPr>
              <a:t>n, n</a:t>
            </a:r>
            <a:r>
              <a:rPr lang="en-US" sz="3200" kern="0" dirty="0">
                <a:solidFill>
                  <a:srgbClr val="0000CC"/>
                </a:solidFill>
              </a:rPr>
              <a:t>]</a:t>
            </a:r>
            <a:r>
              <a:rPr lang="en-US" sz="3200" kern="0" dirty="0"/>
              <a:t> are simple paths (not prime)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EPC Requirements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PPC Requirements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043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 dirty="0"/>
              <a:t>The previous example has 38 </a:t>
            </a:r>
            <a:r>
              <a:rPr lang="en-US" dirty="0">
                <a:solidFill>
                  <a:srgbClr val="0000CC"/>
                </a:solidFill>
              </a:rPr>
              <a:t>simple </a:t>
            </a:r>
            <a:r>
              <a:rPr lang="en-US" dirty="0"/>
              <a:t>paths</a:t>
            </a:r>
            <a:endParaRPr lang="en-US" i="1" dirty="0"/>
          </a:p>
          <a:p>
            <a:r>
              <a:rPr lang="en-US" dirty="0"/>
              <a:t>Only </a:t>
            </a:r>
            <a:r>
              <a:rPr lang="en-US" dirty="0">
                <a:solidFill>
                  <a:srgbClr val="0000CC"/>
                </a:solidFill>
              </a:rPr>
              <a:t>nine </a:t>
            </a:r>
            <a:r>
              <a:rPr lang="en-US" i="1" dirty="0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306763" y="3157549"/>
            <a:ext cx="3303587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[5, 6, 5]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537" y="3497926"/>
            <a:ext cx="1638037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all 9 prime paths</a:t>
            </a:r>
          </a:p>
        </p:txBody>
      </p:sp>
    </p:spTree>
    <p:extLst>
      <p:ext uri="{BB962C8B-B14F-4D97-AF65-F5344CB8AC3E}">
        <p14:creationId xmlns:p14="http://schemas.microsoft.com/office/powerpoint/2010/main" val="2567639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  <p:bldP spid="44" grpId="0"/>
      <p:bldP spid="43" grpId="0" animBg="1"/>
      <p:bldP spid="4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Prime Path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8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9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38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36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1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34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12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32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3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30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6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8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7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5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2740024" y="1454622"/>
            <a:ext cx="83343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971" y="18351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0</a:t>
            </a:r>
          </a:p>
        </p:txBody>
      </p:sp>
      <p:sp>
        <p:nvSpPr>
          <p:cNvPr id="44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3869797" y="1416024"/>
            <a:ext cx="935037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907" y="21450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48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856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 Box 1064"/>
          <p:cNvSpPr txBox="1">
            <a:spLocks noChangeArrowheads="1"/>
          </p:cNvSpPr>
          <p:nvPr/>
        </p:nvSpPr>
        <p:spPr bwMode="auto">
          <a:xfrm>
            <a:off x="5130798" y="1502311"/>
            <a:ext cx="1230313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3183" y="22974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2</a:t>
            </a:r>
          </a:p>
        </p:txBody>
      </p:sp>
      <p:sp>
        <p:nvSpPr>
          <p:cNvPr id="51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52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 Box 1066"/>
          <p:cNvSpPr txBox="1">
            <a:spLocks noChangeArrowheads="1"/>
          </p:cNvSpPr>
          <p:nvPr/>
        </p:nvSpPr>
        <p:spPr bwMode="auto">
          <a:xfrm>
            <a:off x="6672263" y="1464739"/>
            <a:ext cx="1443037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chemeClr val="tx1"/>
                </a:solidFill>
              </a:rPr>
              <a:t>[1,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6450" y="1990893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3</a:t>
            </a:r>
          </a:p>
        </p:txBody>
      </p:sp>
      <p:sp>
        <p:nvSpPr>
          <p:cNvPr id="5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 Box 1067"/>
          <p:cNvSpPr txBox="1">
            <a:spLocks noChangeArrowheads="1"/>
          </p:cNvSpPr>
          <p:nvPr/>
        </p:nvSpPr>
        <p:spPr bwMode="auto">
          <a:xfrm>
            <a:off x="2740024" y="5287963"/>
            <a:ext cx="1981200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6]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20582" y="539237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4</a:t>
            </a:r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5759450" y="5622925"/>
            <a:ext cx="2590800" cy="4159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srgbClr val="0000CC"/>
                </a:solidFill>
              </a:rPr>
              <a:t>Prime Paths ?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460625" y="5338763"/>
            <a:ext cx="3289300" cy="985837"/>
            <a:chOff x="2460625" y="5338763"/>
            <a:chExt cx="3289300" cy="985837"/>
          </a:xfrm>
        </p:grpSpPr>
        <p:sp>
          <p:nvSpPr>
            <p:cNvPr id="59" name="Oval 1069"/>
            <p:cNvSpPr>
              <a:spLocks noChangeArrowheads="1"/>
            </p:cNvSpPr>
            <p:nvPr/>
          </p:nvSpPr>
          <p:spPr bwMode="auto">
            <a:xfrm>
              <a:off x="2460625" y="5338763"/>
              <a:ext cx="2206625" cy="98583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" name="Line 1075"/>
            <p:cNvSpPr>
              <a:spLocks noChangeShapeType="1"/>
            </p:cNvSpPr>
            <p:nvPr/>
          </p:nvSpPr>
          <p:spPr bwMode="auto">
            <a:xfrm>
              <a:off x="4664075" y="5832475"/>
              <a:ext cx="108585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81763" y="2106613"/>
            <a:ext cx="1687513" cy="3502024"/>
            <a:chOff x="6481763" y="2106613"/>
            <a:chExt cx="1687513" cy="3502024"/>
          </a:xfrm>
        </p:grpSpPr>
        <p:sp>
          <p:nvSpPr>
            <p:cNvPr id="61" name="Oval 1070"/>
            <p:cNvSpPr>
              <a:spLocks noChangeArrowheads="1"/>
            </p:cNvSpPr>
            <p:nvPr/>
          </p:nvSpPr>
          <p:spPr bwMode="auto">
            <a:xfrm>
              <a:off x="6481763" y="2106613"/>
              <a:ext cx="1687513" cy="98583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" name="Line 1073"/>
            <p:cNvSpPr>
              <a:spLocks noChangeShapeType="1"/>
            </p:cNvSpPr>
            <p:nvPr/>
          </p:nvSpPr>
          <p:spPr bwMode="auto">
            <a:xfrm>
              <a:off x="7335838" y="3089275"/>
              <a:ext cx="0" cy="251936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18088" y="3924300"/>
            <a:ext cx="2001838" cy="1684337"/>
            <a:chOff x="5018088" y="3924300"/>
            <a:chExt cx="2001838" cy="1684337"/>
          </a:xfrm>
        </p:grpSpPr>
        <p:sp>
          <p:nvSpPr>
            <p:cNvPr id="63" name="Oval 1071"/>
            <p:cNvSpPr>
              <a:spLocks noChangeArrowheads="1"/>
            </p:cNvSpPr>
            <p:nvPr/>
          </p:nvSpPr>
          <p:spPr bwMode="auto">
            <a:xfrm>
              <a:off x="5018088" y="3924300"/>
              <a:ext cx="1312863" cy="98583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" name="Line 1074"/>
            <p:cNvSpPr>
              <a:spLocks noChangeShapeType="1"/>
            </p:cNvSpPr>
            <p:nvPr/>
          </p:nvSpPr>
          <p:spPr bwMode="auto">
            <a:xfrm>
              <a:off x="6126163" y="4775200"/>
              <a:ext cx="893763" cy="83343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934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nimBg="1" autoUpdateAnimBg="0"/>
      <p:bldP spid="42" grpId="0"/>
      <p:bldP spid="7" grpId="0" animBg="1"/>
      <p:bldP spid="7" grpId="1" animBg="1"/>
      <p:bldP spid="44" grpId="0" animBg="1" autoUpdateAnimBg="0"/>
      <p:bldP spid="45" grpId="0" animBg="1" autoUpdateAnimBg="0"/>
      <p:bldP spid="46" grpId="0" animBg="1"/>
      <p:bldP spid="47" grpId="0" animBg="1"/>
      <p:bldP spid="47" grpId="1" animBg="1"/>
      <p:bldP spid="48" grpId="0" animBg="1" autoUpdateAnimBg="0"/>
      <p:bldP spid="50" grpId="0"/>
      <p:bldP spid="49" grpId="0" animBg="1"/>
      <p:bldP spid="49" grpId="1" animBg="1"/>
      <p:bldP spid="51" grpId="0" animBg="1" autoUpdateAnimBg="0"/>
      <p:bldP spid="52" grpId="0" animBg="1" autoUpdateAnimBg="0"/>
      <p:bldP spid="54" grpId="0"/>
      <p:bldP spid="53" grpId="0" animBg="1"/>
      <p:bldP spid="53" grpId="1" animBg="1"/>
      <p:bldP spid="55" grpId="0" animBg="1" autoUpdateAnimBg="0"/>
      <p:bldP spid="57" grpId="0"/>
      <p:bldP spid="56" grpId="0" animBg="1"/>
      <p:bldP spid="56" grpId="1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 dirty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/>
              <a:t>Prime paths do not have </a:t>
            </a:r>
            <a:r>
              <a:rPr lang="en-US" dirty="0">
                <a:solidFill>
                  <a:srgbClr val="0000CC"/>
                </a:solidFill>
              </a:rPr>
              <a:t>internal loops </a:t>
            </a:r>
            <a:r>
              <a:rPr lang="en-US" dirty="0"/>
              <a:t>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rgbClr val="0000CC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With Detours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152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881188" y="2808288"/>
            <a:ext cx="5381625" cy="1381125"/>
            <a:chOff x="842" y="988"/>
            <a:chExt cx="3390" cy="870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685" name="Oval 6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6" name="Text Box 6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683" name="Oval 6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4" name="Text Box 6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681" name="Oval 6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2" name="Text Box 7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679" name="Oval 72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0" name="Text Box 73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65" name="Line 74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66" name="Line 75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677" name="Oval 7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8" name="Text Box 78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675" name="Oval 8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6" name="Text Box 8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69" name="Line 82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0" name="Line 83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1" name="Line 84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2" name="Line 85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3" name="Line 86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4" name="Line 87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4660" name="Text Box 115"/>
          <p:cNvSpPr txBox="1">
            <a:spLocks noChangeArrowheads="1"/>
          </p:cNvSpPr>
          <p:nvPr/>
        </p:nvSpPr>
        <p:spPr bwMode="auto">
          <a:xfrm>
            <a:off x="1485900" y="3475038"/>
            <a:ext cx="1839913" cy="701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with a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endParaRPr lang="en-US" b="0" u="sng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4631" name="Group 88"/>
          <p:cNvGrpSpPr>
            <a:grpSpLocks/>
          </p:cNvGrpSpPr>
          <p:nvPr/>
        </p:nvGrpSpPr>
        <p:grpSpPr bwMode="auto">
          <a:xfrm>
            <a:off x="1881188" y="4551363"/>
            <a:ext cx="5381625" cy="1381125"/>
            <a:chOff x="842" y="988"/>
            <a:chExt cx="3390" cy="870"/>
          </a:xfrm>
        </p:grpSpPr>
        <p:grpSp>
          <p:nvGrpSpPr>
            <p:cNvPr id="24633" name="Group 89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657" name="Oval 9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8" name="Text Box 91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4634" name="Group 92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655" name="Oval 93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6" name="Text Box 94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35" name="Group 95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653" name="Oval 9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4" name="Text Box 9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36" name="Group 98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651" name="Oval 99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2" name="Text Box 100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37" name="Line 101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38" name="Line 102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39" name="Group 103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649" name="Oval 10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0" name="Text Box 105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647" name="Oval 10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8" name="Text Box 10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41" name="Line 109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2" name="Line 110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3" name="Line 111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4" name="Line 112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5" name="Line 113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6" name="Line 114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4632" name="Text Box 116"/>
          <p:cNvSpPr txBox="1">
            <a:spLocks noChangeArrowheads="1"/>
          </p:cNvSpPr>
          <p:nvPr/>
        </p:nvSpPr>
        <p:spPr bwMode="auto">
          <a:xfrm>
            <a:off x="1525588" y="5353050"/>
            <a:ext cx="1839913" cy="701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with a 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detour</a:t>
            </a:r>
          </a:p>
        </p:txBody>
      </p: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34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infeasible </a:t>
            </a:r>
            <a:r>
              <a:rPr lang="en-US" dirty="0"/>
              <a:t>test requirement </a:t>
            </a:r>
            <a:r>
              <a:rPr lang="en-US" u="sng" dirty="0"/>
              <a:t>cannot be satisfied</a:t>
            </a:r>
          </a:p>
          <a:p>
            <a:pPr lvl="1"/>
            <a:r>
              <a:rPr lang="en-US" sz="2000" dirty="0"/>
              <a:t>Unreachable statement (dead code)</a:t>
            </a:r>
          </a:p>
          <a:p>
            <a:pPr lvl="1"/>
            <a:r>
              <a:rPr lang="en-US" sz="2000" dirty="0" err="1"/>
              <a:t>Subpath</a:t>
            </a:r>
            <a:r>
              <a:rPr lang="en-US" sz="2000" dirty="0"/>
              <a:t> that can only be executed with a contradiction (</a:t>
            </a:r>
            <a:r>
              <a:rPr lang="en-US" sz="2000" i="1" dirty="0"/>
              <a:t>X &gt; 0</a:t>
            </a:r>
            <a:r>
              <a:rPr lang="en-US" sz="2000" dirty="0"/>
              <a:t> and </a:t>
            </a:r>
            <a:r>
              <a:rPr lang="en-US" sz="2000" i="1" dirty="0"/>
              <a:t>X &lt; 0</a:t>
            </a:r>
            <a:r>
              <a:rPr lang="en-US" sz="20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76861" y="5125726"/>
            <a:ext cx="7599393" cy="10895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rgbClr val="0000CC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remaining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criteria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undecidable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rgbClr val="0000CC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 weakens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test criteria</a:t>
            </a:r>
          </a:p>
        </p:txBody>
      </p:sp>
    </p:spTree>
    <p:extLst>
      <p:ext uri="{BB962C8B-B14F-4D97-AF65-F5344CB8AC3E}">
        <p14:creationId xmlns:p14="http://schemas.microsoft.com/office/powerpoint/2010/main" val="3765256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Round-Trip Path </a:t>
            </a:r>
            <a:r>
              <a:rPr lang="en-US" dirty="0"/>
              <a:t>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omit nodes and edges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Thus, they do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not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0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CFG </a:t>
            </a:r>
            <a:r>
              <a:rPr lang="en-US" dirty="0"/>
              <a:t>models all executions of a method by describing control structures</a:t>
            </a:r>
          </a:p>
          <a:p>
            <a:r>
              <a:rPr lang="en-US" dirty="0">
                <a:solidFill>
                  <a:srgbClr val="0000CC"/>
                </a:solidFill>
              </a:rPr>
              <a:t>Nodes </a:t>
            </a:r>
            <a:r>
              <a:rPr lang="en-US" dirty="0"/>
              <a:t>: Statements or sequences of statements (basic blocks)</a:t>
            </a:r>
          </a:p>
          <a:p>
            <a:r>
              <a:rPr lang="en-US" dirty="0">
                <a:solidFill>
                  <a:srgbClr val="0000CC"/>
                </a:solidFill>
              </a:rPr>
              <a:t>Edges </a:t>
            </a:r>
            <a:r>
              <a:rPr lang="en-US" dirty="0"/>
              <a:t>: Transfers of control</a:t>
            </a:r>
          </a:p>
          <a:p>
            <a:r>
              <a:rPr lang="en-US" dirty="0">
                <a:solidFill>
                  <a:srgbClr val="0000CC"/>
                </a:solidFill>
              </a:rPr>
              <a:t>Basic Block </a:t>
            </a:r>
            <a:r>
              <a:rPr lang="en-US" dirty="0"/>
              <a:t>: A sequence of statements such that if the first statement is executed, all statements will be (no branches)</a:t>
            </a:r>
          </a:p>
          <a:p>
            <a:r>
              <a:rPr lang="en-US" dirty="0"/>
              <a:t>CFGs are sometimes annotated with extra information</a:t>
            </a:r>
          </a:p>
          <a:p>
            <a:pPr lvl="1"/>
            <a:r>
              <a:rPr lang="en-US" dirty="0"/>
              <a:t>branch predicates</a:t>
            </a:r>
          </a:p>
          <a:p>
            <a:pPr lvl="1"/>
            <a:r>
              <a:rPr lang="en-US" dirty="0" err="1"/>
              <a:t>defs</a:t>
            </a:r>
            <a:endParaRPr lang="en-US" dirty="0"/>
          </a:p>
          <a:p>
            <a:pPr lvl="1"/>
            <a:r>
              <a:rPr lang="en-US" dirty="0"/>
              <a:t>uses</a:t>
            </a:r>
          </a:p>
          <a:p>
            <a:r>
              <a:rPr lang="en-US" dirty="0"/>
              <a:t>Rules for translating statements into graphs …</a:t>
            </a:r>
          </a:p>
        </p:txBody>
      </p:sp>
    </p:spTree>
    <p:extLst>
      <p:ext uri="{BB962C8B-B14F-4D97-AF65-F5344CB8AC3E}">
        <p14:creationId xmlns:p14="http://schemas.microsoft.com/office/powerpoint/2010/main" val="40275922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65489" y="1979881"/>
            <a:ext cx="1712913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8150" y="4561900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70199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65489" y="1979881"/>
            <a:ext cx="1712913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8150" y="4561900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75934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1B722-A18C-4877-B1A8-18B64CFE5C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if-Return Statement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22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844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7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61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07" y="139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66700" y="3262313"/>
            <a:ext cx="5788025" cy="1966912"/>
            <a:chOff x="168" y="2055"/>
            <a:chExt cx="3646" cy="1239"/>
          </a:xfrm>
          <a:solidFill>
            <a:schemeClr val="accent3">
              <a:lumMod val="95000"/>
            </a:schemeClr>
          </a:solidFill>
        </p:grpSpPr>
        <p:sp>
          <p:nvSpPr>
            <p:cNvPr id="18441" name="AutoShape 74"/>
            <p:cNvSpPr>
              <a:spLocks/>
            </p:cNvSpPr>
            <p:nvPr/>
          </p:nvSpPr>
          <p:spPr bwMode="auto">
            <a:xfrm>
              <a:off x="168" y="2823"/>
              <a:ext cx="2756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No edge from node 2 to 3.</a:t>
              </a:r>
            </a:p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The return nodes must be distinct.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8166" y="1289275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2940413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ECA0C-F5DF-478D-A78A-55CA7BBBC8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r>
              <a:rPr lang="en-US" dirty="0"/>
              <a:t>Loops require “</a:t>
            </a:r>
            <a:r>
              <a:rPr lang="en-US" i="1" dirty="0"/>
              <a:t>extra</a:t>
            </a:r>
            <a:r>
              <a:rPr lang="en-US" dirty="0"/>
              <a:t>” nodes to be added</a:t>
            </a:r>
          </a:p>
          <a:p>
            <a:endParaRPr lang="en-US" dirty="0"/>
          </a:p>
          <a:p>
            <a:r>
              <a:rPr lang="en-US" dirty="0"/>
              <a:t>Nodes that </a:t>
            </a:r>
            <a:r>
              <a:rPr lang="en-US" dirty="0">
                <a:solidFill>
                  <a:srgbClr val="0000CC"/>
                </a:solidFill>
              </a:rPr>
              <a:t>do not </a:t>
            </a:r>
            <a:r>
              <a:rPr lang="en-US" dirty="0"/>
              <a:t>represent statements or basic blocks</a:t>
            </a:r>
          </a:p>
        </p:txBody>
      </p:sp>
    </p:spTree>
    <p:extLst>
      <p:ext uri="{BB962C8B-B14F-4D97-AF65-F5344CB8AC3E}">
        <p14:creationId xmlns:p14="http://schemas.microsoft.com/office/powerpoint/2010/main" val="39865561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9029-27F8-44FB-9F3E-D8A2053D9F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while and for Loops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1000" y="1509713"/>
            <a:ext cx="1668463" cy="19335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59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0535" name="Group 65"/>
            <p:cNvGrpSpPr>
              <a:grpSpLocks/>
            </p:cNvGrpSpPr>
            <p:nvPr/>
          </p:nvGrpSpPr>
          <p:grpSpPr bwMode="auto">
            <a:xfrm>
              <a:off x="1955" y="2112"/>
              <a:ext cx="698" cy="656"/>
              <a:chOff x="1955" y="2112"/>
              <a:chExt cx="698" cy="656"/>
            </a:xfrm>
          </p:grpSpPr>
          <p:grpSp>
            <p:nvGrpSpPr>
              <p:cNvPr id="20536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69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y =f(</a:t>
                </a:r>
                <a:r>
                  <a:rPr lang="en-US" sz="1800" dirty="0" err="1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x,y</a:t>
                </a: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7" y="2276475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324394" y="4071938"/>
            <a:ext cx="2662237" cy="1323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Helvetica" charset="0"/>
              </a:rPr>
              <a:t>for (x = 0; x &lt; y; x++)</a:t>
            </a:r>
          </a:p>
          <a:p>
            <a:r>
              <a:rPr lang="en-US">
                <a:solidFill>
                  <a:srgbClr val="0000CC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rgbClr val="0000CC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7" y="5316538"/>
            <a:ext cx="1167390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937252" y="3516313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f (x, y)</a:t>
              </a: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75124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1" y="1816100"/>
            <a:ext cx="2771776" cy="871538"/>
            <a:chOff x="2300" y="1375"/>
            <a:chExt cx="1746" cy="549"/>
          </a:xfrm>
          <a:solidFill>
            <a:schemeClr val="accent3">
              <a:lumMod val="95000"/>
            </a:schemeClr>
          </a:solidFill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grpSp>
          <p:nvGrpSpPr>
            <p:cNvPr id="20500" name="Group 67"/>
            <p:cNvGrpSpPr>
              <a:grpSpLocks/>
            </p:cNvGrpSpPr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  <a:grpFill/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CC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sp>
            <p:nvSpPr>
              <p:cNvPr id="20502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i="1" dirty="0">
                    <a:solidFill>
                      <a:srgbClr val="0000CC"/>
                    </a:solidFill>
                    <a:latin typeface="Gill Sans MT" pitchFamily="34" charset="0"/>
                  </a:rPr>
                  <a:t>dummy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64124" y="2513013"/>
            <a:ext cx="2568575" cy="655637"/>
            <a:chOff x="3190" y="1814"/>
            <a:chExt cx="1618" cy="413"/>
          </a:xfrm>
          <a:solidFill>
            <a:schemeClr val="accent3">
              <a:lumMod val="95000"/>
            </a:schemeClr>
          </a:solidFill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36" y="1941"/>
              <a:ext cx="472" cy="23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rgbClr val="00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  <p:sp>
          <p:nvSpPr>
            <p:cNvPr id="20498" name="AutoShape 72"/>
            <p:cNvSpPr>
              <a:spLocks/>
            </p:cNvSpPr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304714" y="5900738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implicitly increments loop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30425" y="1042988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9174" y="3718262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37469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  <p:bldP spid="67" grpId="0" animBg="1"/>
      <p:bldP spid="67" grpId="1" animBg="1"/>
      <p:bldP spid="68" grpId="0" animBg="1"/>
      <p:bldP spid="68" grpId="1" animBg="1"/>
    </p:bldLst>
  </p:timing>
</p:sld>
</file>

<file path=ppt/theme/theme1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3701</TotalTime>
  <Pages>49</Pages>
  <Words>4501</Words>
  <Application>Microsoft Office PowerPoint</Application>
  <PresentationFormat>On-screen Show (4:3)</PresentationFormat>
  <Paragraphs>831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Unicode MS</vt:lpstr>
      <vt:lpstr>Cambria Math</vt:lpstr>
      <vt:lpstr>Comic Sans MS</vt:lpstr>
      <vt:lpstr>Courier New</vt:lpstr>
      <vt:lpstr>Gill Sans MT</vt:lpstr>
      <vt:lpstr>Helvetica</vt:lpstr>
      <vt:lpstr>Monotype Sorts</vt:lpstr>
      <vt:lpstr>Times New Roman</vt:lpstr>
      <vt:lpstr>Verdana</vt:lpstr>
      <vt:lpstr>Wingdings</vt:lpstr>
      <vt:lpstr>intro</vt:lpstr>
      <vt:lpstr>PowerPoint Presentation</vt:lpstr>
      <vt:lpstr>Ch. 7 : Graph Coverage</vt:lpstr>
      <vt:lpstr>Small Illustrative Example</vt:lpstr>
      <vt:lpstr>Control Flow Graphs</vt:lpstr>
      <vt:lpstr>CFG : The if Statement</vt:lpstr>
      <vt:lpstr>CFG : The if Statement</vt:lpstr>
      <vt:lpstr>CFG : The if-Return Statement</vt:lpstr>
      <vt:lpstr>Loops</vt:lpstr>
      <vt:lpstr>CFG : while and for Loops</vt:lpstr>
      <vt:lpstr>CFG : do Loop, break and continue</vt:lpstr>
      <vt:lpstr>CFG : The case (switch) Structure</vt:lpstr>
      <vt:lpstr>CFG : Exceptions (try-catch)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Simple &amp; Prime Path Example</vt:lpstr>
      <vt:lpstr>Touring, Sidetrips, and Detours</vt:lpstr>
      <vt:lpstr>Sidetrips and Detours Example</vt:lpstr>
      <vt:lpstr>Infeasible Test Requirements</vt:lpstr>
      <vt:lpstr>Round Trips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Md. Rafsan Jani</cp:lastModifiedBy>
  <cp:revision>363</cp:revision>
  <cp:lastPrinted>2015-08-31T19:39:18Z</cp:lastPrinted>
  <dcterms:created xsi:type="dcterms:W3CDTF">1996-06-15T03:21:08Z</dcterms:created>
  <dcterms:modified xsi:type="dcterms:W3CDTF">2022-06-22T09:39:32Z</dcterms:modified>
</cp:coreProperties>
</file>