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7" r:id="rId1"/>
    <p:sldMasterId id="2147484069" r:id="rId2"/>
  </p:sldMasterIdLst>
  <p:notesMasterIdLst>
    <p:notesMasterId r:id="rId30"/>
  </p:notesMasterIdLst>
  <p:handoutMasterIdLst>
    <p:handoutMasterId r:id="rId31"/>
  </p:handoutMasterIdLst>
  <p:sldIdLst>
    <p:sldId id="703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FF00"/>
    <a:srgbClr val="BC145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1" d="100"/>
          <a:sy n="81" d="100"/>
        </p:scale>
        <p:origin x="1963" y="67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E038ED5-F90D-4BD8-B13C-3D26D7DE72A7}" type="slidenum">
              <a:rPr lang="en-US" smtClean="0"/>
              <a:pPr defTabSz="921503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suggest stopping here and having the students draw the graph themselves. Then show the graph on the next slide to compare their answers.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63F27EE-13F0-479E-A2BB-E642B2B44836}" type="slidenum">
              <a:rPr lang="en-US" sz="1100" b="0" i="1">
                <a:solidFill>
                  <a:schemeClr val="tx1"/>
                </a:solidFill>
              </a:rPr>
              <a:pPr algn="r" defTabSz="921503"/>
              <a:t>13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4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Nodes 1 and 2 could certainly be combined. We just separated them to emphasize two points:</a:t>
            </a:r>
          </a:p>
          <a:p>
            <a:pPr marL="228600" indent="-228600">
              <a:buAutoNum type="arabicParenR"/>
            </a:pPr>
            <a:r>
              <a:rPr lang="en-US" dirty="0"/>
              <a:t>Initializations</a:t>
            </a:r>
            <a:r>
              <a:rPr lang="en-US" baseline="0" dirty="0"/>
              <a:t> have to be included in the graph. They are also </a:t>
            </a:r>
            <a:r>
              <a:rPr lang="en-US" baseline="0" dirty="0" err="1"/>
              <a:t>defs</a:t>
            </a:r>
            <a:r>
              <a:rPr lang="en-US" baseline="0" dirty="0"/>
              <a:t> in data flow.</a:t>
            </a:r>
          </a:p>
          <a:p>
            <a:pPr marL="0" indent="0">
              <a:buNone/>
            </a:pPr>
            <a:r>
              <a:rPr lang="en-US" baseline="0" dirty="0"/>
              <a:t>     In Java, primitive types get default values, so even declarations have implicit definitions.</a:t>
            </a:r>
          </a:p>
          <a:p>
            <a:pPr marL="0" indent="0">
              <a:buNone/>
            </a:pPr>
            <a:r>
              <a:rPr lang="en-US" baseline="0" dirty="0"/>
              <a:t>2) The for loop control variable (</a:t>
            </a:r>
            <a:r>
              <a:rPr lang="en-US" baseline="0" dirty="0" err="1"/>
              <a:t>i</a:t>
            </a:r>
            <a:r>
              <a:rPr lang="en-US" baseline="0" dirty="0"/>
              <a:t>) is initialized before the test.</a:t>
            </a:r>
            <a:endParaRPr lang="en-US" dirty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C6016040-5F94-4103-BD11-C9807BD75E2E}" type="slidenum">
              <a:rPr lang="en-US" sz="1100" b="0" i="1">
                <a:solidFill>
                  <a:schemeClr val="tx1"/>
                </a:solidFill>
              </a:rPr>
              <a:pPr algn="r" defTabSz="921503"/>
              <a:t>14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animation shows empty boxes. Students can fill these in,</a:t>
            </a:r>
            <a:r>
              <a:rPr lang="en-US" baseline="0" dirty="0"/>
              <a:t> then show the answers.</a:t>
            </a:r>
          </a:p>
          <a:p>
            <a:r>
              <a:rPr lang="en-US" baseline="0" dirty="0"/>
              <a:t>Edge coverage is very easy, of course …</a:t>
            </a:r>
            <a:endParaRPr 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E89BA419-FC40-473B-87BD-CCA30E3D55D6}" type="slidenum">
              <a:rPr lang="en-US" sz="1100" b="0" i="1">
                <a:solidFill>
                  <a:schemeClr val="tx1"/>
                </a:solidFill>
              </a:rPr>
              <a:pPr algn="r" defTabSz="921503"/>
              <a:t>15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41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show the empty boxes, let the students write down the TRs and Test Paths, then</a:t>
            </a:r>
            <a:r>
              <a:rPr lang="en-US" baseline="0" dirty="0"/>
              <a:t> show the solution.</a:t>
            </a:r>
          </a:p>
          <a:p>
            <a:r>
              <a:rPr lang="en-US" baseline="0" dirty="0"/>
              <a:t>Emphasize that it is VERY EASY to miss one, even if you understand it well.</a:t>
            </a:r>
            <a:endParaRPr 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68EE94B3-A18B-411E-8F33-2BF36B5F14B8}" type="slidenum">
              <a:rPr lang="en-US" sz="1100" b="0" i="1">
                <a:solidFill>
                  <a:schemeClr val="tx1"/>
                </a:solidFill>
              </a:rPr>
              <a:pPr algn="r" defTabSz="921503"/>
              <a:t>16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71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also pause</a:t>
            </a:r>
            <a:r>
              <a:rPr lang="en-US" baseline="0" dirty="0"/>
              <a:t> to let the students finish this example. Students often have trouble remembering all the PPs around loops.</a:t>
            </a:r>
            <a:endParaRPr lang="en-US" dirty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4" tIns="0" rIns="19254" bIns="0" anchor="b"/>
          <a:lstStyle/>
          <a:p>
            <a:pPr algn="r" defTabSz="921503"/>
            <a:fld id="{3A902093-BB8D-4415-93C9-388A934B7981}" type="slidenum">
              <a:rPr lang="en-US" sz="1100" b="0" i="1">
                <a:solidFill>
                  <a:schemeClr val="tx1"/>
                </a:solidFill>
              </a:rPr>
              <a:pPr algn="r" defTabSz="921503"/>
              <a:t>17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1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65E20EC5-ECB0-43EB-9FE9-DDBCB9930544}" type="slidenum">
              <a:rPr lang="en-US" smtClean="0"/>
              <a:pPr defTabSz="921503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9300D51-022E-4082-A15E-6D82EB83519C}" type="slidenum">
              <a:rPr lang="en-US" smtClean="0"/>
              <a:pPr defTabSz="921503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of the example is easier to follow if the students can refer to this figure.</a:t>
            </a:r>
            <a:br>
              <a:rPr lang="en-US" dirty="0"/>
            </a:br>
            <a:r>
              <a:rPr lang="en-US" dirty="0"/>
              <a:t>We</a:t>
            </a:r>
            <a:r>
              <a:rPr lang="en-US" baseline="0" dirty="0"/>
              <a:t> usually draw it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CA56-BEFD-4132-90FE-D136DC037DA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6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1B28F96F-341D-4E09-8ECA-C38A464678F8}" type="slidenum">
              <a:rPr lang="en-US" smtClean="0"/>
              <a:pPr defTabSz="921503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79A7B6C6-3860-4FE7-A80F-20300864EB63}" type="slidenum">
              <a:rPr lang="en-US" smtClean="0"/>
              <a:pPr defTabSz="921503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easy to answer,</a:t>
            </a:r>
            <a:r>
              <a:rPr lang="en-US" baseline="0" dirty="0"/>
              <a:t> although the concept of </a:t>
            </a:r>
            <a:r>
              <a:rPr lang="en-US" baseline="0" dirty="0" err="1"/>
              <a:t>defs</a:t>
            </a:r>
            <a:r>
              <a:rPr lang="en-US" baseline="0" dirty="0"/>
              <a:t> and uses is a bit weird for some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 by</a:t>
            </a:r>
            <a:r>
              <a:rPr lang="en-US" baseline="0" dirty="0"/>
              <a:t> pointing out that X has one </a:t>
            </a:r>
            <a:r>
              <a:rPr lang="en-US" baseline="0" dirty="0" err="1"/>
              <a:t>def</a:t>
            </a:r>
            <a:r>
              <a:rPr lang="en-US" baseline="0" dirty="0"/>
              <a:t>, at node 1, and two uses at nodes 5 and 6. They also might remember from before that this graph has 4 total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F2554FE9-AE6C-4CE9-B2EF-34362851F122}" type="slidenum">
              <a:rPr lang="en-US" smtClean="0"/>
              <a:pPr defTabSz="921503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631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u="sng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092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18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525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7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19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99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99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717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010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FFFFFF"/>
                </a:solidFill>
              </a:rPr>
              <a:t>Introduction to Software Testing, Edition 2  (Ch 5)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Introduction to Software Testing, Edition 2  (Ch 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" y="256705"/>
            <a:ext cx="8915400" cy="3925330"/>
          </a:xfrm>
          <a:noFill/>
        </p:spPr>
        <p:txBody>
          <a:bodyPr/>
          <a:lstStyle/>
          <a:p>
            <a:r>
              <a:rPr lang="en-US" sz="4000" b="1" dirty="0">
                <a:solidFill>
                  <a:schemeClr val="accent4"/>
                </a:solidFill>
              </a:rPr>
              <a:t>CSE 411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Software Testing and  Quality Assurance</a:t>
            </a:r>
            <a:endParaRPr lang="en-US" sz="4400" b="1" dirty="0">
              <a:solidFill>
                <a:schemeClr val="accent4"/>
              </a:solidFill>
            </a:endParaRP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00CC"/>
                </a:solidFill>
              </a:rPr>
              <a:t>Graph Coverage- Part-2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  <a:p>
            <a:r>
              <a:rPr lang="en-US" sz="4000" b="1" dirty="0">
                <a:solidFill>
                  <a:srgbClr val="00FF00"/>
                </a:solidFill>
              </a:rPr>
              <a:t>Lecture 6</a:t>
            </a:r>
          </a:p>
          <a:p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63071" y="54550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</p:txBody>
      </p:sp>
    </p:spTree>
    <p:extLst>
      <p:ext uri="{BB962C8B-B14F-4D97-AF65-F5344CB8AC3E}">
        <p14:creationId xmlns:p14="http://schemas.microsoft.com/office/powerpoint/2010/main" val="30894149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  <a:solidFill>
            <a:schemeClr val="accent3">
              <a:lumMod val="95000"/>
            </a:schemeClr>
          </a:solidFill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4"/>
            <a:ext cx="2028825" cy="1662113"/>
            <a:chOff x="1781" y="2364"/>
            <a:chExt cx="1070" cy="1047"/>
          </a:xfrm>
          <a:solidFill>
            <a:schemeClr val="accent3">
              <a:lumMod val="95000"/>
            </a:schemeClr>
          </a:solidFill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5"/>
            <a:ext cx="2646363" cy="2400301"/>
            <a:chOff x="3346" y="2424"/>
            <a:chExt cx="1207" cy="1512"/>
          </a:xfrm>
          <a:solidFill>
            <a:schemeClr val="accent3">
              <a:lumMod val="95000"/>
            </a:schemeClr>
          </a:solidFill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5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31124" y="4117521"/>
            <a:ext cx="1994601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240088" y="4075186"/>
            <a:ext cx="2017448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6 ]</a:t>
            </a:r>
          </a:p>
          <a:p>
            <a:pPr algn="ctr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5896430" y="3973582"/>
            <a:ext cx="2633208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[ 1, 3, 4, 6 ]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2955" y="4248613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7040" y="4579864"/>
            <a:ext cx="149400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AUC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32161" y="4401013"/>
            <a:ext cx="1594237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ADUPC</a:t>
            </a:r>
          </a:p>
        </p:txBody>
      </p:sp>
    </p:spTree>
    <p:extLst>
      <p:ext uri="{BB962C8B-B14F-4D97-AF65-F5344CB8AC3E}">
        <p14:creationId xmlns:p14="http://schemas.microsoft.com/office/powerpoint/2010/main" val="358075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0E1BA-E788-4A36-9125-96239943AB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82713"/>
            <a:ext cx="8867775" cy="4881562"/>
          </a:xfrm>
        </p:spPr>
        <p:txBody>
          <a:bodyPr/>
          <a:lstStyle/>
          <a:p>
            <a:r>
              <a:rPr lang="en-US" sz="2800" dirty="0"/>
              <a:t>A common application of graph criteria is to program </a:t>
            </a:r>
            <a:r>
              <a:rPr lang="en-US" sz="2800" dirty="0">
                <a:solidFill>
                  <a:srgbClr val="0000CC"/>
                </a:solidFill>
              </a:rPr>
              <a:t>source</a:t>
            </a:r>
          </a:p>
          <a:p>
            <a:r>
              <a:rPr lang="en-US" sz="2800" dirty="0">
                <a:solidFill>
                  <a:srgbClr val="0000CC"/>
                </a:solidFill>
              </a:rPr>
              <a:t>Graph </a:t>
            </a:r>
            <a:r>
              <a:rPr lang="en-US" sz="2800" dirty="0"/>
              <a:t>: Usually the control flow graph (CFG)</a:t>
            </a:r>
          </a:p>
          <a:p>
            <a:r>
              <a:rPr lang="en-US" sz="2800" dirty="0">
                <a:solidFill>
                  <a:srgbClr val="0000CC"/>
                </a:solidFill>
              </a:rPr>
              <a:t>Node coverage </a:t>
            </a:r>
            <a:r>
              <a:rPr lang="en-US" sz="2800" dirty="0"/>
              <a:t>: Execute every statement</a:t>
            </a:r>
          </a:p>
          <a:p>
            <a:r>
              <a:rPr lang="en-US" sz="2800" dirty="0">
                <a:solidFill>
                  <a:srgbClr val="0000CC"/>
                </a:solidFill>
              </a:rPr>
              <a:t>Edge coverage </a:t>
            </a:r>
            <a:r>
              <a:rPr lang="en-US" sz="2800" dirty="0"/>
              <a:t>: Execute every branch</a:t>
            </a:r>
          </a:p>
          <a:p>
            <a:r>
              <a:rPr lang="en-US" sz="2800" dirty="0">
                <a:solidFill>
                  <a:srgbClr val="0000CC"/>
                </a:solidFill>
              </a:rPr>
              <a:t>Loops </a:t>
            </a:r>
            <a:r>
              <a:rPr lang="en-US" sz="2800" dirty="0"/>
              <a:t>: Looping structures such as for loops, while loops, etc.</a:t>
            </a:r>
          </a:p>
          <a:p>
            <a:r>
              <a:rPr lang="en-US" sz="2800" dirty="0">
                <a:solidFill>
                  <a:srgbClr val="0000CC"/>
                </a:solidFill>
              </a:rPr>
              <a:t>Data flow coverage </a:t>
            </a:r>
            <a:r>
              <a:rPr lang="en-US" sz="2800" dirty="0"/>
              <a:t>: Augment the CFG</a:t>
            </a:r>
          </a:p>
          <a:p>
            <a:pPr lvl="1"/>
            <a:r>
              <a:rPr lang="en-US" sz="2400" dirty="0" err="1"/>
              <a:t>defs</a:t>
            </a:r>
            <a:r>
              <a:rPr lang="en-US" sz="2400" dirty="0"/>
              <a:t> are statements that assign values to variables</a:t>
            </a:r>
          </a:p>
          <a:p>
            <a:pPr lvl="1"/>
            <a:r>
              <a:rPr lang="en-US" sz="2400" dirty="0"/>
              <a:t>uses are statements that use variables</a:t>
            </a:r>
          </a:p>
        </p:txBody>
      </p:sp>
    </p:spTree>
    <p:extLst>
      <p:ext uri="{BB962C8B-B14F-4D97-AF65-F5344CB8AC3E}">
        <p14:creationId xmlns:p14="http://schemas.microsoft.com/office/powerpoint/2010/main" val="2504768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E542F-F1EA-4011-BEA9-FD68FB30A2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CFG </a:t>
            </a:r>
            <a:r>
              <a:rPr lang="en-US" dirty="0"/>
              <a:t>models all executions of a method by describing control structures</a:t>
            </a:r>
          </a:p>
          <a:p>
            <a:r>
              <a:rPr lang="en-US" dirty="0">
                <a:solidFill>
                  <a:srgbClr val="0000CC"/>
                </a:solidFill>
              </a:rPr>
              <a:t>Nodes </a:t>
            </a:r>
            <a:r>
              <a:rPr lang="en-US" dirty="0"/>
              <a:t>: Statements or sequences of statements (basic blocks)</a:t>
            </a:r>
          </a:p>
          <a:p>
            <a:r>
              <a:rPr lang="en-US" dirty="0">
                <a:solidFill>
                  <a:srgbClr val="0000CC"/>
                </a:solidFill>
              </a:rPr>
              <a:t>Edges </a:t>
            </a:r>
            <a:r>
              <a:rPr lang="en-US" dirty="0"/>
              <a:t>: Transfers of control</a:t>
            </a:r>
          </a:p>
          <a:p>
            <a:r>
              <a:rPr lang="en-US" dirty="0">
                <a:solidFill>
                  <a:srgbClr val="0000CC"/>
                </a:solidFill>
              </a:rPr>
              <a:t>Basic Block </a:t>
            </a:r>
            <a:r>
              <a:rPr lang="en-US" dirty="0"/>
              <a:t>: A sequence of statements such that if the first statement is executed, all statements will be (no branches)</a:t>
            </a:r>
          </a:p>
          <a:p>
            <a:r>
              <a:rPr lang="en-US" dirty="0"/>
              <a:t>CFGs are sometimes annotated with extra information</a:t>
            </a:r>
          </a:p>
          <a:p>
            <a:pPr lvl="1"/>
            <a:r>
              <a:rPr lang="en-US" dirty="0"/>
              <a:t>branch predicates</a:t>
            </a:r>
          </a:p>
          <a:p>
            <a:pPr lvl="1"/>
            <a:r>
              <a:rPr lang="en-US" dirty="0" err="1"/>
              <a:t>defs</a:t>
            </a:r>
            <a:endParaRPr lang="en-US" dirty="0"/>
          </a:p>
          <a:p>
            <a:pPr lvl="1"/>
            <a:r>
              <a:rPr lang="en-US" dirty="0"/>
              <a:t>uses</a:t>
            </a:r>
          </a:p>
          <a:p>
            <a:r>
              <a:rPr lang="en-US" dirty="0"/>
              <a:t>Rules for translating statements into graphs …</a:t>
            </a:r>
          </a:p>
        </p:txBody>
      </p:sp>
    </p:spTree>
    <p:extLst>
      <p:ext uri="{BB962C8B-B14F-4D97-AF65-F5344CB8AC3E}">
        <p14:creationId xmlns:p14="http://schemas.microsoft.com/office/powerpoint/2010/main" val="40275922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Example Control Flow – Stats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CDE-6FBD-41FA-A52E-F2E9C339BC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8781" y="2049537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Draw the graph and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3899595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Control Flow Graph for Stats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length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sum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sum += numbers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   = numbers [ length / 2];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 = sum / (double) length;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0;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for (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+ ((numbers [ I ] - mean) * (numbers [ I ] - mean));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/ ( length - 1.0 );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Math.sqrt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("median:                 " + med);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("variance:               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("standard deviation: 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&gt;= length</a:t>
              </a: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71110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94425" y="785813"/>
            <a:ext cx="2857500" cy="5641975"/>
            <a:chOff x="6194425" y="785813"/>
            <a:chExt cx="2857500" cy="5641975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7108825" y="785813"/>
              <a:ext cx="555625" cy="777875"/>
              <a:chOff x="4478" y="495"/>
              <a:chExt cx="350" cy="490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8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4650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4649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7108825" y="1573213"/>
              <a:ext cx="555625" cy="947737"/>
              <a:chOff x="4478" y="991"/>
              <a:chExt cx="350" cy="597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4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46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4645" name="AutoShape 48"/>
              <p:cNvCxnSpPr>
                <a:cxnSpLocks noChangeShapeType="1"/>
                <a:stCxn id="24650" idx="4"/>
                <a:endCxn id="24646" idx="0"/>
              </p:cNvCxnSpPr>
              <p:nvPr/>
            </p:nvCxnSpPr>
            <p:spPr bwMode="auto">
              <a:xfrm>
                <a:off x="4653" y="991"/>
                <a:ext cx="0" cy="29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7108825" y="2530475"/>
              <a:ext cx="555625" cy="949325"/>
              <a:chOff x="4478" y="1594"/>
              <a:chExt cx="350" cy="598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40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42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4641" name="AutoShape 49"/>
              <p:cNvCxnSpPr>
                <a:cxnSpLocks noChangeShapeType="1"/>
                <a:stCxn id="24646" idx="4"/>
                <a:endCxn id="24642" idx="0"/>
              </p:cNvCxnSpPr>
              <p:nvPr/>
            </p:nvCxnSpPr>
            <p:spPr bwMode="auto">
              <a:xfrm>
                <a:off x="4653" y="1594"/>
                <a:ext cx="0" cy="29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7673975" y="3244850"/>
              <a:ext cx="804863" cy="1190625"/>
              <a:chOff x="4834" y="2044"/>
              <a:chExt cx="507" cy="750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36" name="Group 37"/>
              <p:cNvGrpSpPr>
                <a:grpSpLocks/>
              </p:cNvGrpSpPr>
              <p:nvPr/>
            </p:nvGrpSpPr>
            <p:grpSpPr bwMode="auto">
              <a:xfrm>
                <a:off x="4991" y="2498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38" name="Oval 3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4637" name="AutoShape 52"/>
              <p:cNvCxnSpPr>
                <a:cxnSpLocks noChangeShapeType="1"/>
                <a:stCxn id="24642" idx="6"/>
                <a:endCxn id="24638" idx="0"/>
              </p:cNvCxnSpPr>
              <p:nvPr/>
            </p:nvCxnSpPr>
            <p:spPr bwMode="auto">
              <a:xfrm>
                <a:off x="4834" y="2044"/>
                <a:ext cx="332" cy="448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6194425" y="3244850"/>
              <a:ext cx="995363" cy="935038"/>
              <a:chOff x="3902" y="2044"/>
              <a:chExt cx="627" cy="589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31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34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4632" name="AutoShape 50"/>
              <p:cNvCxnSpPr>
                <a:cxnSpLocks noChangeShapeType="1"/>
                <a:stCxn id="24642" idx="3"/>
                <a:endCxn id="24634" idx="7"/>
              </p:cNvCxnSpPr>
              <p:nvPr/>
            </p:nvCxnSpPr>
            <p:spPr bwMode="auto">
              <a:xfrm flipH="1">
                <a:off x="4207" y="2155"/>
                <a:ext cx="322" cy="21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633" name="AutoShape 53"/>
              <p:cNvCxnSpPr>
                <a:cxnSpLocks noChangeShapeType="1"/>
                <a:stCxn id="24634" idx="2"/>
                <a:endCxn id="24642" idx="2"/>
              </p:cNvCxnSpPr>
              <p:nvPr/>
            </p:nvCxnSpPr>
            <p:spPr bwMode="auto">
              <a:xfrm rot="10800000" flipH="1">
                <a:off x="3902" y="2044"/>
                <a:ext cx="570" cy="441"/>
              </a:xfrm>
              <a:prstGeom prst="curvedConnector3">
                <a:avLst>
                  <a:gd name="adj1" fmla="val -24208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7923213" y="4445000"/>
              <a:ext cx="555625" cy="950913"/>
              <a:chOff x="4991" y="2800"/>
              <a:chExt cx="350" cy="599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27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29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4628" name="AutoShape 54"/>
              <p:cNvCxnSpPr>
                <a:cxnSpLocks noChangeShapeType="1"/>
                <a:stCxn id="24638" idx="4"/>
                <a:endCxn id="24629" idx="0"/>
              </p:cNvCxnSpPr>
              <p:nvPr/>
            </p:nvCxnSpPr>
            <p:spPr bwMode="auto">
              <a:xfrm>
                <a:off x="5166" y="2800"/>
                <a:ext cx="0" cy="29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8480425" y="5243513"/>
              <a:ext cx="571500" cy="1184275"/>
              <a:chOff x="5347" y="3251"/>
              <a:chExt cx="360" cy="746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23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462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4624" name="AutoShape 55"/>
              <p:cNvCxnSpPr>
                <a:cxnSpLocks noChangeShapeType="1"/>
                <a:stCxn id="24629" idx="6"/>
                <a:endCxn id="24625" idx="0"/>
              </p:cNvCxnSpPr>
              <p:nvPr/>
            </p:nvCxnSpPr>
            <p:spPr bwMode="auto">
              <a:xfrm>
                <a:off x="5347" y="3251"/>
                <a:ext cx="185" cy="438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7100888" y="5160963"/>
              <a:ext cx="903287" cy="1193800"/>
              <a:chOff x="4473" y="3251"/>
              <a:chExt cx="569" cy="752"/>
            </a:xfrm>
            <a:solidFill>
              <a:schemeClr val="accent3">
                <a:lumMod val="85000"/>
              </a:schemeClr>
            </a:solidFill>
          </p:grpSpPr>
          <p:grpSp>
            <p:nvGrpSpPr>
              <p:cNvPr id="24618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4621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4619" name="AutoShape 56"/>
              <p:cNvCxnSpPr>
                <a:cxnSpLocks noChangeShapeType="1"/>
                <a:stCxn id="24629" idx="3"/>
                <a:endCxn id="24621" idx="7"/>
              </p:cNvCxnSpPr>
              <p:nvPr/>
            </p:nvCxnSpPr>
            <p:spPr bwMode="auto">
              <a:xfrm flipH="1">
                <a:off x="4778" y="3362"/>
                <a:ext cx="264" cy="382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620" name="AutoShape 57"/>
              <p:cNvCxnSpPr>
                <a:cxnSpLocks noChangeShapeType="1"/>
                <a:stCxn id="24621" idx="2"/>
                <a:endCxn id="24629" idx="2"/>
              </p:cNvCxnSpPr>
              <p:nvPr/>
            </p:nvCxnSpPr>
            <p:spPr bwMode="auto">
              <a:xfrm rot="10800000" flipH="1">
                <a:off x="4473" y="3251"/>
                <a:ext cx="512" cy="604"/>
              </a:xfrm>
              <a:prstGeom prst="curvedConnector3">
                <a:avLst>
                  <a:gd name="adj1" fmla="val -19532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5F3F2-D3B3-4314-BA58-35E6FD716F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6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Paths—EC</a:t>
            </a:r>
          </a:p>
        </p:txBody>
      </p: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1990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520700" y="757238"/>
            <a:ext cx="2638425" cy="5641975"/>
            <a:chOff x="520700" y="757238"/>
            <a:chExt cx="2638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5607" name="Group 24"/>
            <p:cNvGrpSpPr>
              <a:grpSpLocks/>
            </p:cNvGrpSpPr>
            <p:nvPr/>
          </p:nvGrpSpPr>
          <p:grpSpPr bwMode="auto">
            <a:xfrm>
              <a:off x="1425575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5651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56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5652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29"/>
            <p:cNvGrpSpPr>
              <a:grpSpLocks/>
            </p:cNvGrpSpPr>
            <p:nvPr/>
          </p:nvGrpSpPr>
          <p:grpSpPr bwMode="auto">
            <a:xfrm>
              <a:off x="1425575" y="1535113"/>
              <a:ext cx="555625" cy="957262"/>
              <a:chOff x="4478" y="985"/>
              <a:chExt cx="350" cy="603"/>
            </a:xfrm>
            <a:grpFill/>
          </p:grpSpPr>
          <p:grpSp>
            <p:nvGrpSpPr>
              <p:cNvPr id="25647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4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5648" name="AutoShape 48"/>
              <p:cNvCxnSpPr>
                <a:cxnSpLocks noChangeShapeType="1"/>
                <a:stCxn id="25653" idx="4"/>
                <a:endCxn id="25649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09" name="Group 34"/>
            <p:cNvGrpSpPr>
              <a:grpSpLocks/>
            </p:cNvGrpSpPr>
            <p:nvPr/>
          </p:nvGrpSpPr>
          <p:grpSpPr bwMode="auto">
            <a:xfrm>
              <a:off x="1425575" y="2492375"/>
              <a:ext cx="555625" cy="958850"/>
              <a:chOff x="4478" y="1588"/>
              <a:chExt cx="350" cy="604"/>
            </a:xfrm>
            <a:grpFill/>
          </p:grpSpPr>
          <p:grpSp>
            <p:nvGrpSpPr>
              <p:cNvPr id="25643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45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5644" name="AutoShape 49"/>
              <p:cNvCxnSpPr>
                <a:cxnSpLocks noChangeShapeType="1"/>
                <a:stCxn id="25649" idx="4"/>
                <a:endCxn id="25645" idx="0"/>
              </p:cNvCxnSpPr>
              <p:nvPr/>
            </p:nvCxnSpPr>
            <p:spPr bwMode="auto">
              <a:xfrm rot="5400000">
                <a:off x="4502" y="1739"/>
                <a:ext cx="308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0" name="Group 37"/>
            <p:cNvGrpSpPr>
              <a:grpSpLocks/>
            </p:cNvGrpSpPr>
            <p:nvPr/>
          </p:nvGrpSpPr>
          <p:grpSpPr bwMode="auto">
            <a:xfrm>
              <a:off x="2030413" y="3937000"/>
              <a:ext cx="555625" cy="469900"/>
              <a:chOff x="4288" y="1746"/>
              <a:chExt cx="350" cy="296"/>
            </a:xfrm>
            <a:grpFill/>
          </p:grpSpPr>
          <p:sp>
            <p:nvSpPr>
              <p:cNvPr id="2564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25612" name="Group 44"/>
            <p:cNvGrpSpPr>
              <a:grpSpLocks/>
            </p:cNvGrpSpPr>
            <p:nvPr/>
          </p:nvGrpSpPr>
          <p:grpSpPr bwMode="auto">
            <a:xfrm>
              <a:off x="520700" y="3216275"/>
              <a:ext cx="995363" cy="935038"/>
              <a:chOff x="3908" y="2044"/>
              <a:chExt cx="627" cy="589"/>
            </a:xfrm>
            <a:grpFill/>
          </p:grpSpPr>
          <p:grpSp>
            <p:nvGrpSpPr>
              <p:cNvPr id="25636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39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5637" name="AutoShape 50"/>
              <p:cNvCxnSpPr>
                <a:cxnSpLocks noChangeShapeType="1"/>
                <a:stCxn id="25645" idx="3"/>
                <a:endCxn id="25639" idx="7"/>
              </p:cNvCxnSpPr>
              <p:nvPr/>
            </p:nvCxnSpPr>
            <p:spPr bwMode="auto">
              <a:xfrm rot="5400000">
                <a:off x="4255" y="2101"/>
                <a:ext cx="232" cy="32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638" name="AutoShape 53"/>
              <p:cNvCxnSpPr>
                <a:cxnSpLocks noChangeShapeType="1"/>
                <a:stCxn id="25639" idx="2"/>
                <a:endCxn id="25645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28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3" name="Group 50"/>
            <p:cNvGrpSpPr>
              <a:grpSpLocks/>
            </p:cNvGrpSpPr>
            <p:nvPr/>
          </p:nvGrpSpPr>
          <p:grpSpPr bwMode="auto">
            <a:xfrm>
              <a:off x="2030413" y="4406900"/>
              <a:ext cx="555625" cy="960438"/>
              <a:chOff x="4991" y="2794"/>
              <a:chExt cx="350" cy="605"/>
            </a:xfrm>
            <a:grpFill/>
          </p:grpSpPr>
          <p:grpSp>
            <p:nvGrpSpPr>
              <p:cNvPr id="25632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34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5633" name="AutoShape 54"/>
              <p:cNvCxnSpPr>
                <a:cxnSpLocks noChangeShapeType="1"/>
                <a:stCxn id="25641" idx="4"/>
                <a:endCxn id="25634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4" name="Group 55"/>
            <p:cNvGrpSpPr>
              <a:grpSpLocks/>
            </p:cNvGrpSpPr>
            <p:nvPr/>
          </p:nvGrpSpPr>
          <p:grpSpPr bwMode="auto">
            <a:xfrm>
              <a:off x="2593975" y="5132388"/>
              <a:ext cx="565150" cy="1266825"/>
              <a:chOff x="5351" y="3199"/>
              <a:chExt cx="356" cy="798"/>
            </a:xfrm>
            <a:grpFill/>
          </p:grpSpPr>
          <p:grpSp>
            <p:nvGrpSpPr>
              <p:cNvPr id="25628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5630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5629" name="AutoShape 55"/>
              <p:cNvCxnSpPr>
                <a:cxnSpLocks noChangeShapeType="1"/>
                <a:stCxn id="25634" idx="6"/>
                <a:endCxn id="25630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5615" name="Group 60"/>
            <p:cNvGrpSpPr>
              <a:grpSpLocks/>
            </p:cNvGrpSpPr>
            <p:nvPr/>
          </p:nvGrpSpPr>
          <p:grpSpPr bwMode="auto">
            <a:xfrm>
              <a:off x="1217613" y="5132388"/>
              <a:ext cx="903287" cy="1193800"/>
              <a:chOff x="4479" y="3251"/>
              <a:chExt cx="569" cy="752"/>
            </a:xfrm>
            <a:grpFill/>
          </p:grpSpPr>
          <p:grpSp>
            <p:nvGrpSpPr>
              <p:cNvPr id="25623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5626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5624" name="AutoShape 56"/>
              <p:cNvCxnSpPr>
                <a:cxnSpLocks noChangeShapeType="1"/>
                <a:stCxn id="25634" idx="3"/>
                <a:endCxn id="25626" idx="7"/>
              </p:cNvCxnSpPr>
              <p:nvPr/>
            </p:nvCxnSpPr>
            <p:spPr bwMode="auto">
              <a:xfrm rot="5400000">
                <a:off x="4715" y="3418"/>
                <a:ext cx="395" cy="27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625" name="AutoShape 57"/>
              <p:cNvCxnSpPr>
                <a:cxnSpLocks noChangeShapeType="1"/>
                <a:stCxn id="25626" idx="2"/>
                <a:endCxn id="25634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33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3559175" y="1593850"/>
            <a:ext cx="5102224" cy="4622803"/>
            <a:chOff x="2242" y="1004"/>
            <a:chExt cx="3214" cy="2912"/>
          </a:xfrm>
          <a:solidFill>
            <a:schemeClr val="accent3">
              <a:lumMod val="95000"/>
            </a:schemeClr>
          </a:solidFill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61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7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</a:t>
              </a: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Edge Coverage</a:t>
              </a:r>
            </a:p>
          </p:txBody>
        </p:sp>
      </p:grp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E1FC2-634B-4B7B-BA81-ED2B08DD4F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72815" y="2541414"/>
            <a:ext cx="150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6 ]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6176" y="2556173"/>
            <a:ext cx="31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4725" y="2970401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the TRs for EC.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35653" y="2521981"/>
            <a:ext cx="167326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edges.</a:t>
            </a:r>
          </a:p>
        </p:txBody>
      </p:sp>
    </p:spTree>
    <p:extLst>
      <p:ext uri="{BB962C8B-B14F-4D97-AF65-F5344CB8AC3E}">
        <p14:creationId xmlns:p14="http://schemas.microsoft.com/office/powerpoint/2010/main" val="274824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3" grpId="1" animBg="1"/>
      <p:bldP spid="54" grpId="0" animBg="1"/>
      <p:bldP spid="5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106988" y="3793053"/>
            <a:ext cx="3800475" cy="393700"/>
            <a:chOff x="5106651" y="4139785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A, B, D, E, F, G, I, J</a:t>
              </a: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Paths—EPC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3863" y="757238"/>
            <a:ext cx="2638425" cy="5641975"/>
            <a:chOff x="423863" y="757238"/>
            <a:chExt cx="2638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6632" name="Group 24"/>
            <p:cNvGrpSpPr>
              <a:grpSpLocks/>
            </p:cNvGrpSpPr>
            <p:nvPr/>
          </p:nvGrpSpPr>
          <p:grpSpPr bwMode="auto">
            <a:xfrm>
              <a:off x="1311485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6688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0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6689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3" name="Group 29"/>
            <p:cNvGrpSpPr>
              <a:grpSpLocks/>
            </p:cNvGrpSpPr>
            <p:nvPr/>
          </p:nvGrpSpPr>
          <p:grpSpPr bwMode="auto">
            <a:xfrm>
              <a:off x="1328738" y="1535113"/>
              <a:ext cx="555625" cy="957262"/>
              <a:chOff x="4478" y="985"/>
              <a:chExt cx="350" cy="603"/>
            </a:xfrm>
            <a:grpFill/>
          </p:grpSpPr>
          <p:grpSp>
            <p:nvGrpSpPr>
              <p:cNvPr id="26684" name="Group 21"/>
              <p:cNvGrpSpPr>
                <a:grpSpLocks/>
              </p:cNvGrpSpPr>
              <p:nvPr/>
            </p:nvGrpSpPr>
            <p:grpSpPr bwMode="auto">
              <a:xfrm>
                <a:off x="4478" y="129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86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26685" name="AutoShape 48"/>
              <p:cNvCxnSpPr>
                <a:cxnSpLocks noChangeShapeType="1"/>
                <a:stCxn id="26690" idx="4"/>
                <a:endCxn id="26686" idx="0"/>
              </p:cNvCxnSpPr>
              <p:nvPr/>
            </p:nvCxnSpPr>
            <p:spPr bwMode="auto">
              <a:xfrm>
                <a:off x="4642" y="985"/>
                <a:ext cx="11" cy="30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4" name="Group 34"/>
            <p:cNvGrpSpPr>
              <a:grpSpLocks/>
            </p:cNvGrpSpPr>
            <p:nvPr/>
          </p:nvGrpSpPr>
          <p:grpSpPr bwMode="auto">
            <a:xfrm>
              <a:off x="1328738" y="2493963"/>
              <a:ext cx="555625" cy="957262"/>
              <a:chOff x="4478" y="1589"/>
              <a:chExt cx="350" cy="603"/>
            </a:xfrm>
            <a:grpFill/>
          </p:grpSpPr>
          <p:grpSp>
            <p:nvGrpSpPr>
              <p:cNvPr id="26680" name="Group 27"/>
              <p:cNvGrpSpPr>
                <a:grpSpLocks/>
              </p:cNvGrpSpPr>
              <p:nvPr/>
            </p:nvGrpSpPr>
            <p:grpSpPr bwMode="auto">
              <a:xfrm>
                <a:off x="4478" y="1896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82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26681" name="AutoShape 49"/>
              <p:cNvCxnSpPr>
                <a:cxnSpLocks noChangeShapeType="1"/>
                <a:stCxn id="26686" idx="4"/>
                <a:endCxn id="26682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1933575" y="3937000"/>
              <a:ext cx="555625" cy="469900"/>
              <a:chOff x="4288" y="1746"/>
              <a:chExt cx="350" cy="296"/>
            </a:xfrm>
            <a:grpFill/>
          </p:grpSpPr>
          <p:sp>
            <p:nvSpPr>
              <p:cNvPr id="2667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26636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6637" name="Group 44"/>
            <p:cNvGrpSpPr>
              <a:grpSpLocks/>
            </p:cNvGrpSpPr>
            <p:nvPr/>
          </p:nvGrpSpPr>
          <p:grpSpPr bwMode="auto">
            <a:xfrm>
              <a:off x="423863" y="3216275"/>
              <a:ext cx="993775" cy="935038"/>
              <a:chOff x="3908" y="2044"/>
              <a:chExt cx="626" cy="589"/>
            </a:xfrm>
            <a:grpFill/>
          </p:grpSpPr>
          <p:grpSp>
            <p:nvGrpSpPr>
              <p:cNvPr id="26673" name="Group 24"/>
              <p:cNvGrpSpPr>
                <a:grpSpLocks/>
              </p:cNvGrpSpPr>
              <p:nvPr/>
            </p:nvGrpSpPr>
            <p:grpSpPr bwMode="auto">
              <a:xfrm>
                <a:off x="3908" y="233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76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cxnSp>
            <p:nvCxnSpPr>
              <p:cNvPr id="26674" name="AutoShape 50"/>
              <p:cNvCxnSpPr>
                <a:cxnSpLocks noChangeShapeType="1"/>
                <a:stCxn id="26682" idx="3"/>
                <a:endCxn id="26676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75" name="AutoShape 53"/>
              <p:cNvCxnSpPr>
                <a:cxnSpLocks noChangeShapeType="1"/>
                <a:stCxn id="26676" idx="2"/>
                <a:endCxn id="26682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8" name="Group 50"/>
            <p:cNvGrpSpPr>
              <a:grpSpLocks/>
            </p:cNvGrpSpPr>
            <p:nvPr/>
          </p:nvGrpSpPr>
          <p:grpSpPr bwMode="auto">
            <a:xfrm>
              <a:off x="1933575" y="4406900"/>
              <a:ext cx="555625" cy="960438"/>
              <a:chOff x="4991" y="2794"/>
              <a:chExt cx="350" cy="605"/>
            </a:xfrm>
            <a:grpFill/>
          </p:grpSpPr>
          <p:grpSp>
            <p:nvGrpSpPr>
              <p:cNvPr id="26669" name="Group 40"/>
              <p:cNvGrpSpPr>
                <a:grpSpLocks/>
              </p:cNvGrpSpPr>
              <p:nvPr/>
            </p:nvGrpSpPr>
            <p:grpSpPr bwMode="auto">
              <a:xfrm>
                <a:off x="4991" y="310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71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6670" name="AutoShape 54"/>
              <p:cNvCxnSpPr>
                <a:cxnSpLocks noChangeShapeType="1"/>
                <a:stCxn id="26678" idx="4"/>
                <a:endCxn id="26671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39" name="Group 55"/>
            <p:cNvGrpSpPr>
              <a:grpSpLocks/>
            </p:cNvGrpSpPr>
            <p:nvPr/>
          </p:nvGrpSpPr>
          <p:grpSpPr bwMode="auto">
            <a:xfrm>
              <a:off x="2497138" y="5132388"/>
              <a:ext cx="565150" cy="1266825"/>
              <a:chOff x="5351" y="3199"/>
              <a:chExt cx="356" cy="798"/>
            </a:xfrm>
            <a:grpFill/>
          </p:grpSpPr>
          <p:grpSp>
            <p:nvGrpSpPr>
              <p:cNvPr id="26665" name="Group 6"/>
              <p:cNvGrpSpPr>
                <a:grpSpLocks/>
              </p:cNvGrpSpPr>
              <p:nvPr/>
            </p:nvGrpSpPr>
            <p:grpSpPr bwMode="auto">
              <a:xfrm>
                <a:off x="5357" y="3701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66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26666" name="AutoShape 55"/>
              <p:cNvCxnSpPr>
                <a:cxnSpLocks noChangeShapeType="1"/>
                <a:stCxn id="26671" idx="6"/>
                <a:endCxn id="26667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26640" name="Group 60"/>
            <p:cNvGrpSpPr>
              <a:grpSpLocks/>
            </p:cNvGrpSpPr>
            <p:nvPr/>
          </p:nvGrpSpPr>
          <p:grpSpPr bwMode="auto">
            <a:xfrm>
              <a:off x="1120775" y="5132388"/>
              <a:ext cx="901700" cy="1193800"/>
              <a:chOff x="4479" y="3251"/>
              <a:chExt cx="568" cy="752"/>
            </a:xfrm>
            <a:grpFill/>
          </p:grpSpPr>
          <p:grpSp>
            <p:nvGrpSpPr>
              <p:cNvPr id="26660" name="Group 43"/>
              <p:cNvGrpSpPr>
                <a:grpSpLocks/>
              </p:cNvGrpSpPr>
              <p:nvPr/>
            </p:nvGrpSpPr>
            <p:grpSpPr bwMode="auto">
              <a:xfrm>
                <a:off x="4479" y="3707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63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cxnSp>
            <p:nvCxnSpPr>
              <p:cNvPr id="26661" name="AutoShape 56"/>
              <p:cNvCxnSpPr>
                <a:cxnSpLocks noChangeShapeType="1"/>
                <a:stCxn id="26671" idx="3"/>
                <a:endCxn id="26663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62" name="AutoShape 57"/>
              <p:cNvCxnSpPr>
                <a:cxnSpLocks noChangeShapeType="1"/>
                <a:stCxn id="26663" idx="2"/>
                <a:endCxn id="26671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170238" y="821785"/>
            <a:ext cx="5599112" cy="5352434"/>
            <a:chOff x="3222878" y="1109262"/>
            <a:chExt cx="5598826" cy="5352291"/>
          </a:xfrm>
          <a:solidFill>
            <a:schemeClr val="accent3">
              <a:lumMod val="95000"/>
            </a:schemeClr>
          </a:solidFill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 err="1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Edge-Pair Coverage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106988" y="3402528"/>
            <a:ext cx="3800475" cy="398463"/>
            <a:chOff x="5106651" y="3750040"/>
            <a:chExt cx="3800108" cy="398592"/>
          </a:xfrm>
          <a:solidFill>
            <a:schemeClr val="accent3">
              <a:lumMod val="95000"/>
            </a:schemeClr>
          </a:solidFill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TP</a:t>
              </a: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i="1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endParaRPr lang="en-US" sz="1800" b="0" i="1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5106988" y="4172466"/>
            <a:ext cx="3800475" cy="395287"/>
            <a:chOff x="5106651" y="4519535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C</a:t>
              </a:r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, E,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 b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106988" y="4555053"/>
            <a:ext cx="3797300" cy="684213"/>
            <a:chOff x="5106651" y="4901786"/>
            <a:chExt cx="3796934" cy="684495"/>
          </a:xfrm>
          <a:solidFill>
            <a:schemeClr val="accent3">
              <a:lumMod val="95000"/>
            </a:schemeClr>
          </a:solidFill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A, B, D, E, F, G, I, J,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K</a:t>
              </a:r>
              <a:r>
                <a:rPr lang="en-US" sz="1800" b="0" dirty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b="0" dirty="0">
                  <a:solidFill>
                    <a:srgbClr val="0000CC"/>
                  </a:solidFill>
                  <a:latin typeface="Gill Sans MT" pitchFamily="34" charset="0"/>
                </a:rPr>
                <a:t>L</a:t>
              </a: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latin typeface="Gill Sans MT" pitchFamily="34" charset="0"/>
                </a:rPr>
                <a:t>C, H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91662" y="1649426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A.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B.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4 ]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C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[ 2, 3, 5 ]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5, 6 ]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F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G.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7 ]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H.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[ 5, 6, 8 ]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I.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J.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K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L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06988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4, 3, 4, 3, 5, 6, 7,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6, 7, 6, 8 ]</a:t>
            </a: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5317068" y="397508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2" name="AutoShape 93"/>
          <p:cNvSpPr>
            <a:spLocks/>
          </p:cNvSpPr>
          <p:nvPr/>
        </p:nvSpPr>
        <p:spPr bwMode="auto">
          <a:xfrm>
            <a:off x="5795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iii makes TP </a:t>
            </a:r>
            <a:r>
              <a:rPr lang="en-US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redundant.  A </a:t>
            </a:r>
            <a:r>
              <a:rPr lang="en-US" i="1" dirty="0">
                <a:solidFill>
                  <a:srgbClr val="0000CC"/>
                </a:solidFill>
                <a:latin typeface="Gill Sans MT" pitchFamily="34" charset="0"/>
              </a:rPr>
              <a:t>minimal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set of TPs is cheaper.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3309" y="2058988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EPC.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edge pairs.</a:t>
            </a:r>
          </a:p>
        </p:txBody>
      </p:sp>
    </p:spTree>
    <p:extLst>
      <p:ext uri="{BB962C8B-B14F-4D97-AF65-F5344CB8AC3E}">
        <p14:creationId xmlns:p14="http://schemas.microsoft.com/office/powerpoint/2010/main" val="1655593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" y="96838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Paths—PPC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2425" y="757238"/>
            <a:ext cx="2511425" cy="5641975"/>
            <a:chOff x="352425" y="757238"/>
            <a:chExt cx="2511425" cy="5641975"/>
          </a:xfrm>
          <a:solidFill>
            <a:schemeClr val="accent3">
              <a:lumMod val="85000"/>
            </a:schemeClr>
          </a:solidFill>
        </p:grpSpPr>
        <p:grpSp>
          <p:nvGrpSpPr>
            <p:cNvPr id="27655" name="Group 24"/>
            <p:cNvGrpSpPr>
              <a:grpSpLocks/>
            </p:cNvGrpSpPr>
            <p:nvPr/>
          </p:nvGrpSpPr>
          <p:grpSpPr bwMode="auto">
            <a:xfrm>
              <a:off x="1257300" y="757238"/>
              <a:ext cx="555625" cy="777875"/>
              <a:chOff x="4478" y="495"/>
              <a:chExt cx="350" cy="490"/>
            </a:xfrm>
            <a:grpFill/>
          </p:grpSpPr>
          <p:grpSp>
            <p:nvGrpSpPr>
              <p:cNvPr id="27723" name="Group 9"/>
              <p:cNvGrpSpPr>
                <a:grpSpLocks/>
              </p:cNvGrpSpPr>
              <p:nvPr/>
            </p:nvGrpSpPr>
            <p:grpSpPr bwMode="auto">
              <a:xfrm>
                <a:off x="4478" y="6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7725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27724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52425" y="1535113"/>
              <a:ext cx="2511425" cy="4864100"/>
              <a:chOff x="352425" y="1535113"/>
              <a:chExt cx="2511425" cy="4864100"/>
            </a:xfrm>
            <a:grpFill/>
          </p:grpSpPr>
          <p:grpSp>
            <p:nvGrpSpPr>
              <p:cNvPr id="27656" name="Group 29"/>
              <p:cNvGrpSpPr>
                <a:grpSpLocks/>
              </p:cNvGrpSpPr>
              <p:nvPr/>
            </p:nvGrpSpPr>
            <p:grpSpPr bwMode="auto">
              <a:xfrm>
                <a:off x="1257300" y="1535113"/>
                <a:ext cx="555625" cy="957262"/>
                <a:chOff x="4478" y="985"/>
                <a:chExt cx="350" cy="603"/>
              </a:xfrm>
              <a:grpFill/>
            </p:grpSpPr>
            <p:grpSp>
              <p:nvGrpSpPr>
                <p:cNvPr id="27719" name="Group 21"/>
                <p:cNvGrpSpPr>
                  <a:grpSpLocks/>
                </p:cNvGrpSpPr>
                <p:nvPr/>
              </p:nvGrpSpPr>
              <p:grpSpPr bwMode="auto">
                <a:xfrm>
                  <a:off x="4478" y="1292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2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2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  <p:cxnSp>
              <p:nvCxnSpPr>
                <p:cNvPr id="27720" name="AutoShape 48"/>
                <p:cNvCxnSpPr>
                  <a:cxnSpLocks noChangeShapeType="1"/>
                  <a:stCxn id="27725" idx="4"/>
                  <a:endCxn id="27721" idx="0"/>
                </p:cNvCxnSpPr>
                <p:nvPr/>
              </p:nvCxnSpPr>
              <p:spPr bwMode="auto">
                <a:xfrm rot="16200000" flipH="1">
                  <a:off x="4497" y="1136"/>
                  <a:ext cx="307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57" name="Group 34"/>
              <p:cNvGrpSpPr>
                <a:grpSpLocks/>
              </p:cNvGrpSpPr>
              <p:nvPr/>
            </p:nvGrpSpPr>
            <p:grpSpPr bwMode="auto">
              <a:xfrm>
                <a:off x="1257300" y="2493963"/>
                <a:ext cx="555625" cy="957262"/>
                <a:chOff x="4478" y="1589"/>
                <a:chExt cx="350" cy="603"/>
              </a:xfrm>
              <a:grpFill/>
            </p:grpSpPr>
            <p:grpSp>
              <p:nvGrpSpPr>
                <p:cNvPr id="27715" name="Group 27"/>
                <p:cNvGrpSpPr>
                  <a:grpSpLocks/>
                </p:cNvGrpSpPr>
                <p:nvPr/>
              </p:nvGrpSpPr>
              <p:grpSpPr bwMode="auto">
                <a:xfrm>
                  <a:off x="4478" y="1896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1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cxnSp>
              <p:nvCxnSpPr>
                <p:cNvPr id="27716" name="AutoShape 49"/>
                <p:cNvCxnSpPr>
                  <a:cxnSpLocks noChangeShapeType="1"/>
                  <a:stCxn id="27721" idx="4"/>
                  <a:endCxn id="27717" idx="0"/>
                </p:cNvCxnSpPr>
                <p:nvPr/>
              </p:nvCxnSpPr>
              <p:spPr bwMode="auto">
                <a:xfrm rot="16200000" flipH="1">
                  <a:off x="4497" y="1740"/>
                  <a:ext cx="308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58" name="Group 37"/>
              <p:cNvGrpSpPr>
                <a:grpSpLocks/>
              </p:cNvGrpSpPr>
              <p:nvPr/>
            </p:nvGrpSpPr>
            <p:grpSpPr bwMode="auto">
              <a:xfrm>
                <a:off x="1735138" y="3937000"/>
                <a:ext cx="555625" cy="469900"/>
                <a:chOff x="4288" y="1746"/>
                <a:chExt cx="350" cy="296"/>
              </a:xfrm>
              <a:grpFill/>
            </p:grpSpPr>
            <p:sp>
              <p:nvSpPr>
                <p:cNvPr id="27713" name="Oval 3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cxnSp>
            <p:nvCxnSpPr>
              <p:cNvPr id="27659" name="AutoShape 52"/>
              <p:cNvCxnSpPr>
                <a:cxnSpLocks noChangeShapeType="1"/>
                <a:endCxn id="27713" idx="0"/>
              </p:cNvCxnSpPr>
              <p:nvPr/>
            </p:nvCxnSpPr>
            <p:spPr bwMode="auto">
              <a:xfrm rot="16200000" flipH="1">
                <a:off x="1557337" y="3481388"/>
                <a:ext cx="720725" cy="190500"/>
              </a:xfrm>
              <a:prstGeom prst="curvedConnector3">
                <a:avLst>
                  <a:gd name="adj1" fmla="val 50000"/>
                </a:avLst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27660" name="Group 44"/>
              <p:cNvGrpSpPr>
                <a:grpSpLocks/>
              </p:cNvGrpSpPr>
              <p:nvPr/>
            </p:nvGrpSpPr>
            <p:grpSpPr bwMode="auto">
              <a:xfrm>
                <a:off x="352425" y="3216275"/>
                <a:ext cx="979488" cy="935038"/>
                <a:chOff x="3908" y="2044"/>
                <a:chExt cx="617" cy="589"/>
              </a:xfrm>
              <a:grpFill/>
            </p:grpSpPr>
            <p:grpSp>
              <p:nvGrpSpPr>
                <p:cNvPr id="27708" name="Group 24"/>
                <p:cNvGrpSpPr>
                  <a:grpSpLocks/>
                </p:cNvGrpSpPr>
                <p:nvPr/>
              </p:nvGrpSpPr>
              <p:grpSpPr bwMode="auto">
                <a:xfrm>
                  <a:off x="3908" y="2337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1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1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cxnSp>
              <p:nvCxnSpPr>
                <p:cNvPr id="27709" name="AutoShape 50"/>
                <p:cNvCxnSpPr>
                  <a:cxnSpLocks noChangeShapeType="1"/>
                  <a:stCxn id="27717" idx="3"/>
                  <a:endCxn id="27711" idx="7"/>
                </p:cNvCxnSpPr>
                <p:nvPr/>
              </p:nvCxnSpPr>
              <p:spPr bwMode="auto">
                <a:xfrm rot="5400000">
                  <a:off x="4250" y="2106"/>
                  <a:ext cx="232" cy="318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7710" name="AutoShape 53"/>
                <p:cNvCxnSpPr>
                  <a:cxnSpLocks noChangeShapeType="1"/>
                  <a:stCxn id="27711" idx="2"/>
                  <a:endCxn id="27717" idx="2"/>
                </p:cNvCxnSpPr>
                <p:nvPr/>
              </p:nvCxnSpPr>
              <p:spPr bwMode="auto">
                <a:xfrm rot="10800000" flipH="1">
                  <a:off x="3908" y="2044"/>
                  <a:ext cx="565" cy="441"/>
                </a:xfrm>
                <a:prstGeom prst="curvedConnector3">
                  <a:avLst>
                    <a:gd name="adj1" fmla="val -25472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1" name="Group 50"/>
              <p:cNvGrpSpPr>
                <a:grpSpLocks/>
              </p:cNvGrpSpPr>
              <p:nvPr/>
            </p:nvGrpSpPr>
            <p:grpSpPr bwMode="auto">
              <a:xfrm>
                <a:off x="1735138" y="4406900"/>
                <a:ext cx="555625" cy="960438"/>
                <a:chOff x="4991" y="2794"/>
                <a:chExt cx="350" cy="605"/>
              </a:xfrm>
              <a:grpFill/>
            </p:grpSpPr>
            <p:grpSp>
              <p:nvGrpSpPr>
                <p:cNvPr id="27704" name="Group 40"/>
                <p:cNvGrpSpPr>
                  <a:grpSpLocks/>
                </p:cNvGrpSpPr>
                <p:nvPr/>
              </p:nvGrpSpPr>
              <p:grpSpPr bwMode="auto">
                <a:xfrm>
                  <a:off x="4991" y="3103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706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cxnSp>
              <p:nvCxnSpPr>
                <p:cNvPr id="27705" name="AutoShape 54"/>
                <p:cNvCxnSpPr>
                  <a:cxnSpLocks noChangeShapeType="1"/>
                  <a:stCxn id="27713" idx="4"/>
                  <a:endCxn id="27706" idx="0"/>
                </p:cNvCxnSpPr>
                <p:nvPr/>
              </p:nvCxnSpPr>
              <p:spPr bwMode="auto">
                <a:xfrm rot="16200000" flipH="1">
                  <a:off x="5009" y="2946"/>
                  <a:ext cx="309" cy="5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2" name="Group 55"/>
              <p:cNvGrpSpPr>
                <a:grpSpLocks/>
              </p:cNvGrpSpPr>
              <p:nvPr/>
            </p:nvGrpSpPr>
            <p:grpSpPr bwMode="auto">
              <a:xfrm>
                <a:off x="2209800" y="5299075"/>
                <a:ext cx="654050" cy="1100138"/>
                <a:chOff x="5295" y="3304"/>
                <a:chExt cx="412" cy="693"/>
              </a:xfrm>
              <a:grpFill/>
            </p:grpSpPr>
            <p:grpSp>
              <p:nvGrpSpPr>
                <p:cNvPr id="27700" name="Group 6"/>
                <p:cNvGrpSpPr>
                  <a:grpSpLocks/>
                </p:cNvGrpSpPr>
                <p:nvPr/>
              </p:nvGrpSpPr>
              <p:grpSpPr bwMode="auto">
                <a:xfrm>
                  <a:off x="5357" y="3701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2770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0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</p:grpSp>
            <p:cxnSp>
              <p:nvCxnSpPr>
                <p:cNvPr id="27701" name="AutoShape 55"/>
                <p:cNvCxnSpPr>
                  <a:cxnSpLocks noChangeShapeType="1"/>
                  <a:stCxn id="27706" idx="5"/>
                  <a:endCxn id="27702" idx="0"/>
                </p:cNvCxnSpPr>
                <p:nvPr/>
              </p:nvCxnSpPr>
              <p:spPr bwMode="auto">
                <a:xfrm rot="16200000" flipH="1">
                  <a:off x="5215" y="3384"/>
                  <a:ext cx="397" cy="237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27663" name="Group 60"/>
              <p:cNvGrpSpPr>
                <a:grpSpLocks/>
              </p:cNvGrpSpPr>
              <p:nvPr/>
            </p:nvGrpSpPr>
            <p:grpSpPr bwMode="auto">
              <a:xfrm>
                <a:off x="922338" y="5132388"/>
                <a:ext cx="887412" cy="1193800"/>
                <a:chOff x="4479" y="3251"/>
                <a:chExt cx="559" cy="752"/>
              </a:xfrm>
              <a:grpFill/>
            </p:grpSpPr>
            <p:grpSp>
              <p:nvGrpSpPr>
                <p:cNvPr id="27695" name="Group 43"/>
                <p:cNvGrpSpPr>
                  <a:grpSpLocks/>
                </p:cNvGrpSpPr>
                <p:nvPr/>
              </p:nvGrpSpPr>
              <p:grpSpPr bwMode="auto">
                <a:xfrm>
                  <a:off x="4479" y="3707"/>
                  <a:ext cx="350" cy="296"/>
                  <a:chOff x="4288" y="1746"/>
                  <a:chExt cx="350" cy="296"/>
                </a:xfrm>
                <a:grpFill/>
              </p:grpSpPr>
              <p:sp>
                <p:nvSpPr>
                  <p:cNvPr id="2769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>
                        <a:solidFill>
                          <a:schemeClr val="tx1"/>
                        </a:solidFill>
                      </a:rPr>
                      <a:t>7</a:t>
                    </a:r>
                  </a:p>
                </p:txBody>
              </p:sp>
            </p:grpSp>
            <p:cxnSp>
              <p:nvCxnSpPr>
                <p:cNvPr id="27696" name="AutoShape 56"/>
                <p:cNvCxnSpPr>
                  <a:cxnSpLocks noChangeShapeType="1"/>
                  <a:stCxn id="27706" idx="3"/>
                  <a:endCxn id="27698" idx="7"/>
                </p:cNvCxnSpPr>
                <p:nvPr/>
              </p:nvCxnSpPr>
              <p:spPr bwMode="auto">
                <a:xfrm rot="5400000">
                  <a:off x="4710" y="3423"/>
                  <a:ext cx="395" cy="26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7697" name="AutoShape 57"/>
                <p:cNvCxnSpPr>
                  <a:cxnSpLocks noChangeShapeType="1"/>
                  <a:stCxn id="27698" idx="2"/>
                  <a:endCxn id="27706" idx="2"/>
                </p:cNvCxnSpPr>
                <p:nvPr/>
              </p:nvCxnSpPr>
              <p:spPr bwMode="auto">
                <a:xfrm rot="10800000" flipH="1">
                  <a:off x="4479" y="3251"/>
                  <a:ext cx="507" cy="604"/>
                </a:xfrm>
                <a:prstGeom prst="curvedConnector3">
                  <a:avLst>
                    <a:gd name="adj1" fmla="val -28389"/>
                  </a:avLst>
                </a:prstGeom>
                <a:grp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</p:grp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28875" y="782638"/>
            <a:ext cx="6475413" cy="4613771"/>
            <a:chOff x="2274358" y="1195327"/>
            <a:chExt cx="6475752" cy="4613157"/>
          </a:xfrm>
          <a:solidFill>
            <a:schemeClr val="accent3">
              <a:lumMod val="95000"/>
            </a:schemeClr>
          </a:solidFill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TR</a:t>
              </a: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rgbClr val="FFFF00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Test Paths</a:t>
              </a: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  <a:p>
              <a:endParaRPr lang="en-US" sz="2400" b="0" dirty="0">
                <a:solidFill>
                  <a:schemeClr val="tx2"/>
                </a:solidFill>
                <a:latin typeface="Gill Sans MT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CC"/>
                  </a:solidFill>
                  <a:latin typeface="Gill Sans MT" pitchFamily="34" charset="0"/>
                </a:rPr>
                <a:t>Prime Path Coverage</a:t>
              </a:r>
            </a:p>
          </p:txBody>
        </p:sp>
      </p:grp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5235575" y="4484688"/>
            <a:ext cx="3800475" cy="395287"/>
            <a:chOff x="5241562" y="4454583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D, E, F, G</a:t>
              </a: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5235575" y="4090988"/>
            <a:ext cx="3800475" cy="398462"/>
            <a:chOff x="5241562" y="4064838"/>
            <a:chExt cx="3800108" cy="398592"/>
          </a:xfrm>
          <a:solidFill>
            <a:schemeClr val="accent3">
              <a:lumMod val="95000"/>
            </a:schemeClr>
          </a:solidFill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TP</a:t>
              </a: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TRs toured</a:t>
              </a: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i="1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endParaRPr lang="en-US" sz="1800" i="1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5235575" y="4864100"/>
            <a:ext cx="3800475" cy="395288"/>
            <a:chOff x="5241562" y="4834333"/>
            <a:chExt cx="3800109" cy="394741"/>
          </a:xfrm>
          <a:solidFill>
            <a:schemeClr val="accent3">
              <a:lumMod val="95000"/>
            </a:schemeClr>
          </a:solidFill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</a:t>
              </a: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A, </a:t>
              </a:r>
              <a:r>
                <a:rPr lang="en-US" sz="1800" dirty="0">
                  <a:solidFill>
                    <a:schemeClr val="tx2"/>
                  </a:solidFill>
                  <a:latin typeface="Gill Sans MT" pitchFamily="34" charset="0"/>
                </a:rPr>
                <a:t>B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, </a:t>
              </a:r>
              <a:r>
                <a:rPr lang="en-US" sz="1800" dirty="0">
                  <a:solidFill>
                    <a:schemeClr val="tx2"/>
                  </a:solidFill>
                  <a:latin typeface="Gill Sans MT" pitchFamily="34" charset="0"/>
                </a:rPr>
                <a:t>C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</a:rPr>
                <a:t>, D, E, F, G, </a:t>
              </a: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H, I, J</a:t>
              </a: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5235575" y="5246688"/>
            <a:ext cx="3797300" cy="396875"/>
            <a:chOff x="5241562" y="5216585"/>
            <a:chExt cx="3796934" cy="397320"/>
          </a:xfrm>
          <a:solidFill>
            <a:schemeClr val="accent3">
              <a:lumMod val="95000"/>
            </a:schemeClr>
          </a:solidFill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iii</a:t>
              </a: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A,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H</a:t>
              </a: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5235575" y="5646738"/>
            <a:ext cx="3811588" cy="396875"/>
            <a:chOff x="5229070" y="5616322"/>
            <a:chExt cx="3811924" cy="397320"/>
          </a:xfrm>
          <a:solidFill>
            <a:schemeClr val="accent3">
              <a:lumMod val="95000"/>
            </a:schemeClr>
          </a:solidFill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iv</a:t>
              </a: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D, E, F, </a:t>
              </a:r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I</a:t>
              </a: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J</a:t>
              </a:r>
            </a:p>
          </p:txBody>
        </p:sp>
      </p:grp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5235575" y="6043614"/>
            <a:ext cx="3803650" cy="398462"/>
            <a:chOff x="5236567" y="6006060"/>
            <a:chExt cx="3804429" cy="397320"/>
          </a:xfrm>
          <a:solidFill>
            <a:schemeClr val="accent3">
              <a:lumMod val="95000"/>
            </a:schemeClr>
          </a:solidFill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1"/>
                  </a:solidFill>
                  <a:latin typeface="Gill Sans MT" pitchFamily="34" charset="0"/>
                </a:rPr>
                <a:t>v</a:t>
              </a: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chemeClr val="tx2"/>
                  </a:solidFill>
                  <a:latin typeface="Gill Sans MT" pitchFamily="34" charset="0"/>
                </a:rPr>
                <a:t>J</a:t>
              </a: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grp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80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85067-8029-4B11-9218-99F57D2F78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86037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A.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[ 3, 4, 3 ]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B.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C.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E.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[ 6, 7, 6 ]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F.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G.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H.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J.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[ 1, 2, 3, 5, 6, 8 ]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4579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. 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4, 3,</a:t>
            </a:r>
          </a:p>
          <a:p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     5, 6, 7,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iii.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4, 3, 5,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iv.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[ 1, 2, 3, 5, 6, 7, 6, 8 ]</a:t>
            </a:r>
          </a:p>
          <a:p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v.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 [ 1, 2, 3, 5, 6, 8 ]</a:t>
            </a: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5465511" y="4639455"/>
            <a:ext cx="2864162" cy="1190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0" name="AutoShape 93"/>
          <p:cNvSpPr>
            <a:spLocks/>
          </p:cNvSpPr>
          <p:nvPr/>
        </p:nvSpPr>
        <p:spPr bwMode="auto">
          <a:xfrm>
            <a:off x="3031067" y="5597820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ii makes </a:t>
            </a:r>
          </a:p>
          <a:p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TP </a:t>
            </a:r>
            <a:r>
              <a:rPr lang="en-US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Gill Sans MT" pitchFamily="34" charset="0"/>
              </a:rPr>
              <a:t> redundant.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60817" y="2000797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TRs for PPC.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470" y="1985337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test paths that tour all prime paths.</a:t>
            </a:r>
          </a:p>
        </p:txBody>
      </p:sp>
    </p:spTree>
    <p:extLst>
      <p:ext uri="{BB962C8B-B14F-4D97-AF65-F5344CB8AC3E}">
        <p14:creationId xmlns:p14="http://schemas.microsoft.com/office/powerpoint/2010/main" val="2665078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FEF33-B210-4BAD-8D19-05207C25B0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Coverage for Source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def </a:t>
            </a:r>
            <a:r>
              <a:rPr lang="en-US" dirty="0"/>
              <a:t>: a location where a value is stored into </a:t>
            </a:r>
            <a:r>
              <a:rPr lang="en-US" dirty="0">
                <a:solidFill>
                  <a:srgbClr val="0000CC"/>
                </a:solidFill>
              </a:rPr>
              <a:t>memory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rgbClr val="0000CC"/>
                </a:solidFill>
              </a:rPr>
              <a:t>left side </a:t>
            </a:r>
            <a:r>
              <a:rPr lang="en-US" dirty="0"/>
              <a:t>of an assignment (</a:t>
            </a:r>
            <a:r>
              <a:rPr lang="en-US" dirty="0">
                <a:latin typeface="Helvetica" charset="0"/>
              </a:rPr>
              <a:t>x = 44</a:t>
            </a:r>
            <a:r>
              <a:rPr lang="en-US" dirty="0"/>
              <a:t>;)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 </a:t>
            </a:r>
            <a:r>
              <a:rPr lang="en-US" dirty="0">
                <a:solidFill>
                  <a:srgbClr val="0000CC"/>
                </a:solidFill>
              </a:rPr>
              <a:t>formal parameter </a:t>
            </a:r>
            <a:r>
              <a:rPr lang="en-US" dirty="0"/>
              <a:t>of a method (implicit def when method starts)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input </a:t>
            </a:r>
            <a:r>
              <a:rPr lang="en-US" dirty="0"/>
              <a:t>to a program</a:t>
            </a:r>
          </a:p>
          <a:p>
            <a:r>
              <a:rPr lang="en-US" dirty="0">
                <a:solidFill>
                  <a:srgbClr val="0000CC"/>
                </a:solidFill>
              </a:rPr>
              <a:t>use </a:t>
            </a:r>
            <a:r>
              <a:rPr lang="en-US" dirty="0"/>
              <a:t>: a location where variable’s value is </a:t>
            </a:r>
            <a:r>
              <a:rPr lang="en-US" dirty="0">
                <a:solidFill>
                  <a:srgbClr val="0000CC"/>
                </a:solidFill>
              </a:rPr>
              <a:t>accessed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on the </a:t>
            </a:r>
            <a:r>
              <a:rPr lang="en-US" dirty="0">
                <a:solidFill>
                  <a:srgbClr val="0000CC"/>
                </a:solidFill>
              </a:rPr>
              <a:t>right side </a:t>
            </a:r>
            <a:r>
              <a:rPr lang="en-US" dirty="0"/>
              <a:t>of an 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appears in a conditional </a:t>
            </a:r>
            <a:r>
              <a:rPr lang="en-US" dirty="0">
                <a:solidFill>
                  <a:srgbClr val="0000CC"/>
                </a:solidFill>
              </a:rPr>
              <a:t>test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actual parameter </a:t>
            </a:r>
            <a:r>
              <a:rPr lang="en-US" dirty="0"/>
              <a:t>to a method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</a:t>
            </a:r>
            <a:r>
              <a:rPr lang="en-US" dirty="0">
                <a:solidFill>
                  <a:srgbClr val="0000CC"/>
                </a:solidFill>
              </a:rPr>
              <a:t>output </a:t>
            </a:r>
            <a:r>
              <a:rPr lang="en-US" dirty="0"/>
              <a:t>of the program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x is an output of a method in a </a:t>
            </a:r>
            <a:r>
              <a:rPr lang="en-US" dirty="0">
                <a:solidFill>
                  <a:srgbClr val="0000CC"/>
                </a:solidFill>
              </a:rPr>
              <a:t>return </a:t>
            </a:r>
            <a:r>
              <a:rPr lang="en-US" dirty="0"/>
              <a:t>statement</a:t>
            </a:r>
          </a:p>
          <a:p>
            <a:r>
              <a:rPr lang="en-US" dirty="0"/>
              <a:t>If a def and a use appear on the </a:t>
            </a:r>
            <a:r>
              <a:rPr lang="en-US" dirty="0">
                <a:solidFill>
                  <a:srgbClr val="0000CC"/>
                </a:solidFill>
              </a:rPr>
              <a:t>same node</a:t>
            </a:r>
            <a:r>
              <a:rPr lang="en-US" dirty="0"/>
              <a:t>, then it is only a DU-pair if the def occurs </a:t>
            </a:r>
            <a:r>
              <a:rPr lang="en-US" dirty="0">
                <a:solidFill>
                  <a:srgbClr val="0000CC"/>
                </a:solidFill>
              </a:rPr>
              <a:t>after </a:t>
            </a:r>
            <a:r>
              <a:rPr lang="en-US" dirty="0"/>
              <a:t>the use and the node is in a loop</a:t>
            </a:r>
          </a:p>
        </p:txBody>
      </p:sp>
    </p:spTree>
    <p:extLst>
      <p:ext uri="{BB962C8B-B14F-4D97-AF65-F5344CB8AC3E}">
        <p14:creationId xmlns:p14="http://schemas.microsoft.com/office/powerpoint/2010/main" val="27223270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8EC4-CE28-4711-8C12-F7A23D8594A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 Flow – Stats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92200" y="757238"/>
            <a:ext cx="6959600" cy="574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public static void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computeStats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[ ]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numbers.length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double med,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, mean, sum,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0.0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[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  <a:endParaRPr lang="en-US" sz="1600" b="0" dirty="0">
              <a:solidFill>
                <a:schemeClr val="tx1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/ 2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    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/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(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double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0.o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for (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int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= 0;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&lt; length;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+ ((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 * (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numbers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[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] -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varsum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/ (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- 1 );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=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Math.sqr</a:t>
            </a:r>
            <a:r>
              <a:rPr lang="en-US" sz="1600" b="0" dirty="0" err="1">
                <a:solidFill>
                  <a:schemeClr val="tx2"/>
                </a:solidFill>
                <a:latin typeface="Helvetica" charset="0"/>
              </a:rPr>
              <a:t>t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(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endParaRPr lang="en-US" sz="1600" b="0" dirty="0">
              <a:solidFill>
                <a:schemeClr val="tx2"/>
              </a:solidFill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("length:   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length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("mean:    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mean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("median:                 "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+ </a:t>
            </a:r>
            <a:r>
              <a:rPr lang="en-US" sz="1600" b="0" dirty="0">
                <a:solidFill>
                  <a:schemeClr val="tx1"/>
                </a:solidFill>
                <a:latin typeface="Helvetica" charset="0"/>
              </a:rPr>
              <a:t>med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("variance:               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var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    </a:t>
            </a:r>
            <a:r>
              <a:rPr lang="en-US" sz="1600" b="0" dirty="0" err="1">
                <a:solidFill>
                  <a:srgbClr val="0000CC"/>
                </a:solidFill>
                <a:latin typeface="Helvetica" charset="0"/>
              </a:rPr>
              <a:t>System.out.println</a:t>
            </a:r>
            <a:r>
              <a:rPr lang="en-US" sz="1600" b="0" dirty="0">
                <a:solidFill>
                  <a:srgbClr val="0000CC"/>
                </a:solidFill>
                <a:latin typeface="Helvetica" charset="0"/>
              </a:rPr>
              <a:t> ("standard deviation: 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" + </a:t>
            </a:r>
            <a:r>
              <a:rPr lang="en-US" sz="1600" b="0" dirty="0" err="1">
                <a:solidFill>
                  <a:schemeClr val="tx1"/>
                </a:solidFill>
                <a:latin typeface="Helvetica" charset="0"/>
              </a:rPr>
              <a:t>sd</a:t>
            </a: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1600" b="0" dirty="0">
                <a:solidFill>
                  <a:schemeClr val="tx2"/>
                </a:solidFill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0360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 dirty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rgbClr val="0000CC"/>
                </a:solidFill>
              </a:rPr>
              <a:t>internal loops </a:t>
            </a:r>
            <a:r>
              <a:rPr lang="en-US" dirty="0"/>
              <a:t>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Tour With Detours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420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40695-39B4-4F0B-AE76-8CE8B03E852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0725" name="Group 58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solidFill>
            <a:schemeClr val="accent3">
              <a:lumMod val="85000"/>
            </a:schemeClr>
          </a:solidFill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0740" name="Group 9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0743" name="Group 24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0744" name="Group 27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745" name="Group 37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0746" name="Group 40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0747" name="Group 43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for Stats </a:t>
            </a:r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3452813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( numbers 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length = </a:t>
            </a:r>
            <a:r>
              <a:rPr lang="en-US" sz="1600" dirty="0" err="1">
                <a:solidFill>
                  <a:schemeClr val="tx2"/>
                </a:solidFill>
              </a:rPr>
              <a:t>numbers.length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3444875" y="2149475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0025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1851025" y="4457700"/>
            <a:ext cx="2147888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sum += numbers [ i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278313" y="3844925"/>
            <a:ext cx="2879725" cy="971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med = numbers [ length / 2 ]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mean = sum / (double)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varsum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i = 0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3578225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&gt;= length</a:t>
              </a: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i &lt; length</a:t>
              </a: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1841500" y="6181725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varsum = …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i++</a:t>
            </a: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4921250" y="5634038"/>
            <a:ext cx="300513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var = varsum / ( length - 1.0 )</a:t>
            </a:r>
          </a:p>
          <a:p>
            <a:r>
              <a:rPr lang="en-US" sz="1600" b="0">
                <a:solidFill>
                  <a:schemeClr val="tx2"/>
                </a:solidFill>
              </a:rPr>
              <a:t>sd  = Math.sqrt ( var )</a:t>
            </a:r>
          </a:p>
          <a:p>
            <a:r>
              <a:rPr lang="en-US" sz="1600" b="0">
                <a:solidFill>
                  <a:schemeClr val="tx2"/>
                </a:solidFill>
              </a:rPr>
              <a:t>print (length, mean, med, var, 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9228" y="1924120"/>
            <a:ext cx="2367159" cy="707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Gill Sans MT" panose="020B0502020104020203" pitchFamily="34" charset="0"/>
              </a:rPr>
              <a:t>Annotate with the statements …</a:t>
            </a:r>
          </a:p>
        </p:txBody>
      </p:sp>
    </p:spTree>
    <p:extLst>
      <p:ext uri="{BB962C8B-B14F-4D97-AF65-F5344CB8AC3E}">
        <p14:creationId xmlns:p14="http://schemas.microsoft.com/office/powerpoint/2010/main" val="378962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F917-0832-4C42-8BF6-7C8ED3493A8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2074863" y="777875"/>
            <a:ext cx="2876550" cy="5568950"/>
            <a:chOff x="274" y="490"/>
            <a:chExt cx="1812" cy="3508"/>
          </a:xfrm>
          <a:solidFill>
            <a:schemeClr val="accent3">
              <a:lumMod val="85000"/>
            </a:schemeClr>
          </a:solidFill>
        </p:grpSpPr>
        <p:grpSp>
          <p:nvGrpSpPr>
            <p:cNvPr id="31763" name="Group 3"/>
            <p:cNvGrpSpPr>
              <a:grpSpLocks/>
            </p:cNvGrpSpPr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  <a:grpFill/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31764" name="Group 6"/>
            <p:cNvGrpSpPr>
              <a:grpSpLocks/>
            </p:cNvGrpSpPr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  <a:grpFill/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6" name="Group 10"/>
            <p:cNvGrpSpPr>
              <a:grpSpLocks/>
            </p:cNvGrpSpPr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  <a:grpFill/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31767" name="Group 13"/>
            <p:cNvGrpSpPr>
              <a:grpSpLocks/>
            </p:cNvGrpSpPr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  <a:grpFill/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1768" name="Group 16"/>
            <p:cNvGrpSpPr>
              <a:grpSpLocks/>
            </p:cNvGrpSpPr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  <a:grpFill/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1769" name="Group 19"/>
            <p:cNvGrpSpPr>
              <a:grpSpLocks/>
            </p:cNvGrpSpPr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  <a:grpFill/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31770" name="Group 22"/>
            <p:cNvGrpSpPr>
              <a:grpSpLocks/>
            </p:cNvGrpSpPr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  <a:grpFill/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31771" name="Group 25"/>
            <p:cNvGrpSpPr>
              <a:grpSpLocks/>
            </p:cNvGrpSpPr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  <a:grpFill/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for Stats – With Defs &amp; Uses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406775" y="1129999"/>
            <a:ext cx="3268663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 err="1">
                <a:solidFill>
                  <a:schemeClr val="tx2"/>
                </a:solidFill>
              </a:rPr>
              <a:t>def</a:t>
            </a:r>
            <a:r>
              <a:rPr lang="en-US" sz="1600" dirty="0">
                <a:solidFill>
                  <a:schemeClr val="tx2"/>
                </a:solidFill>
              </a:rPr>
              <a:t> (1) = { numbers, sum, length }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3444875" y="2182813"/>
            <a:ext cx="1303338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(2) = { i }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4278313" y="3959225"/>
            <a:ext cx="324485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(5) = { med, mean,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(5) = { numbers, length, sum }</a:t>
            </a: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921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def (8) = { var, sd }</a:t>
            </a:r>
          </a:p>
          <a:p>
            <a:r>
              <a:rPr lang="en-US" sz="1600" b="0">
                <a:solidFill>
                  <a:schemeClr val="tx2"/>
                </a:solidFill>
              </a:rPr>
              <a:t>use (8) = { varsum, length, mean,</a:t>
            </a:r>
          </a:p>
          <a:p>
            <a:r>
              <a:rPr lang="en-US" sz="1600" b="0">
                <a:solidFill>
                  <a:schemeClr val="tx2"/>
                </a:solidFill>
              </a:rPr>
              <a:t>                   med, var, sd }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647825" y="3205163"/>
            <a:ext cx="4327525" cy="573087"/>
            <a:chOff x="1038" y="2019"/>
            <a:chExt cx="2726" cy="361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5) = { i, length }</a:t>
              </a: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(3, 4) = { i, length }</a:t>
              </a: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1222375" y="4457700"/>
            <a:ext cx="2754313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def (4) = { 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use (4) = { sum, numbers, i }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451100" y="5140325"/>
            <a:ext cx="4327525" cy="573088"/>
            <a:chOff x="1544" y="3238"/>
            <a:chExt cx="2726" cy="361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8) = { i, length }</a:t>
              </a: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use (6, 7) = { i, length }</a:t>
              </a: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49225" y="6078538"/>
            <a:ext cx="3546475" cy="458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def (7) = { varsum, i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0">
                <a:solidFill>
                  <a:schemeClr val="tx2"/>
                </a:solidFill>
              </a:rPr>
              <a:t>use (7) = { varsum, numbers, i, mean }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434601" y="1375133"/>
            <a:ext cx="3268663" cy="2327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use (1) = { numbers}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68932" y="1730942"/>
            <a:ext cx="2678530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Turn the annotations into </a:t>
            </a:r>
            <a:r>
              <a:rPr lang="en-US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def</a:t>
            </a:r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and use sets …</a:t>
            </a:r>
          </a:p>
        </p:txBody>
      </p:sp>
    </p:spTree>
    <p:extLst>
      <p:ext uri="{BB962C8B-B14F-4D97-AF65-F5344CB8AC3E}">
        <p14:creationId xmlns:p14="http://schemas.microsoft.com/office/powerpoint/2010/main" val="1635419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  <p:bldP spid="54" grpId="0"/>
      <p:bldP spid="55" grpId="0" animBg="1"/>
      <p:bldP spid="5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B8745-92F1-4F00-A632-2092E6F6AD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Defs and Uses Tables for Stats </a:t>
            </a:r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687599"/>
              </p:ext>
            </p:extLst>
          </p:nvPr>
        </p:nvGraphicFramePr>
        <p:xfrm>
          <a:off x="138113" y="1119188"/>
          <a:ext cx="5748337" cy="455136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Node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Def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Use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sum,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{ numbers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sum,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sum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med, mean,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numbers, length, sum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varsum, i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numbers,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mean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var, sd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mean, med,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7816212"/>
              </p:ext>
            </p:extLst>
          </p:nvPr>
        </p:nvGraphicFramePr>
        <p:xfrm>
          <a:off x="6022975" y="1109663"/>
          <a:ext cx="2767013" cy="40567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Edge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Use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(3, 5)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(5, 6)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(6, 7)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(7, 6)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(6, 8)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length 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189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Pairs for Stats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82D8-B930-4813-BC3B-8ED9374E83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6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18210"/>
              </p:ext>
            </p:extLst>
          </p:nvPr>
        </p:nvGraphicFramePr>
        <p:xfrm>
          <a:off x="1279525" y="1143000"/>
          <a:ext cx="6423025" cy="488569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(1,1)(1, 4) (1, 5) (1, 7)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 (1, 8) (1, (3,4)) (1, (3,5)) (1, (6,7)) (1, (6,8))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 (1, 5) (4, 4) (4, 5)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8) (7, 7) (7, 8)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4) (2, (3,4)) (2, (3,5)) (2, 7) (2, (6,7)) (2,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 (4, (3,4)) (4, (3,5)) (4, 7) (4, (6,7)) (4,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 (5, (6,7)) 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7) (7, (6,7)) (7, (6,8))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5064124" y="3646488"/>
            <a:ext cx="3548837" cy="1489075"/>
            <a:chOff x="3190" y="2297"/>
            <a:chExt cx="2227" cy="938"/>
          </a:xfrm>
          <a:solidFill>
            <a:schemeClr val="accent3">
              <a:lumMod val="95000"/>
            </a:schemeClr>
          </a:solidFill>
        </p:grpSpPr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9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10" name="AutoShape 93"/>
            <p:cNvSpPr>
              <a:spLocks/>
            </p:cNvSpPr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No def-clear path …</a:t>
              </a:r>
            </a:p>
            <a:p>
              <a:r>
                <a:rPr lang="en-US" dirty="0">
                  <a:solidFill>
                    <a:srgbClr val="0000CC"/>
                  </a:solidFill>
                  <a:latin typeface="Gill Sans MT" pitchFamily="34" charset="0"/>
                </a:rPr>
                <a:t>different scope for </a:t>
              </a:r>
              <a:r>
                <a:rPr lang="en-US" dirty="0" err="1">
                  <a:solidFill>
                    <a:srgbClr val="0000CC"/>
                  </a:solidFill>
                  <a:latin typeface="Gill Sans MT" pitchFamily="34" charset="0"/>
                </a:rPr>
                <a:t>i</a:t>
              </a:r>
              <a:endParaRPr lang="en-US" dirty="0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sp>
        <p:nvSpPr>
          <p:cNvPr id="11" name="AutoShape 94"/>
          <p:cNvSpPr>
            <a:spLocks/>
          </p:cNvSpPr>
          <p:nvPr/>
        </p:nvSpPr>
        <p:spPr bwMode="auto">
          <a:xfrm>
            <a:off x="5450772" y="5646738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7361"/>
              <a:gd name="adj4" fmla="val -3854"/>
              <a:gd name="adj5" fmla="val -14013"/>
              <a:gd name="adj6" fmla="val -5130"/>
            </a:avLst>
          </a:prstGeom>
          <a:solidFill>
            <a:schemeClr val="accent3">
              <a:lumMod val="95000"/>
            </a:schemeClr>
          </a:solidFill>
          <a:ln w="28575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000CC"/>
                </a:solidFill>
                <a:latin typeface="Gill Sans MT" pitchFamily="34" charset="0"/>
              </a:rPr>
              <a:t>No path through graph from nodes 5 and 7 to 4 or 3</a:t>
            </a:r>
          </a:p>
        </p:txBody>
      </p: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2438400" y="2693988"/>
            <a:ext cx="6515100" cy="3392487"/>
            <a:chOff x="1551" y="1697"/>
            <a:chExt cx="3909" cy="2137"/>
          </a:xfrm>
          <a:solidFill>
            <a:schemeClr val="accent3">
              <a:lumMod val="95000"/>
            </a:schemeClr>
          </a:solidFill>
        </p:grpSpPr>
        <p:sp>
          <p:nvSpPr>
            <p:cNvPr id="17" name="AutoShape 99"/>
            <p:cNvSpPr>
              <a:spLocks/>
            </p:cNvSpPr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grpFill/>
            <a:ln w="28575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defs </a:t>
              </a:r>
              <a:r>
                <a:rPr lang="en-US" u="sng">
                  <a:solidFill>
                    <a:srgbClr val="0000CC"/>
                  </a:solidFill>
                  <a:latin typeface="Gill Sans MT" pitchFamily="34" charset="0"/>
                </a:rPr>
                <a:t>after</a:t>
              </a: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 use in loop, these are valid DU pairs</a:t>
              </a:r>
            </a:p>
          </p:txBody>
        </p:sp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1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grp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50528" y="890125"/>
            <a:ext cx="6587097" cy="2608726"/>
            <a:chOff x="2350528" y="890125"/>
            <a:chExt cx="6587097" cy="2608726"/>
          </a:xfrm>
        </p:grpSpPr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2473325" y="890125"/>
              <a:ext cx="6464300" cy="2608726"/>
              <a:chOff x="1558" y="651"/>
              <a:chExt cx="4072" cy="1553"/>
            </a:xfrm>
            <a:solidFill>
              <a:schemeClr val="accent3">
                <a:lumMod val="95000"/>
              </a:schemeClr>
            </a:solidFill>
          </p:grpSpPr>
          <p:sp>
            <p:nvSpPr>
              <p:cNvPr id="13" name="AutoShape 96"/>
              <p:cNvSpPr>
                <a:spLocks/>
              </p:cNvSpPr>
              <p:nvPr/>
            </p:nvSpPr>
            <p:spPr bwMode="auto">
              <a:xfrm>
                <a:off x="3615" y="651"/>
                <a:ext cx="2015" cy="471"/>
              </a:xfrm>
              <a:prstGeom prst="borderCallout2">
                <a:avLst>
                  <a:gd name="adj1" fmla="val 15287"/>
                  <a:gd name="adj2" fmla="val -2384"/>
                  <a:gd name="adj3" fmla="val 15287"/>
                  <a:gd name="adj4" fmla="val -41787"/>
                  <a:gd name="adj5" fmla="val 189332"/>
                  <a:gd name="adj6" fmla="val -63071"/>
                </a:avLst>
              </a:prstGeom>
              <a:grpFill/>
              <a:ln w="28575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 err="1">
                    <a:solidFill>
                      <a:srgbClr val="0000CC"/>
                    </a:solidFill>
                    <a:latin typeface="Gill Sans MT" pitchFamily="34" charset="0"/>
                  </a:rPr>
                  <a:t>defs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come </a:t>
                </a:r>
                <a:r>
                  <a:rPr lang="en-US" u="sng" dirty="0">
                    <a:solidFill>
                      <a:srgbClr val="0000CC"/>
                    </a:solidFill>
                    <a:latin typeface="Gill Sans MT" pitchFamily="34" charset="0"/>
                  </a:rPr>
                  <a:t>before</a:t>
                </a:r>
                <a:r>
                  <a:rPr lang="en-US" dirty="0">
                    <a:solidFill>
                      <a:srgbClr val="0000CC"/>
                    </a:solidFill>
                    <a:latin typeface="Gill Sans MT" pitchFamily="34" charset="0"/>
                  </a:rPr>
                  <a:t> uses, do not count as DU pairs</a:t>
                </a:r>
              </a:p>
            </p:txBody>
          </p:sp>
          <p:sp>
            <p:nvSpPr>
              <p:cNvPr id="14" name="Oval 97"/>
              <p:cNvSpPr>
                <a:spLocks noChangeArrowheads="1"/>
              </p:cNvSpPr>
              <p:nvPr/>
            </p:nvSpPr>
            <p:spPr bwMode="auto">
              <a:xfrm>
                <a:off x="1563" y="1923"/>
                <a:ext cx="440" cy="28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15" name="Oval 98"/>
              <p:cNvSpPr>
                <a:spLocks noChangeArrowheads="1"/>
              </p:cNvSpPr>
              <p:nvPr/>
            </p:nvSpPr>
            <p:spPr bwMode="auto">
              <a:xfrm>
                <a:off x="1558" y="1688"/>
                <a:ext cx="440" cy="28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2" name="Oval 98"/>
            <p:cNvSpPr>
              <a:spLocks noChangeArrowheads="1"/>
            </p:cNvSpPr>
            <p:nvPr/>
          </p:nvSpPr>
          <p:spPr bwMode="auto">
            <a:xfrm>
              <a:off x="2350528" y="1531501"/>
              <a:ext cx="698500" cy="47202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cxnSp>
          <p:nvCxnSpPr>
            <p:cNvPr id="23" name="Straight Connector 22"/>
            <p:cNvCxnSpPr>
              <a:stCxn id="22" idx="6"/>
            </p:cNvCxnSpPr>
            <p:nvPr/>
          </p:nvCxnSpPr>
          <p:spPr bwMode="auto">
            <a:xfrm>
              <a:off x="3049028" y="1767513"/>
              <a:ext cx="679392" cy="639774"/>
            </a:xfrm>
            <a:prstGeom prst="line">
              <a:avLst/>
            </a:prstGeom>
            <a:ln>
              <a:solidFill>
                <a:srgbClr val="C00000"/>
              </a:solidFill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6"/>
            </p:cNvCxnSpPr>
            <p:nvPr/>
          </p:nvCxnSpPr>
          <p:spPr bwMode="auto">
            <a:xfrm flipV="1">
              <a:off x="3171825" y="2389757"/>
              <a:ext cx="556595" cy="4783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3179763" y="2407287"/>
              <a:ext cx="548657" cy="855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7894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FF765-E941-458B-A356-C3E4EADC05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722312"/>
          </a:xfrm>
        </p:spPr>
        <p:txBody>
          <a:bodyPr/>
          <a:lstStyle/>
          <a:p>
            <a:r>
              <a:rPr lang="en-US"/>
              <a:t>DU Paths for Stats</a:t>
            </a:r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8234917"/>
              </p:ext>
            </p:extLst>
          </p:nvPr>
        </p:nvGraphicFramePr>
        <p:xfrm>
          <a:off x="138113" y="899060"/>
          <a:ext cx="4357687" cy="55118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(1, 7)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7 ]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(6,8))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5, 6, 8 ]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sv-S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path needed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(8, 8)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path needed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(1, 5)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(4, 5)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[ 1,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5 ]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0107680"/>
              </p:ext>
            </p:extLst>
          </p:nvPr>
        </p:nvGraphicFramePr>
        <p:xfrm>
          <a:off x="4625975" y="899060"/>
          <a:ext cx="4357688" cy="552710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variable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Pairs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DU Paths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(5, 8)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(5, 8)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(7, 8)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[ 7, 6, 8 ]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(2,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(3,4))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(4, (3,5))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(5, (6,8))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(6,7))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(7, (6,8))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[ 2,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4 ]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[ 4, 3, 5 ]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[ 5, 6, 8 ]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7 ]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[ 7, 6, 8 ]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504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EA2FE-3785-429E-8E20-C076E8155A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Paths for Stats—No Duplicates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There are 34 DU paths for Stats, but only 12 unique</a:t>
            </a:r>
          </a:p>
        </p:txBody>
      </p: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2549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[ 1, 2, 3, 5, 6, 8 ]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[ 2,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[ 2, 3, 5 ]</a:t>
              </a: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[ 4, 3, 4 ]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[ 4, 3, 5 ]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[ 5,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[ 5, 6, 8 ]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[ 7, 6, 7 ]</a:t>
              </a:r>
            </a:p>
            <a:p>
              <a:r>
                <a:rPr lang="en-US" b="0" dirty="0">
                  <a:solidFill>
                    <a:schemeClr val="tx2"/>
                  </a:solidFill>
                  <a:latin typeface="Gill Sans MT" pitchFamily="34" charset="0"/>
                </a:rPr>
                <a:t>[ 7, 6, 8 ]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30450" y="2209800"/>
            <a:ext cx="4660900" cy="2206625"/>
            <a:chOff x="1468" y="1392"/>
            <a:chExt cx="2936" cy="1390"/>
          </a:xfrm>
        </p:grpSpPr>
        <p:grpSp>
          <p:nvGrpSpPr>
            <p:cNvPr id="35868" name="Group 46"/>
            <p:cNvGrpSpPr>
              <a:grpSpLocks/>
            </p:cNvGrpSpPr>
            <p:nvPr/>
          </p:nvGrpSpPr>
          <p:grpSpPr bwMode="auto">
            <a:xfrm>
              <a:off x="1468" y="2530"/>
              <a:ext cx="2936" cy="252"/>
              <a:chOff x="1468" y="2530"/>
              <a:chExt cx="2936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BC1450"/>
                    </a:solidFill>
                    <a:latin typeface="Gill Sans MT" pitchFamily="34" charset="0"/>
                  </a:rPr>
                  <a:t>4 expect a loop not to be “entered”</a:t>
                </a: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5869" name="Group 33"/>
            <p:cNvGrpSpPr>
              <a:grpSpLocks/>
            </p:cNvGrpSpPr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rgbClr val="C00000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CC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941513" y="1897063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>
              <a:grpSpLocks/>
            </p:cNvGrpSpPr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5863" name="Group 44"/>
            <p:cNvGrpSpPr>
              <a:grpSpLocks/>
            </p:cNvGrpSpPr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rgbClr val="00FF00"/>
                    </a:solidFill>
                    <a:latin typeface="Gill Sans MT" pitchFamily="34" charset="0"/>
                  </a:rPr>
                  <a:t>2 require at least </a:t>
                </a:r>
                <a:r>
                  <a:rPr lang="en-US" u="sng" dirty="0">
                    <a:solidFill>
                      <a:srgbClr val="00FF00"/>
                    </a:solidFill>
                    <a:latin typeface="Gill Sans MT" pitchFamily="34" charset="0"/>
                  </a:rPr>
                  <a:t>two</a:t>
                </a:r>
                <a:r>
                  <a:rPr lang="en-US" dirty="0">
                    <a:solidFill>
                      <a:srgbClr val="00FF00"/>
                    </a:solidFill>
                    <a:latin typeface="Gill Sans MT" pitchFamily="34" charset="0"/>
                  </a:rPr>
                  <a:t> iterations of a loop</a:t>
                </a: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FF00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55800" y="1873250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>
              <a:grpSpLocks/>
            </p:cNvGrpSpPr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>
                <a:grpSpLocks/>
              </p:cNvGrpSpPr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>
                <a:grpSpLocks/>
              </p:cNvGrpSpPr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0000CC"/>
                      </a:solidFill>
                      <a:latin typeface="Gill Sans MT" pitchFamily="34" charset="0"/>
                    </a:rPr>
                    <a:t>6 require at least one iteration of a loop</a:t>
                  </a: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rgbClr val="0000CC"/>
                </a:solidFill>
                <a:ln w="1905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CC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2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C49FE-B6E8-443E-A2CB-0263C983C9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Cases and Test Paths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" y="1003300"/>
            <a:ext cx="8196263" cy="1809750"/>
            <a:chOff x="219" y="2144"/>
            <a:chExt cx="5163" cy="1140"/>
          </a:xfrm>
          <a:solidFill>
            <a:schemeClr val="accent3">
              <a:lumMod val="95000"/>
            </a:schemeClr>
          </a:solidFill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Case 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(44) ;  length = 1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Path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: [ 1, 2, 3, 4, 3, 5, 6, 7, 6, 8 ]</a:t>
              </a:r>
              <a:endParaRPr lang="en-US" sz="2800" b="0" dirty="0">
                <a:solidFill>
                  <a:schemeClr val="tx1"/>
                </a:solidFill>
                <a:latin typeface="Gill Sans MT" pitchFamily="34" charset="0"/>
              </a:endParaRPr>
            </a:p>
            <a:p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Additional DU Paths covered (no </a:t>
              </a:r>
              <a:r>
                <a:rPr lang="en-US" sz="2400" b="0" u="sng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[ 1, 2, 3, 4 ]   [ 2, 3, 4 ]   [ 4, 3, 5 ]   [ 5, 6, 7 ]   [ 7, 6, 8 ]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five  stars       that require at least one iteration of a loop</a:t>
              </a: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3075" y="2924175"/>
            <a:ext cx="8196263" cy="1809750"/>
            <a:chOff x="284" y="1847"/>
            <a:chExt cx="5163" cy="1140"/>
          </a:xfrm>
          <a:solidFill>
            <a:schemeClr val="accent3">
              <a:lumMod val="95000"/>
            </a:schemeClr>
          </a:solidFill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Case </a:t>
              </a:r>
              <a:r>
                <a:rPr lang="en-US" sz="2400" b="0" dirty="0">
                  <a:solidFill>
                    <a:schemeClr val="tx2"/>
                  </a:solidFill>
                  <a:latin typeface="Gill Sans MT" pitchFamily="34" charset="0"/>
                </a:rPr>
                <a:t>: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numbers = (2, 10, 15) ;  length = 3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Test Path </a:t>
              </a:r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: [ 1, 2, 3, 4, 3, 4, 3, 4, 3, 5, 6, 7, 6, 7, 6, 7, 6, 8 ]</a:t>
              </a:r>
            </a:p>
            <a:p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DU Paths covered (no </a:t>
              </a:r>
              <a:r>
                <a:rPr lang="en-US" sz="2400" b="0" u="sng" dirty="0" err="1">
                  <a:solidFill>
                    <a:srgbClr val="0000CC"/>
                  </a:solidFill>
                  <a:latin typeface="Gill Sans MT" pitchFamily="34" charset="0"/>
                </a:rPr>
                <a:t>sidetrips</a:t>
              </a:r>
              <a:r>
                <a:rPr lang="en-US" sz="2400" b="0" u="sng" dirty="0">
                  <a:solidFill>
                    <a:srgbClr val="0000CC"/>
                  </a:solidFill>
                  <a:latin typeface="Gill Sans MT" pitchFamily="34" charset="0"/>
                </a:rPr>
                <a:t>)</a:t>
              </a:r>
            </a:p>
            <a:p>
              <a:r>
                <a:rPr lang="en-US" b="0" dirty="0">
                  <a:solidFill>
                    <a:schemeClr val="tx1"/>
                  </a:solidFill>
                  <a:latin typeface="Gill Sans MT" pitchFamily="34" charset="0"/>
                </a:rPr>
                <a:t>[ 4, 3, 4 ]   [ 7, 6, 7 ]</a:t>
              </a:r>
            </a:p>
            <a:p>
              <a:r>
                <a:rPr lang="en-US" b="0" i="1" dirty="0">
                  <a:solidFill>
                    <a:schemeClr val="tx1"/>
                  </a:solidFill>
                  <a:latin typeface="Gill Sans MT" pitchFamily="34" charset="0"/>
                </a:rPr>
                <a:t>The two stars       that require at least two iterations of a loop</a:t>
              </a:r>
              <a:endParaRPr lang="en-US" sz="2400" b="0" i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solidFill>
              <a:srgbClr val="00FF00"/>
            </a:solidFill>
            <a:ln w="28575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3075" y="4845050"/>
            <a:ext cx="8196263" cy="1200150"/>
            <a:chOff x="299" y="2966"/>
            <a:chExt cx="5163" cy="756"/>
          </a:xfrm>
          <a:solidFill>
            <a:schemeClr val="accent3">
              <a:lumMod val="95000"/>
            </a:schemeClr>
          </a:solidFill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Other DU paths    require arrays with length 0 to skip loops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Gill Sans MT" pitchFamily="34" charset="0"/>
                </a:rPr>
                <a:t>But the method fails with index out of bounds exception…</a:t>
              </a:r>
            </a:p>
            <a:p>
              <a:r>
                <a:rPr lang="en-US" sz="2400" b="0" dirty="0">
                  <a:solidFill>
                    <a:srgbClr val="0000CC"/>
                  </a:solidFill>
                  <a:latin typeface="Gill Sans MT" pitchFamily="34" charset="0"/>
                </a:rPr>
                <a:t>     </a:t>
              </a: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med = numbers [length / 2];</a:t>
              </a: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5010150" y="5492750"/>
            <a:ext cx="1931988" cy="10731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A fault was</a:t>
            </a:r>
          </a:p>
          <a:p>
            <a:pPr algn="ctr"/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360522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Applying the graph test criteria to </a:t>
            </a:r>
            <a:r>
              <a:rPr lang="en-US" dirty="0">
                <a:solidFill>
                  <a:srgbClr val="0000CC"/>
                </a:solidFill>
              </a:rPr>
              <a:t>control flow graphs </a:t>
            </a:r>
            <a:r>
              <a:rPr lang="en-US" dirty="0"/>
              <a:t>is relatively straightforward</a:t>
            </a:r>
          </a:p>
          <a:p>
            <a:pPr lvl="1"/>
            <a:r>
              <a:rPr lang="en-US" dirty="0"/>
              <a:t>Most of the developmental </a:t>
            </a:r>
            <a:r>
              <a:rPr lang="en-US" dirty="0">
                <a:solidFill>
                  <a:srgbClr val="0000CC"/>
                </a:solidFill>
              </a:rPr>
              <a:t>research </a:t>
            </a:r>
            <a:r>
              <a:rPr lang="en-US" dirty="0"/>
              <a:t>work was done with CFGs</a:t>
            </a:r>
          </a:p>
          <a:p>
            <a:pPr lvl="1"/>
            <a:endParaRPr lang="en-US" dirty="0"/>
          </a:p>
          <a:p>
            <a:r>
              <a:rPr lang="en-US" dirty="0"/>
              <a:t>A few </a:t>
            </a:r>
            <a:r>
              <a:rPr lang="en-US" dirty="0">
                <a:solidFill>
                  <a:srgbClr val="0000CC"/>
                </a:solidFill>
              </a:rPr>
              <a:t>subtle decisions </a:t>
            </a:r>
            <a:r>
              <a:rPr lang="en-US" dirty="0"/>
              <a:t>must be made to translate control structures into the graph</a:t>
            </a:r>
          </a:p>
          <a:p>
            <a:pPr lvl="1"/>
            <a:endParaRPr lang="en-US" dirty="0"/>
          </a:p>
          <a:p>
            <a:r>
              <a:rPr lang="en-US" dirty="0"/>
              <a:t>Some tools will assign each statement to a </a:t>
            </a:r>
            <a:r>
              <a:rPr lang="en-US" dirty="0">
                <a:solidFill>
                  <a:srgbClr val="0000CC"/>
                </a:solidFill>
              </a:rPr>
              <a:t>unique node</a:t>
            </a:r>
          </a:p>
          <a:p>
            <a:pPr lvl="1"/>
            <a:r>
              <a:rPr lang="en-US" dirty="0"/>
              <a:t>These slides and the book uses </a:t>
            </a:r>
            <a:r>
              <a:rPr lang="en-US" dirty="0">
                <a:solidFill>
                  <a:srgbClr val="0000CC"/>
                </a:solidFill>
              </a:rPr>
              <a:t>basic blocks</a:t>
            </a:r>
          </a:p>
          <a:p>
            <a:pPr lvl="1"/>
            <a:r>
              <a:rPr lang="en-US" dirty="0"/>
              <a:t>Coverage is the same, although the </a:t>
            </a:r>
            <a:r>
              <a:rPr lang="en-US" dirty="0">
                <a:solidFill>
                  <a:srgbClr val="0000CC"/>
                </a:solidFill>
              </a:rPr>
              <a:t>bookkeeping </a:t>
            </a:r>
            <a:r>
              <a:rPr lang="en-US" dirty="0"/>
              <a:t>will differ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DF2C31-F8C2-4392-8A23-65629823D14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9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881188" y="2808288"/>
            <a:ext cx="5381625" cy="1381125"/>
            <a:chOff x="842" y="988"/>
            <a:chExt cx="3390" cy="870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85" name="Oval 6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6" name="Text Box 6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83" name="Oval 6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4" name="Text Box 6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81" name="Oval 6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2" name="Text Box 7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79" name="Oval 72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80" name="Text Box 73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65" name="Line 74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66" name="Line 75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77" name="Oval 7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8" name="Text Box 78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75" name="Oval 8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6" name="Text Box 8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69" name="Line 82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0" name="Line 83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1" name="Line 84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2" name="Line 85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3" name="Line 86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74" name="Line 87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60" name="Text Box 115"/>
          <p:cNvSpPr txBox="1">
            <a:spLocks noChangeArrowheads="1"/>
          </p:cNvSpPr>
          <p:nvPr/>
        </p:nvSpPr>
        <p:spPr bwMode="auto">
          <a:xfrm>
            <a:off x="1485900" y="3475038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endParaRPr lang="en-US" b="0" u="sng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4631" name="Group 88"/>
          <p:cNvGrpSpPr>
            <a:grpSpLocks/>
          </p:cNvGrpSpPr>
          <p:nvPr/>
        </p:nvGrpSpPr>
        <p:grpSpPr bwMode="auto">
          <a:xfrm>
            <a:off x="1881188" y="4551363"/>
            <a:ext cx="5381625" cy="1381125"/>
            <a:chOff x="842" y="988"/>
            <a:chExt cx="3390" cy="870"/>
          </a:xfrm>
        </p:grpSpPr>
        <p:grpSp>
          <p:nvGrpSpPr>
            <p:cNvPr id="24633" name="Group 89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657" name="Oval 9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8" name="Text Box 91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4634" name="Group 92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655" name="Oval 93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6" name="Text Box 94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35" name="Group 95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653" name="Oval 9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4" name="Text Box 9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36" name="Group 98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651" name="Oval 99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2" name="Text Box 100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37" name="Line 101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38" name="Line 102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39" name="Group 103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649" name="Oval 10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50" name="Text Box 105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647" name="Oval 10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8" name="Text Box 10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41" name="Line 109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2" name="Line 110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3" name="Line 111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4" name="Line 112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5" name="Line 113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46" name="Line 114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sp>
        <p:nvSpPr>
          <p:cNvPr id="24632" name="Text Box 116"/>
          <p:cNvSpPr txBox="1">
            <a:spLocks noChangeArrowheads="1"/>
          </p:cNvSpPr>
          <p:nvPr/>
        </p:nvSpPr>
        <p:spPr bwMode="auto">
          <a:xfrm>
            <a:off x="1525588" y="5353050"/>
            <a:ext cx="1839913" cy="701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with a 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detour</a:t>
            </a:r>
          </a:p>
        </p:txBody>
      </p: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CC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8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infeasible </a:t>
            </a:r>
            <a:r>
              <a:rPr lang="en-US" dirty="0"/>
              <a:t>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76861" y="5125726"/>
            <a:ext cx="7599393" cy="10895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rgbClr val="0000CC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criteria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undecidable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rgbClr val="0000CC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 weakens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test criteria</a:t>
            </a:r>
          </a:p>
        </p:txBody>
      </p:sp>
    </p:spTree>
    <p:extLst>
      <p:ext uri="{BB962C8B-B14F-4D97-AF65-F5344CB8AC3E}">
        <p14:creationId xmlns:p14="http://schemas.microsoft.com/office/powerpoint/2010/main" val="2590402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Round-Trip Path </a:t>
            </a:r>
            <a:r>
              <a:rPr lang="en-US" dirty="0"/>
              <a:t>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omit nodes and edges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not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20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ea typeface="宋体" charset="-122"/>
              </a:rPr>
              <a:t>Definition (def) </a:t>
            </a:r>
            <a:r>
              <a:rPr kumimoji="1" lang="en-US" altLang="zh-CN" dirty="0">
                <a:ea typeface="宋体" charset="-122"/>
              </a:rPr>
              <a:t>: A location where a value for a variable is stored into memory</a:t>
            </a:r>
          </a:p>
          <a:p>
            <a:r>
              <a:rPr kumimoji="1" lang="en-US" altLang="zh-CN" dirty="0">
                <a:solidFill>
                  <a:srgbClr val="0000CC"/>
                </a:solidFill>
                <a:ea typeface="宋体" charset="-122"/>
              </a:rPr>
              <a:t>Use </a:t>
            </a:r>
            <a:r>
              <a:rPr kumimoji="1" lang="en-US" altLang="zh-CN" dirty="0">
                <a:ea typeface="宋体" charset="-122"/>
              </a:rPr>
              <a:t>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925759"/>
            <a:ext cx="8640762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 dirty="0">
                  <a:solidFill>
                    <a:srgbClr val="0000CC"/>
                  </a:solidFill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       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       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       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rgbClr val="0000CC"/>
                </a:solidFill>
                <a:latin typeface="Gill Sans MT" pitchFamily="34" charset="0"/>
              </a:rPr>
              <a:t>defs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should 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reach 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at least </a:t>
            </a:r>
            <a:r>
              <a:rPr lang="en-US" sz="2400" b="0" dirty="0">
                <a:solidFill>
                  <a:srgbClr val="C00000"/>
                </a:solidFill>
                <a:latin typeface="Gill Sans MT" pitchFamily="34" charset="0"/>
              </a:rPr>
              <a:t>one, some, or all possible </a:t>
            </a:r>
            <a:r>
              <a:rPr lang="en-US" sz="2400" b="0" dirty="0">
                <a:solidFill>
                  <a:srgbClr val="0000CC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955444" y="3073235"/>
            <a:ext cx="647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Z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77050" y="3447683"/>
            <a:ext cx="754494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Fill in these sets</a:t>
            </a:r>
          </a:p>
        </p:txBody>
      </p:sp>
    </p:spTree>
    <p:extLst>
      <p:ext uri="{BB962C8B-B14F-4D97-AF65-F5344CB8AC3E}">
        <p14:creationId xmlns:p14="http://schemas.microsoft.com/office/powerpoint/2010/main" val="1506060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  <p:bldP spid="47" grpId="0"/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and DU Paths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8930" y="838200"/>
            <a:ext cx="7445403" cy="132238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def (n) or def (e)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8930" y="2386013"/>
            <a:ext cx="7445403" cy="70802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 dirty="0">
                <a:solidFill>
                  <a:srgbClr val="0000CC"/>
                </a:solidFill>
                <a:latin typeface="Gill Sans MT" pitchFamily="34" charset="0"/>
              </a:rPr>
              <a:t>DU pair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is </a:t>
            </a:r>
            <a:r>
              <a:rPr lang="en-US" b="0" dirty="0">
                <a:solidFill>
                  <a:srgbClr val="C00000"/>
                </a:solidFill>
                <a:latin typeface="Gill Sans MT" pitchFamily="34" charset="0"/>
              </a:rPr>
              <a:t>defined at </a:t>
            </a:r>
            <a:r>
              <a:rPr lang="en-US" b="0" i="1" dirty="0">
                <a:solidFill>
                  <a:srgbClr val="C00000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and </a:t>
            </a:r>
            <a:r>
              <a:rPr lang="en-US" b="0" dirty="0">
                <a:solidFill>
                  <a:srgbClr val="C00000"/>
                </a:solidFill>
                <a:latin typeface="Gill Sans MT" pitchFamily="34" charset="0"/>
              </a:rPr>
              <a:t>used at </a:t>
            </a:r>
            <a:r>
              <a:rPr lang="en-US" b="0" i="1" dirty="0" err="1">
                <a:solidFill>
                  <a:srgbClr val="C00000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rgbClr val="C00000"/>
                </a:solidFill>
                <a:latin typeface="Gill Sans MT" pitchFamily="34" charset="0"/>
              </a:rPr>
              <a:t>j</a:t>
            </a:r>
            <a:endParaRPr lang="en-US" b="0" i="1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48930" y="3317875"/>
            <a:ext cx="7445403" cy="16319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Def-clear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with respect to variable v </a:t>
            </a:r>
          </a:p>
          <a:p>
            <a:r>
              <a:rPr kumimoji="1" lang="en-US" altLang="zh-CN" b="0" i="1" dirty="0">
                <a:solidFill>
                  <a:srgbClr val="C00000"/>
                </a:solidFill>
                <a:latin typeface="Gill Sans MT" pitchFamily="34" charset="0"/>
                <a:ea typeface="宋体" charset="-122"/>
              </a:rPr>
              <a:t> 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Reach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48930" y="5173663"/>
            <a:ext cx="7445403" cy="1323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subpath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that is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– the set of du-paths from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62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rgbClr val="0000CC"/>
                </a:solidFill>
              </a:rPr>
              <a:t>du-tours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def-clear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CC"/>
                </a:solidFill>
              </a:rPr>
              <a:t>Sidetrips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dirty="0"/>
              <a:t>Use every </a:t>
            </a:r>
            <a:r>
              <a:rPr lang="en-US" dirty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en-US" dirty="0"/>
              <a:t>Get to every </a:t>
            </a:r>
            <a:r>
              <a:rPr lang="en-US" dirty="0">
                <a:solidFill>
                  <a:srgbClr val="C00000"/>
                </a:solidFill>
              </a:rPr>
              <a:t>use</a:t>
            </a:r>
          </a:p>
          <a:p>
            <a:pPr lvl="1"/>
            <a:r>
              <a:rPr lang="en-US" dirty="0"/>
              <a:t>Follow all </a:t>
            </a:r>
            <a:r>
              <a:rPr lang="en-US" dirty="0">
                <a:solidFill>
                  <a:srgbClr val="C00000"/>
                </a:solidFill>
              </a:rPr>
              <a:t>du-paths</a:t>
            </a:r>
          </a:p>
        </p:txBody>
      </p:sp>
    </p:spTree>
    <p:extLst>
      <p:ext uri="{BB962C8B-B14F-4D97-AF65-F5344CB8AC3E}">
        <p14:creationId xmlns:p14="http://schemas.microsoft.com/office/powerpoint/2010/main" val="8485214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rgbClr val="0000CC"/>
                </a:solidFill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rgbClr val="0000CC"/>
                </a:solidFill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rgbClr val="0000CC"/>
                </a:solidFill>
                <a:latin typeface="Gill Sans MT" pitchFamily="34" charset="0"/>
              </a:rPr>
              <a:t>j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00CC"/>
                </a:solidFill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du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rgbClr val="0000CC"/>
                </a:solidFill>
                <a:latin typeface="Gill Sans MT" pitchFamily="34" charset="0"/>
              </a:rPr>
              <a:t>nj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v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d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rgbClr val="0000CC"/>
                </a:solidFill>
                <a:latin typeface="Gill Sans MT" pitchFamily="34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every def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reaches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possible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all the paths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every def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reaches </a:t>
            </a:r>
            <a:r>
              <a:rPr lang="en-US" sz="2800" b="0" dirty="0">
                <a:solidFill>
                  <a:srgbClr val="0000CC"/>
                </a:solidFill>
                <a:latin typeface="Gill Sans MT" pitchFamily="34" charset="0"/>
              </a:rPr>
              <a:t>a use</a:t>
            </a:r>
          </a:p>
        </p:txBody>
      </p:sp>
    </p:spTree>
    <p:extLst>
      <p:ext uri="{BB962C8B-B14F-4D97-AF65-F5344CB8AC3E}">
        <p14:creationId xmlns:p14="http://schemas.microsoft.com/office/powerpoint/2010/main" val="3734528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5149</TotalTime>
  <Pages>49</Pages>
  <Words>4688</Words>
  <Application>Microsoft Office PowerPoint</Application>
  <PresentationFormat>On-screen Show (4:3)</PresentationFormat>
  <Paragraphs>738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Gill Sans MT</vt:lpstr>
      <vt:lpstr>Helvetica</vt:lpstr>
      <vt:lpstr>Monotype Sorts</vt:lpstr>
      <vt:lpstr>Times New Roman</vt:lpstr>
      <vt:lpstr>Verdana</vt:lpstr>
      <vt:lpstr>Wingdings</vt:lpstr>
      <vt:lpstr>Blank Presentation</vt:lpstr>
      <vt:lpstr>intro</vt:lpstr>
      <vt:lpstr>PowerPoint Presentation</vt:lpstr>
      <vt:lpstr>Touring, Sidetrips, and Detours</vt:lpstr>
      <vt:lpstr>Sidetrips and Detours Example</vt:lpstr>
      <vt:lpstr>Infeasible Test Requirements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Overview</vt:lpstr>
      <vt:lpstr>Control Flow Graphs</vt:lpstr>
      <vt:lpstr>Example Control Flow – Stats</vt:lpstr>
      <vt:lpstr>Control Flow Graph for Stats</vt:lpstr>
      <vt:lpstr>Control Flow TRs and Test Paths—EC</vt:lpstr>
      <vt:lpstr>Control Flow TRs and Test Paths—EPC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</vt:lpstr>
      <vt:lpstr>DU Paths for Stats</vt:lpstr>
      <vt:lpstr>DU Paths for Stats—No Duplicates</vt:lpstr>
      <vt:lpstr>Test Cases and Test Paths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360</cp:revision>
  <cp:lastPrinted>2015-08-31T19:39:18Z</cp:lastPrinted>
  <dcterms:created xsi:type="dcterms:W3CDTF">1996-06-15T03:21:08Z</dcterms:created>
  <dcterms:modified xsi:type="dcterms:W3CDTF">2022-06-29T09:37:20Z</dcterms:modified>
</cp:coreProperties>
</file>