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2" r:id="rId4"/>
    <p:sldId id="259" r:id="rId5"/>
    <p:sldId id="260" r:id="rId6"/>
    <p:sldId id="261" r:id="rId7"/>
    <p:sldId id="263" r:id="rId8"/>
    <p:sldId id="264" r:id="rId9"/>
    <p:sldId id="265" r:id="rId10"/>
    <p:sldId id="266" r:id="rId11"/>
    <p:sldId id="267" r:id="rId12"/>
    <p:sldId id="268"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51E852-6B00-43D3-9C4D-E2032E2E8169}" type="datetimeFigureOut">
              <a:rPr lang="en-US" smtClean="0"/>
              <a:t>3/29/2021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A457CE7-09E4-4676-AABF-538944C0EB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1E852-6B00-43D3-9C4D-E2032E2E8169}"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1E852-6B00-43D3-9C4D-E2032E2E8169}"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1E852-6B00-43D3-9C4D-E2032E2E8169}"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51E852-6B00-43D3-9C4D-E2032E2E8169}"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7CE7-09E4-4676-AABF-538944C0EB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51E852-6B00-43D3-9C4D-E2032E2E8169}"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51E852-6B00-43D3-9C4D-E2032E2E8169}"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51E852-6B00-43D3-9C4D-E2032E2E8169}"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1E852-6B00-43D3-9C4D-E2032E2E8169}"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51E852-6B00-43D3-9C4D-E2032E2E8169}"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57CE7-09E4-4676-AABF-538944C0EB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51E852-6B00-43D3-9C4D-E2032E2E8169}"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A457CE7-09E4-4676-AABF-538944C0EBE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51E852-6B00-43D3-9C4D-E2032E2E8169}" type="datetimeFigureOut">
              <a:rPr lang="en-US" smtClean="0"/>
              <a:t>3/29/2021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A457CE7-09E4-4676-AABF-538944C0EBE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69C4B02-5A37-4513-99FD-D228BC2BE3B6}"/>
              </a:ext>
            </a:extLst>
          </p:cNvPr>
          <p:cNvSpPr>
            <a:spLocks noGrp="1"/>
          </p:cNvSpPr>
          <p:nvPr>
            <p:ph type="ctrTitle"/>
          </p:nvPr>
        </p:nvSpPr>
        <p:spPr>
          <a:xfrm>
            <a:off x="304800" y="457200"/>
            <a:ext cx="8610600" cy="2286000"/>
          </a:xfrm>
        </p:spPr>
        <p:txBody>
          <a:bodyPr>
            <a:normAutofit/>
          </a:bodyPr>
          <a:lstStyle/>
          <a:p>
            <a:pPr algn="ctr"/>
            <a:r>
              <a:rPr lang="en-US" sz="5400" dirty="0" smtClean="0">
                <a:solidFill>
                  <a:schemeClr val="tx1"/>
                </a:solidFill>
                <a:latin typeface="Times New Roman" pitchFamily="18" charset="0"/>
                <a:cs typeface="Times New Roman" pitchFamily="18" charset="0"/>
              </a:rPr>
              <a:t>POSTOFFICE MANAGEMENT SYSTEM</a:t>
            </a:r>
            <a:endParaRPr lang="en-US" sz="5400" dirty="0">
              <a:solidFill>
                <a:schemeClr val="tx1"/>
              </a:solidFill>
              <a:latin typeface="Times New Roman" pitchFamily="18" charset="0"/>
              <a:cs typeface="Times New Roman" pitchFamily="18" charset="0"/>
            </a:endParaRPr>
          </a:p>
        </p:txBody>
      </p:sp>
      <p:sp>
        <p:nvSpPr>
          <p:cNvPr id="5" name="Subtitle 2">
            <a:extLst>
              <a:ext uri="{FF2B5EF4-FFF2-40B4-BE49-F238E27FC236}">
                <a16:creationId xmlns:a16="http://schemas.microsoft.com/office/drawing/2014/main" xmlns="" id="{15AD2D3C-FC15-4CB5-AFC8-F9D314A9E044}"/>
              </a:ext>
            </a:extLst>
          </p:cNvPr>
          <p:cNvSpPr>
            <a:spLocks noGrp="1"/>
          </p:cNvSpPr>
          <p:nvPr>
            <p:ph type="subTitle" idx="1"/>
          </p:nvPr>
        </p:nvSpPr>
        <p:spPr>
          <a:xfrm>
            <a:off x="152400" y="3962400"/>
            <a:ext cx="8839200" cy="2362200"/>
          </a:xfrm>
        </p:spPr>
        <p:txBody>
          <a:bodyPr>
            <a:normAutofit fontScale="25000" lnSpcReduction="20000"/>
          </a:bodyPr>
          <a:lstStyle/>
          <a:p>
            <a:pPr algn="l"/>
            <a:r>
              <a:rPr lang="en-US" sz="7400" dirty="0"/>
              <a:t>Project by </a:t>
            </a:r>
            <a:r>
              <a:rPr lang="en-US" sz="7400" dirty="0" smtClean="0"/>
              <a:t>:</a:t>
            </a:r>
            <a:r>
              <a:rPr lang="en-US" sz="7400" dirty="0" smtClean="0"/>
              <a:t> </a:t>
            </a:r>
            <a:r>
              <a:rPr lang="en-US" sz="7400" dirty="0" smtClean="0"/>
              <a:t>AMAL.P</a:t>
            </a:r>
            <a:endParaRPr lang="en-US" sz="7400" dirty="0"/>
          </a:p>
          <a:p>
            <a:pPr algn="l"/>
            <a:r>
              <a:rPr lang="en-US" sz="7400" dirty="0"/>
              <a:t>Register </a:t>
            </a:r>
            <a:r>
              <a:rPr lang="en-US" sz="7400" dirty="0" smtClean="0"/>
              <a:t>number:</a:t>
            </a:r>
            <a:r>
              <a:rPr lang="en-US" sz="7400" dirty="0" smtClean="0">
                <a:latin typeface="+mj-lt"/>
              </a:rPr>
              <a:t>1826J08232</a:t>
            </a:r>
            <a:endParaRPr lang="en-US" sz="7400" dirty="0"/>
          </a:p>
          <a:p>
            <a:pPr algn="r"/>
            <a:r>
              <a:rPr lang="en-US" sz="7400" dirty="0"/>
              <a:t>Guided by :</a:t>
            </a:r>
          </a:p>
          <a:p>
            <a:r>
              <a:rPr lang="en-US" sz="7400" b="1" dirty="0" smtClean="0"/>
              <a:t> </a:t>
            </a:r>
            <a:r>
              <a:rPr lang="en-US" sz="7400" b="1" dirty="0" smtClean="0"/>
              <a:t>Mr. M .NANDAKUMAR M.sc, </a:t>
            </a:r>
            <a:endParaRPr lang="en-US" sz="7400" b="1" dirty="0" smtClean="0"/>
          </a:p>
          <a:p>
            <a:r>
              <a:rPr lang="en-US" sz="7400" dirty="0" smtClean="0"/>
              <a:t>Assistant </a:t>
            </a:r>
            <a:r>
              <a:rPr lang="en-US" sz="7400" dirty="0" smtClean="0"/>
              <a:t>Professor, Department of Computer Applications</a:t>
            </a:r>
            <a:r>
              <a:rPr lang="en-US" sz="7400" dirty="0" smtClean="0"/>
              <a:t>,</a:t>
            </a:r>
            <a:endParaRPr lang="en-US" sz="7400" dirty="0"/>
          </a:p>
          <a:p>
            <a:pPr algn="r"/>
            <a:r>
              <a:rPr lang="en-US" sz="7400" dirty="0" smtClean="0"/>
              <a:t>A</a:t>
            </a:r>
            <a:r>
              <a:rPr lang="en-US" sz="7400" dirty="0" smtClean="0"/>
              <a:t>JK </a:t>
            </a:r>
            <a:r>
              <a:rPr lang="en-US" sz="7400" dirty="0"/>
              <a:t>College of Arts &amp; Science,</a:t>
            </a:r>
          </a:p>
          <a:p>
            <a:pPr algn="r"/>
            <a:r>
              <a:rPr lang="en-US" sz="7400" dirty="0"/>
              <a:t> </a:t>
            </a:r>
            <a:r>
              <a:rPr lang="en-US" sz="7400" dirty="0" smtClean="0"/>
              <a:t>Coimbatore-</a:t>
            </a:r>
            <a:r>
              <a:rPr lang="en-US" sz="7400" dirty="0" smtClean="0">
                <a:latin typeface="+mj-lt"/>
              </a:rPr>
              <a:t>641105</a:t>
            </a:r>
            <a:endParaRPr lang="en-US" sz="7400" dirty="0"/>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1317811"/>
          <a:ext cx="6096000" cy="5238203"/>
        </p:xfrm>
        <a:graphic>
          <a:graphicData uri="http://schemas.openxmlformats.org/drawingml/2006/table">
            <a:tbl>
              <a:tblPr firstRow="1" bandRow="1">
                <a:tableStyleId>{5C22544A-7EE6-4342-B048-85BDC9FD1C3A}</a:tableStyleId>
              </a:tblPr>
              <a:tblGrid>
                <a:gridCol w="1524000"/>
                <a:gridCol w="1524000"/>
                <a:gridCol w="1524000"/>
                <a:gridCol w="1524000"/>
              </a:tblGrid>
              <a:tr h="271329">
                <a:tc>
                  <a:txBody>
                    <a:bodyPr/>
                    <a:lstStyle/>
                    <a:p>
                      <a:pPr marL="0" marR="0" algn="ctr">
                        <a:lnSpc>
                          <a:spcPct val="150000"/>
                        </a:lnSpc>
                        <a:spcBef>
                          <a:spcPts val="0"/>
                        </a:spcBef>
                        <a:spcAft>
                          <a:spcPts val="1000"/>
                        </a:spcAft>
                      </a:pPr>
                      <a:r>
                        <a:rPr lang="en-US" sz="1200" b="1" dirty="0">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Size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271329">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20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Describe  </a:t>
                      </a:r>
                      <a:r>
                        <a:rPr lang="en-US" sz="1200">
                          <a:latin typeface="Times New Roman"/>
                          <a:ea typeface="Times New Roman"/>
                          <a:cs typeface="Times New Roman"/>
                        </a:rPr>
                        <a:t>user </a:t>
                      </a:r>
                      <a:r>
                        <a:rPr lang="en-US" sz="1200">
                          <a:solidFill>
                            <a:srgbClr val="000000"/>
                          </a:solidFill>
                          <a:latin typeface="Times New Roman"/>
                          <a:ea typeface="Times New Roman"/>
                          <a:cs typeface="Times New Roman"/>
                        </a:rPr>
                        <a:t>name</a:t>
                      </a:r>
                      <a:endParaRPr lang="en-US" sz="1200">
                        <a:latin typeface="Times New Roman"/>
                        <a:ea typeface="Times New Roman"/>
                        <a:cs typeface="Times New Roman"/>
                      </a:endParaRPr>
                    </a:p>
                  </a:txBody>
                  <a:tcPr marL="68580" marR="68580" marT="0" marB="0"/>
                </a:tc>
              </a:tr>
              <a:tr h="271329">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Gender</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100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Represent gender type</a:t>
                      </a:r>
                      <a:endParaRPr lang="en-US" sz="1200">
                        <a:latin typeface="Times New Roman"/>
                        <a:ea typeface="Times New Roman"/>
                        <a:cs typeface="Times New Roman"/>
                      </a:endParaRP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Dob</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100</a:t>
                      </a: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User </a:t>
                      </a:r>
                      <a:r>
                        <a:rPr lang="en-US" sz="1200">
                          <a:solidFill>
                            <a:srgbClr val="000000"/>
                          </a:solidFill>
                          <a:latin typeface="Times New Roman"/>
                          <a:ea typeface="Times New Roman"/>
                          <a:cs typeface="Times New Roman"/>
                        </a:rPr>
                        <a:t>date of birth details</a:t>
                      </a:r>
                      <a:endParaRPr lang="en-US" sz="1200">
                        <a:latin typeface="Times New Roman"/>
                        <a:ea typeface="Times New Roman"/>
                        <a:cs typeface="Times New Roman"/>
                      </a:endParaRP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Address</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200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 represents </a:t>
                      </a:r>
                      <a:r>
                        <a:rPr lang="en-US" sz="1200">
                          <a:latin typeface="Times New Roman"/>
                          <a:ea typeface="Times New Roman"/>
                          <a:cs typeface="Times New Roman"/>
                        </a:rPr>
                        <a:t>user address</a:t>
                      </a: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Mob_No</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30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 represents </a:t>
                      </a:r>
                      <a:r>
                        <a:rPr lang="en-US" sz="1200">
                          <a:latin typeface="Times New Roman"/>
                          <a:ea typeface="Times New Roman"/>
                          <a:cs typeface="Times New Roman"/>
                        </a:rPr>
                        <a:t>phone number</a:t>
                      </a: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Account_Id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30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 represents </a:t>
                      </a:r>
                      <a:r>
                        <a:rPr lang="en-US" sz="1200">
                          <a:latin typeface="Times New Roman"/>
                          <a:ea typeface="Times New Roman"/>
                          <a:cs typeface="Times New Roman"/>
                        </a:rPr>
                        <a:t>account </a:t>
                      </a:r>
                      <a:r>
                        <a:rPr lang="en-US" sz="1200">
                          <a:solidFill>
                            <a:srgbClr val="000000"/>
                          </a:solidFill>
                          <a:latin typeface="Times New Roman"/>
                          <a:ea typeface="Times New Roman"/>
                          <a:cs typeface="Times New Roman"/>
                        </a:rPr>
                        <a:t>id</a:t>
                      </a:r>
                      <a:endParaRPr lang="en-US" sz="1200">
                        <a:latin typeface="Times New Roman"/>
                        <a:ea typeface="Times New Roman"/>
                        <a:cs typeface="Times New Roman"/>
                      </a:endParaRP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Account_No</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Int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50</a:t>
                      </a: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It represents account number</a:t>
                      </a: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BankName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50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Its represents ba</a:t>
                      </a:r>
                      <a:r>
                        <a:rPr lang="en-US" sz="1200">
                          <a:latin typeface="Times New Roman"/>
                          <a:ea typeface="Times New Roman"/>
                          <a:cs typeface="Times New Roman"/>
                        </a:rPr>
                        <a:t>nk name</a:t>
                      </a:r>
                    </a:p>
                  </a:txBody>
                  <a:tcPr marL="68580" marR="68580" marT="0" marB="0"/>
                </a:tc>
              </a:tr>
              <a:tr h="486291">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BranchName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30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 represents </a:t>
                      </a:r>
                      <a:r>
                        <a:rPr lang="en-US" sz="1200">
                          <a:latin typeface="Times New Roman"/>
                          <a:ea typeface="Times New Roman"/>
                          <a:cs typeface="Times New Roman"/>
                        </a:rPr>
                        <a:t>branch name</a:t>
                      </a:r>
                    </a:p>
                  </a:txBody>
                  <a:tcPr marL="68580" marR="68580" marT="0" marB="0"/>
                </a:tc>
              </a:tr>
              <a:tr h="271329">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Month</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a:latin typeface="Times New Roman"/>
                          <a:ea typeface="Times New Roman"/>
                          <a:cs typeface="Times New Roman"/>
                        </a:rPr>
                        <a:t>10</a:t>
                      </a: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 represents </a:t>
                      </a:r>
                      <a:r>
                        <a:rPr lang="en-US" sz="1200">
                          <a:latin typeface="Times New Roman"/>
                          <a:ea typeface="Times New Roman"/>
                          <a:cs typeface="Times New Roman"/>
                        </a:rPr>
                        <a:t>month</a:t>
                      </a:r>
                    </a:p>
                  </a:txBody>
                  <a:tcPr marL="68580" marR="68580" marT="0" marB="0"/>
                </a:tc>
              </a:tr>
              <a:tr h="271329">
                <a:tc>
                  <a:txBody>
                    <a:bodyPr/>
                    <a:lstStyle/>
                    <a:p>
                      <a:pPr marL="0" marR="0">
                        <a:lnSpc>
                          <a:spcPct val="150000"/>
                        </a:lnSpc>
                        <a:spcBef>
                          <a:spcPts val="0"/>
                        </a:spcBef>
                        <a:spcAft>
                          <a:spcPts val="1000"/>
                        </a:spcAft>
                      </a:pPr>
                      <a:r>
                        <a:rPr lang="en-US" sz="1200">
                          <a:latin typeface="Times New Roman"/>
                          <a:ea typeface="Times New Roman"/>
                          <a:cs typeface="Times New Roman"/>
                        </a:rPr>
                        <a:t>Year</a:t>
                      </a:r>
                    </a:p>
                  </a:txBody>
                  <a:tcPr marL="68580" marR="68580" marT="0" marB="0"/>
                </a:tc>
                <a:tc>
                  <a:txBody>
                    <a:bodyPr/>
                    <a:lstStyle/>
                    <a:p>
                      <a:pPr marL="0" marR="0">
                        <a:lnSpc>
                          <a:spcPct val="150000"/>
                        </a:lnSpc>
                        <a:spcBef>
                          <a:spcPts val="0"/>
                        </a:spcBef>
                        <a:spcAft>
                          <a:spcPts val="1000"/>
                        </a:spcAft>
                      </a:pPr>
                      <a:r>
                        <a:rPr lang="en-US" sz="1200">
                          <a:latin typeface="Times New Roman"/>
                          <a:ea typeface="Times New Roman"/>
                          <a:cs typeface="Times New Roman"/>
                        </a:rPr>
                        <a:t>bigint</a:t>
                      </a:r>
                    </a:p>
                  </a:txBody>
                  <a:tcPr marL="68580" marR="68580" marT="0" marB="0"/>
                </a:tc>
                <a:tc>
                  <a:txBody>
                    <a:bodyPr/>
                    <a:lstStyle/>
                    <a:p>
                      <a:pPr marL="0" marR="0">
                        <a:lnSpc>
                          <a:spcPct val="150000"/>
                        </a:lnSpc>
                        <a:spcBef>
                          <a:spcPts val="0"/>
                        </a:spcBef>
                        <a:spcAft>
                          <a:spcPts val="1000"/>
                        </a:spcAft>
                      </a:pPr>
                      <a:r>
                        <a:rPr lang="en-US" sz="1200">
                          <a:latin typeface="Times New Roman"/>
                          <a:ea typeface="Times New Roman"/>
                          <a:cs typeface="Times New Roman"/>
                        </a:rPr>
                        <a:t>      10</a:t>
                      </a:r>
                    </a:p>
                  </a:txBody>
                  <a:tcPr marL="68580" marR="68580" marT="0" marB="0"/>
                </a:tc>
                <a:tc>
                  <a:txBody>
                    <a:bodyPr/>
                    <a:lstStyle/>
                    <a:p>
                      <a:pPr marL="0" marR="0">
                        <a:lnSpc>
                          <a:spcPct val="150000"/>
                        </a:lnSpc>
                        <a:spcBef>
                          <a:spcPts val="0"/>
                        </a:spcBef>
                        <a:spcAft>
                          <a:spcPts val="1000"/>
                        </a:spcAft>
                      </a:pPr>
                      <a:r>
                        <a:rPr lang="en-US" sz="1200">
                          <a:latin typeface="Times New Roman"/>
                          <a:ea typeface="Times New Roman"/>
                          <a:cs typeface="Times New Roman"/>
                        </a:rPr>
                        <a:t>It represents year</a:t>
                      </a:r>
                    </a:p>
                  </a:txBody>
                  <a:tcPr marL="68580" marR="68580" marT="0" marB="0"/>
                </a:tc>
              </a:tr>
              <a:tr h="271329">
                <a:tc>
                  <a:txBody>
                    <a:bodyPr/>
                    <a:lstStyle/>
                    <a:p>
                      <a:pPr marL="0" marR="0">
                        <a:lnSpc>
                          <a:spcPct val="150000"/>
                        </a:lnSpc>
                        <a:spcBef>
                          <a:spcPts val="0"/>
                        </a:spcBef>
                        <a:spcAft>
                          <a:spcPts val="1000"/>
                        </a:spcAft>
                      </a:pPr>
                      <a:r>
                        <a:rPr lang="en-US" sz="1200">
                          <a:latin typeface="Times New Roman"/>
                          <a:ea typeface="Times New Roman"/>
                          <a:cs typeface="Times New Roman"/>
                        </a:rPr>
                        <a:t>Date</a:t>
                      </a:r>
                    </a:p>
                  </a:txBody>
                  <a:tcPr marL="68580" marR="68580" marT="0" marB="0"/>
                </a:tc>
                <a:tc>
                  <a:txBody>
                    <a:bodyPr/>
                    <a:lstStyle/>
                    <a:p>
                      <a:pPr marL="0" marR="0">
                        <a:lnSpc>
                          <a:spcPct val="150000"/>
                        </a:lnSpc>
                        <a:spcBef>
                          <a:spcPts val="0"/>
                        </a:spcBef>
                        <a:spcAft>
                          <a:spcPts val="1000"/>
                        </a:spcAft>
                      </a:pPr>
                      <a:r>
                        <a:rPr lang="en-US" sz="1200">
                          <a:latin typeface="Times New Roman"/>
                          <a:ea typeface="Times New Roman"/>
                          <a:cs typeface="Times New Roman"/>
                        </a:rPr>
                        <a:t>Varchar</a:t>
                      </a:r>
                    </a:p>
                  </a:txBody>
                  <a:tcPr marL="68580" marR="68580" marT="0" marB="0"/>
                </a:tc>
                <a:tc>
                  <a:txBody>
                    <a:bodyPr/>
                    <a:lstStyle/>
                    <a:p>
                      <a:pPr marL="0" marR="0">
                        <a:lnSpc>
                          <a:spcPct val="150000"/>
                        </a:lnSpc>
                        <a:spcBef>
                          <a:spcPts val="0"/>
                        </a:spcBef>
                        <a:spcAft>
                          <a:spcPts val="1000"/>
                        </a:spcAft>
                      </a:pPr>
                      <a:r>
                        <a:rPr lang="en-US" sz="1200">
                          <a:latin typeface="Times New Roman"/>
                          <a:ea typeface="Times New Roman"/>
                          <a:cs typeface="Times New Roman"/>
                        </a:rPr>
                        <a:t>      50</a:t>
                      </a:r>
                    </a:p>
                  </a:txBody>
                  <a:tcPr marL="68580" marR="68580" marT="0" marB="0"/>
                </a:tc>
                <a:tc>
                  <a:txBody>
                    <a:bodyPr/>
                    <a:lstStyle/>
                    <a:p>
                      <a:pPr marL="0" marR="0">
                        <a:lnSpc>
                          <a:spcPct val="150000"/>
                        </a:lnSpc>
                        <a:spcBef>
                          <a:spcPts val="0"/>
                        </a:spcBef>
                        <a:spcAft>
                          <a:spcPts val="1000"/>
                        </a:spcAft>
                      </a:pPr>
                      <a:r>
                        <a:rPr lang="en-US" sz="1200" dirty="0">
                          <a:latin typeface="Times New Roman"/>
                          <a:ea typeface="Times New Roman"/>
                          <a:cs typeface="Times New Roman"/>
                        </a:rPr>
                        <a:t>It represents date</a:t>
                      </a:r>
                    </a:p>
                  </a:txBody>
                  <a:tcPr marL="68580" marR="68580" marT="0" marB="0"/>
                </a:tc>
              </a:tr>
            </a:tbl>
          </a:graphicData>
        </a:graphic>
      </p:graphicFrame>
      <p:sp>
        <p:nvSpPr>
          <p:cNvPr id="3" name="Rectangle 2"/>
          <p:cNvSpPr/>
          <p:nvPr/>
        </p:nvSpPr>
        <p:spPr>
          <a:xfrm>
            <a:off x="1524000" y="838200"/>
            <a:ext cx="3349763" cy="369332"/>
          </a:xfrm>
          <a:prstGeom prst="rect">
            <a:avLst/>
          </a:prstGeom>
        </p:spPr>
        <p:txBody>
          <a:bodyPr wrap="none">
            <a:spAutoFit/>
          </a:bodyPr>
          <a:lstStyle/>
          <a:p>
            <a:r>
              <a:rPr lang="en-US" b="1" dirty="0"/>
              <a:t>Table Name</a:t>
            </a:r>
            <a:r>
              <a:rPr lang="en-US" dirty="0"/>
              <a:t>: </a:t>
            </a:r>
            <a:r>
              <a:rPr lang="en-US" dirty="0" smtClean="0"/>
              <a:t>User Registration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609600"/>
            <a:ext cx="5715000" cy="830997"/>
          </a:xfrm>
          <a:prstGeom prst="rect">
            <a:avLst/>
          </a:prstGeom>
        </p:spPr>
        <p:txBody>
          <a:bodyPr wrap="square">
            <a:spAutoFit/>
          </a:bodyPr>
          <a:lstStyle/>
          <a:p>
            <a:pPr algn="ctr"/>
            <a:r>
              <a:rPr lang="en-US" sz="4800" b="1" dirty="0" smtClean="0">
                <a:latin typeface="Times New Roman" pitchFamily="18" charset="0"/>
                <a:cs typeface="Times New Roman" pitchFamily="18" charset="0"/>
              </a:rPr>
              <a:t>    FORM DESIGN</a:t>
            </a:r>
            <a:endParaRPr lang="en-US" sz="4800" dirty="0">
              <a:latin typeface="Times New Roman" pitchFamily="18" charset="0"/>
              <a:cs typeface="Times New Roman" pitchFamily="18" charset="0"/>
            </a:endParaRPr>
          </a:p>
        </p:txBody>
      </p:sp>
      <p:pic>
        <p:nvPicPr>
          <p:cNvPr id="4" name="image15.png"/>
          <p:cNvPicPr/>
          <p:nvPr/>
        </p:nvPicPr>
        <p:blipFill>
          <a:blip r:embed="rId2"/>
          <a:srcRect/>
          <a:stretch>
            <a:fillRect/>
          </a:stretch>
        </p:blipFill>
        <p:spPr>
          <a:xfrm>
            <a:off x="2743200" y="1524000"/>
            <a:ext cx="3753853" cy="4892842"/>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5.png"/>
          <p:cNvPicPr/>
          <p:nvPr/>
        </p:nvPicPr>
        <p:blipFill>
          <a:blip r:embed="rId2"/>
          <a:srcRect/>
          <a:stretch>
            <a:fillRect/>
          </a:stretch>
        </p:blipFill>
        <p:spPr>
          <a:xfrm>
            <a:off x="1660357" y="1784684"/>
            <a:ext cx="5823285" cy="3288632"/>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2.png"/>
          <p:cNvPicPr/>
          <p:nvPr/>
        </p:nvPicPr>
        <p:blipFill>
          <a:blip r:embed="rId2"/>
          <a:srcRect/>
          <a:stretch>
            <a:fillRect/>
          </a:stretch>
        </p:blipFill>
        <p:spPr>
          <a:xfrm>
            <a:off x="1660357" y="1784684"/>
            <a:ext cx="5823285" cy="3288632"/>
          </a:xfrm>
          <a:prstGeom prst="rect">
            <a:avLst/>
          </a:prstGeo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E10A164-E2A6-4D00-8E44-6A13C9A7A0FF}"/>
              </a:ext>
            </a:extLst>
          </p:cNvPr>
          <p:cNvSpPr txBox="1">
            <a:spLocks/>
          </p:cNvSpPr>
          <p:nvPr/>
        </p:nvSpPr>
        <p:spPr>
          <a:xfrm>
            <a:off x="228600" y="609600"/>
            <a:ext cx="8915400" cy="10213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CONCLUSION</a:t>
            </a:r>
            <a:endParaRPr kumimoji="0" lang="en-US" sz="5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Content Placeholder 2">
            <a:extLst>
              <a:ext uri="{FF2B5EF4-FFF2-40B4-BE49-F238E27FC236}">
                <a16:creationId xmlns:a16="http://schemas.microsoft.com/office/drawing/2014/main" xmlns="" id="{2ECF5927-50FA-4702-BB4E-9ECBAD39E362}"/>
              </a:ext>
            </a:extLst>
          </p:cNvPr>
          <p:cNvSpPr txBox="1">
            <a:spLocks/>
          </p:cNvSpPr>
          <p:nvPr/>
        </p:nvSpPr>
        <p:spPr>
          <a:xfrm>
            <a:off x="228600" y="1752600"/>
            <a:ext cx="8610600" cy="464820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xmlns="" id="{2ECF5927-50FA-4702-BB4E-9ECBAD39E362}"/>
              </a:ext>
            </a:extLst>
          </p:cNvPr>
          <p:cNvSpPr txBox="1">
            <a:spLocks/>
          </p:cNvSpPr>
          <p:nvPr/>
        </p:nvSpPr>
        <p:spPr>
          <a:xfrm>
            <a:off x="1141412" y="2249487"/>
            <a:ext cx="9905999" cy="3541714"/>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533400" y="1905000"/>
            <a:ext cx="7772400" cy="2585323"/>
          </a:xfrm>
          <a:prstGeom prst="rect">
            <a:avLst/>
          </a:prstGeom>
        </p:spPr>
        <p:txBody>
          <a:bodyPr wrap="square">
            <a:spAutoFit/>
          </a:bodyPr>
          <a:lstStyle/>
          <a:p>
            <a:pPr algn="just"/>
            <a:r>
              <a:rPr lang="en-US" dirty="0"/>
              <a:t>It has been a great pleasure for me to work on this exciting and challenging project. This project proved good for me as it provided practical knowledge of not only programming in VB.NET web based application and no some extent Windows Application and SQL Server, but also about all handling procedure related with </a:t>
            </a:r>
            <a:r>
              <a:rPr lang="en-US" b="1" dirty="0"/>
              <a:t>“Post Office Management System”.</a:t>
            </a:r>
            <a:r>
              <a:rPr lang="en-US" dirty="0"/>
              <a:t> It also provides knowledge about the latest technology used in developing web enabled application and client server technology that will be great demand in future. This will provide better opportunities and guidance in future in developing projects independently.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FD57430-6660-4F6D-90B9-CF2E4AE8669D}"/>
              </a:ext>
            </a:extLst>
          </p:cNvPr>
          <p:cNvSpPr txBox="1">
            <a:spLocks/>
          </p:cNvSpPr>
          <p:nvPr/>
        </p:nvSpPr>
        <p:spPr>
          <a:xfrm>
            <a:off x="1828800" y="762000"/>
            <a:ext cx="6781800" cy="945170"/>
          </a:xfrm>
          <a:prstGeom prst="rect">
            <a:avLst/>
          </a:prstGeom>
          <a:ln>
            <a:noFill/>
          </a:ln>
        </p:spPr>
        <p:txBody>
          <a:bodyPr vert="horz" lIns="0" tIns="0" rIns="18288" bIns="0" anchor="t">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r>
              <a:rPr lang="en-US" sz="5400" b="1" dirty="0" smtClean="0">
                <a:latin typeface="Times New Roman" pitchFamily="18" charset="0"/>
                <a:cs typeface="Times New Roman" pitchFamily="18" charset="0"/>
              </a:rPr>
              <a:t>INTRODUCTION</a:t>
            </a:r>
            <a:endParaRPr kumimoji="0" lang="en-US" sz="5400" b="1" i="0" u="none" strike="noStrike" kern="1200" cap="none" spc="0" normalizeH="0" baseline="0" noProof="0" dirty="0">
              <a:ln>
                <a:noFill/>
              </a:ln>
              <a:uLnTx/>
              <a:uFillTx/>
              <a:latin typeface="Times New Roman" pitchFamily="18" charset="0"/>
              <a:ea typeface="+mj-ea"/>
              <a:cs typeface="Times New Roman" pitchFamily="18" charset="0"/>
            </a:endParaRPr>
          </a:p>
        </p:txBody>
      </p:sp>
      <p:sp>
        <p:nvSpPr>
          <p:cNvPr id="10" name="Rectangle 9"/>
          <p:cNvSpPr/>
          <p:nvPr/>
        </p:nvSpPr>
        <p:spPr>
          <a:xfrm>
            <a:off x="685800" y="1828800"/>
            <a:ext cx="7696200" cy="3970318"/>
          </a:xfrm>
          <a:prstGeom prst="rect">
            <a:avLst/>
          </a:prstGeom>
        </p:spPr>
        <p:txBody>
          <a:bodyPr wrap="square">
            <a:spAutoFit/>
          </a:bodyPr>
          <a:lstStyle/>
          <a:p>
            <a:pPr algn="just"/>
            <a:r>
              <a:rPr lang="en-US" dirty="0" smtClean="0"/>
              <a:t>Post </a:t>
            </a:r>
            <a:r>
              <a:rPr lang="en-US" dirty="0"/>
              <a:t>Office Management System project is a web based application for post office which helps post office management and their customers. It handles all types of transaction details of the post office and this project will reduce the clerical work as most of the work done by computer and customers can directly view all transaction details without visiting post office. As the name suggests, the Post Office Management System is an application that will allow reducing the manual work that is done at the post office. This application will provide an automated system in managing the post office related works. This application will manage all the transactions that take place at the post office. This will be one of the interesting applications that one can work on and implement in real time world. Most of the clerical work is reduced since it is done through this automated application. The transaction details can be directly viewed by the customers through this application with great ease.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5E2E-3412-418A-A397-3B63C929810B}"/>
              </a:ext>
            </a:extLst>
          </p:cNvPr>
          <p:cNvSpPr txBox="1">
            <a:spLocks/>
          </p:cNvSpPr>
          <p:nvPr/>
        </p:nvSpPr>
        <p:spPr>
          <a:xfrm>
            <a:off x="990600" y="0"/>
            <a:ext cx="5181600" cy="14785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SYNOPSIS</a:t>
            </a:r>
            <a:endParaRPr kumimoji="0" lang="en-US" sz="54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3" name="Content Placeholder 2">
            <a:extLst>
              <a:ext uri="{FF2B5EF4-FFF2-40B4-BE49-F238E27FC236}">
                <a16:creationId xmlns:a16="http://schemas.microsoft.com/office/drawing/2014/main" xmlns="" id="{74D3CA09-F170-45A7-826A-8C38E3559989}"/>
              </a:ext>
            </a:extLst>
          </p:cNvPr>
          <p:cNvSpPr txBox="1">
            <a:spLocks/>
          </p:cNvSpPr>
          <p:nvPr/>
        </p:nvSpPr>
        <p:spPr>
          <a:xfrm>
            <a:off x="457200" y="2286000"/>
            <a:ext cx="8154988" cy="3313113"/>
          </a:xfrm>
          <a:prstGeom prst="rect">
            <a:avLst/>
          </a:prstGeom>
        </p:spPr>
        <p:txBody>
          <a:bodyPr vert="horz" lIns="0" rIns="18288">
            <a:normAutofit/>
          </a:bodyPr>
          <a:lstStyle/>
          <a:p>
            <a:pPr marR="45720" lvl="0" algn="just">
              <a:spcBef>
                <a:spcPct val="20000"/>
              </a:spcBef>
              <a:buClr>
                <a:schemeClr val="accent3"/>
              </a:buClr>
              <a:buSzPct val="95000"/>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609600" y="1828800"/>
            <a:ext cx="8534400" cy="4770537"/>
          </a:xfrm>
          <a:prstGeom prst="rect">
            <a:avLst/>
          </a:prstGeom>
        </p:spPr>
        <p:txBody>
          <a:bodyPr wrap="square">
            <a:spAutoFit/>
          </a:bodyPr>
          <a:lstStyle/>
          <a:p>
            <a:pPr algn="just"/>
            <a:r>
              <a:rPr lang="en-US" sz="1600" dirty="0" smtClean="0"/>
              <a:t>The </a:t>
            </a:r>
            <a:r>
              <a:rPr lang="en-US" sz="1600" dirty="0"/>
              <a:t>project entitled as "</a:t>
            </a:r>
            <a:r>
              <a:rPr lang="en-US" sz="1600" b="1" dirty="0"/>
              <a:t>POSTOFFICE MANAGEMENT SYSTEM</a:t>
            </a:r>
            <a:r>
              <a:rPr lang="en-US" sz="1600" dirty="0"/>
              <a:t>" is a web based application </a:t>
            </a:r>
            <a:r>
              <a:rPr lang="en-US" sz="1600" dirty="0" smtClean="0"/>
              <a:t>  project </a:t>
            </a:r>
            <a:r>
              <a:rPr lang="en-US" sz="1600" dirty="0"/>
              <a:t>for post office which helps post office management and their customers. This handles all types of transaction details of the post office and this project will reduce the clerical work as most of the work done by computer and customers can directly view all transaction details without visiting the post office.</a:t>
            </a:r>
          </a:p>
          <a:p>
            <a:endParaRPr lang="en-US" sz="1600" dirty="0" smtClean="0"/>
          </a:p>
          <a:p>
            <a:pPr algn="just"/>
            <a:r>
              <a:rPr lang="en-US" sz="1600" dirty="0" smtClean="0"/>
              <a:t>The </a:t>
            </a:r>
            <a:r>
              <a:rPr lang="en-US" sz="1600" dirty="0"/>
              <a:t>frontend of the project is</a:t>
            </a:r>
            <a:r>
              <a:rPr lang="en-US" sz="1600" b="1" dirty="0"/>
              <a:t> VB.NET</a:t>
            </a:r>
            <a:r>
              <a:rPr lang="en-US" sz="1600" dirty="0"/>
              <a:t> and the backend is </a:t>
            </a:r>
            <a:r>
              <a:rPr lang="en-US" sz="1600" b="1" dirty="0"/>
              <a:t>MS SQL SERVER</a:t>
            </a:r>
            <a:r>
              <a:rPr lang="en-US" sz="1600" dirty="0"/>
              <a:t> database. </a:t>
            </a:r>
            <a:r>
              <a:rPr lang="en-US" sz="1600" b="1" dirty="0"/>
              <a:t>WINDOWS 10</a:t>
            </a:r>
            <a:r>
              <a:rPr lang="en-US" sz="1600" dirty="0"/>
              <a:t> is used as the operating system.</a:t>
            </a:r>
          </a:p>
          <a:p>
            <a:endParaRPr lang="en-US" sz="1600" dirty="0" smtClean="0"/>
          </a:p>
          <a:p>
            <a:pPr algn="just"/>
            <a:r>
              <a:rPr lang="en-US" sz="1600" dirty="0" smtClean="0"/>
              <a:t>The </a:t>
            </a:r>
            <a:r>
              <a:rPr lang="en-US" sz="1600" b="1" dirty="0"/>
              <a:t>EXISTING SYSTEM</a:t>
            </a:r>
            <a:r>
              <a:rPr lang="en-US" sz="1600" dirty="0"/>
              <a:t> of postal services and management is not advanced as it does not contain courier transactions. This system is uneconomical, unreliable and insecure. The </a:t>
            </a:r>
            <a:r>
              <a:rPr lang="en-US" sz="1600" b="1" dirty="0"/>
              <a:t>PROPOSED SYSTEM</a:t>
            </a:r>
            <a:r>
              <a:rPr lang="en-US" sz="1600" dirty="0"/>
              <a:t> of post office management is a software application makes the management and operational procedures easy in a post office. With this system details such as post, money order etc. can be easily managed and controlled via the </a:t>
            </a:r>
            <a:r>
              <a:rPr lang="en-US" sz="1600" dirty="0" smtClean="0"/>
              <a:t>main menu </a:t>
            </a:r>
            <a:r>
              <a:rPr lang="en-US" sz="1600" dirty="0"/>
              <a:t>of the software.</a:t>
            </a:r>
          </a:p>
          <a:p>
            <a:endParaRPr lang="en-US" sz="1600" dirty="0" smtClean="0"/>
          </a:p>
          <a:p>
            <a:pPr algn="just"/>
            <a:r>
              <a:rPr lang="en-US" sz="1600" dirty="0" smtClean="0"/>
              <a:t>The </a:t>
            </a:r>
            <a:r>
              <a:rPr lang="en-US" sz="1600" dirty="0"/>
              <a:t>project consist of three main modules. In </a:t>
            </a:r>
            <a:r>
              <a:rPr lang="en-US" sz="1600" b="1" dirty="0"/>
              <a:t>ADMIN</a:t>
            </a:r>
            <a:r>
              <a:rPr lang="en-US" sz="1600" dirty="0"/>
              <a:t> module, admin can login and register using username and password. In </a:t>
            </a:r>
            <a:r>
              <a:rPr lang="en-US" sz="1600" b="1" dirty="0"/>
              <a:t>USER REGISTRATION</a:t>
            </a:r>
            <a:r>
              <a:rPr lang="en-US" sz="1600" dirty="0"/>
              <a:t> module user can login and register, view and update own data. In </a:t>
            </a:r>
            <a:r>
              <a:rPr lang="en-US" sz="1600" b="1" dirty="0"/>
              <a:t>POSTAL SERVICE</a:t>
            </a:r>
            <a:r>
              <a:rPr lang="en-US" sz="1600" dirty="0"/>
              <a:t> module user can see details about various services available in </a:t>
            </a:r>
            <a:r>
              <a:rPr lang="en-US" sz="1600" dirty="0" smtClean="0"/>
              <a:t>post office</a:t>
            </a:r>
            <a:r>
              <a:rPr lang="en-US" sz="1600" dirty="0"/>
              <a:t>.</a:t>
            </a:r>
          </a:p>
        </p:txBody>
      </p:sp>
      <p:sp>
        <p:nvSpPr>
          <p:cNvPr id="9" name="Rectangle 8"/>
          <p:cNvSpPr/>
          <p:nvPr/>
        </p:nvSpPr>
        <p:spPr>
          <a:xfrm>
            <a:off x="381000" y="1828800"/>
            <a:ext cx="306494" cy="369332"/>
          </a:xfrm>
          <a:prstGeom prst="rect">
            <a:avLst/>
          </a:prstGeom>
        </p:spPr>
        <p:txBody>
          <a:bodyPr wrap="square">
            <a:spAutoFit/>
          </a:bodyPr>
          <a:lstStyle/>
          <a:p>
            <a:r>
              <a:rPr lang="en-US" dirty="0" smtClean="0">
                <a:latin typeface="Stencil"/>
              </a:rPr>
              <a:t>•  </a:t>
            </a:r>
            <a:endParaRPr lang="en-US" dirty="0"/>
          </a:p>
        </p:txBody>
      </p:sp>
      <p:sp>
        <p:nvSpPr>
          <p:cNvPr id="10" name="Rectangle 9"/>
          <p:cNvSpPr/>
          <p:nvPr/>
        </p:nvSpPr>
        <p:spPr>
          <a:xfrm>
            <a:off x="381000" y="3276600"/>
            <a:ext cx="248786" cy="369332"/>
          </a:xfrm>
          <a:prstGeom prst="rect">
            <a:avLst/>
          </a:prstGeom>
        </p:spPr>
        <p:txBody>
          <a:bodyPr wrap="none">
            <a:spAutoFit/>
          </a:bodyPr>
          <a:lstStyle/>
          <a:p>
            <a:r>
              <a:rPr lang="en-US" dirty="0" smtClean="0">
                <a:latin typeface="Stencil"/>
              </a:rPr>
              <a:t>•</a:t>
            </a:r>
            <a:endParaRPr lang="en-US" dirty="0"/>
          </a:p>
        </p:txBody>
      </p:sp>
      <p:sp>
        <p:nvSpPr>
          <p:cNvPr id="11" name="Rectangle 10"/>
          <p:cNvSpPr/>
          <p:nvPr/>
        </p:nvSpPr>
        <p:spPr>
          <a:xfrm>
            <a:off x="381000" y="4038600"/>
            <a:ext cx="248786" cy="369332"/>
          </a:xfrm>
          <a:prstGeom prst="rect">
            <a:avLst/>
          </a:prstGeom>
        </p:spPr>
        <p:txBody>
          <a:bodyPr wrap="none">
            <a:spAutoFit/>
          </a:bodyPr>
          <a:lstStyle/>
          <a:p>
            <a:r>
              <a:rPr lang="en-US" dirty="0" smtClean="0">
                <a:latin typeface="Stencil"/>
              </a:rPr>
              <a:t>•</a:t>
            </a:r>
            <a:endParaRPr lang="en-US" dirty="0"/>
          </a:p>
        </p:txBody>
      </p:sp>
      <p:sp>
        <p:nvSpPr>
          <p:cNvPr id="12" name="Rectangle 11"/>
          <p:cNvSpPr/>
          <p:nvPr/>
        </p:nvSpPr>
        <p:spPr>
          <a:xfrm>
            <a:off x="381000" y="5486400"/>
            <a:ext cx="248786" cy="369332"/>
          </a:xfrm>
          <a:prstGeom prst="rect">
            <a:avLst/>
          </a:prstGeom>
        </p:spPr>
        <p:txBody>
          <a:bodyPr wrap="none">
            <a:spAutoFit/>
          </a:bodyPr>
          <a:lstStyle/>
          <a:p>
            <a:r>
              <a:rPr lang="en-US" dirty="0" smtClean="0">
                <a:latin typeface="Stencil"/>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0981F07E-F581-4B7A-A17A-DC154176F053}"/>
              </a:ext>
            </a:extLst>
          </p:cNvPr>
          <p:cNvSpPr txBox="1">
            <a:spLocks/>
          </p:cNvSpPr>
          <p:nvPr/>
        </p:nvSpPr>
        <p:spPr>
          <a:xfrm>
            <a:off x="0" y="762000"/>
            <a:ext cx="9144000" cy="9451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DATA</a:t>
            </a:r>
            <a:r>
              <a:rPr kumimoji="0" lang="en-US" sz="5600" b="1" i="0" u="none" strike="noStrike" kern="1200" cap="none" spc="0" normalizeH="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FLOW DIAGRAM</a:t>
            </a:r>
            <a:endParaRPr kumimoji="0" lang="en-US" sz="5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8" name="Title 1">
            <a:extLst>
              <a:ext uri="{FF2B5EF4-FFF2-40B4-BE49-F238E27FC236}">
                <a16:creationId xmlns:a16="http://schemas.microsoft.com/office/drawing/2014/main" xmlns="" id="{E49369BE-D42E-4806-A579-77A0CF0425DC}"/>
              </a:ext>
            </a:extLst>
          </p:cNvPr>
          <p:cNvSpPr txBox="1">
            <a:spLocks/>
          </p:cNvSpPr>
          <p:nvPr/>
        </p:nvSpPr>
        <p:spPr>
          <a:xfrm>
            <a:off x="228600" y="1828800"/>
            <a:ext cx="2743200" cy="6403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Level</a:t>
            </a:r>
            <a:r>
              <a:rPr kumimoji="0" lang="en-US" sz="20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0</a:t>
            </a:r>
            <a:endParaRPr kumimoji="0" lang="en-US" sz="20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9" name="image6.png"/>
          <p:cNvPicPr/>
          <p:nvPr/>
        </p:nvPicPr>
        <p:blipFill>
          <a:blip r:embed="rId2"/>
          <a:srcRect l="9805" t="14228" r="13246" b="18900"/>
          <a:stretch>
            <a:fillRect/>
          </a:stretch>
        </p:blipFill>
        <p:spPr>
          <a:xfrm>
            <a:off x="1524000" y="3048000"/>
            <a:ext cx="5854923" cy="2377377"/>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CACEA97-DF4C-4AA6-8A67-A9922AA846AF}"/>
              </a:ext>
            </a:extLst>
          </p:cNvPr>
          <p:cNvSpPr txBox="1">
            <a:spLocks/>
          </p:cNvSpPr>
          <p:nvPr/>
        </p:nvSpPr>
        <p:spPr>
          <a:xfrm>
            <a:off x="0" y="1066800"/>
            <a:ext cx="3429000" cy="7165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Level 1</a:t>
            </a:r>
            <a:endParaRPr kumimoji="0" lang="en-US" sz="28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8" name="image14.png"/>
          <p:cNvPicPr/>
          <p:nvPr/>
        </p:nvPicPr>
        <p:blipFill>
          <a:blip r:embed="rId2"/>
          <a:srcRect l="5152" r="6072" b="5865"/>
          <a:stretch>
            <a:fillRect/>
          </a:stretch>
        </p:blipFill>
        <p:spPr>
          <a:xfrm>
            <a:off x="1158475" y="2286000"/>
            <a:ext cx="6827050" cy="3856030"/>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A430CD1-2745-4A73-BF26-0FDF6B47EDB6}"/>
              </a:ext>
            </a:extLst>
          </p:cNvPr>
          <p:cNvSpPr txBox="1">
            <a:spLocks/>
          </p:cNvSpPr>
          <p:nvPr/>
        </p:nvSpPr>
        <p:spPr>
          <a:xfrm>
            <a:off x="2133600" y="609600"/>
            <a:ext cx="5181600" cy="841444"/>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ER DIAGRAM</a:t>
            </a:r>
            <a:endParaRPr kumimoji="0" lang="en-US" sz="54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8" name="image8.png"/>
          <p:cNvPicPr/>
          <p:nvPr/>
        </p:nvPicPr>
        <p:blipFill>
          <a:blip r:embed="rId2"/>
          <a:srcRect t="5290" b="2644"/>
          <a:stretch>
            <a:fillRect/>
          </a:stretch>
        </p:blipFill>
        <p:spPr>
          <a:xfrm>
            <a:off x="1295400" y="1524000"/>
            <a:ext cx="6806125" cy="4777584"/>
          </a:xfrm>
          <a:prstGeom prst="rect">
            <a:avLst/>
          </a:prstGeo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4DE45-C526-4077-954F-61995DB3BE97}"/>
              </a:ext>
            </a:extLst>
          </p:cNvPr>
          <p:cNvSpPr txBox="1">
            <a:spLocks/>
          </p:cNvSpPr>
          <p:nvPr/>
        </p:nvSpPr>
        <p:spPr>
          <a:xfrm>
            <a:off x="1143000" y="609600"/>
            <a:ext cx="6857998" cy="844756"/>
          </a:xfrm>
          <a:prstGeom prst="rect">
            <a:avLst/>
          </a:prstGeom>
          <a:ln>
            <a:noFill/>
          </a:ln>
        </p:spPr>
        <p:txBody>
          <a:bodyPr vert="horz" lIns="0" tIns="0" rIns="18288" bIns="0" anchor="b">
            <a:normAutofit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TABLE</a:t>
            </a:r>
            <a:r>
              <a:rPr kumimoji="0" lang="en-US" sz="5600" b="1" i="0" u="none" strike="noStrike" kern="1200" cap="none" spc="0" normalizeH="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DESIGN</a:t>
            </a:r>
            <a:endParaRPr kumimoji="0" lang="en-US" sz="5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graphicFrame>
        <p:nvGraphicFramePr>
          <p:cNvPr id="3" name="Table 2"/>
          <p:cNvGraphicFramePr>
            <a:graphicFrameLocks noGrp="1"/>
          </p:cNvGraphicFramePr>
          <p:nvPr/>
        </p:nvGraphicFramePr>
        <p:xfrm>
          <a:off x="1219200" y="3048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algn="ctr">
                        <a:lnSpc>
                          <a:spcPct val="150000"/>
                        </a:lnSpc>
                        <a:spcBef>
                          <a:spcPts val="0"/>
                        </a:spcBef>
                        <a:spcAft>
                          <a:spcPts val="1000"/>
                        </a:spcAft>
                      </a:pPr>
                      <a:r>
                        <a:rPr lang="en-US" sz="1200" b="1" dirty="0">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UserName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r>
                        <a:rPr lang="en-US" sz="1200">
                          <a:latin typeface="Times New Roman"/>
                          <a:ea typeface="Times New Roman"/>
                          <a:cs typeface="Times New Roman"/>
                        </a:rPr>
                        <a:t>35</a:t>
                      </a:r>
                      <a:r>
                        <a:rPr lang="en-US" sz="1200">
                          <a:solidFill>
                            <a:srgbClr val="000000"/>
                          </a:solidFill>
                          <a:latin typeface="Times New Roman"/>
                          <a:ea typeface="Times New Roman"/>
                          <a:cs typeface="Times New Roman"/>
                        </a:rPr>
                        <a: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Describe  </a:t>
                      </a:r>
                      <a:r>
                        <a:rPr lang="en-US" sz="1200">
                          <a:latin typeface="Times New Roman"/>
                          <a:ea typeface="Times New Roman"/>
                          <a:cs typeface="Times New Roman"/>
                        </a:rPr>
                        <a:t>admin </a:t>
                      </a:r>
                      <a:r>
                        <a:rPr lang="en-US" sz="1200">
                          <a:solidFill>
                            <a:srgbClr val="000000"/>
                          </a:solidFill>
                          <a:latin typeface="Times New Roman"/>
                          <a:ea typeface="Times New Roman"/>
                          <a:cs typeface="Times New Roman"/>
                        </a:rPr>
                        <a:t>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Password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a:t>
                      </a:r>
                      <a:r>
                        <a:rPr lang="en-US" sz="1200">
                          <a:latin typeface="Times New Roman"/>
                          <a:ea typeface="Times New Roman"/>
                          <a:cs typeface="Times New Roman"/>
                        </a:rPr>
                        <a:t>35</a:t>
                      </a:r>
                      <a:r>
                        <a:rPr lang="en-US" sz="1200">
                          <a:solidFill>
                            <a:srgbClr val="000000"/>
                          </a:solidFill>
                          <a:latin typeface="Times New Roman"/>
                          <a:ea typeface="Times New Roman"/>
                          <a:cs typeface="Times New Roman"/>
                        </a:rPr>
                        <a: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dirty="0">
                          <a:solidFill>
                            <a:srgbClr val="000000"/>
                          </a:solidFill>
                          <a:latin typeface="Times New Roman"/>
                          <a:ea typeface="Times New Roman"/>
                          <a:cs typeface="Times New Roman"/>
                        </a:rPr>
                        <a:t>Represent</a:t>
                      </a:r>
                      <a:r>
                        <a:rPr lang="en-US" sz="1200" dirty="0">
                          <a:latin typeface="Times New Roman"/>
                          <a:ea typeface="Times New Roman"/>
                          <a:cs typeface="Times New Roman"/>
                        </a:rPr>
                        <a:t> password</a:t>
                      </a:r>
                    </a:p>
                  </a:txBody>
                  <a:tcPr marL="68580" marR="68580" marT="0" marB="0"/>
                </a:tc>
              </a:tr>
            </a:tbl>
          </a:graphicData>
        </a:graphic>
      </p:graphicFrame>
      <p:sp>
        <p:nvSpPr>
          <p:cNvPr id="4" name="Rectangle 3"/>
          <p:cNvSpPr/>
          <p:nvPr/>
        </p:nvSpPr>
        <p:spPr>
          <a:xfrm>
            <a:off x="1219200" y="2362200"/>
            <a:ext cx="2933752" cy="369332"/>
          </a:xfrm>
          <a:prstGeom prst="rect">
            <a:avLst/>
          </a:prstGeom>
        </p:spPr>
        <p:txBody>
          <a:bodyPr wrap="none">
            <a:spAutoFit/>
          </a:bodyPr>
          <a:lstStyle/>
          <a:p>
            <a:r>
              <a:rPr lang="en-US" b="1" dirty="0" smtClean="0"/>
              <a:t>Table Name </a:t>
            </a:r>
            <a:r>
              <a:rPr lang="en-US" dirty="0" smtClean="0"/>
              <a:t>: Admin Login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524000" y="1397000"/>
          <a:ext cx="6096000" cy="33375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algn="ctr">
                        <a:lnSpc>
                          <a:spcPct val="150000"/>
                        </a:lnSpc>
                        <a:spcBef>
                          <a:spcPts val="0"/>
                        </a:spcBef>
                        <a:spcAft>
                          <a:spcPts val="1000"/>
                        </a:spcAft>
                      </a:pPr>
                      <a:r>
                        <a:rPr lang="en-US" sz="1200" b="1" dirty="0">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M_Id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 </a:t>
                      </a:r>
                      <a:r>
                        <a:rPr lang="en-US" sz="1200">
                          <a:latin typeface="Times New Roman"/>
                          <a:ea typeface="Times New Roman"/>
                          <a:cs typeface="Times New Roman"/>
                        </a:rPr>
                        <a:t>money order number</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M_Address</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Varchar(150)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 </a:t>
                      </a:r>
                      <a:r>
                        <a:rPr lang="en-US" sz="1200">
                          <a:latin typeface="Times New Roman"/>
                          <a:ea typeface="Times New Roman"/>
                          <a:cs typeface="Times New Roman"/>
                        </a:rPr>
                        <a:t>sender address </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M_ToAddress</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Varchar(150)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Receiver address</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M_Mobile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bigint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It represents mobile no</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Varchar(35)</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receiver name</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M_Pin</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bigint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receiver pincode</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M_Amount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bigint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dirty="0">
                          <a:latin typeface="Times New Roman"/>
                          <a:ea typeface="Times New Roman"/>
                          <a:cs typeface="Times New Roman"/>
                        </a:rPr>
                        <a:t>it represents amount</a:t>
                      </a:r>
                    </a:p>
                  </a:txBody>
                  <a:tcPr marL="68580" marR="68580" marT="0" marB="0"/>
                </a:tc>
              </a:tr>
              <a:tr h="370840">
                <a:tc>
                  <a:txBody>
                    <a:bodyPr/>
                    <a:lstStyle/>
                    <a:p>
                      <a:pPr marL="0" marR="0" algn="just">
                        <a:lnSpc>
                          <a:spcPct val="150000"/>
                        </a:lnSpc>
                        <a:spcBef>
                          <a:spcPts val="0"/>
                        </a:spcBef>
                        <a:spcAft>
                          <a:spcPts val="1000"/>
                        </a:spcAft>
                      </a:pPr>
                      <a:r>
                        <a:rPr lang="en-US" sz="1200" dirty="0">
                          <a:solidFill>
                            <a:srgbClr val="000000"/>
                          </a:solidFill>
                          <a:latin typeface="Times New Roman"/>
                          <a:ea typeface="Times New Roman"/>
                          <a:cs typeface="Times New Roman"/>
                        </a:rPr>
                        <a:t>Date</a:t>
                      </a:r>
                      <a:endParaRPr lang="en-US" sz="1200" dirty="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dirty="0">
                          <a:latin typeface="Times New Roman"/>
                          <a:ea typeface="Times New Roman"/>
                          <a:cs typeface="Times New Roman"/>
                        </a:rPr>
                        <a:t>Date of sending money order</a:t>
                      </a:r>
                    </a:p>
                  </a:txBody>
                  <a:tcPr marL="68580" marR="68580" marT="0" marB="0"/>
                </a:tc>
              </a:tr>
            </a:tbl>
          </a:graphicData>
        </a:graphic>
      </p:graphicFrame>
      <p:sp>
        <p:nvSpPr>
          <p:cNvPr id="9" name="Rectangle 8"/>
          <p:cNvSpPr/>
          <p:nvPr/>
        </p:nvSpPr>
        <p:spPr>
          <a:xfrm>
            <a:off x="1447800" y="914400"/>
            <a:ext cx="2912144" cy="369332"/>
          </a:xfrm>
          <a:prstGeom prst="rect">
            <a:avLst/>
          </a:prstGeom>
        </p:spPr>
        <p:txBody>
          <a:bodyPr wrap="none">
            <a:spAutoFit/>
          </a:bodyPr>
          <a:lstStyle/>
          <a:p>
            <a:r>
              <a:rPr lang="en-US" b="1" dirty="0"/>
              <a:t>Table Name</a:t>
            </a:r>
            <a:r>
              <a:rPr lang="en-US" dirty="0"/>
              <a:t>: </a:t>
            </a:r>
            <a:r>
              <a:rPr lang="en-US" dirty="0" smtClean="0"/>
              <a:t>Money Order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33375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algn="ctr">
                        <a:lnSpc>
                          <a:spcPct val="150000"/>
                        </a:lnSpc>
                        <a:spcBef>
                          <a:spcPts val="0"/>
                        </a:spcBef>
                        <a:spcAft>
                          <a:spcPts val="1000"/>
                        </a:spcAft>
                      </a:pPr>
                      <a:r>
                        <a:rPr lang="en-US" sz="1200" b="1" dirty="0">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000"/>
                        </a:spcAft>
                      </a:pPr>
                      <a:r>
                        <a:rPr lang="en-US" sz="1200" b="1">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P_Id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Postal number</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P_Type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Type of post</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P_Address</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Varchar(100)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Postal address</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P_ToAddress</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Varchar(100)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Receiver post address</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P_Mobile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Mobile number</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a:t>
                      </a:r>
                      <a:r>
                        <a:rPr lang="en-US" sz="1200">
                          <a:latin typeface="Times New Roman"/>
                          <a:ea typeface="Times New Roman"/>
                          <a:cs typeface="Times New Roman"/>
                        </a:rPr>
                        <a:t>r (20)</a:t>
                      </a: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Post name</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P_Pin</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Int(10)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Pincode of post</a:t>
                      </a:r>
                    </a:p>
                  </a:txBody>
                  <a:tcPr marL="68580" marR="68580" marT="0" marB="0"/>
                </a:tc>
              </a:tr>
              <a:tr h="370840">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Date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a:solidFill>
                            <a:srgbClr val="000000"/>
                          </a:solidFill>
                          <a:latin typeface="Times New Roman"/>
                          <a:ea typeface="Times New Roman"/>
                          <a:cs typeface="Times New Roman"/>
                        </a:rPr>
                        <a:t>Varchar(10)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000"/>
                        </a:spcAft>
                      </a:pPr>
                      <a:r>
                        <a:rPr lang="en-US" sz="1200" dirty="0">
                          <a:latin typeface="Times New Roman"/>
                          <a:ea typeface="Times New Roman"/>
                          <a:cs typeface="Times New Roman"/>
                        </a:rPr>
                        <a:t>Date of sending post</a:t>
                      </a:r>
                    </a:p>
                  </a:txBody>
                  <a:tcPr marL="68580" marR="68580" marT="0" marB="0"/>
                </a:tc>
              </a:tr>
            </a:tbl>
          </a:graphicData>
        </a:graphic>
      </p:graphicFrame>
      <p:sp>
        <p:nvSpPr>
          <p:cNvPr id="3" name="Rectangle 2"/>
          <p:cNvSpPr/>
          <p:nvPr/>
        </p:nvSpPr>
        <p:spPr>
          <a:xfrm>
            <a:off x="1524000" y="914400"/>
            <a:ext cx="2752998" cy="369332"/>
          </a:xfrm>
          <a:prstGeom prst="rect">
            <a:avLst/>
          </a:prstGeom>
        </p:spPr>
        <p:txBody>
          <a:bodyPr wrap="none">
            <a:spAutoFit/>
          </a:bodyPr>
          <a:lstStyle/>
          <a:p>
            <a:r>
              <a:rPr lang="en-US" b="1" dirty="0"/>
              <a:t>Table Name</a:t>
            </a:r>
            <a:r>
              <a:rPr lang="en-US" dirty="0"/>
              <a:t>: </a:t>
            </a:r>
            <a:r>
              <a:rPr lang="en-US" dirty="0" smtClean="0"/>
              <a:t>Post Details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TotalTime>
  <Words>782</Words>
  <Application>Microsoft Office PowerPoint</Application>
  <PresentationFormat>On-screen Show (4:3)</PresentationFormat>
  <Paragraphs>149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POSTOFFICE MANAGEMENT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POSTOFFICE MANAGEMENT SYSTEM</dc:title>
  <dc:creator>Liyo</dc:creator>
  <cp:lastModifiedBy>Liyo</cp:lastModifiedBy>
  <cp:revision>13</cp:revision>
  <dcterms:created xsi:type="dcterms:W3CDTF">2021-03-29T14:51:04Z</dcterms:created>
  <dcterms:modified xsi:type="dcterms:W3CDTF">2021-03-29T16:24:03Z</dcterms:modified>
</cp:coreProperties>
</file>