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68" r:id="rId16"/>
    <p:sldId id="272" r:id="rId17"/>
    <p:sldId id="275"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1" d="100"/>
          <a:sy n="71" d="100"/>
        </p:scale>
        <p:origin x="-150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9F9E1B2-3E35-4FAB-B2B4-F083D9E323E5}" type="datetimeFigureOut">
              <a:rPr lang="en-US" smtClean="0"/>
              <a:pPr/>
              <a:t>3/29/2021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DD74CB2-B19C-42DC-9387-BA7CCF44306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F9E1B2-3E35-4FAB-B2B4-F083D9E323E5}" type="datetimeFigureOut">
              <a:rPr lang="en-US" smtClean="0"/>
              <a:pPr/>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74CB2-B19C-42DC-9387-BA7CCF44306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F9E1B2-3E35-4FAB-B2B4-F083D9E323E5}" type="datetimeFigureOut">
              <a:rPr lang="en-US" smtClean="0"/>
              <a:pPr/>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74CB2-B19C-42DC-9387-BA7CCF44306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F9E1B2-3E35-4FAB-B2B4-F083D9E323E5}" type="datetimeFigureOut">
              <a:rPr lang="en-US" smtClean="0"/>
              <a:pPr/>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74CB2-B19C-42DC-9387-BA7CCF44306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9F9E1B2-3E35-4FAB-B2B4-F083D9E323E5}" type="datetimeFigureOut">
              <a:rPr lang="en-US" smtClean="0"/>
              <a:pPr/>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74CB2-B19C-42DC-9387-BA7CCF44306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9F9E1B2-3E35-4FAB-B2B4-F083D9E323E5}" type="datetimeFigureOut">
              <a:rPr lang="en-US" smtClean="0"/>
              <a:pPr/>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D74CB2-B19C-42DC-9387-BA7CCF44306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9F9E1B2-3E35-4FAB-B2B4-F083D9E323E5}" type="datetimeFigureOut">
              <a:rPr lang="en-US" smtClean="0"/>
              <a:pPr/>
              <a:t>3/29/2021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D74CB2-B19C-42DC-9387-BA7CCF44306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9F9E1B2-3E35-4FAB-B2B4-F083D9E323E5}" type="datetimeFigureOut">
              <a:rPr lang="en-US" smtClean="0"/>
              <a:pPr/>
              <a:t>3/29/2021</a:t>
            </a:fld>
            <a:endParaRPr lang="en-US"/>
          </a:p>
        </p:txBody>
      </p:sp>
      <p:sp>
        <p:nvSpPr>
          <p:cNvPr id="8" name="Slide Number Placeholder 7"/>
          <p:cNvSpPr>
            <a:spLocks noGrp="1"/>
          </p:cNvSpPr>
          <p:nvPr>
            <p:ph type="sldNum" sz="quarter" idx="11"/>
          </p:nvPr>
        </p:nvSpPr>
        <p:spPr/>
        <p:txBody>
          <a:bodyPr/>
          <a:lstStyle/>
          <a:p>
            <a:fld id="{DDD74CB2-B19C-42DC-9387-BA7CCF44306F}"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F9E1B2-3E35-4FAB-B2B4-F083D9E323E5}" type="datetimeFigureOut">
              <a:rPr lang="en-US" smtClean="0"/>
              <a:pPr/>
              <a:t>3/29/2021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D74CB2-B19C-42DC-9387-BA7CCF44306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9F9E1B2-3E35-4FAB-B2B4-F083D9E323E5}" type="datetimeFigureOut">
              <a:rPr lang="en-US" smtClean="0"/>
              <a:pPr/>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DDD74CB2-B19C-42DC-9387-BA7CCF44306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49F9E1B2-3E35-4FAB-B2B4-F083D9E323E5}" type="datetimeFigureOut">
              <a:rPr lang="en-US" smtClean="0"/>
              <a:pPr/>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D74CB2-B19C-42DC-9387-BA7CCF44306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49F9E1B2-3E35-4FAB-B2B4-F083D9E323E5}" type="datetimeFigureOut">
              <a:rPr lang="en-US" smtClean="0"/>
              <a:pPr/>
              <a:t>3/29/2021</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DDD74CB2-B19C-42DC-9387-BA7CCF44306F}"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69C4B02-5A37-4513-99FD-D228BC2BE3B6}"/>
              </a:ext>
            </a:extLst>
          </p:cNvPr>
          <p:cNvSpPr>
            <a:spLocks noGrp="1"/>
          </p:cNvSpPr>
          <p:nvPr>
            <p:ph type="ctrTitle"/>
          </p:nvPr>
        </p:nvSpPr>
        <p:spPr>
          <a:xfrm>
            <a:off x="304800" y="762000"/>
            <a:ext cx="8610600" cy="1600200"/>
          </a:xfrm>
        </p:spPr>
        <p:txBody>
          <a:bodyPr>
            <a:normAutofit fontScale="90000"/>
          </a:bodyPr>
          <a:lstStyle/>
          <a:p>
            <a:pPr algn="ctr"/>
            <a:r>
              <a:rPr sz="5400" smtClean="0">
                <a:solidFill>
                  <a:schemeClr val="tx1"/>
                </a:solidFill>
                <a:latin typeface="Times New Roman" pitchFamily="18" charset="0"/>
                <a:cs typeface="Times New Roman" pitchFamily="18" charset="0"/>
              </a:rPr>
              <a:t>STATIONARY STORE MANAGEMENT SYSTEM</a:t>
            </a:r>
            <a:r>
              <a:rPr sz="5400" smtClean="0">
                <a:solidFill>
                  <a:schemeClr val="tx1"/>
                </a:solidFill>
              </a:rPr>
              <a:t/>
            </a:r>
            <a:br>
              <a:rPr sz="5400" smtClean="0">
                <a:solidFill>
                  <a:schemeClr val="tx1"/>
                </a:solidFill>
              </a:rPr>
            </a:br>
            <a:endParaRPr lang="en-US" sz="5400" dirty="0">
              <a:solidFill>
                <a:schemeClr val="tx1"/>
              </a:solidFill>
              <a:latin typeface="Times New Roman" pitchFamily="18" charset="0"/>
              <a:cs typeface="Times New Roman" pitchFamily="18" charset="0"/>
            </a:endParaRPr>
          </a:p>
        </p:txBody>
      </p:sp>
      <p:sp>
        <p:nvSpPr>
          <p:cNvPr id="5" name="Subtitle 2">
            <a:extLst>
              <a:ext uri="{FF2B5EF4-FFF2-40B4-BE49-F238E27FC236}">
                <a16:creationId xmlns:a16="http://schemas.microsoft.com/office/drawing/2014/main" xmlns="" id="{15AD2D3C-FC15-4CB5-AFC8-F9D314A9E044}"/>
              </a:ext>
            </a:extLst>
          </p:cNvPr>
          <p:cNvSpPr>
            <a:spLocks noGrp="1"/>
          </p:cNvSpPr>
          <p:nvPr>
            <p:ph type="subTitle" idx="1"/>
          </p:nvPr>
        </p:nvSpPr>
        <p:spPr>
          <a:xfrm>
            <a:off x="152400" y="3962400"/>
            <a:ext cx="8839200" cy="2362200"/>
          </a:xfrm>
        </p:spPr>
        <p:txBody>
          <a:bodyPr>
            <a:normAutofit fontScale="25000" lnSpcReduction="20000"/>
          </a:bodyPr>
          <a:lstStyle/>
          <a:p>
            <a:pPr algn="l"/>
            <a:r>
              <a:rPr lang="en-US" sz="7400" dirty="0"/>
              <a:t>Project by </a:t>
            </a:r>
            <a:r>
              <a:rPr lang="en-US" sz="7400" dirty="0" smtClean="0"/>
              <a:t>: ABDUL MUTHALIB K T</a:t>
            </a:r>
            <a:endParaRPr lang="en-US" sz="7400" dirty="0"/>
          </a:p>
          <a:p>
            <a:pPr algn="l"/>
            <a:r>
              <a:rPr lang="en-US" sz="7400" dirty="0"/>
              <a:t>Register </a:t>
            </a:r>
            <a:r>
              <a:rPr lang="en-US" sz="7400" dirty="0" smtClean="0"/>
              <a:t>number:</a:t>
            </a:r>
            <a:r>
              <a:rPr lang="en-US" sz="7400" dirty="0" smtClean="0">
                <a:latin typeface="+mj-lt"/>
              </a:rPr>
              <a:t>1826J0827</a:t>
            </a:r>
            <a:endParaRPr lang="en-US" sz="7400" dirty="0"/>
          </a:p>
          <a:p>
            <a:pPr algn="r"/>
            <a:r>
              <a:rPr lang="en-US" sz="7400" dirty="0"/>
              <a:t>Guided by :</a:t>
            </a:r>
          </a:p>
          <a:p>
            <a:r>
              <a:rPr lang="en-US" sz="7400" b="1" dirty="0" smtClean="0"/>
              <a:t> Mr. M .NANDAKUMAR M.sc, </a:t>
            </a:r>
          </a:p>
          <a:p>
            <a:r>
              <a:rPr lang="en-US" sz="7400" dirty="0" smtClean="0"/>
              <a:t>Assistant Professor, Department of Computer Applications,</a:t>
            </a:r>
            <a:endParaRPr lang="en-US" sz="7400" dirty="0"/>
          </a:p>
          <a:p>
            <a:pPr algn="r"/>
            <a:r>
              <a:rPr lang="en-US" sz="7400" dirty="0" smtClean="0"/>
              <a:t>AJK </a:t>
            </a:r>
            <a:r>
              <a:rPr lang="en-US" sz="7400" dirty="0"/>
              <a:t>College of Arts &amp; Science,</a:t>
            </a:r>
          </a:p>
          <a:p>
            <a:pPr algn="r"/>
            <a:r>
              <a:rPr lang="en-US" sz="7400" dirty="0"/>
              <a:t> </a:t>
            </a:r>
            <a:r>
              <a:rPr lang="en-US" sz="7400" dirty="0" smtClean="0"/>
              <a:t>Coimbatore-</a:t>
            </a:r>
            <a:r>
              <a:rPr lang="en-US" sz="7400" dirty="0" smtClean="0">
                <a:latin typeface="+mj-lt"/>
              </a:rPr>
              <a:t>641105</a:t>
            </a:r>
            <a:endParaRPr lang="en-US" sz="7400" dirty="0"/>
          </a:p>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524000" y="1397000"/>
          <a:ext cx="6096000" cy="373380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marL="0" marR="0" algn="ctr">
                        <a:lnSpc>
                          <a:spcPct val="150000"/>
                        </a:lnSpc>
                        <a:spcBef>
                          <a:spcPts val="0"/>
                        </a:spcBef>
                        <a:spcAft>
                          <a:spcPts val="0"/>
                        </a:spcAft>
                      </a:pPr>
                      <a:r>
                        <a:rPr lang="en-US" sz="1100" b="1" dirty="0">
                          <a:solidFill>
                            <a:srgbClr val="000000"/>
                          </a:solidFill>
                          <a:latin typeface="Times New Roman"/>
                          <a:ea typeface="Times New Roman"/>
                          <a:cs typeface="Times New Roman"/>
                        </a:rPr>
                        <a:t>Field Name</a:t>
                      </a:r>
                      <a:endParaRPr lang="en-US" sz="1200" dirty="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100" b="1">
                          <a:solidFill>
                            <a:srgbClr val="000000"/>
                          </a:solidFill>
                          <a:latin typeface="Times New Roman"/>
                          <a:ea typeface="Times New Roman"/>
                          <a:cs typeface="Times New Roman"/>
                        </a:rPr>
                        <a:t>Data Type</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100" b="1">
                          <a:solidFill>
                            <a:srgbClr val="000000"/>
                          </a:solidFill>
                          <a:latin typeface="Times New Roman"/>
                          <a:ea typeface="Times New Roman"/>
                          <a:cs typeface="Times New Roman"/>
                        </a:rPr>
                        <a:t>Size</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100" b="1">
                          <a:solidFill>
                            <a:srgbClr val="000000"/>
                          </a:solidFill>
                          <a:latin typeface="Times New Roman"/>
                          <a:ea typeface="Times New Roman"/>
                          <a:cs typeface="Times New Roman"/>
                        </a:rPr>
                        <a:t>Description</a:t>
                      </a:r>
                      <a:endParaRPr lang="en-US" sz="1200">
                        <a:latin typeface="Times New Roman"/>
                        <a:ea typeface="Times New Roman"/>
                        <a:cs typeface="Times New Roman"/>
                      </a:endParaRPr>
                    </a:p>
                  </a:txBody>
                  <a:tcPr marL="68580" marR="68580" marT="0" marB="0"/>
                </a:tc>
              </a:tr>
              <a:tr h="370840">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Id</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INTEGER</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100">
                          <a:solidFill>
                            <a:srgbClr val="000000"/>
                          </a:solidFill>
                          <a:latin typeface="Times New Roman"/>
                          <a:ea typeface="Times New Roman"/>
                          <a:cs typeface="Times New Roman"/>
                        </a:rPr>
                        <a:t>20</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Identify  Represent  Id</a:t>
                      </a:r>
                      <a:endParaRPr lang="en-US" sz="1200">
                        <a:latin typeface="Times New Roman"/>
                        <a:ea typeface="Times New Roman"/>
                        <a:cs typeface="Times New Roman"/>
                      </a:endParaRPr>
                    </a:p>
                  </a:txBody>
                  <a:tcPr marL="68580" marR="68580" marT="0" marB="0"/>
                </a:tc>
              </a:tr>
              <a:tr h="370840">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Customer_Name</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TEXT</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100">
                          <a:solidFill>
                            <a:srgbClr val="000000"/>
                          </a:solidFill>
                          <a:latin typeface="Times New Roman"/>
                          <a:ea typeface="Times New Roman"/>
                          <a:cs typeface="Times New Roman"/>
                        </a:rPr>
                        <a:t>20</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Represent buyer Name</a:t>
                      </a:r>
                      <a:endParaRPr lang="en-US" sz="1200">
                        <a:latin typeface="Times New Roman"/>
                        <a:ea typeface="Times New Roman"/>
                        <a:cs typeface="Times New Roman"/>
                      </a:endParaRPr>
                    </a:p>
                  </a:txBody>
                  <a:tcPr marL="68580" marR="68580" marT="0" marB="0"/>
                </a:tc>
              </a:tr>
              <a:tr h="370840">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Place</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TEXT</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100">
                          <a:solidFill>
                            <a:srgbClr val="000000"/>
                          </a:solidFill>
                          <a:latin typeface="Times New Roman"/>
                          <a:ea typeface="Times New Roman"/>
                          <a:cs typeface="Times New Roman"/>
                        </a:rPr>
                        <a:t>20</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Represent buyer Place</a:t>
                      </a:r>
                      <a:endParaRPr lang="en-US" sz="1200">
                        <a:latin typeface="Times New Roman"/>
                        <a:ea typeface="Times New Roman"/>
                        <a:cs typeface="Times New Roman"/>
                      </a:endParaRPr>
                    </a:p>
                  </a:txBody>
                  <a:tcPr marL="68580" marR="68580" marT="0" marB="0"/>
                </a:tc>
              </a:tr>
              <a:tr h="370840">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Phone</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INTEGER</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100">
                          <a:solidFill>
                            <a:srgbClr val="000000"/>
                          </a:solidFill>
                          <a:latin typeface="Times New Roman"/>
                          <a:ea typeface="Times New Roman"/>
                          <a:cs typeface="Times New Roman"/>
                        </a:rPr>
                        <a:t>20</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Identify  Represent  Phone</a:t>
                      </a:r>
                      <a:endParaRPr lang="en-US" sz="1200">
                        <a:latin typeface="Times New Roman"/>
                        <a:ea typeface="Times New Roman"/>
                        <a:cs typeface="Times New Roman"/>
                      </a:endParaRPr>
                    </a:p>
                  </a:txBody>
                  <a:tcPr marL="68580" marR="68580" marT="0" marB="0"/>
                </a:tc>
              </a:tr>
              <a:tr h="370840">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Product_Name</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TEXT</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100">
                          <a:solidFill>
                            <a:srgbClr val="000000"/>
                          </a:solidFill>
                          <a:latin typeface="Times New Roman"/>
                          <a:ea typeface="Times New Roman"/>
                          <a:cs typeface="Times New Roman"/>
                        </a:rPr>
                        <a:t>20</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It represents stock Name</a:t>
                      </a:r>
                      <a:endParaRPr lang="en-US" sz="1200">
                        <a:latin typeface="Times New Roman"/>
                        <a:ea typeface="Times New Roman"/>
                        <a:cs typeface="Times New Roman"/>
                      </a:endParaRPr>
                    </a:p>
                  </a:txBody>
                  <a:tcPr marL="68580" marR="68580" marT="0" marB="0"/>
                </a:tc>
              </a:tr>
              <a:tr h="370840">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Quantity</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INTEGER</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100">
                          <a:solidFill>
                            <a:srgbClr val="000000"/>
                          </a:solidFill>
                          <a:latin typeface="Times New Roman"/>
                          <a:ea typeface="Times New Roman"/>
                          <a:cs typeface="Times New Roman"/>
                        </a:rPr>
                        <a:t>10</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It represents stock Quantity</a:t>
                      </a:r>
                      <a:endParaRPr lang="en-US" sz="1200">
                        <a:latin typeface="Times New Roman"/>
                        <a:ea typeface="Times New Roman"/>
                        <a:cs typeface="Times New Roman"/>
                      </a:endParaRPr>
                    </a:p>
                  </a:txBody>
                  <a:tcPr marL="68580" marR="68580" marT="0" marB="0"/>
                </a:tc>
              </a:tr>
              <a:tr h="370840">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Amount</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INTEGER</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100">
                          <a:solidFill>
                            <a:srgbClr val="000000"/>
                          </a:solidFill>
                          <a:latin typeface="Times New Roman"/>
                          <a:ea typeface="Times New Roman"/>
                          <a:cs typeface="Times New Roman"/>
                        </a:rPr>
                        <a:t>10</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It represent item price</a:t>
                      </a:r>
                      <a:endParaRPr lang="en-US" sz="1200">
                        <a:latin typeface="Times New Roman"/>
                        <a:ea typeface="Times New Roman"/>
                        <a:cs typeface="Times New Roman"/>
                      </a:endParaRPr>
                    </a:p>
                  </a:txBody>
                  <a:tcPr marL="68580" marR="68580" marT="0" marB="0"/>
                </a:tc>
              </a:tr>
              <a:tr h="370840">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Date</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TEXT</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100">
                          <a:solidFill>
                            <a:srgbClr val="000000"/>
                          </a:solidFill>
                          <a:latin typeface="Times New Roman"/>
                          <a:ea typeface="Times New Roman"/>
                          <a:cs typeface="Times New Roman"/>
                        </a:rPr>
                        <a:t>10</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dirty="0">
                          <a:solidFill>
                            <a:srgbClr val="000000"/>
                          </a:solidFill>
                          <a:latin typeface="Times New Roman"/>
                          <a:ea typeface="Times New Roman"/>
                          <a:cs typeface="Times New Roman"/>
                        </a:rPr>
                        <a:t>It represent Date of Transaction</a:t>
                      </a:r>
                      <a:endParaRPr lang="en-US" sz="1200" dirty="0">
                        <a:latin typeface="Times New Roman"/>
                        <a:ea typeface="Times New Roman"/>
                        <a:cs typeface="Times New Roman"/>
                      </a:endParaRPr>
                    </a:p>
                  </a:txBody>
                  <a:tcPr marL="68580" marR="68580" marT="0" marB="0"/>
                </a:tc>
              </a:tr>
            </a:tbl>
          </a:graphicData>
        </a:graphic>
      </p:graphicFrame>
      <p:sp>
        <p:nvSpPr>
          <p:cNvPr id="22529" name="Rectangle 1"/>
          <p:cNvSpPr>
            <a:spLocks noChangeArrowheads="1"/>
          </p:cNvSpPr>
          <p:nvPr/>
        </p:nvSpPr>
        <p:spPr bwMode="auto">
          <a:xfrm>
            <a:off x="609600" y="457200"/>
            <a:ext cx="22098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effectLst/>
                <a:latin typeface="Times New Roman" pitchFamily="18" charset="0"/>
                <a:ea typeface="Times New Roman" pitchFamily="18" charset="0"/>
                <a:cs typeface="Times New Roman" pitchFamily="18" charset="0"/>
              </a:rPr>
              <a:t>Table Name</a:t>
            </a:r>
            <a:r>
              <a:rPr kumimoji="0" lang="en-US" b="0"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en-US" b="1" i="0" u="none" strike="noStrike" cap="none" normalizeH="0" baseline="0" dirty="0" smtClean="0">
                <a:ln>
                  <a:noFill/>
                </a:ln>
                <a:effectLst/>
                <a:latin typeface="Times New Roman" pitchFamily="18" charset="0"/>
                <a:ea typeface="Times New Roman" pitchFamily="18" charset="0"/>
                <a:cs typeface="Times New Roman" pitchFamily="18" charset="0"/>
              </a:rPr>
              <a:t>Order</a:t>
            </a:r>
            <a:endParaRPr kumimoji="0" lang="en-US" b="1" i="0" u="none" strike="noStrike" cap="none" normalizeH="0" baseline="0" dirty="0" smtClean="0">
              <a:ln>
                <a:noFill/>
              </a:ln>
              <a:effectLst/>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0"/>
            <a:ext cx="5715000" cy="830997"/>
          </a:xfrm>
          <a:prstGeom prst="rect">
            <a:avLst/>
          </a:prstGeom>
        </p:spPr>
        <p:txBody>
          <a:bodyPr wrap="square">
            <a:spAutoFit/>
          </a:bodyPr>
          <a:lstStyle/>
          <a:p>
            <a:pPr algn="ctr"/>
            <a:r>
              <a:rPr lang="en-US" sz="4800" b="1" dirty="0" smtClean="0">
                <a:latin typeface="Times New Roman" pitchFamily="18" charset="0"/>
                <a:cs typeface="Times New Roman" pitchFamily="18" charset="0"/>
              </a:rPr>
              <a:t>    FORM DESIGN</a:t>
            </a:r>
            <a:endParaRPr lang="en-US" sz="4800" dirty="0">
              <a:latin typeface="Times New Roman" pitchFamily="18" charset="0"/>
              <a:cs typeface="Times New Roman" pitchFamily="18" charset="0"/>
            </a:endParaRPr>
          </a:p>
        </p:txBody>
      </p:sp>
      <p:pic>
        <p:nvPicPr>
          <p:cNvPr id="3" name="Picture 2" descr="a1_compress25.jpg"/>
          <p:cNvPicPr>
            <a:picLocks noChangeAspect="1"/>
          </p:cNvPicPr>
          <p:nvPr/>
        </p:nvPicPr>
        <p:blipFill>
          <a:blip r:embed="rId2"/>
          <a:stretch>
            <a:fillRect/>
          </a:stretch>
        </p:blipFill>
        <p:spPr>
          <a:xfrm>
            <a:off x="152400" y="1143000"/>
            <a:ext cx="8771467" cy="49339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4_compress68.jpg"/>
          <p:cNvPicPr>
            <a:picLocks noChangeAspect="1"/>
          </p:cNvPicPr>
          <p:nvPr/>
        </p:nvPicPr>
        <p:blipFill>
          <a:blip r:embed="rId2"/>
          <a:stretch>
            <a:fillRect/>
          </a:stretch>
        </p:blipFill>
        <p:spPr>
          <a:xfrm>
            <a:off x="228600" y="1219200"/>
            <a:ext cx="8771467" cy="49339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6_compress32.jpg"/>
          <p:cNvPicPr>
            <a:picLocks noChangeAspect="1"/>
          </p:cNvPicPr>
          <p:nvPr/>
        </p:nvPicPr>
        <p:blipFill>
          <a:blip r:embed="rId2"/>
          <a:stretch>
            <a:fillRect/>
          </a:stretch>
        </p:blipFill>
        <p:spPr>
          <a:xfrm>
            <a:off x="135466" y="1066800"/>
            <a:ext cx="8906933" cy="50101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7.png"/>
          <p:cNvPicPr>
            <a:picLocks noChangeAspect="1"/>
          </p:cNvPicPr>
          <p:nvPr/>
        </p:nvPicPr>
        <p:blipFill>
          <a:blip r:embed="rId2"/>
          <a:stretch>
            <a:fillRect/>
          </a:stretch>
        </p:blipFill>
        <p:spPr>
          <a:xfrm>
            <a:off x="101600" y="1000124"/>
            <a:ext cx="8890000" cy="50006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9.png"/>
          <p:cNvPicPr>
            <a:picLocks noChangeAspect="1"/>
          </p:cNvPicPr>
          <p:nvPr/>
        </p:nvPicPr>
        <p:blipFill>
          <a:blip r:embed="rId2"/>
          <a:stretch>
            <a:fillRect/>
          </a:stretch>
        </p:blipFill>
        <p:spPr>
          <a:xfrm>
            <a:off x="101600" y="1085850"/>
            <a:ext cx="8737600" cy="49149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12.png"/>
          <p:cNvPicPr>
            <a:picLocks noChangeAspect="1"/>
          </p:cNvPicPr>
          <p:nvPr/>
        </p:nvPicPr>
        <p:blipFill>
          <a:blip r:embed="rId2"/>
          <a:stretch>
            <a:fillRect/>
          </a:stretch>
        </p:blipFill>
        <p:spPr>
          <a:xfrm>
            <a:off x="237068" y="1219200"/>
            <a:ext cx="8636000" cy="48577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17.png"/>
          <p:cNvPicPr>
            <a:picLocks noChangeAspect="1"/>
          </p:cNvPicPr>
          <p:nvPr/>
        </p:nvPicPr>
        <p:blipFill>
          <a:blip r:embed="rId2"/>
          <a:stretch>
            <a:fillRect/>
          </a:stretch>
        </p:blipFill>
        <p:spPr>
          <a:xfrm>
            <a:off x="152400" y="1066800"/>
            <a:ext cx="8686800" cy="48863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E10A164-E2A6-4D00-8E44-6A13C9A7A0FF}"/>
              </a:ext>
            </a:extLst>
          </p:cNvPr>
          <p:cNvSpPr txBox="1">
            <a:spLocks/>
          </p:cNvSpPr>
          <p:nvPr/>
        </p:nvSpPr>
        <p:spPr>
          <a:xfrm>
            <a:off x="152400" y="685800"/>
            <a:ext cx="8915400" cy="102137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600" b="1" i="0" u="none" strike="noStrike" kern="1200" cap="none" spc="0" normalizeH="0" baseline="0" noProof="0" dirty="0" smtClean="0">
                <a:ln>
                  <a:noFill/>
                </a:ln>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CONCLUSION</a:t>
            </a:r>
            <a:endParaRPr kumimoji="0" lang="en-US" sz="5600" b="1" i="0" u="none" strike="noStrike" kern="1200" cap="none" spc="0" normalizeH="0" baseline="0" noProof="0" dirty="0">
              <a:ln>
                <a:noFill/>
              </a:ln>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sp>
        <p:nvSpPr>
          <p:cNvPr id="6" name="Rectangle 5"/>
          <p:cNvSpPr/>
          <p:nvPr/>
        </p:nvSpPr>
        <p:spPr>
          <a:xfrm>
            <a:off x="533400" y="1905000"/>
            <a:ext cx="7772400" cy="1754326"/>
          </a:xfrm>
          <a:prstGeom prst="rect">
            <a:avLst/>
          </a:prstGeom>
        </p:spPr>
        <p:txBody>
          <a:bodyPr wrap="square">
            <a:spAutoFit/>
          </a:bodyPr>
          <a:lstStyle/>
          <a:p>
            <a:pPr algn="just"/>
            <a:r>
              <a:rPr lang="en-US" dirty="0">
                <a:latin typeface="Times New Roman" pitchFamily="18" charset="0"/>
                <a:cs typeface="Times New Roman" pitchFamily="18" charset="0"/>
              </a:rPr>
              <a:t>This research has designed a Computerized Stationary Management System to ascertain stock level of a stores, when to order for more products, keep status and updates of transactions, thereby helping managerial decisions, progress level and stock taking. But there is always a room for improvement in any software no matter how efficient the system may be. The important thing is that the system should be flexible enough for future </a:t>
            </a:r>
            <a:r>
              <a:rPr lang="en-US" dirty="0" smtClean="0">
                <a:latin typeface="Times New Roman" pitchFamily="18" charset="0"/>
                <a:cs typeface="Times New Roman" pitchFamily="18" charset="0"/>
              </a:rPr>
              <a:t>modifications.</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4FD57430-6660-4F6D-90B9-CF2E4AE8669D}"/>
              </a:ext>
            </a:extLst>
          </p:cNvPr>
          <p:cNvSpPr txBox="1">
            <a:spLocks/>
          </p:cNvSpPr>
          <p:nvPr/>
        </p:nvSpPr>
        <p:spPr>
          <a:xfrm>
            <a:off x="1828800" y="762000"/>
            <a:ext cx="6781800" cy="945170"/>
          </a:xfrm>
          <a:prstGeom prst="rect">
            <a:avLst/>
          </a:prstGeom>
          <a:ln>
            <a:noFill/>
          </a:ln>
        </p:spPr>
        <p:txBody>
          <a:bodyPr vert="horz" lIns="0" tIns="0" rIns="18288" bIns="0" anchor="t">
            <a:noAutofit/>
            <a:scene3d>
              <a:camera prst="orthographicFront"/>
              <a:lightRig rig="freezing" dir="t">
                <a:rot lat="0" lon="0" rev="5640000"/>
              </a:lightRig>
            </a:scene3d>
            <a:sp3d prstMaterial="flat">
              <a:bevelT w="38100" h="38100"/>
              <a:contourClr>
                <a:schemeClr val="tx2"/>
              </a:contourClr>
            </a:sp3d>
          </a:bodyPr>
          <a:lstStyle/>
          <a:p>
            <a:pPr lvl="0">
              <a:spcBef>
                <a:spcPct val="0"/>
              </a:spcBef>
            </a:pPr>
            <a:r>
              <a:rPr lang="en-US" sz="5400" b="1" dirty="0" smtClean="0">
                <a:latin typeface="Times New Roman" pitchFamily="18" charset="0"/>
                <a:cs typeface="Times New Roman" pitchFamily="18" charset="0"/>
              </a:rPr>
              <a:t>INTRODUCTION</a:t>
            </a:r>
            <a:endParaRPr kumimoji="0" lang="en-US" sz="5400" b="1" i="0" u="none" strike="noStrike" kern="1200" cap="none" spc="0" normalizeH="0" baseline="0" noProof="0" dirty="0">
              <a:ln>
                <a:noFill/>
              </a:ln>
              <a:uLnTx/>
              <a:uFillTx/>
              <a:latin typeface="Times New Roman" pitchFamily="18" charset="0"/>
              <a:ea typeface="+mj-ea"/>
              <a:cs typeface="Times New Roman" pitchFamily="18" charset="0"/>
            </a:endParaRPr>
          </a:p>
        </p:txBody>
      </p:sp>
      <p:sp>
        <p:nvSpPr>
          <p:cNvPr id="5" name="Rectangle 4"/>
          <p:cNvSpPr/>
          <p:nvPr/>
        </p:nvSpPr>
        <p:spPr>
          <a:xfrm>
            <a:off x="685800" y="1828800"/>
            <a:ext cx="7696200" cy="369332"/>
          </a:xfrm>
          <a:prstGeom prst="rect">
            <a:avLst/>
          </a:prstGeom>
        </p:spPr>
        <p:txBody>
          <a:bodyPr wrap="square">
            <a:spAutoFit/>
          </a:bodyPr>
          <a:lstStyle/>
          <a:p>
            <a:pPr algn="just"/>
            <a:endParaRPr lang="en-US" dirty="0"/>
          </a:p>
        </p:txBody>
      </p:sp>
      <p:sp>
        <p:nvSpPr>
          <p:cNvPr id="6" name="Rectangle 5"/>
          <p:cNvSpPr/>
          <p:nvPr/>
        </p:nvSpPr>
        <p:spPr>
          <a:xfrm>
            <a:off x="990600" y="1828800"/>
            <a:ext cx="7696200" cy="923330"/>
          </a:xfrm>
          <a:prstGeom prst="rect">
            <a:avLst/>
          </a:prstGeom>
        </p:spPr>
        <p:txBody>
          <a:bodyPr wrap="square">
            <a:spAutoFit/>
          </a:bodyPr>
          <a:lstStyle/>
          <a:p>
            <a:pPr algn="just"/>
            <a:r>
              <a:rPr lang="en-US" dirty="0">
                <a:latin typeface="Times New Roman" pitchFamily="18" charset="0"/>
                <a:cs typeface="Times New Roman" pitchFamily="18" charset="0"/>
              </a:rPr>
              <a:t>Stationary Store Management is a software application that is designed for the </a:t>
            </a:r>
            <a:r>
              <a:rPr lang="en-US" dirty="0" smtClean="0">
                <a:latin typeface="Times New Roman" pitchFamily="18" charset="0"/>
                <a:cs typeface="Times New Roman" pitchFamily="18" charset="0"/>
              </a:rPr>
              <a:t>stores </a:t>
            </a:r>
            <a:r>
              <a:rPr lang="en-US" dirty="0">
                <a:latin typeface="Times New Roman" pitchFamily="18" charset="0"/>
                <a:cs typeface="Times New Roman" pitchFamily="18" charset="0"/>
              </a:rPr>
              <a:t>that deals in stationeries and other such shops. This system further helps in the maintenance and billing of stocks</a:t>
            </a:r>
            <a:r>
              <a:rPr lang="en-US" dirty="0"/>
              <a:t>. </a:t>
            </a:r>
          </a:p>
        </p:txBody>
      </p:sp>
      <p:sp>
        <p:nvSpPr>
          <p:cNvPr id="7" name="Rectangle 6"/>
          <p:cNvSpPr/>
          <p:nvPr/>
        </p:nvSpPr>
        <p:spPr>
          <a:xfrm>
            <a:off x="990600" y="2971801"/>
            <a:ext cx="7696200" cy="1200329"/>
          </a:xfrm>
          <a:prstGeom prst="rect">
            <a:avLst/>
          </a:prstGeom>
        </p:spPr>
        <p:txBody>
          <a:bodyPr wrap="square">
            <a:spAutoFit/>
          </a:bodyPr>
          <a:lstStyle/>
          <a:p>
            <a:pPr algn="just"/>
            <a:r>
              <a:rPr lang="en-US" dirty="0">
                <a:latin typeface="Times New Roman" pitchFamily="18" charset="0"/>
                <a:cs typeface="Times New Roman" pitchFamily="18" charset="0"/>
              </a:rPr>
              <a:t>This software will make the process manually and also helps to maintain the records that are related to this subject including the handling of cash flows and stocks.</a:t>
            </a:r>
          </a:p>
          <a:p>
            <a:pPr algn="just"/>
            <a:endParaRPr lang="en-US" dirty="0">
              <a:latin typeface="Times New Roman" pitchFamily="18" charset="0"/>
              <a:cs typeface="Times New Roman" pitchFamily="18" charset="0"/>
            </a:endParaRPr>
          </a:p>
        </p:txBody>
      </p:sp>
      <p:sp>
        <p:nvSpPr>
          <p:cNvPr id="11" name="Rectangle 10"/>
          <p:cNvSpPr/>
          <p:nvPr/>
        </p:nvSpPr>
        <p:spPr>
          <a:xfrm>
            <a:off x="990600" y="4114800"/>
            <a:ext cx="7696200" cy="1200329"/>
          </a:xfrm>
          <a:prstGeom prst="rect">
            <a:avLst/>
          </a:prstGeom>
        </p:spPr>
        <p:txBody>
          <a:bodyPr wrap="square">
            <a:spAutoFit/>
          </a:bodyPr>
          <a:lstStyle/>
          <a:p>
            <a:pPr algn="just"/>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system</a:t>
            </a:r>
            <a:r>
              <a:rPr lang="en-US" dirty="0"/>
              <a:t> </a:t>
            </a:r>
            <a:r>
              <a:rPr lang="en-US" dirty="0" smtClean="0">
                <a:latin typeface="Times New Roman" pitchFamily="18" charset="0"/>
                <a:cs typeface="Times New Roman" pitchFamily="18" charset="0"/>
              </a:rPr>
              <a:t>maintain </a:t>
            </a:r>
            <a:r>
              <a:rPr lang="en-US" dirty="0">
                <a:latin typeface="Times New Roman" pitchFamily="18" charset="0"/>
                <a:cs typeface="Times New Roman" pitchFamily="18" charset="0"/>
              </a:rPr>
              <a:t>the account details and sales record is the main aim of this </a:t>
            </a:r>
            <a:r>
              <a:rPr lang="en-US" dirty="0" err="1" smtClean="0">
                <a:latin typeface="Times New Roman" pitchFamily="18" charset="0"/>
                <a:cs typeface="Times New Roman" pitchFamily="18" charset="0"/>
              </a:rPr>
              <a:t>project.The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software Stationary Store Management  is used for stationery purposes and it helps to maintain the regular transaction records on the desktop.</a:t>
            </a:r>
          </a:p>
          <a:p>
            <a:pPr algn="just"/>
            <a:endParaRPr lang="en-US" dirty="0">
              <a:latin typeface="Times New Roman" pitchFamily="18" charset="0"/>
              <a:cs typeface="Times New Roman" pitchFamily="18" charset="0"/>
            </a:endParaRPr>
          </a:p>
        </p:txBody>
      </p:sp>
      <p:sp>
        <p:nvSpPr>
          <p:cNvPr id="12" name="Rectangle 11"/>
          <p:cNvSpPr/>
          <p:nvPr/>
        </p:nvSpPr>
        <p:spPr>
          <a:xfrm>
            <a:off x="762000" y="1828800"/>
            <a:ext cx="248786" cy="369332"/>
          </a:xfrm>
          <a:prstGeom prst="rect">
            <a:avLst/>
          </a:prstGeom>
        </p:spPr>
        <p:txBody>
          <a:bodyPr wrap="none">
            <a:spAutoFit/>
          </a:bodyPr>
          <a:lstStyle/>
          <a:p>
            <a:r>
              <a:rPr lang="en-US" dirty="0" smtClean="0">
                <a:latin typeface="Stencil"/>
                <a:cs typeface="Times New Roman" pitchFamily="18" charset="0"/>
              </a:rPr>
              <a:t>•</a:t>
            </a:r>
            <a:endParaRPr lang="en-US" dirty="0"/>
          </a:p>
        </p:txBody>
      </p:sp>
      <p:sp>
        <p:nvSpPr>
          <p:cNvPr id="13" name="Rectangle 12"/>
          <p:cNvSpPr/>
          <p:nvPr/>
        </p:nvSpPr>
        <p:spPr>
          <a:xfrm>
            <a:off x="762000" y="2971800"/>
            <a:ext cx="248786" cy="369332"/>
          </a:xfrm>
          <a:prstGeom prst="rect">
            <a:avLst/>
          </a:prstGeom>
        </p:spPr>
        <p:txBody>
          <a:bodyPr wrap="square">
            <a:spAutoFit/>
          </a:bodyPr>
          <a:lstStyle/>
          <a:p>
            <a:r>
              <a:rPr lang="en-US" dirty="0" smtClean="0">
                <a:latin typeface="Stencil"/>
                <a:cs typeface="Times New Roman" pitchFamily="18" charset="0"/>
              </a:rPr>
              <a:t>•</a:t>
            </a:r>
            <a:endParaRPr lang="en-US" dirty="0"/>
          </a:p>
        </p:txBody>
      </p:sp>
      <p:sp>
        <p:nvSpPr>
          <p:cNvPr id="14" name="Rectangle 13"/>
          <p:cNvSpPr/>
          <p:nvPr/>
        </p:nvSpPr>
        <p:spPr>
          <a:xfrm>
            <a:off x="762000" y="4114800"/>
            <a:ext cx="248786" cy="369332"/>
          </a:xfrm>
          <a:prstGeom prst="rect">
            <a:avLst/>
          </a:prstGeom>
        </p:spPr>
        <p:txBody>
          <a:bodyPr wrap="none">
            <a:spAutoFit/>
          </a:bodyPr>
          <a:lstStyle/>
          <a:p>
            <a:r>
              <a:rPr lang="en-US" dirty="0" smtClean="0">
                <a:latin typeface="Stencil"/>
                <a:cs typeface="Times New Roman" pitchFamily="18" charset="0"/>
              </a:rPr>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17695E2E-3412-418A-A397-3B63C929810B}"/>
              </a:ext>
            </a:extLst>
          </p:cNvPr>
          <p:cNvSpPr txBox="1">
            <a:spLocks/>
          </p:cNvSpPr>
          <p:nvPr/>
        </p:nvSpPr>
        <p:spPr>
          <a:xfrm>
            <a:off x="2514600" y="0"/>
            <a:ext cx="3581400" cy="94517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cap="none" spc="0" normalizeH="0" baseline="0" noProof="0" dirty="0" smtClean="0">
                <a:ln>
                  <a:noFill/>
                </a:ln>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SYNOPSIS</a:t>
            </a:r>
            <a:endParaRPr kumimoji="0" lang="en-US" sz="5400" b="1" i="0" u="none" strike="noStrike" kern="1200" cap="none" spc="0" normalizeH="0" baseline="0" noProof="0" dirty="0">
              <a:ln>
                <a:noFill/>
              </a:ln>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sp>
        <p:nvSpPr>
          <p:cNvPr id="6" name="Content Placeholder 2">
            <a:extLst>
              <a:ext uri="{FF2B5EF4-FFF2-40B4-BE49-F238E27FC236}">
                <a16:creationId xmlns="" xmlns:a16="http://schemas.microsoft.com/office/drawing/2014/main" id="{74D3CA09-F170-45A7-826A-8C38E3559989}"/>
              </a:ext>
            </a:extLst>
          </p:cNvPr>
          <p:cNvSpPr>
            <a:spLocks noGrp="1"/>
          </p:cNvSpPr>
          <p:nvPr>
            <p:ph idx="1"/>
          </p:nvPr>
        </p:nvSpPr>
        <p:spPr>
          <a:xfrm>
            <a:off x="914400" y="1219201"/>
            <a:ext cx="8075611" cy="2362200"/>
          </a:xfrm>
        </p:spPr>
        <p:txBody>
          <a:bodyPr>
            <a:normAutofit/>
          </a:bodyPr>
          <a:lstStyle/>
          <a:p>
            <a:pPr algn="just"/>
            <a:r>
              <a:rPr lang="en-US" sz="1800" dirty="0" smtClean="0">
                <a:latin typeface="Times New Roman" pitchFamily="18" charset="0"/>
                <a:cs typeface="Times New Roman" pitchFamily="18" charset="0"/>
              </a:rPr>
              <a:t>Currently the transactions in the stationary stores are maintained as per the manual system and  on the daily system. In order to improve the work efficiency like that of tracking the sales and other related issues some  more advanced system is required. The new proposed system help people in several ways like it help them in processing the billing easily. Maintaining the accounts will also become easier. It can help to keep a track of the sale and the details of the accounts. The software comes with the master entries that enable to enter new products or customer entry to modify, delete and add.</a:t>
            </a:r>
          </a:p>
          <a:p>
            <a:endParaRPr lang="en-US" dirty="0"/>
          </a:p>
        </p:txBody>
      </p:sp>
      <p:sp>
        <p:nvSpPr>
          <p:cNvPr id="7" name="Content Placeholder 2">
            <a:extLst>
              <a:ext uri="{FF2B5EF4-FFF2-40B4-BE49-F238E27FC236}">
                <a16:creationId xmlns="" xmlns:a16="http://schemas.microsoft.com/office/drawing/2014/main" id="{74D3CA09-F170-45A7-826A-8C38E3559989}"/>
              </a:ext>
            </a:extLst>
          </p:cNvPr>
          <p:cNvSpPr txBox="1">
            <a:spLocks/>
          </p:cNvSpPr>
          <p:nvPr/>
        </p:nvSpPr>
        <p:spPr>
          <a:xfrm>
            <a:off x="914400" y="3733800"/>
            <a:ext cx="8075611" cy="762000"/>
          </a:xfrm>
          <a:prstGeom prst="rect">
            <a:avLst/>
          </a:prstGeom>
        </p:spPr>
        <p:txBody>
          <a:bodyPr vert="horz">
            <a:normAutofit/>
          </a:bodyPr>
          <a:lstStyle/>
          <a:p>
            <a:pPr marL="420624" lvl="0" indent="-384048">
              <a:spcBef>
                <a:spcPct val="20000"/>
              </a:spcBef>
              <a:buClr>
                <a:schemeClr val="accent1"/>
              </a:buClr>
              <a:buSzPct val="80000"/>
              <a:buFont typeface="Wingdings 2"/>
              <a:buChar char=""/>
            </a:pPr>
            <a:r>
              <a:rPr lang="en-US" dirty="0">
                <a:latin typeface="Times New Roman" pitchFamily="18" charset="0"/>
                <a:cs typeface="Times New Roman" pitchFamily="18" charset="0"/>
              </a:rPr>
              <a:t>The frontend of the project is </a:t>
            </a:r>
            <a:r>
              <a:rPr lang="en-US" b="1" dirty="0">
                <a:latin typeface="Times New Roman" pitchFamily="18" charset="0"/>
                <a:cs typeface="Times New Roman" pitchFamily="18" charset="0"/>
              </a:rPr>
              <a:t>PYTHON3</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tkinter</a:t>
            </a:r>
            <a:r>
              <a:rPr lang="en-US" dirty="0" smtClean="0">
                <a:latin typeface="Times New Roman" pitchFamily="18" charset="0"/>
                <a:cs typeface="Times New Roman" pitchFamily="18" charset="0"/>
              </a:rPr>
              <a:t> module is used</a:t>
            </a:r>
            <a:r>
              <a:rPr lang="en-US" sz="12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and </a:t>
            </a:r>
            <a:r>
              <a:rPr lang="en-US" dirty="0">
                <a:latin typeface="Times New Roman" pitchFamily="18" charset="0"/>
                <a:cs typeface="Times New Roman" pitchFamily="18" charset="0"/>
              </a:rPr>
              <a:t>backend is </a:t>
            </a:r>
            <a:r>
              <a:rPr lang="en-US" b="1" dirty="0">
                <a:latin typeface="Times New Roman" pitchFamily="18" charset="0"/>
                <a:cs typeface="Times New Roman" pitchFamily="18" charset="0"/>
              </a:rPr>
              <a:t>SQL LITE. WINDOWS 10</a:t>
            </a:r>
            <a:r>
              <a:rPr lang="en-US" dirty="0">
                <a:latin typeface="Times New Roman" pitchFamily="18" charset="0"/>
                <a:cs typeface="Times New Roman" pitchFamily="18" charset="0"/>
              </a:rPr>
              <a:t> is used as operating system</a:t>
            </a:r>
            <a:endParaRPr kumimoji="0" lang="en-US"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9" name="Content Placeholder 2">
            <a:extLst>
              <a:ext uri="{FF2B5EF4-FFF2-40B4-BE49-F238E27FC236}">
                <a16:creationId xmlns="" xmlns:a16="http://schemas.microsoft.com/office/drawing/2014/main" id="{74D3CA09-F170-45A7-826A-8C38E3559989}"/>
              </a:ext>
            </a:extLst>
          </p:cNvPr>
          <p:cNvSpPr txBox="1">
            <a:spLocks/>
          </p:cNvSpPr>
          <p:nvPr/>
        </p:nvSpPr>
        <p:spPr>
          <a:xfrm>
            <a:off x="914400" y="4724400"/>
            <a:ext cx="8075611" cy="762000"/>
          </a:xfrm>
          <a:prstGeom prst="rect">
            <a:avLst/>
          </a:prstGeom>
        </p:spPr>
        <p:txBody>
          <a:bodyPr vert="horz">
            <a:normAutofit/>
          </a:bodyPr>
          <a:lstStyle/>
          <a:p>
            <a:pPr marL="420624" lvl="0" indent="-384048">
              <a:spcBef>
                <a:spcPct val="20000"/>
              </a:spcBef>
              <a:buClr>
                <a:schemeClr val="accent1"/>
              </a:buClr>
              <a:buSzPct val="80000"/>
              <a:buFont typeface="Wingdings 2"/>
              <a:buChar char=""/>
            </a:pPr>
            <a:endParaRPr kumimoji="0" lang="en-US"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10" name="Content Placeholder 2">
            <a:extLst>
              <a:ext uri="{FF2B5EF4-FFF2-40B4-BE49-F238E27FC236}">
                <a16:creationId xmlns="" xmlns:a16="http://schemas.microsoft.com/office/drawing/2014/main" id="{74D3CA09-F170-45A7-826A-8C38E3559989}"/>
              </a:ext>
            </a:extLst>
          </p:cNvPr>
          <p:cNvSpPr txBox="1">
            <a:spLocks/>
          </p:cNvSpPr>
          <p:nvPr/>
        </p:nvSpPr>
        <p:spPr>
          <a:xfrm>
            <a:off x="914400" y="4648200"/>
            <a:ext cx="8075611" cy="1524000"/>
          </a:xfrm>
          <a:prstGeom prst="rect">
            <a:avLst/>
          </a:prstGeom>
        </p:spPr>
        <p:txBody>
          <a:bodyPr vert="horz">
            <a:normAutofit fontScale="47500" lnSpcReduction="20000"/>
          </a:bodyPr>
          <a:lstStyle/>
          <a:p>
            <a:pPr marL="420624" indent="-384048" algn="just">
              <a:spcBef>
                <a:spcPct val="20000"/>
              </a:spcBef>
              <a:buClr>
                <a:schemeClr val="accent1"/>
              </a:buClr>
              <a:buSzPct val="80000"/>
              <a:buFont typeface="Wingdings 2"/>
              <a:buChar char=""/>
            </a:pPr>
            <a:r>
              <a:rPr lang="en-US" sz="3800" dirty="0" smtClean="0">
                <a:latin typeface="Times New Roman" pitchFamily="18" charset="0"/>
                <a:cs typeface="Times New Roman" pitchFamily="18" charset="0"/>
              </a:rPr>
              <a:t>The </a:t>
            </a:r>
            <a:r>
              <a:rPr lang="en-US" sz="3800" b="1" dirty="0" smtClean="0">
                <a:latin typeface="Times New Roman" pitchFamily="18" charset="0"/>
                <a:cs typeface="Times New Roman" pitchFamily="18" charset="0"/>
              </a:rPr>
              <a:t>STOCK</a:t>
            </a:r>
            <a:r>
              <a:rPr lang="en-US" sz="3800" dirty="0" smtClean="0">
                <a:latin typeface="Times New Roman" pitchFamily="18" charset="0"/>
                <a:cs typeface="Times New Roman" pitchFamily="18" charset="0"/>
              </a:rPr>
              <a:t> is the main module of this system here admin manages the   stationaries  available in the shop.</a:t>
            </a:r>
            <a:r>
              <a:rPr lang="en-US" sz="3800" b="1" dirty="0" smtClean="0">
                <a:latin typeface="Times New Roman" pitchFamily="18" charset="0"/>
                <a:cs typeface="Times New Roman" pitchFamily="18" charset="0"/>
              </a:rPr>
              <a:t> ORDER</a:t>
            </a:r>
            <a:r>
              <a:rPr lang="en-US" sz="3800" dirty="0" smtClean="0">
                <a:latin typeface="Times New Roman" pitchFamily="18" charset="0"/>
                <a:cs typeface="Times New Roman" pitchFamily="18" charset="0"/>
              </a:rPr>
              <a:t> module shop by the users is stored in this entity and as the no of items and category of the item the order will be passed and items provided will be given to him .</a:t>
            </a:r>
            <a:r>
              <a:rPr lang="en-US" sz="3800" b="1" dirty="0" smtClean="0">
                <a:latin typeface="Times New Roman" pitchFamily="18" charset="0"/>
                <a:cs typeface="Times New Roman" pitchFamily="18" charset="0"/>
              </a:rPr>
              <a:t> LOGIN</a:t>
            </a:r>
            <a:r>
              <a:rPr lang="en-US" sz="3800" dirty="0" smtClean="0">
                <a:latin typeface="Times New Roman" pitchFamily="18" charset="0"/>
                <a:cs typeface="Times New Roman" pitchFamily="18" charset="0"/>
              </a:rPr>
              <a:t> module helps user to login using username and password .once the credentials are validated, user can be given privileged access</a:t>
            </a:r>
          </a:p>
          <a:p>
            <a:pPr marL="420624" lvl="0" indent="-384048">
              <a:spcBef>
                <a:spcPct val="20000"/>
              </a:spcBef>
              <a:buClr>
                <a:schemeClr val="accent1"/>
              </a:buClr>
              <a:buSzPct val="80000"/>
              <a:buFont typeface="Wingdings 2"/>
              <a:buChar char=""/>
            </a:pPr>
            <a:endParaRPr kumimoji="0" lang="en-US"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981F07E-F581-4B7A-A17A-DC154176F053}"/>
              </a:ext>
            </a:extLst>
          </p:cNvPr>
          <p:cNvSpPr txBox="1">
            <a:spLocks/>
          </p:cNvSpPr>
          <p:nvPr/>
        </p:nvSpPr>
        <p:spPr>
          <a:xfrm>
            <a:off x="0" y="228600"/>
            <a:ext cx="9144000" cy="94517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600" b="1" i="0" u="none" strike="noStrike" kern="1200" cap="none" spc="0" normalizeH="0" baseline="0" noProof="0" dirty="0" smtClean="0">
                <a:ln>
                  <a:noFill/>
                </a:ln>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DATA</a:t>
            </a:r>
            <a:r>
              <a:rPr kumimoji="0" lang="en-US" sz="5600" b="1" i="0" u="none" strike="noStrike" kern="1200" cap="none" spc="0" normalizeH="0" noProof="0" dirty="0" smtClean="0">
                <a:ln>
                  <a:noFill/>
                </a:ln>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 FLOW DIAGRAM</a:t>
            </a:r>
            <a:endParaRPr kumimoji="0" lang="en-US" sz="5600" b="1" i="0" u="none" strike="noStrike" kern="1200" cap="none" spc="0" normalizeH="0" baseline="0" noProof="0" dirty="0">
              <a:ln>
                <a:noFill/>
              </a:ln>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sp>
        <p:nvSpPr>
          <p:cNvPr id="5" name="Title 1">
            <a:extLst>
              <a:ext uri="{FF2B5EF4-FFF2-40B4-BE49-F238E27FC236}">
                <a16:creationId xmlns:a16="http://schemas.microsoft.com/office/drawing/2014/main" xmlns="" id="{E49369BE-D42E-4806-A579-77A0CF0425DC}"/>
              </a:ext>
            </a:extLst>
          </p:cNvPr>
          <p:cNvSpPr txBox="1">
            <a:spLocks/>
          </p:cNvSpPr>
          <p:nvPr/>
        </p:nvSpPr>
        <p:spPr>
          <a:xfrm>
            <a:off x="0" y="1219200"/>
            <a:ext cx="2743200" cy="64037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Level</a:t>
            </a:r>
            <a:r>
              <a:rPr kumimoji="0" lang="en-US" sz="2000" b="1" i="0" u="none" strike="noStrike" kern="1200" cap="none" spc="0" normalizeH="0" baseline="0" noProof="0" dirty="0" smtClean="0">
                <a:ln>
                  <a:noFill/>
                </a:ln>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 0</a:t>
            </a:r>
            <a:endParaRPr kumimoji="0" lang="en-US" sz="2000" b="1" i="0" u="none" strike="noStrike" kern="1200" cap="none" spc="0" normalizeH="0" baseline="0" noProof="0" dirty="0">
              <a:ln>
                <a:noFill/>
              </a:ln>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pic>
        <p:nvPicPr>
          <p:cNvPr id="6" name="Picture 5"/>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tretch>
            <a:fillRect/>
          </a:stretch>
        </p:blipFill>
        <p:spPr>
          <a:xfrm>
            <a:off x="1676400" y="1981200"/>
            <a:ext cx="5943600" cy="460914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3CACEA97-DF4C-4AA6-8A67-A9922AA846AF}"/>
              </a:ext>
            </a:extLst>
          </p:cNvPr>
          <p:cNvSpPr txBox="1">
            <a:spLocks/>
          </p:cNvSpPr>
          <p:nvPr/>
        </p:nvSpPr>
        <p:spPr>
          <a:xfrm>
            <a:off x="0" y="228600"/>
            <a:ext cx="3429000" cy="71657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Level 1</a:t>
            </a:r>
            <a:endParaRPr kumimoji="0" lang="en-US" sz="2800" b="1" i="0" u="none" strike="noStrike" kern="1200" cap="none" spc="0" normalizeH="0" baseline="0" noProof="0" dirty="0">
              <a:ln>
                <a:noFill/>
              </a:ln>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pic>
        <p:nvPicPr>
          <p:cNvPr id="5" name="Picture 4"/>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tretch>
            <a:fillRect/>
          </a:stretch>
        </p:blipFill>
        <p:spPr>
          <a:xfrm>
            <a:off x="1600200" y="1066800"/>
            <a:ext cx="5943600" cy="53162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A430CD1-2745-4A73-BF26-0FDF6B47EDB6}"/>
              </a:ext>
            </a:extLst>
          </p:cNvPr>
          <p:cNvSpPr txBox="1">
            <a:spLocks/>
          </p:cNvSpPr>
          <p:nvPr/>
        </p:nvSpPr>
        <p:spPr>
          <a:xfrm>
            <a:off x="2133600" y="609600"/>
            <a:ext cx="5181600" cy="841444"/>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cap="none" spc="0" normalizeH="0" baseline="0" noProof="0" dirty="0" smtClean="0">
                <a:ln>
                  <a:noFill/>
                </a:ln>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ER DIAGRAM</a:t>
            </a:r>
            <a:endParaRPr kumimoji="0" lang="en-US" sz="5400" b="1" i="0" u="none" strike="noStrike" kern="1200" cap="none" spc="0" normalizeH="0" baseline="0" noProof="0" dirty="0">
              <a:ln>
                <a:noFill/>
              </a:ln>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pic>
        <p:nvPicPr>
          <p:cNvPr id="5" name="Picture 4"/>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1600200" y="1524000"/>
            <a:ext cx="5938520" cy="4953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1F4DE45-C526-4077-954F-61995DB3BE97}"/>
              </a:ext>
            </a:extLst>
          </p:cNvPr>
          <p:cNvSpPr txBox="1">
            <a:spLocks/>
          </p:cNvSpPr>
          <p:nvPr/>
        </p:nvSpPr>
        <p:spPr>
          <a:xfrm>
            <a:off x="1066800" y="0"/>
            <a:ext cx="6857998" cy="844756"/>
          </a:xfrm>
          <a:prstGeom prst="rect">
            <a:avLst/>
          </a:prstGeom>
          <a:ln>
            <a:noFill/>
          </a:ln>
        </p:spPr>
        <p:txBody>
          <a:bodyPr vert="horz" lIns="0" tIns="0" rIns="18288" bIns="0" anchor="b">
            <a:normAutofit lnSpcReduction="10000"/>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600" b="1" i="0" u="none" strike="noStrike" kern="1200" cap="none" spc="0" normalizeH="0" baseline="0" noProof="0" dirty="0" smtClean="0">
                <a:ln>
                  <a:noFill/>
                </a:ln>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TABLE</a:t>
            </a:r>
            <a:r>
              <a:rPr kumimoji="0" lang="en-US" sz="5600" b="1" i="0" u="none" strike="noStrike" kern="1200" cap="none" spc="0" normalizeH="0" noProof="0" dirty="0" smtClean="0">
                <a:ln>
                  <a:noFill/>
                </a:ln>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rPr>
              <a:t> DESIGN</a:t>
            </a:r>
            <a:endParaRPr kumimoji="0" lang="en-US" sz="5600" b="1" i="0" u="none" strike="noStrike" kern="1200" cap="none" spc="0" normalizeH="0" baseline="0" noProof="0" dirty="0">
              <a:ln>
                <a:noFill/>
              </a:ln>
              <a:effectLst>
                <a:outerShdw blurRad="38100" dist="25400" dir="5400000" algn="tl" rotWithShape="0">
                  <a:srgbClr val="000000">
                    <a:alpha val="43000"/>
                  </a:srgbClr>
                </a:outerShdw>
              </a:effectLst>
              <a:uLnTx/>
              <a:uFillTx/>
              <a:latin typeface="Times New Roman" pitchFamily="18" charset="0"/>
              <a:ea typeface="+mj-ea"/>
              <a:cs typeface="Times New Roman" pitchFamily="18" charset="0"/>
            </a:endParaRPr>
          </a:p>
        </p:txBody>
      </p:sp>
      <p:graphicFrame>
        <p:nvGraphicFramePr>
          <p:cNvPr id="5" name="Table 4"/>
          <p:cNvGraphicFramePr>
            <a:graphicFrameLocks noGrp="1"/>
          </p:cNvGraphicFramePr>
          <p:nvPr/>
        </p:nvGraphicFramePr>
        <p:xfrm>
          <a:off x="1676400" y="3505200"/>
          <a:ext cx="6096000" cy="11125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marL="0" marR="0" algn="ctr">
                        <a:lnSpc>
                          <a:spcPct val="150000"/>
                        </a:lnSpc>
                        <a:spcBef>
                          <a:spcPts val="0"/>
                        </a:spcBef>
                        <a:spcAft>
                          <a:spcPts val="0"/>
                        </a:spcAft>
                      </a:pPr>
                      <a:r>
                        <a:rPr lang="en-US" sz="1100" b="1" dirty="0">
                          <a:solidFill>
                            <a:srgbClr val="000000"/>
                          </a:solidFill>
                          <a:latin typeface="Times New Roman"/>
                          <a:ea typeface="Times New Roman"/>
                          <a:cs typeface="Times New Roman"/>
                        </a:rPr>
                        <a:t>Field Name</a:t>
                      </a:r>
                      <a:endParaRPr lang="en-US" sz="1200" dirty="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100" b="1">
                          <a:solidFill>
                            <a:srgbClr val="000000"/>
                          </a:solidFill>
                          <a:latin typeface="Times New Roman"/>
                          <a:ea typeface="Times New Roman"/>
                          <a:cs typeface="Times New Roman"/>
                        </a:rPr>
                        <a:t>Data Type</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100" b="1">
                          <a:solidFill>
                            <a:srgbClr val="000000"/>
                          </a:solidFill>
                          <a:latin typeface="Times New Roman"/>
                          <a:ea typeface="Times New Roman"/>
                          <a:cs typeface="Times New Roman"/>
                        </a:rPr>
                        <a:t>Size</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100" b="1" dirty="0">
                          <a:solidFill>
                            <a:srgbClr val="000000"/>
                          </a:solidFill>
                          <a:latin typeface="Times New Roman"/>
                          <a:ea typeface="Times New Roman"/>
                          <a:cs typeface="Times New Roman"/>
                        </a:rPr>
                        <a:t>Description</a:t>
                      </a:r>
                      <a:endParaRPr lang="en-US" sz="1200" dirty="0">
                        <a:latin typeface="Times New Roman"/>
                        <a:ea typeface="Times New Roman"/>
                        <a:cs typeface="Times New Roman"/>
                      </a:endParaRPr>
                    </a:p>
                  </a:txBody>
                  <a:tcPr marL="68580" marR="68580" marT="0" marB="0"/>
                </a:tc>
              </a:tr>
              <a:tr h="370840">
                <a:tc>
                  <a:txBody>
                    <a:bodyPr/>
                    <a:lstStyle/>
                    <a:p>
                      <a:pPr marL="0" marR="0" algn="just">
                        <a:lnSpc>
                          <a:spcPct val="150000"/>
                        </a:lnSpc>
                        <a:spcBef>
                          <a:spcPts val="0"/>
                        </a:spcBef>
                        <a:spcAft>
                          <a:spcPts val="0"/>
                        </a:spcAft>
                      </a:pPr>
                      <a:r>
                        <a:rPr lang="en-US" sz="1100" dirty="0">
                          <a:solidFill>
                            <a:srgbClr val="000000"/>
                          </a:solidFill>
                          <a:latin typeface="Times New Roman"/>
                          <a:ea typeface="Times New Roman"/>
                          <a:cs typeface="Times New Roman"/>
                        </a:rPr>
                        <a:t>User_Name</a:t>
                      </a:r>
                      <a:endParaRPr lang="en-US" sz="1200" dirty="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TEXT</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100">
                          <a:solidFill>
                            <a:srgbClr val="000000"/>
                          </a:solidFill>
                          <a:latin typeface="Times New Roman"/>
                          <a:ea typeface="Times New Roman"/>
                          <a:cs typeface="Times New Roman"/>
                        </a:rPr>
                        <a:t>20</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It represents User name</a:t>
                      </a:r>
                      <a:endParaRPr lang="en-US" sz="1200">
                        <a:latin typeface="Times New Roman"/>
                        <a:ea typeface="Times New Roman"/>
                        <a:cs typeface="Times New Roman"/>
                      </a:endParaRPr>
                    </a:p>
                  </a:txBody>
                  <a:tcPr marL="68580" marR="68580" marT="0" marB="0"/>
                </a:tc>
              </a:tr>
              <a:tr h="370840">
                <a:tc>
                  <a:txBody>
                    <a:bodyPr/>
                    <a:lstStyle/>
                    <a:p>
                      <a:pPr marL="0" marR="0" algn="just">
                        <a:lnSpc>
                          <a:spcPct val="150000"/>
                        </a:lnSpc>
                        <a:spcBef>
                          <a:spcPts val="0"/>
                        </a:spcBef>
                        <a:spcAft>
                          <a:spcPts val="0"/>
                        </a:spcAft>
                      </a:pPr>
                      <a:r>
                        <a:rPr lang="en-US" sz="1100" dirty="0">
                          <a:solidFill>
                            <a:srgbClr val="000000"/>
                          </a:solidFill>
                          <a:latin typeface="Times New Roman"/>
                          <a:ea typeface="Times New Roman"/>
                          <a:cs typeface="Times New Roman"/>
                        </a:rPr>
                        <a:t>Password</a:t>
                      </a:r>
                      <a:endParaRPr lang="en-US" sz="1200" dirty="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TEXT</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100">
                          <a:solidFill>
                            <a:srgbClr val="000000"/>
                          </a:solidFill>
                          <a:latin typeface="Times New Roman"/>
                          <a:ea typeface="Times New Roman"/>
                          <a:cs typeface="Times New Roman"/>
                        </a:rPr>
                        <a:t>20</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dirty="0">
                          <a:solidFill>
                            <a:srgbClr val="000000"/>
                          </a:solidFill>
                          <a:latin typeface="Times New Roman"/>
                          <a:ea typeface="Times New Roman"/>
                          <a:cs typeface="Times New Roman"/>
                        </a:rPr>
                        <a:t>It represents Password</a:t>
                      </a:r>
                      <a:endParaRPr lang="en-US" sz="1200" dirty="0">
                        <a:latin typeface="Times New Roman"/>
                        <a:ea typeface="Times New Roman"/>
                        <a:cs typeface="Times New Roman"/>
                      </a:endParaRPr>
                    </a:p>
                  </a:txBody>
                  <a:tcPr marL="68580" marR="68580" marT="0" marB="0"/>
                </a:tc>
              </a:tr>
            </a:tbl>
          </a:graphicData>
        </a:graphic>
      </p:graphicFrame>
      <p:sp>
        <p:nvSpPr>
          <p:cNvPr id="17409" name="Rectangle 1"/>
          <p:cNvSpPr>
            <a:spLocks noChangeArrowheads="1"/>
          </p:cNvSpPr>
          <p:nvPr/>
        </p:nvSpPr>
        <p:spPr bwMode="auto">
          <a:xfrm>
            <a:off x="1295400" y="2438400"/>
            <a:ext cx="20574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effectLst/>
                <a:latin typeface="Times New Roman" pitchFamily="18" charset="0"/>
                <a:ea typeface="Times New Roman" pitchFamily="18" charset="0"/>
                <a:cs typeface="Times New Roman" pitchFamily="18" charset="0"/>
              </a:rPr>
              <a:t>Table Name: Login</a:t>
            </a:r>
            <a:endParaRPr kumimoji="0" lang="en-US" b="1" i="0" u="none" strike="noStrike" cap="none" normalizeH="0" baseline="0" dirty="0" smtClean="0">
              <a:ln>
                <a:noFill/>
              </a:ln>
              <a:effectLst/>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524000" y="1397000"/>
          <a:ext cx="6096000" cy="47396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marL="0" marR="0" algn="ctr">
                        <a:lnSpc>
                          <a:spcPct val="150000"/>
                        </a:lnSpc>
                        <a:spcBef>
                          <a:spcPts val="0"/>
                        </a:spcBef>
                        <a:spcAft>
                          <a:spcPts val="0"/>
                        </a:spcAft>
                      </a:pPr>
                      <a:r>
                        <a:rPr lang="en-US" sz="1100" b="1" dirty="0">
                          <a:solidFill>
                            <a:srgbClr val="000000"/>
                          </a:solidFill>
                          <a:latin typeface="Times New Roman"/>
                          <a:ea typeface="Times New Roman"/>
                          <a:cs typeface="Times New Roman"/>
                        </a:rPr>
                        <a:t>Field Name</a:t>
                      </a:r>
                      <a:endParaRPr lang="en-US" sz="1200" dirty="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100" b="1">
                          <a:solidFill>
                            <a:srgbClr val="000000"/>
                          </a:solidFill>
                          <a:latin typeface="Times New Roman"/>
                          <a:ea typeface="Times New Roman"/>
                          <a:cs typeface="Times New Roman"/>
                        </a:rPr>
                        <a:t>Data Type</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100" b="1">
                          <a:solidFill>
                            <a:srgbClr val="000000"/>
                          </a:solidFill>
                          <a:latin typeface="Times New Roman"/>
                          <a:ea typeface="Times New Roman"/>
                          <a:cs typeface="Times New Roman"/>
                        </a:rPr>
                        <a:t>Size</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100" b="1">
                          <a:solidFill>
                            <a:srgbClr val="000000"/>
                          </a:solidFill>
                          <a:latin typeface="Times New Roman"/>
                          <a:ea typeface="Times New Roman"/>
                          <a:cs typeface="Times New Roman"/>
                        </a:rPr>
                        <a:t>Description</a:t>
                      </a:r>
                      <a:endParaRPr lang="en-US" sz="1200">
                        <a:latin typeface="Times New Roman"/>
                        <a:ea typeface="Times New Roman"/>
                        <a:cs typeface="Times New Roman"/>
                      </a:endParaRPr>
                    </a:p>
                  </a:txBody>
                  <a:tcPr marL="68580" marR="68580" marT="0" marB="0"/>
                </a:tc>
              </a:tr>
              <a:tr h="370840">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Id</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INTEGER</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100">
                          <a:solidFill>
                            <a:srgbClr val="000000"/>
                          </a:solidFill>
                          <a:latin typeface="Times New Roman"/>
                          <a:ea typeface="Times New Roman"/>
                          <a:cs typeface="Times New Roman"/>
                        </a:rPr>
                        <a:t>20</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Identify  stock with  Id</a:t>
                      </a:r>
                      <a:endParaRPr lang="en-US" sz="1200">
                        <a:latin typeface="Times New Roman"/>
                        <a:ea typeface="Times New Roman"/>
                        <a:cs typeface="Times New Roman"/>
                      </a:endParaRPr>
                    </a:p>
                  </a:txBody>
                  <a:tcPr marL="68580" marR="68580" marT="0" marB="0"/>
                </a:tc>
              </a:tr>
              <a:tr h="370840">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Name</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TEXT</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100">
                          <a:solidFill>
                            <a:srgbClr val="000000"/>
                          </a:solidFill>
                          <a:latin typeface="Times New Roman"/>
                          <a:ea typeface="Times New Roman"/>
                          <a:cs typeface="Times New Roman"/>
                        </a:rPr>
                        <a:t>20</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It represents stock Name</a:t>
                      </a:r>
                      <a:endParaRPr lang="en-US" sz="1200">
                        <a:latin typeface="Times New Roman"/>
                        <a:ea typeface="Times New Roman"/>
                        <a:cs typeface="Times New Roman"/>
                      </a:endParaRPr>
                    </a:p>
                  </a:txBody>
                  <a:tcPr marL="68580" marR="68580" marT="0" marB="0"/>
                </a:tc>
              </a:tr>
              <a:tr h="370840">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stock</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NUMERIC</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100">
                          <a:solidFill>
                            <a:srgbClr val="000000"/>
                          </a:solidFill>
                          <a:latin typeface="Times New Roman"/>
                          <a:ea typeface="Times New Roman"/>
                          <a:cs typeface="Times New Roman"/>
                        </a:rPr>
                        <a:t>10</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It represents stock Quantity</a:t>
                      </a:r>
                      <a:endParaRPr lang="en-US" sz="1200">
                        <a:latin typeface="Times New Roman"/>
                        <a:ea typeface="Times New Roman"/>
                        <a:cs typeface="Times New Roman"/>
                      </a:endParaRPr>
                    </a:p>
                  </a:txBody>
                  <a:tcPr marL="68580" marR="68580" marT="0" marB="0"/>
                </a:tc>
              </a:tr>
              <a:tr h="370840">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Cp</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INTEGER</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100">
                          <a:solidFill>
                            <a:srgbClr val="000000"/>
                          </a:solidFill>
                          <a:latin typeface="Times New Roman"/>
                          <a:ea typeface="Times New Roman"/>
                          <a:cs typeface="Times New Roman"/>
                        </a:rPr>
                        <a:t>10</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It represent Cost Price</a:t>
                      </a:r>
                      <a:endParaRPr lang="en-US" sz="1200">
                        <a:latin typeface="Times New Roman"/>
                        <a:ea typeface="Times New Roman"/>
                        <a:cs typeface="Times New Roman"/>
                      </a:endParaRPr>
                    </a:p>
                  </a:txBody>
                  <a:tcPr marL="68580" marR="68580" marT="0" marB="0"/>
                </a:tc>
              </a:tr>
              <a:tr h="370840">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Sp</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INTEGER</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100">
                          <a:solidFill>
                            <a:srgbClr val="000000"/>
                          </a:solidFill>
                          <a:latin typeface="Times New Roman"/>
                          <a:ea typeface="Times New Roman"/>
                          <a:cs typeface="Times New Roman"/>
                        </a:rPr>
                        <a:t>20</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It represents selling price</a:t>
                      </a:r>
                      <a:endParaRPr lang="en-US" sz="1200">
                        <a:latin typeface="Times New Roman"/>
                        <a:ea typeface="Times New Roman"/>
                        <a:cs typeface="Times New Roman"/>
                      </a:endParaRPr>
                    </a:p>
                  </a:txBody>
                  <a:tcPr marL="68580" marR="68580" marT="0" marB="0"/>
                </a:tc>
              </a:tr>
              <a:tr h="370840">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TotalCp</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INTEGER</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100">
                          <a:solidFill>
                            <a:srgbClr val="000000"/>
                          </a:solidFill>
                          <a:latin typeface="Times New Roman"/>
                          <a:ea typeface="Times New Roman"/>
                          <a:cs typeface="Times New Roman"/>
                        </a:rPr>
                        <a:t>30</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It represent Total cost price</a:t>
                      </a:r>
                      <a:endParaRPr lang="en-US" sz="1200">
                        <a:latin typeface="Times New Roman"/>
                        <a:ea typeface="Times New Roman"/>
                        <a:cs typeface="Times New Roman"/>
                      </a:endParaRPr>
                    </a:p>
                  </a:txBody>
                  <a:tcPr marL="68580" marR="68580" marT="0" marB="0"/>
                </a:tc>
              </a:tr>
              <a:tr h="370840">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TotalSp</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INTEGER</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100">
                          <a:solidFill>
                            <a:srgbClr val="000000"/>
                          </a:solidFill>
                          <a:latin typeface="Times New Roman"/>
                          <a:ea typeface="Times New Roman"/>
                          <a:cs typeface="Times New Roman"/>
                        </a:rPr>
                        <a:t>30</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It represents Selling Price</a:t>
                      </a:r>
                      <a:endParaRPr lang="en-US" sz="1200">
                        <a:latin typeface="Times New Roman"/>
                        <a:ea typeface="Times New Roman"/>
                        <a:cs typeface="Times New Roman"/>
                      </a:endParaRPr>
                    </a:p>
                  </a:txBody>
                  <a:tcPr marL="68580" marR="68580" marT="0" marB="0"/>
                </a:tc>
              </a:tr>
              <a:tr h="370840">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Assumed_Profit</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INTEGER</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100">
                          <a:solidFill>
                            <a:srgbClr val="000000"/>
                          </a:solidFill>
                          <a:latin typeface="Times New Roman"/>
                          <a:ea typeface="Times New Roman"/>
                          <a:cs typeface="Times New Roman"/>
                        </a:rPr>
                        <a:t>50</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It represent Assumed profit </a:t>
                      </a:r>
                      <a:endParaRPr lang="en-US" sz="1200">
                        <a:latin typeface="Times New Roman"/>
                        <a:ea typeface="Times New Roman"/>
                        <a:cs typeface="Times New Roman"/>
                      </a:endParaRPr>
                    </a:p>
                  </a:txBody>
                  <a:tcPr marL="68580" marR="68580" marT="0" marB="0"/>
                </a:tc>
              </a:tr>
              <a:tr h="370840">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Vendor</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TEXT</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100">
                          <a:solidFill>
                            <a:srgbClr val="000000"/>
                          </a:solidFill>
                          <a:latin typeface="Times New Roman"/>
                          <a:ea typeface="Times New Roman"/>
                          <a:cs typeface="Times New Roman"/>
                        </a:rPr>
                        <a:t>20</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Store vendor name</a:t>
                      </a:r>
                      <a:endParaRPr lang="en-US" sz="1200">
                        <a:latin typeface="Times New Roman"/>
                        <a:ea typeface="Times New Roman"/>
                        <a:cs typeface="Times New Roman"/>
                      </a:endParaRPr>
                    </a:p>
                  </a:txBody>
                  <a:tcPr marL="68580" marR="68580" marT="0" marB="0"/>
                </a:tc>
              </a:tr>
              <a:tr h="370840">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Vendor_phone</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INTEGER</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100">
                          <a:solidFill>
                            <a:srgbClr val="000000"/>
                          </a:solidFill>
                          <a:latin typeface="Times New Roman"/>
                          <a:ea typeface="Times New Roman"/>
                          <a:cs typeface="Times New Roman"/>
                        </a:rPr>
                        <a:t>20</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dirty="0">
                          <a:solidFill>
                            <a:srgbClr val="000000"/>
                          </a:solidFill>
                          <a:latin typeface="Times New Roman"/>
                          <a:ea typeface="Times New Roman"/>
                          <a:cs typeface="Times New Roman"/>
                        </a:rPr>
                        <a:t>Store vendor phone no</a:t>
                      </a:r>
                      <a:endParaRPr lang="en-US" sz="1200" dirty="0">
                        <a:latin typeface="Times New Roman"/>
                        <a:ea typeface="Times New Roman"/>
                        <a:cs typeface="Times New Roman"/>
                      </a:endParaRPr>
                    </a:p>
                  </a:txBody>
                  <a:tcPr marL="68580" marR="68580" marT="0" marB="0"/>
                </a:tc>
              </a:tr>
            </a:tbl>
          </a:graphicData>
        </a:graphic>
      </p:graphicFrame>
      <p:sp>
        <p:nvSpPr>
          <p:cNvPr id="16385" name="Rectangle 1"/>
          <p:cNvSpPr>
            <a:spLocks noChangeArrowheads="1"/>
          </p:cNvSpPr>
          <p:nvPr/>
        </p:nvSpPr>
        <p:spPr bwMode="auto">
          <a:xfrm>
            <a:off x="990600" y="685800"/>
            <a:ext cx="28194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effectLst/>
                <a:latin typeface="Times New Roman" pitchFamily="18" charset="0"/>
                <a:ea typeface="Times New Roman" pitchFamily="18" charset="0"/>
                <a:cs typeface="Times New Roman" pitchFamily="18" charset="0"/>
              </a:rPr>
              <a:t>Table Name: Stock</a:t>
            </a:r>
            <a:endParaRPr kumimoji="0" lang="en-US" b="1" i="0" u="none" strike="noStrike" cap="none" normalizeH="0" baseline="0" dirty="0" smtClean="0">
              <a:ln>
                <a:noFill/>
              </a:ln>
              <a:effectLst/>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371600" y="2743200"/>
          <a:ext cx="6096000" cy="248920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marL="0" marR="0" algn="ctr">
                        <a:lnSpc>
                          <a:spcPct val="150000"/>
                        </a:lnSpc>
                        <a:spcBef>
                          <a:spcPts val="0"/>
                        </a:spcBef>
                        <a:spcAft>
                          <a:spcPts val="0"/>
                        </a:spcAft>
                      </a:pPr>
                      <a:r>
                        <a:rPr lang="en-US" sz="1100" b="1" dirty="0">
                          <a:solidFill>
                            <a:srgbClr val="000000"/>
                          </a:solidFill>
                          <a:latin typeface="Times New Roman"/>
                          <a:ea typeface="Times New Roman"/>
                          <a:cs typeface="Times New Roman"/>
                        </a:rPr>
                        <a:t>Field Name</a:t>
                      </a:r>
                      <a:endParaRPr lang="en-US" sz="1200" dirty="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100" b="1">
                          <a:solidFill>
                            <a:srgbClr val="000000"/>
                          </a:solidFill>
                          <a:latin typeface="Times New Roman"/>
                          <a:ea typeface="Times New Roman"/>
                          <a:cs typeface="Times New Roman"/>
                        </a:rPr>
                        <a:t>Data Type</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100" b="1">
                          <a:solidFill>
                            <a:srgbClr val="000000"/>
                          </a:solidFill>
                          <a:latin typeface="Times New Roman"/>
                          <a:ea typeface="Times New Roman"/>
                          <a:cs typeface="Times New Roman"/>
                        </a:rPr>
                        <a:t>Size</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100" b="1">
                          <a:solidFill>
                            <a:srgbClr val="000000"/>
                          </a:solidFill>
                          <a:latin typeface="Times New Roman"/>
                          <a:ea typeface="Times New Roman"/>
                          <a:cs typeface="Times New Roman"/>
                        </a:rPr>
                        <a:t>Description</a:t>
                      </a:r>
                      <a:endParaRPr lang="en-US" sz="1200">
                        <a:latin typeface="Times New Roman"/>
                        <a:ea typeface="Times New Roman"/>
                        <a:cs typeface="Times New Roman"/>
                      </a:endParaRPr>
                    </a:p>
                  </a:txBody>
                  <a:tcPr marL="68580" marR="68580" marT="0" marB="0"/>
                </a:tc>
              </a:tr>
              <a:tr h="370840">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Id</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INTEGER</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100">
                          <a:solidFill>
                            <a:srgbClr val="000000"/>
                          </a:solidFill>
                          <a:latin typeface="Times New Roman"/>
                          <a:ea typeface="Times New Roman"/>
                          <a:cs typeface="Times New Roman"/>
                        </a:rPr>
                        <a:t>20</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Identify  Represent  Id</a:t>
                      </a:r>
                      <a:endParaRPr lang="en-US" sz="1200">
                        <a:latin typeface="Times New Roman"/>
                        <a:ea typeface="Times New Roman"/>
                        <a:cs typeface="Times New Roman"/>
                      </a:endParaRPr>
                    </a:p>
                  </a:txBody>
                  <a:tcPr marL="68580" marR="68580" marT="0" marB="0"/>
                </a:tc>
              </a:tr>
              <a:tr h="370840">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Product_Name</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TEXT</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100">
                          <a:solidFill>
                            <a:srgbClr val="000000"/>
                          </a:solidFill>
                          <a:latin typeface="Times New Roman"/>
                          <a:ea typeface="Times New Roman"/>
                          <a:cs typeface="Times New Roman"/>
                        </a:rPr>
                        <a:t>20</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It represents stock Name</a:t>
                      </a:r>
                      <a:endParaRPr lang="en-US" sz="1200">
                        <a:latin typeface="Times New Roman"/>
                        <a:ea typeface="Times New Roman"/>
                        <a:cs typeface="Times New Roman"/>
                      </a:endParaRPr>
                    </a:p>
                  </a:txBody>
                  <a:tcPr marL="68580" marR="68580" marT="0" marB="0"/>
                </a:tc>
              </a:tr>
              <a:tr h="370840">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Quantity</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INTEGER</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100">
                          <a:solidFill>
                            <a:srgbClr val="000000"/>
                          </a:solidFill>
                          <a:latin typeface="Times New Roman"/>
                          <a:ea typeface="Times New Roman"/>
                          <a:cs typeface="Times New Roman"/>
                        </a:rPr>
                        <a:t>10</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It represents stock Quantity</a:t>
                      </a:r>
                      <a:endParaRPr lang="en-US" sz="1200">
                        <a:latin typeface="Times New Roman"/>
                        <a:ea typeface="Times New Roman"/>
                        <a:cs typeface="Times New Roman"/>
                      </a:endParaRPr>
                    </a:p>
                  </a:txBody>
                  <a:tcPr marL="68580" marR="68580" marT="0" marB="0"/>
                </a:tc>
              </a:tr>
              <a:tr h="370840">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Amount</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INTEGER</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100">
                          <a:solidFill>
                            <a:srgbClr val="000000"/>
                          </a:solidFill>
                          <a:latin typeface="Times New Roman"/>
                          <a:ea typeface="Times New Roman"/>
                          <a:cs typeface="Times New Roman"/>
                        </a:rPr>
                        <a:t>10</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It represent item price</a:t>
                      </a:r>
                      <a:endParaRPr lang="en-US" sz="1200">
                        <a:latin typeface="Times New Roman"/>
                        <a:ea typeface="Times New Roman"/>
                        <a:cs typeface="Times New Roman"/>
                      </a:endParaRPr>
                    </a:p>
                  </a:txBody>
                  <a:tcPr marL="68580" marR="68580" marT="0" marB="0"/>
                </a:tc>
              </a:tr>
              <a:tr h="370840">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Date</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a:solidFill>
                            <a:srgbClr val="000000"/>
                          </a:solidFill>
                          <a:latin typeface="Times New Roman"/>
                          <a:ea typeface="Times New Roman"/>
                          <a:cs typeface="Times New Roman"/>
                        </a:rPr>
                        <a:t>TEXT</a:t>
                      </a:r>
                      <a:endParaRPr lang="en-US" sz="1200">
                        <a:latin typeface="Times New Roman"/>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100">
                          <a:solidFill>
                            <a:srgbClr val="000000"/>
                          </a:solidFill>
                          <a:latin typeface="Times New Roman"/>
                          <a:ea typeface="Times New Roman"/>
                          <a:cs typeface="Times New Roman"/>
                        </a:rPr>
                        <a:t>10</a:t>
                      </a:r>
                      <a:endParaRPr lang="en-US" sz="1200">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100" dirty="0">
                          <a:solidFill>
                            <a:srgbClr val="000000"/>
                          </a:solidFill>
                          <a:latin typeface="Times New Roman"/>
                          <a:ea typeface="Times New Roman"/>
                          <a:cs typeface="Times New Roman"/>
                        </a:rPr>
                        <a:t>It represent Date of Transaction</a:t>
                      </a:r>
                      <a:endParaRPr lang="en-US" sz="1200" dirty="0">
                        <a:latin typeface="Times New Roman"/>
                        <a:ea typeface="Times New Roman"/>
                        <a:cs typeface="Times New Roman"/>
                      </a:endParaRPr>
                    </a:p>
                  </a:txBody>
                  <a:tcPr marL="68580" marR="68580" marT="0" marB="0"/>
                </a:tc>
              </a:tr>
            </a:tbl>
          </a:graphicData>
        </a:graphic>
      </p:graphicFrame>
      <p:sp>
        <p:nvSpPr>
          <p:cNvPr id="21505" name="Rectangle 1"/>
          <p:cNvSpPr>
            <a:spLocks noChangeArrowheads="1"/>
          </p:cNvSpPr>
          <p:nvPr/>
        </p:nvSpPr>
        <p:spPr bwMode="auto">
          <a:xfrm>
            <a:off x="457200" y="1600200"/>
            <a:ext cx="3048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effectLst/>
                <a:latin typeface="Times New Roman" pitchFamily="18" charset="0"/>
                <a:ea typeface="Times New Roman" pitchFamily="18" charset="0"/>
                <a:cs typeface="Times New Roman" pitchFamily="18" charset="0"/>
              </a:rPr>
              <a:t>Table Name : Transaction</a:t>
            </a:r>
            <a:endParaRPr kumimoji="0" lang="en-US" b="1" i="0" u="none" strike="noStrike" cap="none" normalizeH="0" baseline="0" dirty="0" smtClean="0">
              <a:ln>
                <a:noFill/>
              </a:ln>
              <a:effectLst/>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99</TotalTime>
  <Words>663</Words>
  <Application>Microsoft Office PowerPoint</Application>
  <PresentationFormat>On-screen Show (4:3)</PresentationFormat>
  <Paragraphs>147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Technic</vt:lpstr>
      <vt:lpstr>STATIONARY STORE MANAGEMENT SYSTEM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STATIONARY STORE MANAGEMENT SYSTEM</dc:title>
  <dc:creator>Liyo</dc:creator>
  <cp:lastModifiedBy>Liyo</cp:lastModifiedBy>
  <cp:revision>11</cp:revision>
  <dcterms:created xsi:type="dcterms:W3CDTF">2021-03-29T16:30:42Z</dcterms:created>
  <dcterms:modified xsi:type="dcterms:W3CDTF">2021-03-29T18:31:16Z</dcterms:modified>
</cp:coreProperties>
</file>