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50"/>
  </p:notesMasterIdLst>
  <p:sldIdLst>
    <p:sldId id="257" r:id="rId3"/>
    <p:sldId id="259" r:id="rId4"/>
    <p:sldId id="260" r:id="rId5"/>
    <p:sldId id="278" r:id="rId6"/>
    <p:sldId id="262" r:id="rId7"/>
    <p:sldId id="263" r:id="rId8"/>
    <p:sldId id="279" r:id="rId9"/>
    <p:sldId id="282" r:id="rId10"/>
    <p:sldId id="283" r:id="rId11"/>
    <p:sldId id="280" r:id="rId12"/>
    <p:sldId id="281" r:id="rId13"/>
    <p:sldId id="284" r:id="rId14"/>
    <p:sldId id="285" r:id="rId15"/>
    <p:sldId id="286" r:id="rId16"/>
    <p:sldId id="287" r:id="rId17"/>
    <p:sldId id="288" r:id="rId18"/>
    <p:sldId id="289" r:id="rId19"/>
    <p:sldId id="304" r:id="rId20"/>
    <p:sldId id="291" r:id="rId21"/>
    <p:sldId id="292" r:id="rId22"/>
    <p:sldId id="295" r:id="rId23"/>
    <p:sldId id="296" r:id="rId24"/>
    <p:sldId id="297" r:id="rId25"/>
    <p:sldId id="298" r:id="rId26"/>
    <p:sldId id="299" r:id="rId27"/>
    <p:sldId id="300" r:id="rId28"/>
    <p:sldId id="301" r:id="rId29"/>
    <p:sldId id="302" r:id="rId30"/>
    <p:sldId id="303" r:id="rId31"/>
    <p:sldId id="256" r:id="rId32"/>
    <p:sldId id="265" r:id="rId33"/>
    <p:sldId id="266" r:id="rId34"/>
    <p:sldId id="268" r:id="rId35"/>
    <p:sldId id="267" r:id="rId36"/>
    <p:sldId id="269" r:id="rId37"/>
    <p:sldId id="270" r:id="rId38"/>
    <p:sldId id="306" r:id="rId39"/>
    <p:sldId id="271" r:id="rId40"/>
    <p:sldId id="307" r:id="rId41"/>
    <p:sldId id="308" r:id="rId42"/>
    <p:sldId id="309" r:id="rId43"/>
    <p:sldId id="310" r:id="rId44"/>
    <p:sldId id="311" r:id="rId45"/>
    <p:sldId id="272" r:id="rId46"/>
    <p:sldId id="274" r:id="rId47"/>
    <p:sldId id="312" r:id="rId48"/>
    <p:sldId id="313"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9" autoAdjust="0"/>
    <p:restoredTop sz="94660"/>
  </p:normalViewPr>
  <p:slideViewPr>
    <p:cSldViewPr snapToGrid="0">
      <p:cViewPr varScale="1">
        <p:scale>
          <a:sx n="72" d="100"/>
          <a:sy n="72" d="100"/>
        </p:scale>
        <p:origin x="3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8B507C-FA4B-492B-BAB7-7236FCFCDF28}" type="datetimeFigureOut">
              <a:rPr lang="en-US" smtClean="0"/>
              <a:t>4/20/2020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26D176-A41F-4D71-97C1-3C02563FF006}" type="slidenum">
              <a:rPr lang="en-US" smtClean="0"/>
              <a:t>‹#›</a:t>
            </a:fld>
            <a:endParaRPr lang="en-US"/>
          </a:p>
        </p:txBody>
      </p:sp>
    </p:spTree>
    <p:extLst>
      <p:ext uri="{BB962C8B-B14F-4D97-AF65-F5344CB8AC3E}">
        <p14:creationId xmlns:p14="http://schemas.microsoft.com/office/powerpoint/2010/main" val="20218855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02B2AB-D1F3-40F2-A66D-6A79B382BAE9}" type="datetime1">
              <a:rPr lang="en-US" smtClean="0"/>
              <a:t>4/20/2020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9E76BA-A9BA-4FD5-8C9E-0C080B63341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1531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957F25-E0F5-48F4-9834-AACA55DFE429}" type="datetime1">
              <a:rPr lang="en-US" smtClean="0"/>
              <a:t>4/20/2020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9E76BA-A9BA-4FD5-8C9E-0C080B63341E}" type="slidenum">
              <a:rPr lang="en-US" smtClean="0"/>
              <a:t>‹#›</a:t>
            </a:fld>
            <a:endParaRPr lang="en-US"/>
          </a:p>
        </p:txBody>
      </p:sp>
    </p:spTree>
    <p:extLst>
      <p:ext uri="{BB962C8B-B14F-4D97-AF65-F5344CB8AC3E}">
        <p14:creationId xmlns:p14="http://schemas.microsoft.com/office/powerpoint/2010/main" val="2506577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307CBD-8047-4805-BD54-6480232ECC90}" type="datetime1">
              <a:rPr lang="en-US" smtClean="0"/>
              <a:t>4/20/2020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9E76BA-A9BA-4FD5-8C9E-0C080B63341E}" type="slidenum">
              <a:rPr lang="en-US" smtClean="0"/>
              <a:t>‹#›</a:t>
            </a:fld>
            <a:endParaRPr lang="en-US"/>
          </a:p>
        </p:txBody>
      </p:sp>
    </p:spTree>
    <p:extLst>
      <p:ext uri="{BB962C8B-B14F-4D97-AF65-F5344CB8AC3E}">
        <p14:creationId xmlns:p14="http://schemas.microsoft.com/office/powerpoint/2010/main" val="40376914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90FF8-12A8-475E-A19D-31F3FDBE4F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E40D427-3520-4F40-9B14-5A43D2EEE4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0D8A89E-3018-4B41-B4E6-D344EAEC94F9}"/>
              </a:ext>
            </a:extLst>
          </p:cNvPr>
          <p:cNvSpPr>
            <a:spLocks noGrp="1"/>
          </p:cNvSpPr>
          <p:nvPr>
            <p:ph type="dt" sz="half" idx="10"/>
          </p:nvPr>
        </p:nvSpPr>
        <p:spPr/>
        <p:txBody>
          <a:bodyPr/>
          <a:lstStyle/>
          <a:p>
            <a:fld id="{FA04D1F2-D2E5-498C-BCDD-CD00B9F4E467}" type="datetimeFigureOut">
              <a:rPr lang="en-US" smtClean="0"/>
              <a:t>4/20/2020</a:t>
            </a:fld>
            <a:endParaRPr lang="en-US"/>
          </a:p>
        </p:txBody>
      </p:sp>
      <p:sp>
        <p:nvSpPr>
          <p:cNvPr id="5" name="Footer Placeholder 4">
            <a:extLst>
              <a:ext uri="{FF2B5EF4-FFF2-40B4-BE49-F238E27FC236}">
                <a16:creationId xmlns:a16="http://schemas.microsoft.com/office/drawing/2014/main" id="{7A9538D8-CD32-4F4E-986A-FD3480D1B8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457F4F-8571-46A3-8F11-4199266E44DE}"/>
              </a:ext>
            </a:extLst>
          </p:cNvPr>
          <p:cNvSpPr>
            <a:spLocks noGrp="1"/>
          </p:cNvSpPr>
          <p:nvPr>
            <p:ph type="sldNum" sz="quarter" idx="12"/>
          </p:nvPr>
        </p:nvSpPr>
        <p:spPr/>
        <p:txBody>
          <a:bodyPr/>
          <a:lstStyle/>
          <a:p>
            <a:fld id="{F464AABD-F26F-4AD6-A6B4-CA15AD21B932}" type="slidenum">
              <a:rPr lang="en-US" smtClean="0"/>
              <a:t>‹#›</a:t>
            </a:fld>
            <a:endParaRPr lang="en-US"/>
          </a:p>
        </p:txBody>
      </p:sp>
    </p:spTree>
    <p:extLst>
      <p:ext uri="{BB962C8B-B14F-4D97-AF65-F5344CB8AC3E}">
        <p14:creationId xmlns:p14="http://schemas.microsoft.com/office/powerpoint/2010/main" val="1816190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1B23B-9B51-4688-A9B8-B70B8C0771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D6A737-4226-4329-9BCB-D8204C9DC4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B91D55-6B4B-457E-972C-95F3BF8F0834}"/>
              </a:ext>
            </a:extLst>
          </p:cNvPr>
          <p:cNvSpPr>
            <a:spLocks noGrp="1"/>
          </p:cNvSpPr>
          <p:nvPr>
            <p:ph type="dt" sz="half" idx="10"/>
          </p:nvPr>
        </p:nvSpPr>
        <p:spPr/>
        <p:txBody>
          <a:bodyPr/>
          <a:lstStyle/>
          <a:p>
            <a:fld id="{FA04D1F2-D2E5-498C-BCDD-CD00B9F4E467}" type="datetimeFigureOut">
              <a:rPr lang="en-US" smtClean="0"/>
              <a:t>4/20/2020</a:t>
            </a:fld>
            <a:endParaRPr lang="en-US"/>
          </a:p>
        </p:txBody>
      </p:sp>
      <p:sp>
        <p:nvSpPr>
          <p:cNvPr id="5" name="Footer Placeholder 4">
            <a:extLst>
              <a:ext uri="{FF2B5EF4-FFF2-40B4-BE49-F238E27FC236}">
                <a16:creationId xmlns:a16="http://schemas.microsoft.com/office/drawing/2014/main" id="{D12470F9-8AA2-4D4F-95D3-1E2531C10B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CDBF22-D8E3-45D5-82A2-8582928994CE}"/>
              </a:ext>
            </a:extLst>
          </p:cNvPr>
          <p:cNvSpPr>
            <a:spLocks noGrp="1"/>
          </p:cNvSpPr>
          <p:nvPr>
            <p:ph type="sldNum" sz="quarter" idx="12"/>
          </p:nvPr>
        </p:nvSpPr>
        <p:spPr/>
        <p:txBody>
          <a:bodyPr/>
          <a:lstStyle/>
          <a:p>
            <a:fld id="{F464AABD-F26F-4AD6-A6B4-CA15AD21B932}" type="slidenum">
              <a:rPr lang="en-US" smtClean="0"/>
              <a:t>‹#›</a:t>
            </a:fld>
            <a:endParaRPr lang="en-US"/>
          </a:p>
        </p:txBody>
      </p:sp>
    </p:spTree>
    <p:extLst>
      <p:ext uri="{BB962C8B-B14F-4D97-AF65-F5344CB8AC3E}">
        <p14:creationId xmlns:p14="http://schemas.microsoft.com/office/powerpoint/2010/main" val="34322124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E65B0-A706-4818-9AAA-ACFC3E11F1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7CB9AE7-A8B5-4ECE-94B2-182ED16268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1BE667-2D55-470A-9166-D86ADCE522CC}"/>
              </a:ext>
            </a:extLst>
          </p:cNvPr>
          <p:cNvSpPr>
            <a:spLocks noGrp="1"/>
          </p:cNvSpPr>
          <p:nvPr>
            <p:ph type="dt" sz="half" idx="10"/>
          </p:nvPr>
        </p:nvSpPr>
        <p:spPr/>
        <p:txBody>
          <a:bodyPr/>
          <a:lstStyle/>
          <a:p>
            <a:fld id="{FA04D1F2-D2E5-498C-BCDD-CD00B9F4E467}" type="datetimeFigureOut">
              <a:rPr lang="en-US" smtClean="0"/>
              <a:t>4/20/2020</a:t>
            </a:fld>
            <a:endParaRPr lang="en-US"/>
          </a:p>
        </p:txBody>
      </p:sp>
      <p:sp>
        <p:nvSpPr>
          <p:cNvPr id="5" name="Footer Placeholder 4">
            <a:extLst>
              <a:ext uri="{FF2B5EF4-FFF2-40B4-BE49-F238E27FC236}">
                <a16:creationId xmlns:a16="http://schemas.microsoft.com/office/drawing/2014/main" id="{EF912D63-8204-4A54-90BC-A441D174D1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83F0A4-0D15-4AC4-8BCD-69A4AC0271B3}"/>
              </a:ext>
            </a:extLst>
          </p:cNvPr>
          <p:cNvSpPr>
            <a:spLocks noGrp="1"/>
          </p:cNvSpPr>
          <p:nvPr>
            <p:ph type="sldNum" sz="quarter" idx="12"/>
          </p:nvPr>
        </p:nvSpPr>
        <p:spPr/>
        <p:txBody>
          <a:bodyPr/>
          <a:lstStyle/>
          <a:p>
            <a:fld id="{F464AABD-F26F-4AD6-A6B4-CA15AD21B932}" type="slidenum">
              <a:rPr lang="en-US" smtClean="0"/>
              <a:t>‹#›</a:t>
            </a:fld>
            <a:endParaRPr lang="en-US"/>
          </a:p>
        </p:txBody>
      </p:sp>
    </p:spTree>
    <p:extLst>
      <p:ext uri="{BB962C8B-B14F-4D97-AF65-F5344CB8AC3E}">
        <p14:creationId xmlns:p14="http://schemas.microsoft.com/office/powerpoint/2010/main" val="9959056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6D3C0-7E46-4A2D-A1F9-53298FEF0E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7EC903-6840-43AA-A8F8-91177ED986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81923E-6A5C-4B6F-9FDE-1574D3CEC9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96F1CC-CBDF-44AF-A397-B61AE97961B0}"/>
              </a:ext>
            </a:extLst>
          </p:cNvPr>
          <p:cNvSpPr>
            <a:spLocks noGrp="1"/>
          </p:cNvSpPr>
          <p:nvPr>
            <p:ph type="dt" sz="half" idx="10"/>
          </p:nvPr>
        </p:nvSpPr>
        <p:spPr/>
        <p:txBody>
          <a:bodyPr/>
          <a:lstStyle/>
          <a:p>
            <a:fld id="{FA04D1F2-D2E5-498C-BCDD-CD00B9F4E467}" type="datetimeFigureOut">
              <a:rPr lang="en-US" smtClean="0"/>
              <a:t>4/20/2020</a:t>
            </a:fld>
            <a:endParaRPr lang="en-US"/>
          </a:p>
        </p:txBody>
      </p:sp>
      <p:sp>
        <p:nvSpPr>
          <p:cNvPr id="6" name="Footer Placeholder 5">
            <a:extLst>
              <a:ext uri="{FF2B5EF4-FFF2-40B4-BE49-F238E27FC236}">
                <a16:creationId xmlns:a16="http://schemas.microsoft.com/office/drawing/2014/main" id="{DDB9D038-ECE5-4382-9B3D-635BA4260F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53A065-ABAE-4D0C-B76C-696DF66190D9}"/>
              </a:ext>
            </a:extLst>
          </p:cNvPr>
          <p:cNvSpPr>
            <a:spLocks noGrp="1"/>
          </p:cNvSpPr>
          <p:nvPr>
            <p:ph type="sldNum" sz="quarter" idx="12"/>
          </p:nvPr>
        </p:nvSpPr>
        <p:spPr/>
        <p:txBody>
          <a:bodyPr/>
          <a:lstStyle/>
          <a:p>
            <a:fld id="{F464AABD-F26F-4AD6-A6B4-CA15AD21B932}" type="slidenum">
              <a:rPr lang="en-US" smtClean="0"/>
              <a:t>‹#›</a:t>
            </a:fld>
            <a:endParaRPr lang="en-US"/>
          </a:p>
        </p:txBody>
      </p:sp>
    </p:spTree>
    <p:extLst>
      <p:ext uri="{BB962C8B-B14F-4D97-AF65-F5344CB8AC3E}">
        <p14:creationId xmlns:p14="http://schemas.microsoft.com/office/powerpoint/2010/main" val="41030471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953F7-4441-4C76-AB05-D14C26CD37C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A1011A8-3A08-4235-B276-B5A2E6D22F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51C6FA-FCD1-41BB-87AE-13779FB6E6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087C3F8-70B0-4B71-A926-F13603AAD0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B1DDC2-3337-4487-8AE0-B5C018A2D9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75ED674-C06F-4497-9F11-8AD58FC362BB}"/>
              </a:ext>
            </a:extLst>
          </p:cNvPr>
          <p:cNvSpPr>
            <a:spLocks noGrp="1"/>
          </p:cNvSpPr>
          <p:nvPr>
            <p:ph type="dt" sz="half" idx="10"/>
          </p:nvPr>
        </p:nvSpPr>
        <p:spPr/>
        <p:txBody>
          <a:bodyPr/>
          <a:lstStyle/>
          <a:p>
            <a:fld id="{FA04D1F2-D2E5-498C-BCDD-CD00B9F4E467}" type="datetimeFigureOut">
              <a:rPr lang="en-US" smtClean="0"/>
              <a:t>4/20/2020</a:t>
            </a:fld>
            <a:endParaRPr lang="en-US"/>
          </a:p>
        </p:txBody>
      </p:sp>
      <p:sp>
        <p:nvSpPr>
          <p:cNvPr id="8" name="Footer Placeholder 7">
            <a:extLst>
              <a:ext uri="{FF2B5EF4-FFF2-40B4-BE49-F238E27FC236}">
                <a16:creationId xmlns:a16="http://schemas.microsoft.com/office/drawing/2014/main" id="{C91CCFBC-5A20-4A96-8561-C4342287EE3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57A98D7-2117-4587-AD7A-04DFF1F2BA73}"/>
              </a:ext>
            </a:extLst>
          </p:cNvPr>
          <p:cNvSpPr>
            <a:spLocks noGrp="1"/>
          </p:cNvSpPr>
          <p:nvPr>
            <p:ph type="sldNum" sz="quarter" idx="12"/>
          </p:nvPr>
        </p:nvSpPr>
        <p:spPr/>
        <p:txBody>
          <a:bodyPr/>
          <a:lstStyle/>
          <a:p>
            <a:fld id="{F464AABD-F26F-4AD6-A6B4-CA15AD21B932}" type="slidenum">
              <a:rPr lang="en-US" smtClean="0"/>
              <a:t>‹#›</a:t>
            </a:fld>
            <a:endParaRPr lang="en-US"/>
          </a:p>
        </p:txBody>
      </p:sp>
    </p:spTree>
    <p:extLst>
      <p:ext uri="{BB962C8B-B14F-4D97-AF65-F5344CB8AC3E}">
        <p14:creationId xmlns:p14="http://schemas.microsoft.com/office/powerpoint/2010/main" val="41788596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B7244-05DD-42EB-841F-2277A351FB9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D6F5A42-E237-4136-BB7C-5EF02F144D97}"/>
              </a:ext>
            </a:extLst>
          </p:cNvPr>
          <p:cNvSpPr>
            <a:spLocks noGrp="1"/>
          </p:cNvSpPr>
          <p:nvPr>
            <p:ph type="dt" sz="half" idx="10"/>
          </p:nvPr>
        </p:nvSpPr>
        <p:spPr/>
        <p:txBody>
          <a:bodyPr/>
          <a:lstStyle/>
          <a:p>
            <a:fld id="{FA04D1F2-D2E5-498C-BCDD-CD00B9F4E467}" type="datetimeFigureOut">
              <a:rPr lang="en-US" smtClean="0"/>
              <a:t>4/20/2020</a:t>
            </a:fld>
            <a:endParaRPr lang="en-US"/>
          </a:p>
        </p:txBody>
      </p:sp>
      <p:sp>
        <p:nvSpPr>
          <p:cNvPr id="4" name="Footer Placeholder 3">
            <a:extLst>
              <a:ext uri="{FF2B5EF4-FFF2-40B4-BE49-F238E27FC236}">
                <a16:creationId xmlns:a16="http://schemas.microsoft.com/office/drawing/2014/main" id="{E3700B70-D479-4585-B5CD-9F5E718FCD0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AAC0B22-AA26-4D56-AB4B-6857044724D4}"/>
              </a:ext>
            </a:extLst>
          </p:cNvPr>
          <p:cNvSpPr>
            <a:spLocks noGrp="1"/>
          </p:cNvSpPr>
          <p:nvPr>
            <p:ph type="sldNum" sz="quarter" idx="12"/>
          </p:nvPr>
        </p:nvSpPr>
        <p:spPr/>
        <p:txBody>
          <a:bodyPr/>
          <a:lstStyle/>
          <a:p>
            <a:fld id="{F464AABD-F26F-4AD6-A6B4-CA15AD21B932}" type="slidenum">
              <a:rPr lang="en-US" smtClean="0"/>
              <a:t>‹#›</a:t>
            </a:fld>
            <a:endParaRPr lang="en-US"/>
          </a:p>
        </p:txBody>
      </p:sp>
    </p:spTree>
    <p:extLst>
      <p:ext uri="{BB962C8B-B14F-4D97-AF65-F5344CB8AC3E}">
        <p14:creationId xmlns:p14="http://schemas.microsoft.com/office/powerpoint/2010/main" val="3583171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1A0140-0135-4001-BB01-1E0C32E36BDB}"/>
              </a:ext>
            </a:extLst>
          </p:cNvPr>
          <p:cNvSpPr>
            <a:spLocks noGrp="1"/>
          </p:cNvSpPr>
          <p:nvPr>
            <p:ph type="dt" sz="half" idx="10"/>
          </p:nvPr>
        </p:nvSpPr>
        <p:spPr/>
        <p:txBody>
          <a:bodyPr/>
          <a:lstStyle/>
          <a:p>
            <a:fld id="{FA04D1F2-D2E5-498C-BCDD-CD00B9F4E467}" type="datetimeFigureOut">
              <a:rPr lang="en-US" smtClean="0"/>
              <a:t>4/20/2020</a:t>
            </a:fld>
            <a:endParaRPr lang="en-US"/>
          </a:p>
        </p:txBody>
      </p:sp>
      <p:sp>
        <p:nvSpPr>
          <p:cNvPr id="3" name="Footer Placeholder 2">
            <a:extLst>
              <a:ext uri="{FF2B5EF4-FFF2-40B4-BE49-F238E27FC236}">
                <a16:creationId xmlns:a16="http://schemas.microsoft.com/office/drawing/2014/main" id="{96D833E4-D22A-454A-9F4E-250EA5BC6FD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CB9B9A2-8FAC-4110-90B6-43FA6F6C2B84}"/>
              </a:ext>
            </a:extLst>
          </p:cNvPr>
          <p:cNvSpPr>
            <a:spLocks noGrp="1"/>
          </p:cNvSpPr>
          <p:nvPr>
            <p:ph type="sldNum" sz="quarter" idx="12"/>
          </p:nvPr>
        </p:nvSpPr>
        <p:spPr/>
        <p:txBody>
          <a:bodyPr/>
          <a:lstStyle/>
          <a:p>
            <a:fld id="{F464AABD-F26F-4AD6-A6B4-CA15AD21B932}" type="slidenum">
              <a:rPr lang="en-US" smtClean="0"/>
              <a:t>‹#›</a:t>
            </a:fld>
            <a:endParaRPr lang="en-US"/>
          </a:p>
        </p:txBody>
      </p:sp>
    </p:spTree>
    <p:extLst>
      <p:ext uri="{BB962C8B-B14F-4D97-AF65-F5344CB8AC3E}">
        <p14:creationId xmlns:p14="http://schemas.microsoft.com/office/powerpoint/2010/main" val="11768457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5F45E-A7E1-49E6-ACEB-AF9A6371B8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279C069-57E3-4CD4-B229-71C169599C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143C514-FEF7-4773-91AE-AFE9D4F8A3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4A050A-7790-47EF-BF11-F1A94988CC21}"/>
              </a:ext>
            </a:extLst>
          </p:cNvPr>
          <p:cNvSpPr>
            <a:spLocks noGrp="1"/>
          </p:cNvSpPr>
          <p:nvPr>
            <p:ph type="dt" sz="half" idx="10"/>
          </p:nvPr>
        </p:nvSpPr>
        <p:spPr/>
        <p:txBody>
          <a:bodyPr/>
          <a:lstStyle/>
          <a:p>
            <a:fld id="{FA04D1F2-D2E5-498C-BCDD-CD00B9F4E467}" type="datetimeFigureOut">
              <a:rPr lang="en-US" smtClean="0"/>
              <a:t>4/20/2020</a:t>
            </a:fld>
            <a:endParaRPr lang="en-US"/>
          </a:p>
        </p:txBody>
      </p:sp>
      <p:sp>
        <p:nvSpPr>
          <p:cNvPr id="6" name="Footer Placeholder 5">
            <a:extLst>
              <a:ext uri="{FF2B5EF4-FFF2-40B4-BE49-F238E27FC236}">
                <a16:creationId xmlns:a16="http://schemas.microsoft.com/office/drawing/2014/main" id="{837FC5E2-337E-4E86-BE77-1DABC0D7AF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8A0DD8-2C91-4F70-9F14-F5A1FBEC9F3F}"/>
              </a:ext>
            </a:extLst>
          </p:cNvPr>
          <p:cNvSpPr>
            <a:spLocks noGrp="1"/>
          </p:cNvSpPr>
          <p:nvPr>
            <p:ph type="sldNum" sz="quarter" idx="12"/>
          </p:nvPr>
        </p:nvSpPr>
        <p:spPr/>
        <p:txBody>
          <a:bodyPr/>
          <a:lstStyle/>
          <a:p>
            <a:fld id="{F464AABD-F26F-4AD6-A6B4-CA15AD21B932}" type="slidenum">
              <a:rPr lang="en-US" smtClean="0"/>
              <a:t>‹#›</a:t>
            </a:fld>
            <a:endParaRPr lang="en-US"/>
          </a:p>
        </p:txBody>
      </p:sp>
    </p:spTree>
    <p:extLst>
      <p:ext uri="{BB962C8B-B14F-4D97-AF65-F5344CB8AC3E}">
        <p14:creationId xmlns:p14="http://schemas.microsoft.com/office/powerpoint/2010/main" val="4161816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05C330-6233-4D9B-9DE3-8F2A5C9CAC36}" type="datetime1">
              <a:rPr lang="en-US" smtClean="0"/>
              <a:t>4/20/2020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9E76BA-A9BA-4FD5-8C9E-0C080B63341E}" type="slidenum">
              <a:rPr lang="en-US" smtClean="0"/>
              <a:t>‹#›</a:t>
            </a:fld>
            <a:endParaRPr lang="en-US"/>
          </a:p>
        </p:txBody>
      </p:sp>
    </p:spTree>
    <p:extLst>
      <p:ext uri="{BB962C8B-B14F-4D97-AF65-F5344CB8AC3E}">
        <p14:creationId xmlns:p14="http://schemas.microsoft.com/office/powerpoint/2010/main" val="36787867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56215-EB2F-4F67-BF5E-54613D82ED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108077E-5703-4585-B454-81E095D995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7AD62E2-F205-43B9-9DFE-DF9F1CE60A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F96C38-0E0F-4AD7-B588-E33C6A0F49C6}"/>
              </a:ext>
            </a:extLst>
          </p:cNvPr>
          <p:cNvSpPr>
            <a:spLocks noGrp="1"/>
          </p:cNvSpPr>
          <p:nvPr>
            <p:ph type="dt" sz="half" idx="10"/>
          </p:nvPr>
        </p:nvSpPr>
        <p:spPr/>
        <p:txBody>
          <a:bodyPr/>
          <a:lstStyle/>
          <a:p>
            <a:fld id="{FA04D1F2-D2E5-498C-BCDD-CD00B9F4E467}" type="datetimeFigureOut">
              <a:rPr lang="en-US" smtClean="0"/>
              <a:t>4/20/2020</a:t>
            </a:fld>
            <a:endParaRPr lang="en-US"/>
          </a:p>
        </p:txBody>
      </p:sp>
      <p:sp>
        <p:nvSpPr>
          <p:cNvPr id="6" name="Footer Placeholder 5">
            <a:extLst>
              <a:ext uri="{FF2B5EF4-FFF2-40B4-BE49-F238E27FC236}">
                <a16:creationId xmlns:a16="http://schemas.microsoft.com/office/drawing/2014/main" id="{ABD9DCA8-A5E5-4597-9980-8290C343BD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F07E92-8356-42E3-8250-8865451FB2F6}"/>
              </a:ext>
            </a:extLst>
          </p:cNvPr>
          <p:cNvSpPr>
            <a:spLocks noGrp="1"/>
          </p:cNvSpPr>
          <p:nvPr>
            <p:ph type="sldNum" sz="quarter" idx="12"/>
          </p:nvPr>
        </p:nvSpPr>
        <p:spPr/>
        <p:txBody>
          <a:bodyPr/>
          <a:lstStyle/>
          <a:p>
            <a:fld id="{F464AABD-F26F-4AD6-A6B4-CA15AD21B932}" type="slidenum">
              <a:rPr lang="en-US" smtClean="0"/>
              <a:t>‹#›</a:t>
            </a:fld>
            <a:endParaRPr lang="en-US"/>
          </a:p>
        </p:txBody>
      </p:sp>
    </p:spTree>
    <p:extLst>
      <p:ext uri="{BB962C8B-B14F-4D97-AF65-F5344CB8AC3E}">
        <p14:creationId xmlns:p14="http://schemas.microsoft.com/office/powerpoint/2010/main" val="27465518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09072-85E7-4B43-B77E-19A2A35DB49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366F552-E831-4FC7-BF88-48E02437BB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4E96FA-3FEF-4C27-8616-A4507F6AAED3}"/>
              </a:ext>
            </a:extLst>
          </p:cNvPr>
          <p:cNvSpPr>
            <a:spLocks noGrp="1"/>
          </p:cNvSpPr>
          <p:nvPr>
            <p:ph type="dt" sz="half" idx="10"/>
          </p:nvPr>
        </p:nvSpPr>
        <p:spPr/>
        <p:txBody>
          <a:bodyPr/>
          <a:lstStyle/>
          <a:p>
            <a:fld id="{FA04D1F2-D2E5-498C-BCDD-CD00B9F4E467}" type="datetimeFigureOut">
              <a:rPr lang="en-US" smtClean="0"/>
              <a:t>4/20/2020</a:t>
            </a:fld>
            <a:endParaRPr lang="en-US"/>
          </a:p>
        </p:txBody>
      </p:sp>
      <p:sp>
        <p:nvSpPr>
          <p:cNvPr id="5" name="Footer Placeholder 4">
            <a:extLst>
              <a:ext uri="{FF2B5EF4-FFF2-40B4-BE49-F238E27FC236}">
                <a16:creationId xmlns:a16="http://schemas.microsoft.com/office/drawing/2014/main" id="{EF54448A-59AE-4870-AEAA-B851E9B427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D33F54-4499-403E-BA37-8F245B7A7252}"/>
              </a:ext>
            </a:extLst>
          </p:cNvPr>
          <p:cNvSpPr>
            <a:spLocks noGrp="1"/>
          </p:cNvSpPr>
          <p:nvPr>
            <p:ph type="sldNum" sz="quarter" idx="12"/>
          </p:nvPr>
        </p:nvSpPr>
        <p:spPr/>
        <p:txBody>
          <a:bodyPr/>
          <a:lstStyle/>
          <a:p>
            <a:fld id="{F464AABD-F26F-4AD6-A6B4-CA15AD21B932}" type="slidenum">
              <a:rPr lang="en-US" smtClean="0"/>
              <a:t>‹#›</a:t>
            </a:fld>
            <a:endParaRPr lang="en-US"/>
          </a:p>
        </p:txBody>
      </p:sp>
    </p:spTree>
    <p:extLst>
      <p:ext uri="{BB962C8B-B14F-4D97-AF65-F5344CB8AC3E}">
        <p14:creationId xmlns:p14="http://schemas.microsoft.com/office/powerpoint/2010/main" val="27038366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F24E49-AD9D-4864-8761-33AB62A805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4EBCE2-9854-4E72-AF76-D95AE374A0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C0BF90-C17C-4842-87E1-973E7E8589C2}"/>
              </a:ext>
            </a:extLst>
          </p:cNvPr>
          <p:cNvSpPr>
            <a:spLocks noGrp="1"/>
          </p:cNvSpPr>
          <p:nvPr>
            <p:ph type="dt" sz="half" idx="10"/>
          </p:nvPr>
        </p:nvSpPr>
        <p:spPr/>
        <p:txBody>
          <a:bodyPr/>
          <a:lstStyle/>
          <a:p>
            <a:fld id="{FA04D1F2-D2E5-498C-BCDD-CD00B9F4E467}" type="datetimeFigureOut">
              <a:rPr lang="en-US" smtClean="0"/>
              <a:t>4/20/2020</a:t>
            </a:fld>
            <a:endParaRPr lang="en-US"/>
          </a:p>
        </p:txBody>
      </p:sp>
      <p:sp>
        <p:nvSpPr>
          <p:cNvPr id="5" name="Footer Placeholder 4">
            <a:extLst>
              <a:ext uri="{FF2B5EF4-FFF2-40B4-BE49-F238E27FC236}">
                <a16:creationId xmlns:a16="http://schemas.microsoft.com/office/drawing/2014/main" id="{ED992A31-97A5-4E6C-A25A-B4D54AB26E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800907-A460-43E8-8A78-305176B1B97C}"/>
              </a:ext>
            </a:extLst>
          </p:cNvPr>
          <p:cNvSpPr>
            <a:spLocks noGrp="1"/>
          </p:cNvSpPr>
          <p:nvPr>
            <p:ph type="sldNum" sz="quarter" idx="12"/>
          </p:nvPr>
        </p:nvSpPr>
        <p:spPr/>
        <p:txBody>
          <a:bodyPr/>
          <a:lstStyle/>
          <a:p>
            <a:fld id="{F464AABD-F26F-4AD6-A6B4-CA15AD21B932}" type="slidenum">
              <a:rPr lang="en-US" smtClean="0"/>
              <a:t>‹#›</a:t>
            </a:fld>
            <a:endParaRPr lang="en-US"/>
          </a:p>
        </p:txBody>
      </p:sp>
    </p:spTree>
    <p:extLst>
      <p:ext uri="{BB962C8B-B14F-4D97-AF65-F5344CB8AC3E}">
        <p14:creationId xmlns:p14="http://schemas.microsoft.com/office/powerpoint/2010/main" val="737716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8C17B8-B54C-477B-A580-B825D2436683}" type="datetime1">
              <a:rPr lang="en-US" smtClean="0"/>
              <a:t>4/20/2020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9E76BA-A9BA-4FD5-8C9E-0C080B63341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3086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D36C2A-527F-42AE-A707-54A6A3FF52DD}" type="datetime1">
              <a:rPr lang="en-US" smtClean="0"/>
              <a:t>4/20/2020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9E76BA-A9BA-4FD5-8C9E-0C080B63341E}" type="slidenum">
              <a:rPr lang="en-US" smtClean="0"/>
              <a:t>‹#›</a:t>
            </a:fld>
            <a:endParaRPr lang="en-US"/>
          </a:p>
        </p:txBody>
      </p:sp>
    </p:spTree>
    <p:extLst>
      <p:ext uri="{BB962C8B-B14F-4D97-AF65-F5344CB8AC3E}">
        <p14:creationId xmlns:p14="http://schemas.microsoft.com/office/powerpoint/2010/main" val="2282522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2494C43-8F8F-4F9F-A1F3-1F7E2188ED2B}" type="datetime1">
              <a:rPr lang="en-US" smtClean="0"/>
              <a:t>4/20/2020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9E76BA-A9BA-4FD5-8C9E-0C080B63341E}" type="slidenum">
              <a:rPr lang="en-US" smtClean="0"/>
              <a:t>‹#›</a:t>
            </a:fld>
            <a:endParaRPr lang="en-US"/>
          </a:p>
        </p:txBody>
      </p:sp>
    </p:spTree>
    <p:extLst>
      <p:ext uri="{BB962C8B-B14F-4D97-AF65-F5344CB8AC3E}">
        <p14:creationId xmlns:p14="http://schemas.microsoft.com/office/powerpoint/2010/main" val="3123905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7251FC6-2E75-42B5-89E6-CEAE70FCFA0F}" type="datetime1">
              <a:rPr lang="en-US" smtClean="0"/>
              <a:t>4/20/2020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9E76BA-A9BA-4FD5-8C9E-0C080B63341E}" type="slidenum">
              <a:rPr lang="en-US" smtClean="0"/>
              <a:t>‹#›</a:t>
            </a:fld>
            <a:endParaRPr lang="en-US"/>
          </a:p>
        </p:txBody>
      </p:sp>
    </p:spTree>
    <p:extLst>
      <p:ext uri="{BB962C8B-B14F-4D97-AF65-F5344CB8AC3E}">
        <p14:creationId xmlns:p14="http://schemas.microsoft.com/office/powerpoint/2010/main" val="3953541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8355CA8-0F5F-4541-B6A5-247E21769E02}" type="datetime1">
              <a:rPr lang="en-US" smtClean="0"/>
              <a:t>4/20/2020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E29E76BA-A9BA-4FD5-8C9E-0C080B63341E}" type="slidenum">
              <a:rPr lang="en-US" smtClean="0"/>
              <a:t>‹#›</a:t>
            </a:fld>
            <a:endParaRPr lang="en-US"/>
          </a:p>
        </p:txBody>
      </p:sp>
    </p:spTree>
    <p:extLst>
      <p:ext uri="{BB962C8B-B14F-4D97-AF65-F5344CB8AC3E}">
        <p14:creationId xmlns:p14="http://schemas.microsoft.com/office/powerpoint/2010/main" val="111337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C7E8794-CE85-42AE-A9AA-3CCDB86EA769}" type="datetime1">
              <a:rPr lang="en-US" smtClean="0"/>
              <a:t>4/20/2020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29E76BA-A9BA-4FD5-8C9E-0C080B63341E}" type="slidenum">
              <a:rPr lang="en-US" smtClean="0"/>
              <a:t>‹#›</a:t>
            </a:fld>
            <a:endParaRPr lang="en-US"/>
          </a:p>
        </p:txBody>
      </p:sp>
    </p:spTree>
    <p:extLst>
      <p:ext uri="{BB962C8B-B14F-4D97-AF65-F5344CB8AC3E}">
        <p14:creationId xmlns:p14="http://schemas.microsoft.com/office/powerpoint/2010/main" val="1198705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DB12828-3061-41CA-84B0-BBB9CF9DEEB3}" type="datetime1">
              <a:rPr lang="en-US" smtClean="0"/>
              <a:t>4/20/2020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9E76BA-A9BA-4FD5-8C9E-0C080B63341E}" type="slidenum">
              <a:rPr lang="en-US" smtClean="0"/>
              <a:t>‹#›</a:t>
            </a:fld>
            <a:endParaRPr lang="en-US"/>
          </a:p>
        </p:txBody>
      </p:sp>
    </p:spTree>
    <p:extLst>
      <p:ext uri="{BB962C8B-B14F-4D97-AF65-F5344CB8AC3E}">
        <p14:creationId xmlns:p14="http://schemas.microsoft.com/office/powerpoint/2010/main" val="4074132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C2A6A97-3CFB-4B36-A4BE-E74A36B04528}" type="datetime1">
              <a:rPr lang="en-US" smtClean="0"/>
              <a:t>4/20/2020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29E76BA-A9BA-4FD5-8C9E-0C080B63341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47468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16C032-6508-409D-B9A4-9FB3877350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79E0665-65A5-4E66-BE99-9492507853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8DC708-C8AE-4D8C-A1B5-BC412DB1B2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04D1F2-D2E5-498C-BCDD-CD00B9F4E467}" type="datetimeFigureOut">
              <a:rPr lang="en-US" smtClean="0"/>
              <a:t>4/20/2020</a:t>
            </a:fld>
            <a:endParaRPr lang="en-US"/>
          </a:p>
        </p:txBody>
      </p:sp>
      <p:sp>
        <p:nvSpPr>
          <p:cNvPr id="5" name="Footer Placeholder 4">
            <a:extLst>
              <a:ext uri="{FF2B5EF4-FFF2-40B4-BE49-F238E27FC236}">
                <a16:creationId xmlns:a16="http://schemas.microsoft.com/office/drawing/2014/main" id="{E6777958-0872-4D85-9EE5-0715DEA27D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3BA3744-B11B-42BA-9226-5894224117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64AABD-F26F-4AD6-A6B4-CA15AD21B932}" type="slidenum">
              <a:rPr lang="en-US" smtClean="0"/>
              <a:t>‹#›</a:t>
            </a:fld>
            <a:endParaRPr lang="en-US"/>
          </a:p>
        </p:txBody>
      </p:sp>
    </p:spTree>
    <p:extLst>
      <p:ext uri="{BB962C8B-B14F-4D97-AF65-F5344CB8AC3E}">
        <p14:creationId xmlns:p14="http://schemas.microsoft.com/office/powerpoint/2010/main" val="228276212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png"/><Relationship Id="rId1" Type="http://schemas.openxmlformats.org/officeDocument/2006/relationships/slideLayout" Target="../slideLayouts/slideLayout6.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4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6.xml"/><Relationship Id="rId4" Type="http://schemas.openxmlformats.org/officeDocument/2006/relationships/image" Target="../media/image5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73DA3-A896-964D-A6E8-C3C70E93F8F2}"/>
              </a:ext>
            </a:extLst>
          </p:cNvPr>
          <p:cNvSpPr>
            <a:spLocks noGrp="1"/>
          </p:cNvSpPr>
          <p:nvPr>
            <p:ph type="ctrTitle"/>
          </p:nvPr>
        </p:nvSpPr>
        <p:spPr>
          <a:xfrm>
            <a:off x="3836504" y="758952"/>
            <a:ext cx="7319175" cy="3566160"/>
          </a:xfrm>
        </p:spPr>
        <p:txBody>
          <a:bodyPr>
            <a:normAutofit/>
          </a:bodyPr>
          <a:lstStyle/>
          <a:p>
            <a:r>
              <a:rPr lang="en-US" sz="6800" b="1" dirty="0">
                <a:cs typeface="Times New Roman" panose="02020603050405020304" pitchFamily="18" charset="0"/>
              </a:rPr>
              <a:t>Project 3: Neural Networks</a:t>
            </a:r>
            <a:br>
              <a:rPr lang="en-US" sz="6800" b="1" dirty="0">
                <a:cs typeface="Times New Roman" panose="02020603050405020304" pitchFamily="18" charset="0"/>
              </a:rPr>
            </a:br>
            <a:r>
              <a:rPr lang="en-US" sz="6800" b="1" dirty="0">
                <a:cs typeface="Times New Roman" panose="02020603050405020304" pitchFamily="18" charset="0"/>
              </a:rPr>
              <a:t>IE 6910 Python ML</a:t>
            </a:r>
          </a:p>
        </p:txBody>
      </p:sp>
      <p:sp>
        <p:nvSpPr>
          <p:cNvPr id="3" name="Subtitle 2">
            <a:extLst>
              <a:ext uri="{FF2B5EF4-FFF2-40B4-BE49-F238E27FC236}">
                <a16:creationId xmlns:a16="http://schemas.microsoft.com/office/drawing/2014/main" id="{1CBA33BF-7E42-0449-83EA-C68AD2D8B92A}"/>
              </a:ext>
            </a:extLst>
          </p:cNvPr>
          <p:cNvSpPr>
            <a:spLocks noGrp="1"/>
          </p:cNvSpPr>
          <p:nvPr>
            <p:ph type="subTitle" idx="1"/>
          </p:nvPr>
        </p:nvSpPr>
        <p:spPr>
          <a:xfrm>
            <a:off x="3836504" y="4455620"/>
            <a:ext cx="7321946" cy="1143000"/>
          </a:xfrm>
        </p:spPr>
        <p:txBody>
          <a:bodyPr>
            <a:normAutofit/>
          </a:bodyPr>
          <a:lstStyle/>
          <a:p>
            <a:r>
              <a:rPr lang="en-US" sz="1500" dirty="0">
                <a:cs typeface="Times New Roman" panose="02020603050405020304" pitchFamily="18" charset="0"/>
              </a:rPr>
              <a:t>Mohammed Abdul Najeeb Farooqui</a:t>
            </a:r>
          </a:p>
          <a:p>
            <a:r>
              <a:rPr lang="en-US" sz="1500" dirty="0" err="1">
                <a:cs typeface="Times New Roman" panose="02020603050405020304" pitchFamily="18" charset="0"/>
              </a:rPr>
              <a:t>Sarvesh</a:t>
            </a:r>
            <a:endParaRPr lang="en-US" sz="1500" dirty="0">
              <a:cs typeface="Times New Roman" panose="02020603050405020304" pitchFamily="18" charset="0"/>
            </a:endParaRPr>
          </a:p>
        </p:txBody>
      </p:sp>
      <p:sp>
        <p:nvSpPr>
          <p:cNvPr id="6" name="Slide Number Placeholder 5">
            <a:extLst>
              <a:ext uri="{FF2B5EF4-FFF2-40B4-BE49-F238E27FC236}">
                <a16:creationId xmlns:a16="http://schemas.microsoft.com/office/drawing/2014/main" id="{FE670965-02DD-4656-B8F5-BD9A24BA1610}"/>
              </a:ext>
            </a:extLst>
          </p:cNvPr>
          <p:cNvSpPr>
            <a:spLocks noGrp="1"/>
          </p:cNvSpPr>
          <p:nvPr>
            <p:ph type="sldNum" sz="quarter" idx="12"/>
          </p:nvPr>
        </p:nvSpPr>
        <p:spPr>
          <a:xfrm>
            <a:off x="9900458" y="6459785"/>
            <a:ext cx="1312025" cy="365125"/>
          </a:xfrm>
        </p:spPr>
        <p:txBody>
          <a:bodyPr>
            <a:normAutofit/>
          </a:bodyPr>
          <a:lstStyle/>
          <a:p>
            <a:pPr>
              <a:spcAft>
                <a:spcPts val="600"/>
              </a:spcAft>
            </a:pPr>
            <a:fld id="{6D4CB3DA-DC0B-024A-AD7E-AB8898E41A70}" type="slidenum">
              <a:rPr lang="en-US" smtClean="0"/>
              <a:pPr>
                <a:spcAft>
                  <a:spcPts val="600"/>
                </a:spcAft>
              </a:pPr>
              <a:t>1</a:t>
            </a:fld>
            <a:endParaRPr lang="en-US"/>
          </a:p>
        </p:txBody>
      </p:sp>
      <p:pic>
        <p:nvPicPr>
          <p:cNvPr id="5" name="Picture 4">
            <a:extLst>
              <a:ext uri="{FF2B5EF4-FFF2-40B4-BE49-F238E27FC236}">
                <a16:creationId xmlns:a16="http://schemas.microsoft.com/office/drawing/2014/main" id="{774B8215-BC51-4720-B38B-4ADEDF686879}"/>
              </a:ext>
            </a:extLst>
          </p:cNvPr>
          <p:cNvPicPr>
            <a:picLocks noChangeAspect="1"/>
          </p:cNvPicPr>
          <p:nvPr/>
        </p:nvPicPr>
        <p:blipFill rotWithShape="1">
          <a:blip r:embed="rId2"/>
          <a:srcRect r="2" b="4916"/>
          <a:stretch/>
        </p:blipFill>
        <p:spPr>
          <a:xfrm>
            <a:off x="929818" y="1940958"/>
            <a:ext cx="2449486" cy="2224305"/>
          </a:xfrm>
          <a:prstGeom prst="rect">
            <a:avLst/>
          </a:prstGeom>
        </p:spPr>
      </p:pic>
    </p:spTree>
    <p:extLst>
      <p:ext uri="{BB962C8B-B14F-4D97-AF65-F5344CB8AC3E}">
        <p14:creationId xmlns:p14="http://schemas.microsoft.com/office/powerpoint/2010/main" val="9469989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CE9A1-7BB3-4832-AFCC-5BAB453ACD3A}"/>
              </a:ext>
            </a:extLst>
          </p:cNvPr>
          <p:cNvSpPr>
            <a:spLocks noGrp="1"/>
          </p:cNvSpPr>
          <p:nvPr>
            <p:ph type="title"/>
          </p:nvPr>
        </p:nvSpPr>
        <p:spPr/>
        <p:txBody>
          <a:bodyPr/>
          <a:lstStyle/>
          <a:p>
            <a:r>
              <a:rPr lang="en-US" dirty="0"/>
              <a:t>Creating the network</a:t>
            </a:r>
          </a:p>
        </p:txBody>
      </p:sp>
      <p:sp>
        <p:nvSpPr>
          <p:cNvPr id="3" name="Text Placeholder 2">
            <a:extLst>
              <a:ext uri="{FF2B5EF4-FFF2-40B4-BE49-F238E27FC236}">
                <a16:creationId xmlns:a16="http://schemas.microsoft.com/office/drawing/2014/main" id="{9696E303-6AEF-4C4B-BEB5-08AF4801B723}"/>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63362C1-9D77-4965-B8E3-C8B0CFFBD4E4}"/>
              </a:ext>
            </a:extLst>
          </p:cNvPr>
          <p:cNvSpPr>
            <a:spLocks noGrp="1"/>
          </p:cNvSpPr>
          <p:nvPr>
            <p:ph type="sldNum" sz="quarter" idx="12"/>
          </p:nvPr>
        </p:nvSpPr>
        <p:spPr/>
        <p:txBody>
          <a:bodyPr/>
          <a:lstStyle/>
          <a:p>
            <a:fld id="{E29E76BA-A9BA-4FD5-8C9E-0C080B63341E}" type="slidenum">
              <a:rPr lang="en-US" smtClean="0"/>
              <a:t>10</a:t>
            </a:fld>
            <a:endParaRPr lang="en-US"/>
          </a:p>
        </p:txBody>
      </p:sp>
    </p:spTree>
    <p:extLst>
      <p:ext uri="{BB962C8B-B14F-4D97-AF65-F5344CB8AC3E}">
        <p14:creationId xmlns:p14="http://schemas.microsoft.com/office/powerpoint/2010/main" val="3325624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B04912-DE79-492A-BE26-17C714FF6EC3}"/>
              </a:ext>
            </a:extLst>
          </p:cNvPr>
          <p:cNvSpPr>
            <a:spLocks noGrp="1"/>
          </p:cNvSpPr>
          <p:nvPr>
            <p:ph type="title"/>
          </p:nvPr>
        </p:nvSpPr>
        <p:spPr>
          <a:xfrm>
            <a:off x="6411685" y="634946"/>
            <a:ext cx="5127171" cy="1450757"/>
          </a:xfrm>
        </p:spPr>
        <p:txBody>
          <a:bodyPr>
            <a:normAutofit/>
          </a:bodyPr>
          <a:lstStyle/>
          <a:p>
            <a:r>
              <a:rPr lang="en-US" dirty="0"/>
              <a:t>Network</a:t>
            </a:r>
          </a:p>
        </p:txBody>
      </p:sp>
      <p:pic>
        <p:nvPicPr>
          <p:cNvPr id="3" name="Picture 2" descr="A screenshot of a cell phone&#10;&#10;Description automatically generated">
            <a:extLst>
              <a:ext uri="{FF2B5EF4-FFF2-40B4-BE49-F238E27FC236}">
                <a16:creationId xmlns:a16="http://schemas.microsoft.com/office/drawing/2014/main" id="{0D4036A8-81C6-4CAD-B124-B0A5FD909DD4}"/>
              </a:ext>
            </a:extLst>
          </p:cNvPr>
          <p:cNvPicPr>
            <a:picLocks noChangeAspect="1"/>
          </p:cNvPicPr>
          <p:nvPr/>
        </p:nvPicPr>
        <p:blipFill>
          <a:blip r:embed="rId2"/>
          <a:stretch>
            <a:fillRect/>
          </a:stretch>
        </p:blipFill>
        <p:spPr>
          <a:xfrm>
            <a:off x="158432" y="208934"/>
            <a:ext cx="6094819" cy="5668182"/>
          </a:xfrm>
          <a:prstGeom prst="rect">
            <a:avLst/>
          </a:prstGeom>
        </p:spPr>
      </p:pic>
      <p:cxnSp>
        <p:nvCxnSpPr>
          <p:cNvPr id="15" name="Straight Connector 14">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D8537589-2A2E-491A-B3FC-9AE171CAE222}"/>
              </a:ext>
            </a:extLst>
          </p:cNvPr>
          <p:cNvSpPr>
            <a:spLocks noGrp="1"/>
          </p:cNvSpPr>
          <p:nvPr>
            <p:ph idx="1"/>
          </p:nvPr>
        </p:nvSpPr>
        <p:spPr>
          <a:xfrm>
            <a:off x="6411684" y="2198914"/>
            <a:ext cx="5127172" cy="3670180"/>
          </a:xfrm>
        </p:spPr>
        <p:txBody>
          <a:bodyPr>
            <a:normAutofit/>
          </a:bodyPr>
          <a:lstStyle/>
          <a:p>
            <a:r>
              <a:rPr lang="en-US" dirty="0"/>
              <a:t>For the purpose of this classification model we create a convolutional neural network to process the images</a:t>
            </a:r>
          </a:p>
          <a:p>
            <a:r>
              <a:rPr lang="en-US" dirty="0"/>
              <a:t>We create a CNN with 7 convnet layers</a:t>
            </a:r>
          </a:p>
          <a:p>
            <a:r>
              <a:rPr lang="en-US" dirty="0"/>
              <a:t>Each connected 6 maxpool_2d layers</a:t>
            </a:r>
          </a:p>
          <a:p>
            <a:r>
              <a:rPr lang="en-US" dirty="0"/>
              <a:t>In the end we have two fully connected layers to process the output from the CNN layers and give us an output of whether it’s a dog or a cat. </a:t>
            </a:r>
          </a:p>
          <a:p>
            <a:r>
              <a:rPr lang="en-US" dirty="0"/>
              <a:t>We use </a:t>
            </a:r>
            <a:r>
              <a:rPr lang="en-US" dirty="0" err="1"/>
              <a:t>relu</a:t>
            </a:r>
            <a:r>
              <a:rPr lang="en-US" dirty="0"/>
              <a:t> activation for out CNN models and </a:t>
            </a:r>
            <a:r>
              <a:rPr lang="en-US" dirty="0" err="1"/>
              <a:t>softmax</a:t>
            </a:r>
            <a:r>
              <a:rPr lang="en-US" dirty="0"/>
              <a:t> for the fully connected layer. </a:t>
            </a:r>
          </a:p>
          <a:p>
            <a:endParaRPr lang="en-US" dirty="0"/>
          </a:p>
        </p:txBody>
      </p:sp>
      <p:sp>
        <p:nvSpPr>
          <p:cNvPr id="17" name="Rectangle 16">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lide Number Placeholder 3">
            <a:extLst>
              <a:ext uri="{FF2B5EF4-FFF2-40B4-BE49-F238E27FC236}">
                <a16:creationId xmlns:a16="http://schemas.microsoft.com/office/drawing/2014/main" id="{3C2B3007-E14D-4D14-8236-2B95F16B3E9A}"/>
              </a:ext>
            </a:extLst>
          </p:cNvPr>
          <p:cNvSpPr>
            <a:spLocks noGrp="1"/>
          </p:cNvSpPr>
          <p:nvPr>
            <p:ph type="sldNum" sz="quarter" idx="12"/>
          </p:nvPr>
        </p:nvSpPr>
        <p:spPr>
          <a:xfrm>
            <a:off x="9900458" y="6459785"/>
            <a:ext cx="1312025" cy="365125"/>
          </a:xfrm>
        </p:spPr>
        <p:txBody>
          <a:bodyPr>
            <a:normAutofit/>
          </a:bodyPr>
          <a:lstStyle/>
          <a:p>
            <a:pPr>
              <a:spcAft>
                <a:spcPts val="600"/>
              </a:spcAft>
            </a:pPr>
            <a:fld id="{E29E76BA-A9BA-4FD5-8C9E-0C080B63341E}" type="slidenum">
              <a:rPr lang="en-US" smtClean="0"/>
              <a:pPr>
                <a:spcAft>
                  <a:spcPts val="600"/>
                </a:spcAft>
              </a:pPr>
              <a:t>11</a:t>
            </a:fld>
            <a:endParaRPr lang="en-US"/>
          </a:p>
        </p:txBody>
      </p:sp>
    </p:spTree>
    <p:extLst>
      <p:ext uri="{BB962C8B-B14F-4D97-AF65-F5344CB8AC3E}">
        <p14:creationId xmlns:p14="http://schemas.microsoft.com/office/powerpoint/2010/main" val="38765181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CE9A1-7BB3-4832-AFCC-5BAB453ACD3A}"/>
              </a:ext>
            </a:extLst>
          </p:cNvPr>
          <p:cNvSpPr>
            <a:spLocks noGrp="1"/>
          </p:cNvSpPr>
          <p:nvPr>
            <p:ph type="title"/>
          </p:nvPr>
        </p:nvSpPr>
        <p:spPr/>
        <p:txBody>
          <a:bodyPr/>
          <a:lstStyle/>
          <a:p>
            <a:r>
              <a:rPr lang="en-US" dirty="0"/>
              <a:t>Training and analyzing results</a:t>
            </a:r>
          </a:p>
        </p:txBody>
      </p:sp>
      <p:sp>
        <p:nvSpPr>
          <p:cNvPr id="3" name="Text Placeholder 2">
            <a:extLst>
              <a:ext uri="{FF2B5EF4-FFF2-40B4-BE49-F238E27FC236}">
                <a16:creationId xmlns:a16="http://schemas.microsoft.com/office/drawing/2014/main" id="{9696E303-6AEF-4C4B-BEB5-08AF4801B723}"/>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63362C1-9D77-4965-B8E3-C8B0CFFBD4E4}"/>
              </a:ext>
            </a:extLst>
          </p:cNvPr>
          <p:cNvSpPr>
            <a:spLocks noGrp="1"/>
          </p:cNvSpPr>
          <p:nvPr>
            <p:ph type="sldNum" sz="quarter" idx="12"/>
          </p:nvPr>
        </p:nvSpPr>
        <p:spPr/>
        <p:txBody>
          <a:bodyPr/>
          <a:lstStyle/>
          <a:p>
            <a:fld id="{E29E76BA-A9BA-4FD5-8C9E-0C080B63341E}" type="slidenum">
              <a:rPr lang="en-US" smtClean="0"/>
              <a:t>12</a:t>
            </a:fld>
            <a:endParaRPr lang="en-US"/>
          </a:p>
        </p:txBody>
      </p:sp>
    </p:spTree>
    <p:extLst>
      <p:ext uri="{BB962C8B-B14F-4D97-AF65-F5344CB8AC3E}">
        <p14:creationId xmlns:p14="http://schemas.microsoft.com/office/powerpoint/2010/main" val="1743559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04912-DE79-492A-BE26-17C714FF6EC3}"/>
              </a:ext>
            </a:extLst>
          </p:cNvPr>
          <p:cNvSpPr>
            <a:spLocks noGrp="1"/>
          </p:cNvSpPr>
          <p:nvPr>
            <p:ph type="title"/>
          </p:nvPr>
        </p:nvSpPr>
        <p:spPr/>
        <p:txBody>
          <a:bodyPr/>
          <a:lstStyle/>
          <a:p>
            <a:r>
              <a:rPr lang="en-US" dirty="0"/>
              <a:t>Training</a:t>
            </a:r>
          </a:p>
        </p:txBody>
      </p:sp>
      <p:sp>
        <p:nvSpPr>
          <p:cNvPr id="4" name="Slide Number Placeholder 3">
            <a:extLst>
              <a:ext uri="{FF2B5EF4-FFF2-40B4-BE49-F238E27FC236}">
                <a16:creationId xmlns:a16="http://schemas.microsoft.com/office/drawing/2014/main" id="{3C2B3007-E14D-4D14-8236-2B95F16B3E9A}"/>
              </a:ext>
            </a:extLst>
          </p:cNvPr>
          <p:cNvSpPr>
            <a:spLocks noGrp="1"/>
          </p:cNvSpPr>
          <p:nvPr>
            <p:ph type="sldNum" sz="quarter" idx="12"/>
          </p:nvPr>
        </p:nvSpPr>
        <p:spPr/>
        <p:txBody>
          <a:bodyPr/>
          <a:lstStyle/>
          <a:p>
            <a:fld id="{E29E76BA-A9BA-4FD5-8C9E-0C080B63341E}" type="slidenum">
              <a:rPr lang="en-US" smtClean="0"/>
              <a:t>13</a:t>
            </a:fld>
            <a:endParaRPr lang="en-US"/>
          </a:p>
        </p:txBody>
      </p:sp>
      <p:sp>
        <p:nvSpPr>
          <p:cNvPr id="8" name="Content Placeholder 7">
            <a:extLst>
              <a:ext uri="{FF2B5EF4-FFF2-40B4-BE49-F238E27FC236}">
                <a16:creationId xmlns:a16="http://schemas.microsoft.com/office/drawing/2014/main" id="{D8537589-2A2E-491A-B3FC-9AE171CAE222}"/>
              </a:ext>
            </a:extLst>
          </p:cNvPr>
          <p:cNvSpPr>
            <a:spLocks noGrp="1"/>
          </p:cNvSpPr>
          <p:nvPr>
            <p:ph idx="1"/>
          </p:nvPr>
        </p:nvSpPr>
        <p:spPr>
          <a:xfrm>
            <a:off x="1097280" y="1845734"/>
            <a:ext cx="6886135" cy="2181143"/>
          </a:xfrm>
        </p:spPr>
        <p:txBody>
          <a:bodyPr/>
          <a:lstStyle/>
          <a:p>
            <a:r>
              <a:rPr lang="en-US" dirty="0"/>
              <a:t>For training the model we wanted the model to not produce results that make the model to overfit the data or underfit the data. </a:t>
            </a:r>
          </a:p>
          <a:p>
            <a:r>
              <a:rPr lang="en-US" dirty="0"/>
              <a:t>For this we choose to train the model for 30 epochs after testing various epoch times and various comparisons between training accuracy, validation accuracy, training loss and accuracy loss. </a:t>
            </a:r>
          </a:p>
        </p:txBody>
      </p:sp>
    </p:spTree>
    <p:extLst>
      <p:ext uri="{BB962C8B-B14F-4D97-AF65-F5344CB8AC3E}">
        <p14:creationId xmlns:p14="http://schemas.microsoft.com/office/powerpoint/2010/main" val="12624731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04912-DE79-492A-BE26-17C714FF6EC3}"/>
              </a:ext>
            </a:extLst>
          </p:cNvPr>
          <p:cNvSpPr>
            <a:spLocks noGrp="1"/>
          </p:cNvSpPr>
          <p:nvPr>
            <p:ph type="title"/>
          </p:nvPr>
        </p:nvSpPr>
        <p:spPr/>
        <p:txBody>
          <a:bodyPr/>
          <a:lstStyle/>
          <a:p>
            <a:r>
              <a:rPr lang="en-US" dirty="0"/>
              <a:t>Analysis</a:t>
            </a:r>
          </a:p>
        </p:txBody>
      </p:sp>
      <p:sp>
        <p:nvSpPr>
          <p:cNvPr id="4" name="Slide Number Placeholder 3">
            <a:extLst>
              <a:ext uri="{FF2B5EF4-FFF2-40B4-BE49-F238E27FC236}">
                <a16:creationId xmlns:a16="http://schemas.microsoft.com/office/drawing/2014/main" id="{3C2B3007-E14D-4D14-8236-2B95F16B3E9A}"/>
              </a:ext>
            </a:extLst>
          </p:cNvPr>
          <p:cNvSpPr>
            <a:spLocks noGrp="1"/>
          </p:cNvSpPr>
          <p:nvPr>
            <p:ph type="sldNum" sz="quarter" idx="12"/>
          </p:nvPr>
        </p:nvSpPr>
        <p:spPr/>
        <p:txBody>
          <a:bodyPr/>
          <a:lstStyle/>
          <a:p>
            <a:fld id="{E29E76BA-A9BA-4FD5-8C9E-0C080B63341E}" type="slidenum">
              <a:rPr lang="en-US" smtClean="0"/>
              <a:t>14</a:t>
            </a:fld>
            <a:endParaRPr lang="en-US"/>
          </a:p>
        </p:txBody>
      </p:sp>
      <p:sp>
        <p:nvSpPr>
          <p:cNvPr id="8" name="Content Placeholder 7">
            <a:extLst>
              <a:ext uri="{FF2B5EF4-FFF2-40B4-BE49-F238E27FC236}">
                <a16:creationId xmlns:a16="http://schemas.microsoft.com/office/drawing/2014/main" id="{D8537589-2A2E-491A-B3FC-9AE171CAE222}"/>
              </a:ext>
            </a:extLst>
          </p:cNvPr>
          <p:cNvSpPr>
            <a:spLocks noGrp="1"/>
          </p:cNvSpPr>
          <p:nvPr>
            <p:ph idx="1"/>
          </p:nvPr>
        </p:nvSpPr>
        <p:spPr>
          <a:xfrm>
            <a:off x="1097280" y="1845734"/>
            <a:ext cx="10058400" cy="1723943"/>
          </a:xfrm>
        </p:spPr>
        <p:txBody>
          <a:bodyPr/>
          <a:lstStyle/>
          <a:p>
            <a:pPr marL="176213" indent="-176213">
              <a:buFont typeface="Arial" panose="020B0604020202020204" pitchFamily="34" charset="0"/>
              <a:buChar char="•"/>
            </a:pPr>
            <a:r>
              <a:rPr lang="en-US" dirty="0"/>
              <a:t>Below are displayed the final training loss, training accuracy, validation loss and validation accuracy. </a:t>
            </a:r>
          </a:p>
          <a:p>
            <a:pPr marL="176213" indent="-176213">
              <a:buFont typeface="Arial" panose="020B0604020202020204" pitchFamily="34" charset="0"/>
              <a:buChar char="•"/>
            </a:pPr>
            <a:r>
              <a:rPr lang="en-US" dirty="0"/>
              <a:t>After trying several combinations we came to the result that due to lack of data we are not able to achieve higher accuracy values,, and we hope that with more data our model would improve in it’s classification job</a:t>
            </a:r>
          </a:p>
        </p:txBody>
      </p:sp>
      <p:pic>
        <p:nvPicPr>
          <p:cNvPr id="5" name="Picture 4">
            <a:extLst>
              <a:ext uri="{FF2B5EF4-FFF2-40B4-BE49-F238E27FC236}">
                <a16:creationId xmlns:a16="http://schemas.microsoft.com/office/drawing/2014/main" id="{50AEE4CC-5B7F-415B-94E9-EA7C9A185B94}"/>
              </a:ext>
            </a:extLst>
          </p:cNvPr>
          <p:cNvPicPr>
            <a:picLocks noChangeAspect="1"/>
          </p:cNvPicPr>
          <p:nvPr/>
        </p:nvPicPr>
        <p:blipFill>
          <a:blip r:embed="rId2"/>
          <a:stretch>
            <a:fillRect/>
          </a:stretch>
        </p:blipFill>
        <p:spPr>
          <a:xfrm>
            <a:off x="463053" y="4176343"/>
            <a:ext cx="11265893" cy="1325398"/>
          </a:xfrm>
          <a:prstGeom prst="rect">
            <a:avLst/>
          </a:prstGeom>
        </p:spPr>
      </p:pic>
    </p:spTree>
    <p:extLst>
      <p:ext uri="{BB962C8B-B14F-4D97-AF65-F5344CB8AC3E}">
        <p14:creationId xmlns:p14="http://schemas.microsoft.com/office/powerpoint/2010/main" val="1665478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CE9A1-7BB3-4832-AFCC-5BAB453ACD3A}"/>
              </a:ext>
            </a:extLst>
          </p:cNvPr>
          <p:cNvSpPr>
            <a:spLocks noGrp="1"/>
          </p:cNvSpPr>
          <p:nvPr>
            <p:ph type="title"/>
          </p:nvPr>
        </p:nvSpPr>
        <p:spPr/>
        <p:txBody>
          <a:bodyPr/>
          <a:lstStyle/>
          <a:p>
            <a:r>
              <a:rPr lang="en-US" dirty="0"/>
              <a:t>Prediction Results</a:t>
            </a:r>
          </a:p>
        </p:txBody>
      </p:sp>
      <p:sp>
        <p:nvSpPr>
          <p:cNvPr id="3" name="Text Placeholder 2">
            <a:extLst>
              <a:ext uri="{FF2B5EF4-FFF2-40B4-BE49-F238E27FC236}">
                <a16:creationId xmlns:a16="http://schemas.microsoft.com/office/drawing/2014/main" id="{9696E303-6AEF-4C4B-BEB5-08AF4801B723}"/>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63362C1-9D77-4965-B8E3-C8B0CFFBD4E4}"/>
              </a:ext>
            </a:extLst>
          </p:cNvPr>
          <p:cNvSpPr>
            <a:spLocks noGrp="1"/>
          </p:cNvSpPr>
          <p:nvPr>
            <p:ph type="sldNum" sz="quarter" idx="12"/>
          </p:nvPr>
        </p:nvSpPr>
        <p:spPr/>
        <p:txBody>
          <a:bodyPr/>
          <a:lstStyle/>
          <a:p>
            <a:fld id="{E29E76BA-A9BA-4FD5-8C9E-0C080B63341E}" type="slidenum">
              <a:rPr lang="en-US" smtClean="0"/>
              <a:t>15</a:t>
            </a:fld>
            <a:endParaRPr lang="en-US"/>
          </a:p>
        </p:txBody>
      </p:sp>
    </p:spTree>
    <p:extLst>
      <p:ext uri="{BB962C8B-B14F-4D97-AF65-F5344CB8AC3E}">
        <p14:creationId xmlns:p14="http://schemas.microsoft.com/office/powerpoint/2010/main" val="12702414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B04912-DE79-492A-BE26-17C714FF6EC3}"/>
              </a:ext>
            </a:extLst>
          </p:cNvPr>
          <p:cNvSpPr>
            <a:spLocks noGrp="1"/>
          </p:cNvSpPr>
          <p:nvPr>
            <p:ph type="title"/>
          </p:nvPr>
        </p:nvSpPr>
        <p:spPr>
          <a:xfrm>
            <a:off x="6411685" y="634946"/>
            <a:ext cx="5127171" cy="1450757"/>
          </a:xfrm>
        </p:spPr>
        <p:txBody>
          <a:bodyPr>
            <a:normAutofit/>
          </a:bodyPr>
          <a:lstStyle/>
          <a:p>
            <a:r>
              <a:rPr lang="en-US" dirty="0"/>
              <a:t>Predictions</a:t>
            </a:r>
          </a:p>
        </p:txBody>
      </p:sp>
      <p:pic>
        <p:nvPicPr>
          <p:cNvPr id="6" name="Picture 5">
            <a:extLst>
              <a:ext uri="{FF2B5EF4-FFF2-40B4-BE49-F238E27FC236}">
                <a16:creationId xmlns:a16="http://schemas.microsoft.com/office/drawing/2014/main" id="{673B816B-046F-4AEC-825D-3D41959038F8}"/>
              </a:ext>
            </a:extLst>
          </p:cNvPr>
          <p:cNvPicPr>
            <a:picLocks noChangeAspect="1"/>
          </p:cNvPicPr>
          <p:nvPr/>
        </p:nvPicPr>
        <p:blipFill>
          <a:blip r:embed="rId2"/>
          <a:stretch>
            <a:fillRect/>
          </a:stretch>
        </p:blipFill>
        <p:spPr>
          <a:xfrm>
            <a:off x="643192" y="1142173"/>
            <a:ext cx="5451627" cy="4253613"/>
          </a:xfrm>
          <a:prstGeom prst="rect">
            <a:avLst/>
          </a:prstGeom>
        </p:spPr>
      </p:pic>
      <p:cxnSp>
        <p:nvCxnSpPr>
          <p:cNvPr id="26" name="Straight Connector 25">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D8537589-2A2E-491A-B3FC-9AE171CAE222}"/>
              </a:ext>
            </a:extLst>
          </p:cNvPr>
          <p:cNvSpPr>
            <a:spLocks noGrp="1"/>
          </p:cNvSpPr>
          <p:nvPr>
            <p:ph idx="1"/>
          </p:nvPr>
        </p:nvSpPr>
        <p:spPr>
          <a:xfrm>
            <a:off x="6411684" y="2198914"/>
            <a:ext cx="5127172" cy="3670180"/>
          </a:xfrm>
        </p:spPr>
        <p:txBody>
          <a:bodyPr>
            <a:normAutofit/>
          </a:bodyPr>
          <a:lstStyle/>
          <a:p>
            <a:pPr marL="176213" indent="-176213">
              <a:buFont typeface="Arial" panose="020B0604020202020204" pitchFamily="34" charset="0"/>
              <a:buChar char="•"/>
            </a:pPr>
            <a:r>
              <a:rPr lang="en-US" dirty="0"/>
              <a:t>These are the predictions we observe after predicting on the dataset that the model has never seen. </a:t>
            </a:r>
          </a:p>
        </p:txBody>
      </p:sp>
      <p:sp>
        <p:nvSpPr>
          <p:cNvPr id="28" name="Rectangle 27">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lide Number Placeholder 3">
            <a:extLst>
              <a:ext uri="{FF2B5EF4-FFF2-40B4-BE49-F238E27FC236}">
                <a16:creationId xmlns:a16="http://schemas.microsoft.com/office/drawing/2014/main" id="{3C2B3007-E14D-4D14-8236-2B95F16B3E9A}"/>
              </a:ext>
            </a:extLst>
          </p:cNvPr>
          <p:cNvSpPr>
            <a:spLocks noGrp="1"/>
          </p:cNvSpPr>
          <p:nvPr>
            <p:ph type="sldNum" sz="quarter" idx="12"/>
          </p:nvPr>
        </p:nvSpPr>
        <p:spPr>
          <a:xfrm>
            <a:off x="9900458" y="6459785"/>
            <a:ext cx="1312025" cy="365125"/>
          </a:xfrm>
        </p:spPr>
        <p:txBody>
          <a:bodyPr>
            <a:normAutofit/>
          </a:bodyPr>
          <a:lstStyle/>
          <a:p>
            <a:pPr>
              <a:spcAft>
                <a:spcPts val="600"/>
              </a:spcAft>
            </a:pPr>
            <a:fld id="{E29E76BA-A9BA-4FD5-8C9E-0C080B63341E}" type="slidenum">
              <a:rPr lang="en-US" smtClean="0"/>
              <a:pPr>
                <a:spcAft>
                  <a:spcPts val="600"/>
                </a:spcAft>
              </a:pPr>
              <a:t>16</a:t>
            </a:fld>
            <a:endParaRPr lang="en-US"/>
          </a:p>
        </p:txBody>
      </p:sp>
    </p:spTree>
    <p:extLst>
      <p:ext uri="{BB962C8B-B14F-4D97-AF65-F5344CB8AC3E}">
        <p14:creationId xmlns:p14="http://schemas.microsoft.com/office/powerpoint/2010/main" val="5153758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CE9A1-7BB3-4832-AFCC-5BAB453ACD3A}"/>
              </a:ext>
            </a:extLst>
          </p:cNvPr>
          <p:cNvSpPr>
            <a:spLocks noGrp="1"/>
          </p:cNvSpPr>
          <p:nvPr>
            <p:ph type="title"/>
          </p:nvPr>
        </p:nvSpPr>
        <p:spPr/>
        <p:txBody>
          <a:bodyPr/>
          <a:lstStyle/>
          <a:p>
            <a:r>
              <a:rPr lang="en-US" dirty="0"/>
              <a:t>Self Selected Datasets:</a:t>
            </a:r>
            <a:br>
              <a:rPr lang="en-US" dirty="0"/>
            </a:br>
            <a:r>
              <a:rPr lang="en-US" dirty="0"/>
              <a:t>Image Classification</a:t>
            </a:r>
            <a:br>
              <a:rPr lang="en-US" dirty="0"/>
            </a:br>
            <a:r>
              <a:rPr lang="en-US" dirty="0" err="1"/>
              <a:t>Mnist</a:t>
            </a:r>
            <a:r>
              <a:rPr lang="en-US" dirty="0"/>
              <a:t> Dataset</a:t>
            </a:r>
          </a:p>
        </p:txBody>
      </p:sp>
      <p:sp>
        <p:nvSpPr>
          <p:cNvPr id="3" name="Text Placeholder 2">
            <a:extLst>
              <a:ext uri="{FF2B5EF4-FFF2-40B4-BE49-F238E27FC236}">
                <a16:creationId xmlns:a16="http://schemas.microsoft.com/office/drawing/2014/main" id="{9696E303-6AEF-4C4B-BEB5-08AF4801B723}"/>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63362C1-9D77-4965-B8E3-C8B0CFFBD4E4}"/>
              </a:ext>
            </a:extLst>
          </p:cNvPr>
          <p:cNvSpPr>
            <a:spLocks noGrp="1"/>
          </p:cNvSpPr>
          <p:nvPr>
            <p:ph type="sldNum" sz="quarter" idx="12"/>
          </p:nvPr>
        </p:nvSpPr>
        <p:spPr/>
        <p:txBody>
          <a:bodyPr/>
          <a:lstStyle/>
          <a:p>
            <a:fld id="{E29E76BA-A9BA-4FD5-8C9E-0C080B63341E}" type="slidenum">
              <a:rPr lang="en-US" smtClean="0"/>
              <a:t>17</a:t>
            </a:fld>
            <a:endParaRPr lang="en-US"/>
          </a:p>
        </p:txBody>
      </p:sp>
    </p:spTree>
    <p:extLst>
      <p:ext uri="{BB962C8B-B14F-4D97-AF65-F5344CB8AC3E}">
        <p14:creationId xmlns:p14="http://schemas.microsoft.com/office/powerpoint/2010/main" val="11480355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AA3E6-29B2-4E68-A3E7-6EC8D0C0D0A1}"/>
              </a:ext>
            </a:extLst>
          </p:cNvPr>
          <p:cNvSpPr>
            <a:spLocks noGrp="1"/>
          </p:cNvSpPr>
          <p:nvPr>
            <p:ph type="title"/>
          </p:nvPr>
        </p:nvSpPr>
        <p:spPr>
          <a:xfrm>
            <a:off x="1097280" y="286603"/>
            <a:ext cx="10058400" cy="1450757"/>
          </a:xfrm>
        </p:spPr>
        <p:txBody>
          <a:bodyPr/>
          <a:lstStyle/>
          <a:p>
            <a:r>
              <a:rPr lang="en-US" dirty="0"/>
              <a:t>Data set Description</a:t>
            </a:r>
          </a:p>
        </p:txBody>
      </p:sp>
      <p:sp>
        <p:nvSpPr>
          <p:cNvPr id="3" name="Content Placeholder 2">
            <a:extLst>
              <a:ext uri="{FF2B5EF4-FFF2-40B4-BE49-F238E27FC236}">
                <a16:creationId xmlns:a16="http://schemas.microsoft.com/office/drawing/2014/main" id="{20384FBE-8B05-4E12-A0E6-AB05C20AFFBC}"/>
              </a:ext>
            </a:extLst>
          </p:cNvPr>
          <p:cNvSpPr>
            <a:spLocks noGrp="1"/>
          </p:cNvSpPr>
          <p:nvPr>
            <p:ph idx="1"/>
          </p:nvPr>
        </p:nvSpPr>
        <p:spPr>
          <a:xfrm>
            <a:off x="930536" y="1845734"/>
            <a:ext cx="5874710" cy="1718342"/>
          </a:xfrm>
        </p:spPr>
        <p:txBody>
          <a:bodyPr>
            <a:normAutofit/>
          </a:bodyPr>
          <a:lstStyle/>
          <a:p>
            <a:pPr marL="228600" indent="-228600">
              <a:buFont typeface="Arial" panose="020B0604020202020204" pitchFamily="34" charset="0"/>
              <a:buChar char="•"/>
            </a:pPr>
            <a:r>
              <a:rPr lang="en-US" dirty="0"/>
              <a:t>.</a:t>
            </a:r>
            <a:r>
              <a:rPr lang="en-US" dirty="0" err="1"/>
              <a:t>Mnist</a:t>
            </a:r>
            <a:r>
              <a:rPr lang="en-US" dirty="0"/>
              <a:t> dataset is a dataset stored in the TensorFlow library.</a:t>
            </a:r>
          </a:p>
          <a:p>
            <a:pPr marL="228600" indent="-228600">
              <a:buFont typeface="Arial" panose="020B0604020202020204" pitchFamily="34" charset="0"/>
              <a:buChar char="•"/>
            </a:pPr>
            <a:r>
              <a:rPr lang="en-US" dirty="0"/>
              <a:t>This is a dataset that contains 70000 pictures of handwritten number as a 28*28 bitmap images.</a:t>
            </a:r>
          </a:p>
          <a:p>
            <a:endParaRPr lang="en-US" dirty="0"/>
          </a:p>
          <a:p>
            <a:endParaRPr lang="en-US" dirty="0"/>
          </a:p>
          <a:p>
            <a:pPr marL="0" indent="0">
              <a:buNone/>
            </a:pPr>
            <a:endParaRPr lang="en-US" dirty="0"/>
          </a:p>
          <a:p>
            <a:pPr marL="0" indent="0">
              <a:buNone/>
            </a:pPr>
            <a:endParaRPr lang="en-US" dirty="0"/>
          </a:p>
        </p:txBody>
      </p:sp>
      <p:sp>
        <p:nvSpPr>
          <p:cNvPr id="7" name="Slide Number Placeholder 6">
            <a:extLst>
              <a:ext uri="{FF2B5EF4-FFF2-40B4-BE49-F238E27FC236}">
                <a16:creationId xmlns:a16="http://schemas.microsoft.com/office/drawing/2014/main" id="{0EE5AD67-1B94-44D3-81E7-BB43B66E430B}"/>
              </a:ext>
            </a:extLst>
          </p:cNvPr>
          <p:cNvSpPr>
            <a:spLocks noGrp="1"/>
          </p:cNvSpPr>
          <p:nvPr>
            <p:ph type="sldNum" sz="quarter" idx="12"/>
          </p:nvPr>
        </p:nvSpPr>
        <p:spPr>
          <a:xfrm>
            <a:off x="9900458" y="6459785"/>
            <a:ext cx="1312025" cy="365125"/>
          </a:xfrm>
        </p:spPr>
        <p:txBody>
          <a:bodyPr/>
          <a:lstStyle/>
          <a:p>
            <a:fld id="{E29E76BA-A9BA-4FD5-8C9E-0C080B63341E}" type="slidenum">
              <a:rPr lang="en-US" smtClean="0"/>
              <a:t>18</a:t>
            </a:fld>
            <a:endParaRPr lang="en-US"/>
          </a:p>
        </p:txBody>
      </p:sp>
      <p:pic>
        <p:nvPicPr>
          <p:cNvPr id="4" name="Picture 3">
            <a:extLst>
              <a:ext uri="{FF2B5EF4-FFF2-40B4-BE49-F238E27FC236}">
                <a16:creationId xmlns:a16="http://schemas.microsoft.com/office/drawing/2014/main" id="{CB56B74F-ABA6-4930-A18B-E0800AF38407}"/>
              </a:ext>
            </a:extLst>
          </p:cNvPr>
          <p:cNvPicPr>
            <a:picLocks noChangeAspect="1"/>
          </p:cNvPicPr>
          <p:nvPr/>
        </p:nvPicPr>
        <p:blipFill>
          <a:blip r:embed="rId2"/>
          <a:stretch>
            <a:fillRect/>
          </a:stretch>
        </p:blipFill>
        <p:spPr>
          <a:xfrm>
            <a:off x="6998318" y="1737360"/>
            <a:ext cx="5119192" cy="4131734"/>
          </a:xfrm>
          <a:prstGeom prst="rect">
            <a:avLst/>
          </a:prstGeom>
        </p:spPr>
      </p:pic>
      <p:pic>
        <p:nvPicPr>
          <p:cNvPr id="5" name="Picture 4">
            <a:extLst>
              <a:ext uri="{FF2B5EF4-FFF2-40B4-BE49-F238E27FC236}">
                <a16:creationId xmlns:a16="http://schemas.microsoft.com/office/drawing/2014/main" id="{48EA2B0A-E3D0-4AE0-8713-F049047C449A}"/>
              </a:ext>
            </a:extLst>
          </p:cNvPr>
          <p:cNvPicPr>
            <a:picLocks noChangeAspect="1"/>
          </p:cNvPicPr>
          <p:nvPr/>
        </p:nvPicPr>
        <p:blipFill>
          <a:blip r:embed="rId3"/>
          <a:stretch>
            <a:fillRect/>
          </a:stretch>
        </p:blipFill>
        <p:spPr>
          <a:xfrm>
            <a:off x="930536" y="3803227"/>
            <a:ext cx="5285204" cy="1718342"/>
          </a:xfrm>
          <a:prstGeom prst="rect">
            <a:avLst/>
          </a:prstGeom>
        </p:spPr>
      </p:pic>
    </p:spTree>
    <p:extLst>
      <p:ext uri="{BB962C8B-B14F-4D97-AF65-F5344CB8AC3E}">
        <p14:creationId xmlns:p14="http://schemas.microsoft.com/office/powerpoint/2010/main" val="5445736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CE9A1-7BB3-4832-AFCC-5BAB453ACD3A}"/>
              </a:ext>
            </a:extLst>
          </p:cNvPr>
          <p:cNvSpPr>
            <a:spLocks noGrp="1"/>
          </p:cNvSpPr>
          <p:nvPr>
            <p:ph type="title"/>
          </p:nvPr>
        </p:nvSpPr>
        <p:spPr/>
        <p:txBody>
          <a:bodyPr/>
          <a:lstStyle/>
          <a:p>
            <a:r>
              <a:rPr lang="en-US" dirty="0"/>
              <a:t>Creating test, train data set</a:t>
            </a:r>
          </a:p>
        </p:txBody>
      </p:sp>
      <p:sp>
        <p:nvSpPr>
          <p:cNvPr id="3" name="Text Placeholder 2">
            <a:extLst>
              <a:ext uri="{FF2B5EF4-FFF2-40B4-BE49-F238E27FC236}">
                <a16:creationId xmlns:a16="http://schemas.microsoft.com/office/drawing/2014/main" id="{9696E303-6AEF-4C4B-BEB5-08AF4801B723}"/>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63362C1-9D77-4965-B8E3-C8B0CFFBD4E4}"/>
              </a:ext>
            </a:extLst>
          </p:cNvPr>
          <p:cNvSpPr>
            <a:spLocks noGrp="1"/>
          </p:cNvSpPr>
          <p:nvPr>
            <p:ph type="sldNum" sz="quarter" idx="12"/>
          </p:nvPr>
        </p:nvSpPr>
        <p:spPr/>
        <p:txBody>
          <a:bodyPr/>
          <a:lstStyle/>
          <a:p>
            <a:fld id="{E29E76BA-A9BA-4FD5-8C9E-0C080B63341E}" type="slidenum">
              <a:rPr lang="en-US" smtClean="0"/>
              <a:t>19</a:t>
            </a:fld>
            <a:endParaRPr lang="en-US"/>
          </a:p>
        </p:txBody>
      </p:sp>
    </p:spTree>
    <p:extLst>
      <p:ext uri="{BB962C8B-B14F-4D97-AF65-F5344CB8AC3E}">
        <p14:creationId xmlns:p14="http://schemas.microsoft.com/office/powerpoint/2010/main" val="1373499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CE9A1-7BB3-4832-AFCC-5BAB453ACD3A}"/>
              </a:ext>
            </a:extLst>
          </p:cNvPr>
          <p:cNvSpPr>
            <a:spLocks noGrp="1"/>
          </p:cNvSpPr>
          <p:nvPr>
            <p:ph type="title"/>
          </p:nvPr>
        </p:nvSpPr>
        <p:spPr/>
        <p:txBody>
          <a:bodyPr/>
          <a:lstStyle/>
          <a:p>
            <a:r>
              <a:rPr lang="en-US" dirty="0"/>
              <a:t>Required Dataset:</a:t>
            </a:r>
            <a:br>
              <a:rPr lang="en-US" dirty="0"/>
            </a:br>
            <a:r>
              <a:rPr lang="en-US" dirty="0"/>
              <a:t>Image Classification</a:t>
            </a:r>
            <a:br>
              <a:rPr lang="en-US" dirty="0"/>
            </a:br>
            <a:r>
              <a:rPr lang="en-US" dirty="0"/>
              <a:t>Cats vs Dogs</a:t>
            </a:r>
          </a:p>
        </p:txBody>
      </p:sp>
      <p:sp>
        <p:nvSpPr>
          <p:cNvPr id="3" name="Text Placeholder 2">
            <a:extLst>
              <a:ext uri="{FF2B5EF4-FFF2-40B4-BE49-F238E27FC236}">
                <a16:creationId xmlns:a16="http://schemas.microsoft.com/office/drawing/2014/main" id="{9696E303-6AEF-4C4B-BEB5-08AF4801B723}"/>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63362C1-9D77-4965-B8E3-C8B0CFFBD4E4}"/>
              </a:ext>
            </a:extLst>
          </p:cNvPr>
          <p:cNvSpPr>
            <a:spLocks noGrp="1"/>
          </p:cNvSpPr>
          <p:nvPr>
            <p:ph type="sldNum" sz="quarter" idx="12"/>
          </p:nvPr>
        </p:nvSpPr>
        <p:spPr/>
        <p:txBody>
          <a:bodyPr/>
          <a:lstStyle/>
          <a:p>
            <a:fld id="{E29E76BA-A9BA-4FD5-8C9E-0C080B63341E}" type="slidenum">
              <a:rPr lang="en-US" smtClean="0"/>
              <a:t>2</a:t>
            </a:fld>
            <a:endParaRPr lang="en-US"/>
          </a:p>
        </p:txBody>
      </p:sp>
    </p:spTree>
    <p:extLst>
      <p:ext uri="{BB962C8B-B14F-4D97-AF65-F5344CB8AC3E}">
        <p14:creationId xmlns:p14="http://schemas.microsoft.com/office/powerpoint/2010/main" val="34781255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BE257-FE5E-462D-81EB-67F5F07B8814}"/>
              </a:ext>
            </a:extLst>
          </p:cNvPr>
          <p:cNvSpPr>
            <a:spLocks noGrp="1"/>
          </p:cNvSpPr>
          <p:nvPr>
            <p:ph type="title"/>
          </p:nvPr>
        </p:nvSpPr>
        <p:spPr/>
        <p:txBody>
          <a:bodyPr/>
          <a:lstStyle/>
          <a:p>
            <a:r>
              <a:rPr lang="en-US" dirty="0"/>
              <a:t>Creating testing and training data set. </a:t>
            </a:r>
          </a:p>
        </p:txBody>
      </p:sp>
      <p:sp>
        <p:nvSpPr>
          <p:cNvPr id="4" name="Slide Number Placeholder 3">
            <a:extLst>
              <a:ext uri="{FF2B5EF4-FFF2-40B4-BE49-F238E27FC236}">
                <a16:creationId xmlns:a16="http://schemas.microsoft.com/office/drawing/2014/main" id="{5DB28406-3955-4F32-BE9C-98C09A0B17B8}"/>
              </a:ext>
            </a:extLst>
          </p:cNvPr>
          <p:cNvSpPr>
            <a:spLocks noGrp="1"/>
          </p:cNvSpPr>
          <p:nvPr>
            <p:ph type="sldNum" sz="quarter" idx="12"/>
          </p:nvPr>
        </p:nvSpPr>
        <p:spPr/>
        <p:txBody>
          <a:bodyPr/>
          <a:lstStyle/>
          <a:p>
            <a:fld id="{E29E76BA-A9BA-4FD5-8C9E-0C080B63341E}" type="slidenum">
              <a:rPr lang="en-US" smtClean="0"/>
              <a:t>20</a:t>
            </a:fld>
            <a:endParaRPr lang="en-US"/>
          </a:p>
        </p:txBody>
      </p:sp>
      <p:sp>
        <p:nvSpPr>
          <p:cNvPr id="6" name="Content Placeholder 5">
            <a:extLst>
              <a:ext uri="{FF2B5EF4-FFF2-40B4-BE49-F238E27FC236}">
                <a16:creationId xmlns:a16="http://schemas.microsoft.com/office/drawing/2014/main" id="{361E67AB-AA21-4071-AF71-2999F38901FF}"/>
              </a:ext>
            </a:extLst>
          </p:cNvPr>
          <p:cNvSpPr>
            <a:spLocks noGrp="1"/>
          </p:cNvSpPr>
          <p:nvPr>
            <p:ph idx="1"/>
          </p:nvPr>
        </p:nvSpPr>
        <p:spPr/>
        <p:txBody>
          <a:bodyPr/>
          <a:lstStyle/>
          <a:p>
            <a:r>
              <a:rPr lang="en-US" dirty="0"/>
              <a:t>We use 60000 images for training and 10000 images for testing</a:t>
            </a:r>
          </a:p>
          <a:p>
            <a:endParaRPr lang="en-US" dirty="0"/>
          </a:p>
        </p:txBody>
      </p:sp>
      <p:pic>
        <p:nvPicPr>
          <p:cNvPr id="3" name="Picture 2">
            <a:extLst>
              <a:ext uri="{FF2B5EF4-FFF2-40B4-BE49-F238E27FC236}">
                <a16:creationId xmlns:a16="http://schemas.microsoft.com/office/drawing/2014/main" id="{1D3FA07B-D62C-4256-A45F-B2CBFAAAFA95}"/>
              </a:ext>
            </a:extLst>
          </p:cNvPr>
          <p:cNvPicPr>
            <a:picLocks noChangeAspect="1"/>
          </p:cNvPicPr>
          <p:nvPr/>
        </p:nvPicPr>
        <p:blipFill>
          <a:blip r:embed="rId2"/>
          <a:stretch>
            <a:fillRect/>
          </a:stretch>
        </p:blipFill>
        <p:spPr>
          <a:xfrm>
            <a:off x="847401" y="2824829"/>
            <a:ext cx="4023538" cy="3044265"/>
          </a:xfrm>
          <a:prstGeom prst="rect">
            <a:avLst/>
          </a:prstGeom>
        </p:spPr>
      </p:pic>
    </p:spTree>
    <p:extLst>
      <p:ext uri="{BB962C8B-B14F-4D97-AF65-F5344CB8AC3E}">
        <p14:creationId xmlns:p14="http://schemas.microsoft.com/office/powerpoint/2010/main" val="28384258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CE9A1-7BB3-4832-AFCC-5BAB453ACD3A}"/>
              </a:ext>
            </a:extLst>
          </p:cNvPr>
          <p:cNvSpPr>
            <a:spLocks noGrp="1"/>
          </p:cNvSpPr>
          <p:nvPr>
            <p:ph type="title"/>
          </p:nvPr>
        </p:nvSpPr>
        <p:spPr/>
        <p:txBody>
          <a:bodyPr/>
          <a:lstStyle/>
          <a:p>
            <a:r>
              <a:rPr lang="en-US" dirty="0"/>
              <a:t>Preprocessing the images</a:t>
            </a:r>
          </a:p>
        </p:txBody>
      </p:sp>
      <p:sp>
        <p:nvSpPr>
          <p:cNvPr id="3" name="Text Placeholder 2">
            <a:extLst>
              <a:ext uri="{FF2B5EF4-FFF2-40B4-BE49-F238E27FC236}">
                <a16:creationId xmlns:a16="http://schemas.microsoft.com/office/drawing/2014/main" id="{9696E303-6AEF-4C4B-BEB5-08AF4801B723}"/>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63362C1-9D77-4965-B8E3-C8B0CFFBD4E4}"/>
              </a:ext>
            </a:extLst>
          </p:cNvPr>
          <p:cNvSpPr>
            <a:spLocks noGrp="1"/>
          </p:cNvSpPr>
          <p:nvPr>
            <p:ph type="sldNum" sz="quarter" idx="12"/>
          </p:nvPr>
        </p:nvSpPr>
        <p:spPr/>
        <p:txBody>
          <a:bodyPr/>
          <a:lstStyle/>
          <a:p>
            <a:fld id="{E29E76BA-A9BA-4FD5-8C9E-0C080B63341E}" type="slidenum">
              <a:rPr lang="en-US" smtClean="0"/>
              <a:t>21</a:t>
            </a:fld>
            <a:endParaRPr lang="en-US"/>
          </a:p>
        </p:txBody>
      </p:sp>
    </p:spTree>
    <p:extLst>
      <p:ext uri="{BB962C8B-B14F-4D97-AF65-F5344CB8AC3E}">
        <p14:creationId xmlns:p14="http://schemas.microsoft.com/office/powerpoint/2010/main" val="34844593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04912-DE79-492A-BE26-17C714FF6EC3}"/>
              </a:ext>
            </a:extLst>
          </p:cNvPr>
          <p:cNvSpPr>
            <a:spLocks noGrp="1"/>
          </p:cNvSpPr>
          <p:nvPr>
            <p:ph type="title"/>
          </p:nvPr>
        </p:nvSpPr>
        <p:spPr/>
        <p:txBody>
          <a:bodyPr/>
          <a:lstStyle/>
          <a:p>
            <a:r>
              <a:rPr lang="en-US" dirty="0"/>
              <a:t>Preprocessing	</a:t>
            </a:r>
          </a:p>
        </p:txBody>
      </p:sp>
      <p:sp>
        <p:nvSpPr>
          <p:cNvPr id="4" name="Slide Number Placeholder 3">
            <a:extLst>
              <a:ext uri="{FF2B5EF4-FFF2-40B4-BE49-F238E27FC236}">
                <a16:creationId xmlns:a16="http://schemas.microsoft.com/office/drawing/2014/main" id="{3C2B3007-E14D-4D14-8236-2B95F16B3E9A}"/>
              </a:ext>
            </a:extLst>
          </p:cNvPr>
          <p:cNvSpPr>
            <a:spLocks noGrp="1"/>
          </p:cNvSpPr>
          <p:nvPr>
            <p:ph type="sldNum" sz="quarter" idx="12"/>
          </p:nvPr>
        </p:nvSpPr>
        <p:spPr/>
        <p:txBody>
          <a:bodyPr/>
          <a:lstStyle/>
          <a:p>
            <a:fld id="{E29E76BA-A9BA-4FD5-8C9E-0C080B63341E}" type="slidenum">
              <a:rPr lang="en-US" smtClean="0"/>
              <a:t>22</a:t>
            </a:fld>
            <a:endParaRPr lang="en-US"/>
          </a:p>
        </p:txBody>
      </p:sp>
      <p:sp>
        <p:nvSpPr>
          <p:cNvPr id="8" name="Content Placeholder 7">
            <a:extLst>
              <a:ext uri="{FF2B5EF4-FFF2-40B4-BE49-F238E27FC236}">
                <a16:creationId xmlns:a16="http://schemas.microsoft.com/office/drawing/2014/main" id="{D8537589-2A2E-491A-B3FC-9AE171CAE222}"/>
              </a:ext>
            </a:extLst>
          </p:cNvPr>
          <p:cNvSpPr>
            <a:spLocks noGrp="1"/>
          </p:cNvSpPr>
          <p:nvPr>
            <p:ph idx="1"/>
          </p:nvPr>
        </p:nvSpPr>
        <p:spPr>
          <a:xfrm>
            <a:off x="1097280" y="1845734"/>
            <a:ext cx="10058400" cy="4023360"/>
          </a:xfrm>
        </p:spPr>
        <p:txBody>
          <a:bodyPr/>
          <a:lstStyle/>
          <a:p>
            <a:r>
              <a:rPr lang="en-US" dirty="0"/>
              <a:t>The images present in the dataset are already present in a bitmap format which is what our model needs</a:t>
            </a:r>
          </a:p>
          <a:p>
            <a:r>
              <a:rPr lang="en-US" dirty="0"/>
              <a:t>We proceed further with the training and testing dataset which is in the form of an array of </a:t>
            </a:r>
            <a:r>
              <a:rPr lang="en-US" dirty="0" err="1"/>
              <a:t>greymap</a:t>
            </a:r>
            <a:r>
              <a:rPr lang="en-US" dirty="0"/>
              <a:t> images. </a:t>
            </a:r>
          </a:p>
        </p:txBody>
      </p:sp>
      <p:pic>
        <p:nvPicPr>
          <p:cNvPr id="5" name="Picture 4">
            <a:extLst>
              <a:ext uri="{FF2B5EF4-FFF2-40B4-BE49-F238E27FC236}">
                <a16:creationId xmlns:a16="http://schemas.microsoft.com/office/drawing/2014/main" id="{D954BD4C-A2DC-4760-8E4F-20F1E40AE552}"/>
              </a:ext>
            </a:extLst>
          </p:cNvPr>
          <p:cNvPicPr>
            <a:picLocks noChangeAspect="1"/>
          </p:cNvPicPr>
          <p:nvPr/>
        </p:nvPicPr>
        <p:blipFill>
          <a:blip r:embed="rId2"/>
          <a:stretch>
            <a:fillRect/>
          </a:stretch>
        </p:blipFill>
        <p:spPr>
          <a:xfrm>
            <a:off x="1526283" y="3763254"/>
            <a:ext cx="7407561" cy="2214214"/>
          </a:xfrm>
          <a:prstGeom prst="rect">
            <a:avLst/>
          </a:prstGeom>
        </p:spPr>
      </p:pic>
    </p:spTree>
    <p:extLst>
      <p:ext uri="{BB962C8B-B14F-4D97-AF65-F5344CB8AC3E}">
        <p14:creationId xmlns:p14="http://schemas.microsoft.com/office/powerpoint/2010/main" val="2675714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CE9A1-7BB3-4832-AFCC-5BAB453ACD3A}"/>
              </a:ext>
            </a:extLst>
          </p:cNvPr>
          <p:cNvSpPr>
            <a:spLocks noGrp="1"/>
          </p:cNvSpPr>
          <p:nvPr>
            <p:ph type="title"/>
          </p:nvPr>
        </p:nvSpPr>
        <p:spPr/>
        <p:txBody>
          <a:bodyPr/>
          <a:lstStyle/>
          <a:p>
            <a:r>
              <a:rPr lang="en-US" dirty="0"/>
              <a:t>Creating the network</a:t>
            </a:r>
          </a:p>
        </p:txBody>
      </p:sp>
      <p:sp>
        <p:nvSpPr>
          <p:cNvPr id="3" name="Text Placeholder 2">
            <a:extLst>
              <a:ext uri="{FF2B5EF4-FFF2-40B4-BE49-F238E27FC236}">
                <a16:creationId xmlns:a16="http://schemas.microsoft.com/office/drawing/2014/main" id="{9696E303-6AEF-4C4B-BEB5-08AF4801B723}"/>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63362C1-9D77-4965-B8E3-C8B0CFFBD4E4}"/>
              </a:ext>
            </a:extLst>
          </p:cNvPr>
          <p:cNvSpPr>
            <a:spLocks noGrp="1"/>
          </p:cNvSpPr>
          <p:nvPr>
            <p:ph type="sldNum" sz="quarter" idx="12"/>
          </p:nvPr>
        </p:nvSpPr>
        <p:spPr/>
        <p:txBody>
          <a:bodyPr/>
          <a:lstStyle/>
          <a:p>
            <a:fld id="{E29E76BA-A9BA-4FD5-8C9E-0C080B63341E}" type="slidenum">
              <a:rPr lang="en-US" smtClean="0"/>
              <a:t>23</a:t>
            </a:fld>
            <a:endParaRPr lang="en-US"/>
          </a:p>
        </p:txBody>
      </p:sp>
    </p:spTree>
    <p:extLst>
      <p:ext uri="{BB962C8B-B14F-4D97-AF65-F5344CB8AC3E}">
        <p14:creationId xmlns:p14="http://schemas.microsoft.com/office/powerpoint/2010/main" val="33831852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04912-DE79-492A-BE26-17C714FF6EC3}"/>
              </a:ext>
            </a:extLst>
          </p:cNvPr>
          <p:cNvSpPr>
            <a:spLocks noGrp="1"/>
          </p:cNvSpPr>
          <p:nvPr>
            <p:ph type="title"/>
          </p:nvPr>
        </p:nvSpPr>
        <p:spPr>
          <a:xfrm>
            <a:off x="968829" y="417642"/>
            <a:ext cx="5127171" cy="1450757"/>
          </a:xfrm>
        </p:spPr>
        <p:txBody>
          <a:bodyPr>
            <a:normAutofit/>
          </a:bodyPr>
          <a:lstStyle/>
          <a:p>
            <a:r>
              <a:rPr lang="en-US" dirty="0"/>
              <a:t>Network</a:t>
            </a:r>
          </a:p>
        </p:txBody>
      </p:sp>
      <p:sp>
        <p:nvSpPr>
          <p:cNvPr id="8" name="Content Placeholder 7">
            <a:extLst>
              <a:ext uri="{FF2B5EF4-FFF2-40B4-BE49-F238E27FC236}">
                <a16:creationId xmlns:a16="http://schemas.microsoft.com/office/drawing/2014/main" id="{D8537589-2A2E-491A-B3FC-9AE171CAE222}"/>
              </a:ext>
            </a:extLst>
          </p:cNvPr>
          <p:cNvSpPr>
            <a:spLocks noGrp="1"/>
          </p:cNvSpPr>
          <p:nvPr>
            <p:ph idx="1"/>
          </p:nvPr>
        </p:nvSpPr>
        <p:spPr>
          <a:xfrm>
            <a:off x="968829" y="1868399"/>
            <a:ext cx="10496458" cy="2510954"/>
          </a:xfrm>
        </p:spPr>
        <p:txBody>
          <a:bodyPr>
            <a:normAutofit/>
          </a:bodyPr>
          <a:lstStyle/>
          <a:p>
            <a:r>
              <a:rPr lang="en-US" dirty="0"/>
              <a:t>For the purpose of this classification model we create a sequential model by using the models and layers present in the </a:t>
            </a:r>
            <a:r>
              <a:rPr lang="en-US" dirty="0" err="1"/>
              <a:t>keras</a:t>
            </a:r>
            <a:r>
              <a:rPr lang="en-US" dirty="0"/>
              <a:t> library.</a:t>
            </a:r>
          </a:p>
          <a:p>
            <a:r>
              <a:rPr lang="en-US" dirty="0"/>
              <a:t>We create 3 Dense Layers of the following specification.</a:t>
            </a:r>
          </a:p>
          <a:p>
            <a:r>
              <a:rPr lang="en-US" dirty="0"/>
              <a:t>Dense layer 1: 128, activation = </a:t>
            </a:r>
            <a:r>
              <a:rPr lang="en-US" dirty="0" err="1"/>
              <a:t>relu</a:t>
            </a:r>
            <a:endParaRPr lang="en-US" dirty="0"/>
          </a:p>
          <a:p>
            <a:r>
              <a:rPr lang="en-US" dirty="0"/>
              <a:t>Dense layer 2: 128, activation = </a:t>
            </a:r>
            <a:r>
              <a:rPr lang="en-US" dirty="0" err="1"/>
              <a:t>relu</a:t>
            </a:r>
            <a:endParaRPr lang="en-US" dirty="0"/>
          </a:p>
          <a:p>
            <a:r>
              <a:rPr lang="en-US" dirty="0"/>
              <a:t>Dense layer 3: 10, activation = </a:t>
            </a:r>
            <a:r>
              <a:rPr lang="en-US" dirty="0" err="1"/>
              <a:t>softmax</a:t>
            </a:r>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3C2B3007-E14D-4D14-8236-2B95F16B3E9A}"/>
              </a:ext>
            </a:extLst>
          </p:cNvPr>
          <p:cNvSpPr>
            <a:spLocks noGrp="1"/>
          </p:cNvSpPr>
          <p:nvPr>
            <p:ph type="sldNum" sz="quarter" idx="12"/>
          </p:nvPr>
        </p:nvSpPr>
        <p:spPr>
          <a:xfrm>
            <a:off x="9900458" y="6459785"/>
            <a:ext cx="1312025" cy="365125"/>
          </a:xfrm>
        </p:spPr>
        <p:txBody>
          <a:bodyPr>
            <a:normAutofit/>
          </a:bodyPr>
          <a:lstStyle/>
          <a:p>
            <a:pPr>
              <a:spcAft>
                <a:spcPts val="600"/>
              </a:spcAft>
            </a:pPr>
            <a:fld id="{E29E76BA-A9BA-4FD5-8C9E-0C080B63341E}" type="slidenum">
              <a:rPr lang="en-US" smtClean="0"/>
              <a:pPr>
                <a:spcAft>
                  <a:spcPts val="600"/>
                </a:spcAft>
              </a:pPr>
              <a:t>24</a:t>
            </a:fld>
            <a:endParaRPr lang="en-US"/>
          </a:p>
        </p:txBody>
      </p:sp>
      <p:pic>
        <p:nvPicPr>
          <p:cNvPr id="5" name="Picture 4">
            <a:extLst>
              <a:ext uri="{FF2B5EF4-FFF2-40B4-BE49-F238E27FC236}">
                <a16:creationId xmlns:a16="http://schemas.microsoft.com/office/drawing/2014/main" id="{F7DF0DAB-343F-404A-8936-2971332D13EB}"/>
              </a:ext>
            </a:extLst>
          </p:cNvPr>
          <p:cNvPicPr>
            <a:picLocks noChangeAspect="1"/>
          </p:cNvPicPr>
          <p:nvPr/>
        </p:nvPicPr>
        <p:blipFill>
          <a:blip r:embed="rId2"/>
          <a:stretch>
            <a:fillRect/>
          </a:stretch>
        </p:blipFill>
        <p:spPr>
          <a:xfrm>
            <a:off x="968829" y="4379353"/>
            <a:ext cx="6158406" cy="1619829"/>
          </a:xfrm>
          <a:prstGeom prst="rect">
            <a:avLst/>
          </a:prstGeom>
        </p:spPr>
      </p:pic>
    </p:spTree>
    <p:extLst>
      <p:ext uri="{BB962C8B-B14F-4D97-AF65-F5344CB8AC3E}">
        <p14:creationId xmlns:p14="http://schemas.microsoft.com/office/powerpoint/2010/main" val="31760358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CE9A1-7BB3-4832-AFCC-5BAB453ACD3A}"/>
              </a:ext>
            </a:extLst>
          </p:cNvPr>
          <p:cNvSpPr>
            <a:spLocks noGrp="1"/>
          </p:cNvSpPr>
          <p:nvPr>
            <p:ph type="title"/>
          </p:nvPr>
        </p:nvSpPr>
        <p:spPr/>
        <p:txBody>
          <a:bodyPr/>
          <a:lstStyle/>
          <a:p>
            <a:r>
              <a:rPr lang="en-US" dirty="0"/>
              <a:t>Training and analyzing results</a:t>
            </a:r>
          </a:p>
        </p:txBody>
      </p:sp>
      <p:sp>
        <p:nvSpPr>
          <p:cNvPr id="3" name="Text Placeholder 2">
            <a:extLst>
              <a:ext uri="{FF2B5EF4-FFF2-40B4-BE49-F238E27FC236}">
                <a16:creationId xmlns:a16="http://schemas.microsoft.com/office/drawing/2014/main" id="{9696E303-6AEF-4C4B-BEB5-08AF4801B723}"/>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63362C1-9D77-4965-B8E3-C8B0CFFBD4E4}"/>
              </a:ext>
            </a:extLst>
          </p:cNvPr>
          <p:cNvSpPr>
            <a:spLocks noGrp="1"/>
          </p:cNvSpPr>
          <p:nvPr>
            <p:ph type="sldNum" sz="quarter" idx="12"/>
          </p:nvPr>
        </p:nvSpPr>
        <p:spPr/>
        <p:txBody>
          <a:bodyPr/>
          <a:lstStyle/>
          <a:p>
            <a:fld id="{E29E76BA-A9BA-4FD5-8C9E-0C080B63341E}" type="slidenum">
              <a:rPr lang="en-US" smtClean="0"/>
              <a:t>25</a:t>
            </a:fld>
            <a:endParaRPr lang="en-US"/>
          </a:p>
        </p:txBody>
      </p:sp>
    </p:spTree>
    <p:extLst>
      <p:ext uri="{BB962C8B-B14F-4D97-AF65-F5344CB8AC3E}">
        <p14:creationId xmlns:p14="http://schemas.microsoft.com/office/powerpoint/2010/main" val="38189753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04912-DE79-492A-BE26-17C714FF6EC3}"/>
              </a:ext>
            </a:extLst>
          </p:cNvPr>
          <p:cNvSpPr>
            <a:spLocks noGrp="1"/>
          </p:cNvSpPr>
          <p:nvPr>
            <p:ph type="title"/>
          </p:nvPr>
        </p:nvSpPr>
        <p:spPr/>
        <p:txBody>
          <a:bodyPr/>
          <a:lstStyle/>
          <a:p>
            <a:r>
              <a:rPr lang="en-US" dirty="0"/>
              <a:t>Training</a:t>
            </a:r>
          </a:p>
        </p:txBody>
      </p:sp>
      <p:sp>
        <p:nvSpPr>
          <p:cNvPr id="4" name="Slide Number Placeholder 3">
            <a:extLst>
              <a:ext uri="{FF2B5EF4-FFF2-40B4-BE49-F238E27FC236}">
                <a16:creationId xmlns:a16="http://schemas.microsoft.com/office/drawing/2014/main" id="{3C2B3007-E14D-4D14-8236-2B95F16B3E9A}"/>
              </a:ext>
            </a:extLst>
          </p:cNvPr>
          <p:cNvSpPr>
            <a:spLocks noGrp="1"/>
          </p:cNvSpPr>
          <p:nvPr>
            <p:ph type="sldNum" sz="quarter" idx="12"/>
          </p:nvPr>
        </p:nvSpPr>
        <p:spPr/>
        <p:txBody>
          <a:bodyPr/>
          <a:lstStyle/>
          <a:p>
            <a:fld id="{E29E76BA-A9BA-4FD5-8C9E-0C080B63341E}" type="slidenum">
              <a:rPr lang="en-US" smtClean="0"/>
              <a:t>26</a:t>
            </a:fld>
            <a:endParaRPr lang="en-US"/>
          </a:p>
        </p:txBody>
      </p:sp>
      <p:sp>
        <p:nvSpPr>
          <p:cNvPr id="8" name="Content Placeholder 7">
            <a:extLst>
              <a:ext uri="{FF2B5EF4-FFF2-40B4-BE49-F238E27FC236}">
                <a16:creationId xmlns:a16="http://schemas.microsoft.com/office/drawing/2014/main" id="{D8537589-2A2E-491A-B3FC-9AE171CAE222}"/>
              </a:ext>
            </a:extLst>
          </p:cNvPr>
          <p:cNvSpPr>
            <a:spLocks noGrp="1"/>
          </p:cNvSpPr>
          <p:nvPr>
            <p:ph idx="1"/>
          </p:nvPr>
        </p:nvSpPr>
        <p:spPr>
          <a:xfrm>
            <a:off x="1097280" y="1845734"/>
            <a:ext cx="6886135" cy="2181143"/>
          </a:xfrm>
        </p:spPr>
        <p:txBody>
          <a:bodyPr/>
          <a:lstStyle/>
          <a:p>
            <a:r>
              <a:rPr lang="en-US" dirty="0"/>
              <a:t>For training the model we wanted the model to not produce results that make the model to overfit the data or underfit the data. </a:t>
            </a:r>
          </a:p>
          <a:p>
            <a:r>
              <a:rPr lang="en-US" dirty="0"/>
              <a:t>For this we choose to train the model for 3 epochs after testing various epoch times and various comparisons between training accuracy, validation accuracy, training loss and accuracy loss. </a:t>
            </a:r>
          </a:p>
        </p:txBody>
      </p:sp>
    </p:spTree>
    <p:extLst>
      <p:ext uri="{BB962C8B-B14F-4D97-AF65-F5344CB8AC3E}">
        <p14:creationId xmlns:p14="http://schemas.microsoft.com/office/powerpoint/2010/main" val="38433337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04912-DE79-492A-BE26-17C714FF6EC3}"/>
              </a:ext>
            </a:extLst>
          </p:cNvPr>
          <p:cNvSpPr>
            <a:spLocks noGrp="1"/>
          </p:cNvSpPr>
          <p:nvPr>
            <p:ph type="title"/>
          </p:nvPr>
        </p:nvSpPr>
        <p:spPr/>
        <p:txBody>
          <a:bodyPr/>
          <a:lstStyle/>
          <a:p>
            <a:r>
              <a:rPr lang="en-US" dirty="0"/>
              <a:t>Analysis</a:t>
            </a:r>
          </a:p>
        </p:txBody>
      </p:sp>
      <p:sp>
        <p:nvSpPr>
          <p:cNvPr id="4" name="Slide Number Placeholder 3">
            <a:extLst>
              <a:ext uri="{FF2B5EF4-FFF2-40B4-BE49-F238E27FC236}">
                <a16:creationId xmlns:a16="http://schemas.microsoft.com/office/drawing/2014/main" id="{3C2B3007-E14D-4D14-8236-2B95F16B3E9A}"/>
              </a:ext>
            </a:extLst>
          </p:cNvPr>
          <p:cNvSpPr>
            <a:spLocks noGrp="1"/>
          </p:cNvSpPr>
          <p:nvPr>
            <p:ph type="sldNum" sz="quarter" idx="12"/>
          </p:nvPr>
        </p:nvSpPr>
        <p:spPr/>
        <p:txBody>
          <a:bodyPr/>
          <a:lstStyle/>
          <a:p>
            <a:fld id="{E29E76BA-A9BA-4FD5-8C9E-0C080B63341E}" type="slidenum">
              <a:rPr lang="en-US" smtClean="0"/>
              <a:t>27</a:t>
            </a:fld>
            <a:endParaRPr lang="en-US"/>
          </a:p>
        </p:txBody>
      </p:sp>
      <p:sp>
        <p:nvSpPr>
          <p:cNvPr id="8" name="Content Placeholder 7">
            <a:extLst>
              <a:ext uri="{FF2B5EF4-FFF2-40B4-BE49-F238E27FC236}">
                <a16:creationId xmlns:a16="http://schemas.microsoft.com/office/drawing/2014/main" id="{D8537589-2A2E-491A-B3FC-9AE171CAE222}"/>
              </a:ext>
            </a:extLst>
          </p:cNvPr>
          <p:cNvSpPr>
            <a:spLocks noGrp="1"/>
          </p:cNvSpPr>
          <p:nvPr>
            <p:ph idx="1"/>
          </p:nvPr>
        </p:nvSpPr>
        <p:spPr>
          <a:xfrm>
            <a:off x="1097279" y="1845734"/>
            <a:ext cx="9453489" cy="2321820"/>
          </a:xfrm>
        </p:spPr>
        <p:txBody>
          <a:bodyPr>
            <a:normAutofit/>
          </a:bodyPr>
          <a:lstStyle/>
          <a:p>
            <a:pPr marL="176213" indent="-176213">
              <a:buFont typeface="Arial" panose="020B0604020202020204" pitchFamily="34" charset="0"/>
              <a:buChar char="•"/>
            </a:pPr>
            <a:r>
              <a:rPr lang="en-US" dirty="0"/>
              <a:t>Below are displayed the final training loss vs validation loss and Training accuracy vs validation accuracy graphs. </a:t>
            </a:r>
          </a:p>
          <a:p>
            <a:pPr marL="176213" indent="-176213">
              <a:buFont typeface="Arial" panose="020B0604020202020204" pitchFamily="34" charset="0"/>
              <a:buChar char="•"/>
            </a:pPr>
            <a:r>
              <a:rPr lang="en-US" dirty="0"/>
              <a:t>From the graphs we can observe that training </a:t>
            </a:r>
            <a:r>
              <a:rPr lang="en-US" dirty="0" err="1"/>
              <a:t>loss~validation</a:t>
            </a:r>
            <a:r>
              <a:rPr lang="en-US" dirty="0"/>
              <a:t> loss and training </a:t>
            </a:r>
            <a:r>
              <a:rPr lang="en-US" dirty="0" err="1"/>
              <a:t>accuracy~validation</a:t>
            </a:r>
            <a:r>
              <a:rPr lang="en-US" dirty="0"/>
              <a:t> accuracy, which is what we desire for a model that doesn’t underfit or over fit the data. </a:t>
            </a:r>
          </a:p>
        </p:txBody>
      </p:sp>
      <p:pic>
        <p:nvPicPr>
          <p:cNvPr id="3" name="Picture 2">
            <a:extLst>
              <a:ext uri="{FF2B5EF4-FFF2-40B4-BE49-F238E27FC236}">
                <a16:creationId xmlns:a16="http://schemas.microsoft.com/office/drawing/2014/main" id="{B307E87E-BB2E-4F3E-BB3F-F93A6129607C}"/>
              </a:ext>
            </a:extLst>
          </p:cNvPr>
          <p:cNvPicPr>
            <a:picLocks noChangeAspect="1"/>
          </p:cNvPicPr>
          <p:nvPr/>
        </p:nvPicPr>
        <p:blipFill>
          <a:blip r:embed="rId2"/>
          <a:stretch>
            <a:fillRect/>
          </a:stretch>
        </p:blipFill>
        <p:spPr>
          <a:xfrm>
            <a:off x="6096000" y="3394920"/>
            <a:ext cx="4434834" cy="3429990"/>
          </a:xfrm>
          <a:prstGeom prst="rect">
            <a:avLst/>
          </a:prstGeom>
        </p:spPr>
      </p:pic>
      <p:pic>
        <p:nvPicPr>
          <p:cNvPr id="6" name="Picture 5">
            <a:extLst>
              <a:ext uri="{FF2B5EF4-FFF2-40B4-BE49-F238E27FC236}">
                <a16:creationId xmlns:a16="http://schemas.microsoft.com/office/drawing/2014/main" id="{2175FE7D-11B5-4192-9C86-F1F094AD3CBA}"/>
              </a:ext>
            </a:extLst>
          </p:cNvPr>
          <p:cNvPicPr>
            <a:picLocks noChangeAspect="1"/>
          </p:cNvPicPr>
          <p:nvPr/>
        </p:nvPicPr>
        <p:blipFill>
          <a:blip r:embed="rId3"/>
          <a:stretch>
            <a:fillRect/>
          </a:stretch>
        </p:blipFill>
        <p:spPr>
          <a:xfrm>
            <a:off x="979517" y="3434010"/>
            <a:ext cx="4352925" cy="3390900"/>
          </a:xfrm>
          <a:prstGeom prst="rect">
            <a:avLst/>
          </a:prstGeom>
        </p:spPr>
      </p:pic>
    </p:spTree>
    <p:extLst>
      <p:ext uri="{BB962C8B-B14F-4D97-AF65-F5344CB8AC3E}">
        <p14:creationId xmlns:p14="http://schemas.microsoft.com/office/powerpoint/2010/main" val="38674705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CE9A1-7BB3-4832-AFCC-5BAB453ACD3A}"/>
              </a:ext>
            </a:extLst>
          </p:cNvPr>
          <p:cNvSpPr>
            <a:spLocks noGrp="1"/>
          </p:cNvSpPr>
          <p:nvPr>
            <p:ph type="title"/>
          </p:nvPr>
        </p:nvSpPr>
        <p:spPr/>
        <p:txBody>
          <a:bodyPr/>
          <a:lstStyle/>
          <a:p>
            <a:r>
              <a:rPr lang="en-US" dirty="0"/>
              <a:t>Prediction Results</a:t>
            </a:r>
          </a:p>
        </p:txBody>
      </p:sp>
      <p:sp>
        <p:nvSpPr>
          <p:cNvPr id="3" name="Text Placeholder 2">
            <a:extLst>
              <a:ext uri="{FF2B5EF4-FFF2-40B4-BE49-F238E27FC236}">
                <a16:creationId xmlns:a16="http://schemas.microsoft.com/office/drawing/2014/main" id="{9696E303-6AEF-4C4B-BEB5-08AF4801B723}"/>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63362C1-9D77-4965-B8E3-C8B0CFFBD4E4}"/>
              </a:ext>
            </a:extLst>
          </p:cNvPr>
          <p:cNvSpPr>
            <a:spLocks noGrp="1"/>
          </p:cNvSpPr>
          <p:nvPr>
            <p:ph type="sldNum" sz="quarter" idx="12"/>
          </p:nvPr>
        </p:nvSpPr>
        <p:spPr/>
        <p:txBody>
          <a:bodyPr/>
          <a:lstStyle/>
          <a:p>
            <a:fld id="{E29E76BA-A9BA-4FD5-8C9E-0C080B63341E}" type="slidenum">
              <a:rPr lang="en-US" smtClean="0"/>
              <a:t>28</a:t>
            </a:fld>
            <a:endParaRPr lang="en-US"/>
          </a:p>
        </p:txBody>
      </p:sp>
    </p:spTree>
    <p:extLst>
      <p:ext uri="{BB962C8B-B14F-4D97-AF65-F5344CB8AC3E}">
        <p14:creationId xmlns:p14="http://schemas.microsoft.com/office/powerpoint/2010/main" val="16977628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B04912-DE79-492A-BE26-17C714FF6EC3}"/>
              </a:ext>
            </a:extLst>
          </p:cNvPr>
          <p:cNvSpPr>
            <a:spLocks noGrp="1"/>
          </p:cNvSpPr>
          <p:nvPr>
            <p:ph type="title"/>
          </p:nvPr>
        </p:nvSpPr>
        <p:spPr>
          <a:xfrm>
            <a:off x="6411685" y="634946"/>
            <a:ext cx="5127171" cy="1450757"/>
          </a:xfrm>
        </p:spPr>
        <p:txBody>
          <a:bodyPr>
            <a:normAutofit/>
          </a:bodyPr>
          <a:lstStyle/>
          <a:p>
            <a:r>
              <a:rPr lang="en-US" dirty="0"/>
              <a:t>Predictions</a:t>
            </a:r>
          </a:p>
        </p:txBody>
      </p:sp>
      <p:pic>
        <p:nvPicPr>
          <p:cNvPr id="3" name="Picture 2" descr="A screenshot of a cell phone&#10;&#10;Description automatically generated">
            <a:extLst>
              <a:ext uri="{FF2B5EF4-FFF2-40B4-BE49-F238E27FC236}">
                <a16:creationId xmlns:a16="http://schemas.microsoft.com/office/drawing/2014/main" id="{089C2C61-9572-46C4-97E2-42E500DFE253}"/>
              </a:ext>
            </a:extLst>
          </p:cNvPr>
          <p:cNvPicPr>
            <a:picLocks noChangeAspect="1"/>
          </p:cNvPicPr>
          <p:nvPr/>
        </p:nvPicPr>
        <p:blipFill>
          <a:blip r:embed="rId2"/>
          <a:stretch>
            <a:fillRect/>
          </a:stretch>
        </p:blipFill>
        <p:spPr>
          <a:xfrm>
            <a:off x="643192" y="1153325"/>
            <a:ext cx="5451627" cy="4231309"/>
          </a:xfrm>
          <a:prstGeom prst="rect">
            <a:avLst/>
          </a:prstGeom>
        </p:spPr>
      </p:pic>
      <p:cxnSp>
        <p:nvCxnSpPr>
          <p:cNvPr id="15" name="Straight Connector 14">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D8537589-2A2E-491A-B3FC-9AE171CAE222}"/>
              </a:ext>
            </a:extLst>
          </p:cNvPr>
          <p:cNvSpPr>
            <a:spLocks noGrp="1"/>
          </p:cNvSpPr>
          <p:nvPr>
            <p:ph idx="1"/>
          </p:nvPr>
        </p:nvSpPr>
        <p:spPr>
          <a:xfrm>
            <a:off x="6411684" y="2198914"/>
            <a:ext cx="5127172" cy="3670180"/>
          </a:xfrm>
        </p:spPr>
        <p:txBody>
          <a:bodyPr>
            <a:normAutofit/>
          </a:bodyPr>
          <a:lstStyle/>
          <a:p>
            <a:pPr marL="176213" indent="-176213">
              <a:buFont typeface="Arial" panose="020B0604020202020204" pitchFamily="34" charset="0"/>
              <a:buChar char="•"/>
            </a:pPr>
            <a:r>
              <a:rPr lang="en-US" dirty="0"/>
              <a:t>These are the predictions we observe after predicting on the dataset that the model has never seen. </a:t>
            </a:r>
          </a:p>
        </p:txBody>
      </p:sp>
      <p:sp>
        <p:nvSpPr>
          <p:cNvPr id="17" name="Rectangle 16">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lide Number Placeholder 3">
            <a:extLst>
              <a:ext uri="{FF2B5EF4-FFF2-40B4-BE49-F238E27FC236}">
                <a16:creationId xmlns:a16="http://schemas.microsoft.com/office/drawing/2014/main" id="{3C2B3007-E14D-4D14-8236-2B95F16B3E9A}"/>
              </a:ext>
            </a:extLst>
          </p:cNvPr>
          <p:cNvSpPr>
            <a:spLocks noGrp="1"/>
          </p:cNvSpPr>
          <p:nvPr>
            <p:ph type="sldNum" sz="quarter" idx="12"/>
          </p:nvPr>
        </p:nvSpPr>
        <p:spPr>
          <a:xfrm>
            <a:off x="9900458" y="6459785"/>
            <a:ext cx="1312025" cy="365125"/>
          </a:xfrm>
        </p:spPr>
        <p:txBody>
          <a:bodyPr>
            <a:normAutofit/>
          </a:bodyPr>
          <a:lstStyle/>
          <a:p>
            <a:pPr>
              <a:spcAft>
                <a:spcPts val="600"/>
              </a:spcAft>
            </a:pPr>
            <a:fld id="{E29E76BA-A9BA-4FD5-8C9E-0C080B63341E}" type="slidenum">
              <a:rPr lang="en-US" smtClean="0"/>
              <a:pPr>
                <a:spcAft>
                  <a:spcPts val="600"/>
                </a:spcAft>
              </a:pPr>
              <a:t>29</a:t>
            </a:fld>
            <a:endParaRPr lang="en-US"/>
          </a:p>
        </p:txBody>
      </p:sp>
    </p:spTree>
    <p:extLst>
      <p:ext uri="{BB962C8B-B14F-4D97-AF65-F5344CB8AC3E}">
        <p14:creationId xmlns:p14="http://schemas.microsoft.com/office/powerpoint/2010/main" val="34683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AA3E6-29B2-4E68-A3E7-6EC8D0C0D0A1}"/>
              </a:ext>
            </a:extLst>
          </p:cNvPr>
          <p:cNvSpPr>
            <a:spLocks noGrp="1"/>
          </p:cNvSpPr>
          <p:nvPr>
            <p:ph type="title"/>
          </p:nvPr>
        </p:nvSpPr>
        <p:spPr>
          <a:xfrm>
            <a:off x="1097280" y="286603"/>
            <a:ext cx="10058400" cy="1450757"/>
          </a:xfrm>
        </p:spPr>
        <p:txBody>
          <a:bodyPr/>
          <a:lstStyle/>
          <a:p>
            <a:r>
              <a:rPr lang="en-US"/>
              <a:t>Look at the pictures in the datset</a:t>
            </a:r>
            <a:endParaRPr lang="en-US" dirty="0"/>
          </a:p>
        </p:txBody>
      </p:sp>
      <p:sp>
        <p:nvSpPr>
          <p:cNvPr id="3" name="Content Placeholder 2">
            <a:extLst>
              <a:ext uri="{FF2B5EF4-FFF2-40B4-BE49-F238E27FC236}">
                <a16:creationId xmlns:a16="http://schemas.microsoft.com/office/drawing/2014/main" id="{20384FBE-8B05-4E12-A0E6-AB05C20AFFBC}"/>
              </a:ext>
            </a:extLst>
          </p:cNvPr>
          <p:cNvSpPr>
            <a:spLocks noGrp="1"/>
          </p:cNvSpPr>
          <p:nvPr>
            <p:ph idx="1"/>
          </p:nvPr>
        </p:nvSpPr>
        <p:spPr>
          <a:xfrm>
            <a:off x="930536" y="1845734"/>
            <a:ext cx="10225144" cy="4023360"/>
          </a:xfrm>
        </p:spPr>
        <p:txBody>
          <a:bodyPr/>
          <a:lstStyle/>
          <a:p>
            <a:r>
              <a:rPr lang="en-US" dirty="0"/>
              <a:t>What we are looking for:</a:t>
            </a:r>
          </a:p>
          <a:p>
            <a:pPr marL="176213" indent="-176213">
              <a:buFont typeface="Arial" panose="020B0604020202020204" pitchFamily="34" charset="0"/>
              <a:buChar char="•"/>
            </a:pPr>
            <a:r>
              <a:rPr lang="en-US" dirty="0"/>
              <a:t>Samples from cat set and dog set</a:t>
            </a:r>
          </a:p>
          <a:p>
            <a:pPr marL="176213" indent="-176213">
              <a:buFont typeface="Arial" panose="020B0604020202020204" pitchFamily="34" charset="0"/>
              <a:buChar char="•"/>
            </a:pPr>
            <a:r>
              <a:rPr lang="en-US" dirty="0"/>
              <a:t>Count of how many images we have.</a:t>
            </a:r>
          </a:p>
          <a:p>
            <a:pPr marL="0" indent="0">
              <a:buNone/>
            </a:pPr>
            <a:endParaRPr lang="en-US" dirty="0"/>
          </a:p>
        </p:txBody>
      </p:sp>
      <p:sp>
        <p:nvSpPr>
          <p:cNvPr id="7" name="Slide Number Placeholder 6">
            <a:extLst>
              <a:ext uri="{FF2B5EF4-FFF2-40B4-BE49-F238E27FC236}">
                <a16:creationId xmlns:a16="http://schemas.microsoft.com/office/drawing/2014/main" id="{0EE5AD67-1B94-44D3-81E7-BB43B66E430B}"/>
              </a:ext>
            </a:extLst>
          </p:cNvPr>
          <p:cNvSpPr>
            <a:spLocks noGrp="1"/>
          </p:cNvSpPr>
          <p:nvPr>
            <p:ph type="sldNum" sz="quarter" idx="12"/>
          </p:nvPr>
        </p:nvSpPr>
        <p:spPr>
          <a:xfrm>
            <a:off x="9900458" y="6459785"/>
            <a:ext cx="1312025" cy="365125"/>
          </a:xfrm>
        </p:spPr>
        <p:txBody>
          <a:bodyPr/>
          <a:lstStyle/>
          <a:p>
            <a:fld id="{E29E76BA-A9BA-4FD5-8C9E-0C080B63341E}" type="slidenum">
              <a:rPr lang="en-US" smtClean="0"/>
              <a:t>3</a:t>
            </a:fld>
            <a:endParaRPr lang="en-US"/>
          </a:p>
        </p:txBody>
      </p:sp>
      <p:pic>
        <p:nvPicPr>
          <p:cNvPr id="8" name="Picture 7" descr="A picture containing meter&#10;&#10;Description automatically generated">
            <a:extLst>
              <a:ext uri="{FF2B5EF4-FFF2-40B4-BE49-F238E27FC236}">
                <a16:creationId xmlns:a16="http://schemas.microsoft.com/office/drawing/2014/main" id="{21EB87F8-6653-453C-8922-DA2F98D03107}"/>
              </a:ext>
            </a:extLst>
          </p:cNvPr>
          <p:cNvPicPr>
            <a:picLocks noChangeAspect="1"/>
          </p:cNvPicPr>
          <p:nvPr/>
        </p:nvPicPr>
        <p:blipFill>
          <a:blip r:embed="rId2"/>
          <a:stretch>
            <a:fillRect/>
          </a:stretch>
        </p:blipFill>
        <p:spPr>
          <a:xfrm>
            <a:off x="866357" y="3429000"/>
            <a:ext cx="4316643" cy="1350334"/>
          </a:xfrm>
          <a:prstGeom prst="rect">
            <a:avLst/>
          </a:prstGeom>
        </p:spPr>
      </p:pic>
      <p:pic>
        <p:nvPicPr>
          <p:cNvPr id="9" name="Picture 8">
            <a:extLst>
              <a:ext uri="{FF2B5EF4-FFF2-40B4-BE49-F238E27FC236}">
                <a16:creationId xmlns:a16="http://schemas.microsoft.com/office/drawing/2014/main" id="{9792F51A-9E46-4A65-82B9-A9D7E70DC1BD}"/>
              </a:ext>
            </a:extLst>
          </p:cNvPr>
          <p:cNvPicPr>
            <a:picLocks noChangeAspect="1"/>
          </p:cNvPicPr>
          <p:nvPr/>
        </p:nvPicPr>
        <p:blipFill>
          <a:blip r:embed="rId3"/>
          <a:stretch>
            <a:fillRect/>
          </a:stretch>
        </p:blipFill>
        <p:spPr>
          <a:xfrm>
            <a:off x="9020085" y="2605618"/>
            <a:ext cx="2457784" cy="3505363"/>
          </a:xfrm>
          <a:prstGeom prst="rect">
            <a:avLst/>
          </a:prstGeom>
        </p:spPr>
      </p:pic>
      <p:pic>
        <p:nvPicPr>
          <p:cNvPr id="10" name="Picture 9">
            <a:extLst>
              <a:ext uri="{FF2B5EF4-FFF2-40B4-BE49-F238E27FC236}">
                <a16:creationId xmlns:a16="http://schemas.microsoft.com/office/drawing/2014/main" id="{92AE874F-9F3C-4CC0-85B2-05CE02100272}"/>
              </a:ext>
            </a:extLst>
          </p:cNvPr>
          <p:cNvPicPr>
            <a:picLocks noChangeAspect="1"/>
          </p:cNvPicPr>
          <p:nvPr/>
        </p:nvPicPr>
        <p:blipFill>
          <a:blip r:embed="rId4"/>
          <a:stretch>
            <a:fillRect/>
          </a:stretch>
        </p:blipFill>
        <p:spPr>
          <a:xfrm>
            <a:off x="5247179" y="2605618"/>
            <a:ext cx="3533775" cy="3371850"/>
          </a:xfrm>
          <a:prstGeom prst="rect">
            <a:avLst/>
          </a:prstGeom>
        </p:spPr>
      </p:pic>
    </p:spTree>
    <p:extLst>
      <p:ext uri="{BB962C8B-B14F-4D97-AF65-F5344CB8AC3E}">
        <p14:creationId xmlns:p14="http://schemas.microsoft.com/office/powerpoint/2010/main" val="31508732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7"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8" name="Picture 4">
            <a:extLst>
              <a:ext uri="{FF2B5EF4-FFF2-40B4-BE49-F238E27FC236}">
                <a16:creationId xmlns:a16="http://schemas.microsoft.com/office/drawing/2014/main" id="{0ACDAC88-56F4-4681-B819-2EEDEC032ED6}"/>
              </a:ext>
            </a:extLst>
          </p:cNvPr>
          <p:cNvPicPr>
            <a:picLocks noChangeAspect="1"/>
          </p:cNvPicPr>
          <p:nvPr/>
        </p:nvPicPr>
        <p:blipFill rotWithShape="1">
          <a:blip r:embed="rId2">
            <a:alphaModFix amt="50000"/>
          </a:blip>
          <a:srcRect b="25000"/>
          <a:stretch/>
        </p:blipFill>
        <p:spPr>
          <a:xfrm>
            <a:off x="20" y="27917"/>
            <a:ext cx="12191980" cy="6857999"/>
          </a:xfrm>
          <a:prstGeom prst="rect">
            <a:avLst/>
          </a:prstGeom>
        </p:spPr>
      </p:pic>
      <p:sp>
        <p:nvSpPr>
          <p:cNvPr id="2" name="Title 1">
            <a:extLst>
              <a:ext uri="{FF2B5EF4-FFF2-40B4-BE49-F238E27FC236}">
                <a16:creationId xmlns:a16="http://schemas.microsoft.com/office/drawing/2014/main" id="{DD0A5E3E-0C34-4AD2-BE0E-2F0B4EEF87BC}"/>
              </a:ext>
            </a:extLst>
          </p:cNvPr>
          <p:cNvSpPr>
            <a:spLocks noGrp="1"/>
          </p:cNvSpPr>
          <p:nvPr>
            <p:ph type="ctrTitle"/>
          </p:nvPr>
        </p:nvSpPr>
        <p:spPr>
          <a:xfrm>
            <a:off x="1524000" y="1122362"/>
            <a:ext cx="9144000" cy="2900518"/>
          </a:xfrm>
        </p:spPr>
        <p:txBody>
          <a:bodyPr>
            <a:normAutofit/>
          </a:bodyPr>
          <a:lstStyle/>
          <a:p>
            <a:r>
              <a:rPr lang="en-US">
                <a:solidFill>
                  <a:srgbClr val="FFFFFF"/>
                </a:solidFill>
              </a:rPr>
              <a:t>Diabetes Diagnostics </a:t>
            </a:r>
          </a:p>
        </p:txBody>
      </p:sp>
      <p:sp>
        <p:nvSpPr>
          <p:cNvPr id="3" name="Subtitle 2">
            <a:extLst>
              <a:ext uri="{FF2B5EF4-FFF2-40B4-BE49-F238E27FC236}">
                <a16:creationId xmlns:a16="http://schemas.microsoft.com/office/drawing/2014/main" id="{8AD6FB8C-DAA0-4EE4-BF61-44069D41DDF5}"/>
              </a:ext>
            </a:extLst>
          </p:cNvPr>
          <p:cNvSpPr>
            <a:spLocks noGrp="1"/>
          </p:cNvSpPr>
          <p:nvPr>
            <p:ph type="subTitle" idx="1"/>
          </p:nvPr>
        </p:nvSpPr>
        <p:spPr>
          <a:xfrm>
            <a:off x="1524000" y="4159404"/>
            <a:ext cx="9144000" cy="1098395"/>
          </a:xfrm>
        </p:spPr>
        <p:txBody>
          <a:bodyPr>
            <a:normAutofit/>
          </a:bodyPr>
          <a:lstStyle/>
          <a:p>
            <a:r>
              <a:rPr lang="en-US" sz="1700">
                <a:solidFill>
                  <a:srgbClr val="FFFFFF"/>
                </a:solidFill>
              </a:rPr>
              <a:t>Sarvesh Sawant </a:t>
            </a:r>
          </a:p>
          <a:p>
            <a:r>
              <a:rPr lang="en-US" sz="1700">
                <a:solidFill>
                  <a:srgbClr val="FFFFFF"/>
                </a:solidFill>
              </a:rPr>
              <a:t>Abdul Najeeb</a:t>
            </a:r>
          </a:p>
          <a:p>
            <a:r>
              <a:rPr lang="en-US" sz="1700">
                <a:solidFill>
                  <a:srgbClr val="FFFFFF"/>
                </a:solidFill>
              </a:rPr>
              <a:t>IE 6910</a:t>
            </a:r>
          </a:p>
        </p:txBody>
      </p:sp>
    </p:spTree>
    <p:extLst>
      <p:ext uri="{BB962C8B-B14F-4D97-AF65-F5344CB8AC3E}">
        <p14:creationId xmlns:p14="http://schemas.microsoft.com/office/powerpoint/2010/main" val="2510534576"/>
      </p:ext>
    </p:extLst>
  </p:cSld>
  <p:clrMapOvr>
    <a:overrideClrMapping bg1="dk1" tx1="lt1" bg2="dk2" tx2="lt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CEFC0-F178-4BF4-93C2-BC1EFCE7E0C4}"/>
              </a:ext>
            </a:extLst>
          </p:cNvPr>
          <p:cNvSpPr>
            <a:spLocks noGrp="1"/>
          </p:cNvSpPr>
          <p:nvPr>
            <p:ph type="title"/>
          </p:nvPr>
        </p:nvSpPr>
        <p:spPr/>
        <p:txBody>
          <a:bodyPr/>
          <a:lstStyle/>
          <a:p>
            <a:r>
              <a:rPr lang="en-US" dirty="0"/>
              <a:t>Project Flow: Diabetes Diagnostics   </a:t>
            </a:r>
          </a:p>
        </p:txBody>
      </p:sp>
      <p:sp>
        <p:nvSpPr>
          <p:cNvPr id="13" name="Content Placeholder 12">
            <a:extLst>
              <a:ext uri="{FF2B5EF4-FFF2-40B4-BE49-F238E27FC236}">
                <a16:creationId xmlns:a16="http://schemas.microsoft.com/office/drawing/2014/main" id="{37B6E177-9E58-42EE-BDE8-BBA65BA8B8B8}"/>
              </a:ext>
            </a:extLst>
          </p:cNvPr>
          <p:cNvSpPr>
            <a:spLocks noGrp="1"/>
          </p:cNvSpPr>
          <p:nvPr>
            <p:ph idx="1"/>
          </p:nvPr>
        </p:nvSpPr>
        <p:spPr/>
        <p:txBody>
          <a:bodyPr>
            <a:normAutofit/>
          </a:bodyPr>
          <a:lstStyle/>
          <a:p>
            <a:pPr marL="457200" indent="-457200">
              <a:buFont typeface="+mj-lt"/>
              <a:buAutoNum type="arabicPeriod"/>
            </a:pPr>
            <a:r>
              <a:rPr lang="en-US" dirty="0"/>
              <a:t>Data Input</a:t>
            </a:r>
          </a:p>
          <a:p>
            <a:pPr marL="457200" indent="-457200">
              <a:buFont typeface="+mj-lt"/>
              <a:buAutoNum type="arabicPeriod"/>
            </a:pPr>
            <a:r>
              <a:rPr lang="en-US" dirty="0"/>
              <a:t>Descriptive analysis </a:t>
            </a:r>
          </a:p>
          <a:p>
            <a:pPr marL="457200" indent="-457200">
              <a:buFont typeface="+mj-lt"/>
              <a:buAutoNum type="arabicPeriod"/>
            </a:pPr>
            <a:r>
              <a:rPr lang="en-US" dirty="0"/>
              <a:t>Exploratory Data analysis </a:t>
            </a:r>
          </a:p>
          <a:p>
            <a:pPr marL="457200" indent="-457200">
              <a:buFont typeface="+mj-lt"/>
              <a:buAutoNum type="arabicPeriod"/>
            </a:pPr>
            <a:r>
              <a:rPr lang="en-US" dirty="0"/>
              <a:t>Splitting the data in train and test sets</a:t>
            </a:r>
          </a:p>
          <a:p>
            <a:pPr marL="457200" indent="-457200">
              <a:buFont typeface="+mj-lt"/>
              <a:buAutoNum type="arabicPeriod"/>
            </a:pPr>
            <a:r>
              <a:rPr lang="en-US" dirty="0"/>
              <a:t>Training the model and predicting target variable</a:t>
            </a:r>
          </a:p>
          <a:p>
            <a:pPr marL="457200" indent="-457200">
              <a:buFont typeface="+mj-lt"/>
              <a:buAutoNum type="arabicPeriod"/>
            </a:pPr>
            <a:r>
              <a:rPr lang="en-US" dirty="0"/>
              <a:t>Feature importance by applying random noise </a:t>
            </a:r>
          </a:p>
          <a:p>
            <a:pPr marL="457200" indent="-457200">
              <a:buFont typeface="+mj-lt"/>
              <a:buAutoNum type="arabicPeriod"/>
            </a:pPr>
            <a:r>
              <a:rPr lang="en-US" dirty="0"/>
              <a:t>Sensitivity analysis to get the best test-train split ratio</a:t>
            </a:r>
          </a:p>
          <a:p>
            <a:pPr marL="457200" indent="-457200">
              <a:buFont typeface="+mj-lt"/>
              <a:buAutoNum type="arabicPeriod"/>
            </a:pPr>
            <a:r>
              <a:rPr lang="en-US" dirty="0"/>
              <a:t>Generating 10 random instances of the features and predicting the target variable</a:t>
            </a:r>
          </a:p>
          <a:p>
            <a:endParaRPr lang="en-US" dirty="0"/>
          </a:p>
          <a:p>
            <a:endParaRPr lang="en-US" dirty="0"/>
          </a:p>
        </p:txBody>
      </p:sp>
      <p:sp>
        <p:nvSpPr>
          <p:cNvPr id="3" name="Slide Number Placeholder 2">
            <a:extLst>
              <a:ext uri="{FF2B5EF4-FFF2-40B4-BE49-F238E27FC236}">
                <a16:creationId xmlns:a16="http://schemas.microsoft.com/office/drawing/2014/main" id="{7AA811ED-9FA1-4C3F-A744-011C4DAB8CCF}"/>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BFE6B28-8315-4BC3-BA0A-CCB07EFDFFEF}" type="slidenum">
              <a:rPr kumimoji="0" lang="en-US" sz="105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31</a:t>
            </a:fld>
            <a:endParaRPr kumimoji="0" lang="en-US" sz="105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833015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809D889-9EE1-4CC5-8029-4375B8327771}"/>
              </a:ext>
            </a:extLst>
          </p:cNvPr>
          <p:cNvSpPr/>
          <p:nvPr/>
        </p:nvSpPr>
        <p:spPr>
          <a:xfrm>
            <a:off x="7910004" y="2059619"/>
            <a:ext cx="3888419" cy="359545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502C064-A9AC-4629-9F64-2271B270431D}"/>
              </a:ext>
            </a:extLst>
          </p:cNvPr>
          <p:cNvSpPr>
            <a:spLocks noGrp="1"/>
          </p:cNvSpPr>
          <p:nvPr>
            <p:ph type="title"/>
          </p:nvPr>
        </p:nvSpPr>
        <p:spPr/>
        <p:txBody>
          <a:bodyPr/>
          <a:lstStyle/>
          <a:p>
            <a:r>
              <a:rPr lang="en-US" dirty="0"/>
              <a:t>Descriptive Analysis</a:t>
            </a:r>
          </a:p>
        </p:txBody>
      </p:sp>
      <p:pic>
        <p:nvPicPr>
          <p:cNvPr id="5" name="Content Placeholder 4">
            <a:extLst>
              <a:ext uri="{FF2B5EF4-FFF2-40B4-BE49-F238E27FC236}">
                <a16:creationId xmlns:a16="http://schemas.microsoft.com/office/drawing/2014/main" id="{87121ED4-6460-4811-AF87-EECA29851249}"/>
              </a:ext>
            </a:extLst>
          </p:cNvPr>
          <p:cNvPicPr>
            <a:picLocks noGrp="1" noChangeAspect="1"/>
          </p:cNvPicPr>
          <p:nvPr>
            <p:ph idx="1"/>
          </p:nvPr>
        </p:nvPicPr>
        <p:blipFill>
          <a:blip r:embed="rId2"/>
          <a:stretch>
            <a:fillRect/>
          </a:stretch>
        </p:blipFill>
        <p:spPr>
          <a:xfrm>
            <a:off x="203201" y="1800225"/>
            <a:ext cx="7609150" cy="3117215"/>
          </a:xfrm>
          <a:prstGeom prst="rect">
            <a:avLst/>
          </a:prstGeom>
        </p:spPr>
      </p:pic>
      <p:sp>
        <p:nvSpPr>
          <p:cNvPr id="4" name="Slide Number Placeholder 3">
            <a:extLst>
              <a:ext uri="{FF2B5EF4-FFF2-40B4-BE49-F238E27FC236}">
                <a16:creationId xmlns:a16="http://schemas.microsoft.com/office/drawing/2014/main" id="{F8E2CAD5-4611-450A-881F-E870E974826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FE6B28-8315-4BC3-BA0A-CCB07EFDFFEF}" type="slidenum">
              <a:rPr kumimoji="0" lang="en-US" sz="105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05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DAF8859C-DB1D-4C5E-ABAD-490558276948}"/>
              </a:ext>
            </a:extLst>
          </p:cNvPr>
          <p:cNvSpPr txBox="1"/>
          <p:nvPr/>
        </p:nvSpPr>
        <p:spPr>
          <a:xfrm>
            <a:off x="7892249" y="2059619"/>
            <a:ext cx="3923930" cy="4016484"/>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50" b="0" i="0" u="none" strike="noStrike" kern="1200" cap="none" spc="0" normalizeH="0" baseline="0" noProof="0" dirty="0">
                <a:ln>
                  <a:noFill/>
                </a:ln>
                <a:solidFill>
                  <a:srgbClr val="000000"/>
                </a:solidFill>
                <a:effectLst/>
                <a:uLnTx/>
                <a:uFillTx/>
                <a:latin typeface="Calibri" panose="020F0502020204030204"/>
                <a:ea typeface="+mn-ea"/>
                <a:cs typeface="+mn-cs"/>
              </a:rPr>
              <a:t>We can clearly see that certain features have a minimum value of 0. </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50" b="0" i="0" u="none" strike="noStrike" kern="1200" cap="none" spc="0" normalizeH="0" baseline="0" noProof="0" dirty="0">
                <a:ln>
                  <a:noFill/>
                </a:ln>
                <a:solidFill>
                  <a:srgbClr val="000000"/>
                </a:solidFill>
                <a:effectLst/>
                <a:uLnTx/>
                <a:uFillTx/>
                <a:latin typeface="Calibri" panose="020F0502020204030204"/>
                <a:ea typeface="+mn-ea"/>
                <a:cs typeface="+mn-cs"/>
              </a:rPr>
              <a:t>Blood pressure (diastolic pressure) of 0 does not make any sense. </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50" b="0" i="0" u="none" strike="noStrike" kern="1200" cap="none" spc="0" normalizeH="0" baseline="0" noProof="0" dirty="0">
                <a:ln>
                  <a:noFill/>
                </a:ln>
                <a:solidFill>
                  <a:srgbClr val="000000"/>
                </a:solidFill>
                <a:effectLst/>
                <a:uLnTx/>
                <a:uFillTx/>
                <a:latin typeface="Calibri" panose="020F0502020204030204"/>
                <a:ea typeface="+mn-ea"/>
                <a:cs typeface="+mn-cs"/>
              </a:rPr>
              <a:t>Similarly other features like glucose, skin thickness, BMI, insulin have minimum values as 0. </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50" b="0" i="0" u="none" strike="noStrike" kern="1200" cap="none" spc="0" normalizeH="0" baseline="0" noProof="0" dirty="0">
                <a:ln>
                  <a:noFill/>
                </a:ln>
                <a:solidFill>
                  <a:srgbClr val="000000"/>
                </a:solidFill>
                <a:effectLst/>
                <a:uLnTx/>
                <a:uFillTx/>
                <a:latin typeface="Calibri" panose="020F0502020204030204"/>
                <a:ea typeface="+mn-ea"/>
                <a:cs typeface="+mn-cs"/>
              </a:rPr>
              <a:t>Maximum number of pregnancies recorded is 17. Even though it seems like an highly improbable value, such cases can exist in real life so no changes were made to the pregnancy data .</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50" b="0" i="0" u="none" strike="noStrike" kern="1200" cap="none" spc="0" normalizeH="0" baseline="0" noProof="0" dirty="0">
                <a:ln>
                  <a:noFill/>
                </a:ln>
                <a:solidFill>
                  <a:srgbClr val="000000"/>
                </a:solidFill>
                <a:effectLst/>
                <a:uLnTx/>
                <a:uFillTx/>
                <a:latin typeface="Calibri" panose="020F0502020204030204"/>
                <a:ea typeface="+mn-ea"/>
                <a:cs typeface="+mn-cs"/>
              </a:rPr>
              <a:t>For the above mentioned columns we have replaced the minimum value either by the mean or the median value based on suitability.  </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45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35682498-B204-4F7D-8F2F-4EF858A85006}"/>
              </a:ext>
            </a:extLst>
          </p:cNvPr>
          <p:cNvPicPr>
            <a:picLocks noChangeAspect="1"/>
          </p:cNvPicPr>
          <p:nvPr/>
        </p:nvPicPr>
        <p:blipFill>
          <a:blip r:embed="rId3"/>
          <a:stretch>
            <a:fillRect/>
          </a:stretch>
        </p:blipFill>
        <p:spPr>
          <a:xfrm>
            <a:off x="271462" y="5070065"/>
            <a:ext cx="7172325" cy="1205534"/>
          </a:xfrm>
          <a:prstGeom prst="rect">
            <a:avLst/>
          </a:prstGeom>
        </p:spPr>
      </p:pic>
    </p:spTree>
    <p:extLst>
      <p:ext uri="{BB962C8B-B14F-4D97-AF65-F5344CB8AC3E}">
        <p14:creationId xmlns:p14="http://schemas.microsoft.com/office/powerpoint/2010/main" val="33136660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E0C12C3-0181-4239-9CCE-6ED0FE65B983}"/>
              </a:ext>
            </a:extLst>
          </p:cNvPr>
          <p:cNvSpPr/>
          <p:nvPr/>
        </p:nvSpPr>
        <p:spPr>
          <a:xfrm>
            <a:off x="331434" y="772363"/>
            <a:ext cx="5589972" cy="338574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9CFAFDAF-6D51-4279-BBEE-DCF1F2E45371}"/>
              </a:ext>
            </a:extLst>
          </p:cNvPr>
          <p:cNvSpPr/>
          <p:nvPr/>
        </p:nvSpPr>
        <p:spPr>
          <a:xfrm>
            <a:off x="6095999" y="772363"/>
            <a:ext cx="5764567" cy="34032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Slide Number Placeholder 1">
            <a:extLst>
              <a:ext uri="{FF2B5EF4-FFF2-40B4-BE49-F238E27FC236}">
                <a16:creationId xmlns:a16="http://schemas.microsoft.com/office/drawing/2014/main" id="{B1C8BEC5-929E-4487-A7C9-3D46778E88B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FE6B28-8315-4BC3-BA0A-CCB07EFDFFEF}" type="slidenum">
              <a:rPr kumimoji="0" lang="en-US" sz="105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05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60662C52-3306-4D43-8CF0-A1948EB41697}"/>
              </a:ext>
            </a:extLst>
          </p:cNvPr>
          <p:cNvPicPr>
            <a:picLocks noChangeAspect="1"/>
          </p:cNvPicPr>
          <p:nvPr/>
        </p:nvPicPr>
        <p:blipFill>
          <a:blip r:embed="rId2"/>
          <a:stretch>
            <a:fillRect/>
          </a:stretch>
        </p:blipFill>
        <p:spPr>
          <a:xfrm>
            <a:off x="435288" y="861139"/>
            <a:ext cx="5363765" cy="3186946"/>
          </a:xfrm>
          <a:prstGeom prst="rect">
            <a:avLst/>
          </a:prstGeom>
        </p:spPr>
      </p:pic>
      <p:pic>
        <p:nvPicPr>
          <p:cNvPr id="4" name="Picture 3">
            <a:extLst>
              <a:ext uri="{FF2B5EF4-FFF2-40B4-BE49-F238E27FC236}">
                <a16:creationId xmlns:a16="http://schemas.microsoft.com/office/drawing/2014/main" id="{2BCFF366-0D81-4D1E-B514-2AD8BCA27377}"/>
              </a:ext>
            </a:extLst>
          </p:cNvPr>
          <p:cNvPicPr>
            <a:picLocks noChangeAspect="1"/>
          </p:cNvPicPr>
          <p:nvPr/>
        </p:nvPicPr>
        <p:blipFill>
          <a:blip r:embed="rId3"/>
          <a:stretch>
            <a:fillRect/>
          </a:stretch>
        </p:blipFill>
        <p:spPr>
          <a:xfrm>
            <a:off x="6207778" y="861139"/>
            <a:ext cx="5548934" cy="3296966"/>
          </a:xfrm>
          <a:prstGeom prst="rect">
            <a:avLst/>
          </a:prstGeom>
        </p:spPr>
      </p:pic>
      <p:sp>
        <p:nvSpPr>
          <p:cNvPr id="8" name="TextBox 7">
            <a:extLst>
              <a:ext uri="{FF2B5EF4-FFF2-40B4-BE49-F238E27FC236}">
                <a16:creationId xmlns:a16="http://schemas.microsoft.com/office/drawing/2014/main" id="{3F8CB32B-FADD-443D-A240-6681C9B2BC3E}"/>
              </a:ext>
            </a:extLst>
          </p:cNvPr>
          <p:cNvSpPr txBox="1"/>
          <p:nvPr/>
        </p:nvSpPr>
        <p:spPr>
          <a:xfrm>
            <a:off x="1518082" y="284085"/>
            <a:ext cx="9241654"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Calibri" panose="020F0502020204030204"/>
                <a:ea typeface="+mn-ea"/>
                <a:cs typeface="+mn-cs"/>
              </a:rPr>
              <a:t>EDA: Finding Outliers through Data Visualization</a:t>
            </a:r>
          </a:p>
        </p:txBody>
      </p:sp>
      <p:sp>
        <p:nvSpPr>
          <p:cNvPr id="9" name="TextBox 8">
            <a:extLst>
              <a:ext uri="{FF2B5EF4-FFF2-40B4-BE49-F238E27FC236}">
                <a16:creationId xmlns:a16="http://schemas.microsoft.com/office/drawing/2014/main" id="{4B629E1B-F361-4749-B6A2-94FEC2B514F3}"/>
              </a:ext>
            </a:extLst>
          </p:cNvPr>
          <p:cNvSpPr txBox="1"/>
          <p:nvPr/>
        </p:nvSpPr>
        <p:spPr>
          <a:xfrm>
            <a:off x="861134" y="4572000"/>
            <a:ext cx="10466773" cy="1477328"/>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As discussed earlier many of the features have outliers or corrupt data that can affect the diagnostic quality. </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Data visualization is an affective technique to evaluate and interpret certain flaws in the dataset. In the glucose data it is evident from the box plot that there are a certain value of 0 in the dataset. Similarly by the combination of histogram and box plot we can gauge the percentage of data that is corrupted and thus can replace them with the mean or median value. </a:t>
            </a:r>
          </a:p>
        </p:txBody>
      </p:sp>
    </p:spTree>
    <p:extLst>
      <p:ext uri="{BB962C8B-B14F-4D97-AF65-F5344CB8AC3E}">
        <p14:creationId xmlns:p14="http://schemas.microsoft.com/office/powerpoint/2010/main" val="22716806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F3EE1C2-BCDD-407D-AF27-2260AC0C3CF5}"/>
              </a:ext>
            </a:extLst>
          </p:cNvPr>
          <p:cNvSpPr/>
          <p:nvPr/>
        </p:nvSpPr>
        <p:spPr>
          <a:xfrm>
            <a:off x="0" y="3610160"/>
            <a:ext cx="5406501" cy="32312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0E227951-5E3C-4675-8C5F-8B413603BABE}"/>
              </a:ext>
            </a:extLst>
          </p:cNvPr>
          <p:cNvSpPr/>
          <p:nvPr/>
        </p:nvSpPr>
        <p:spPr>
          <a:xfrm>
            <a:off x="6593841" y="177001"/>
            <a:ext cx="5323840" cy="316322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B3237736-F28B-486B-A627-95C47DB0F478}"/>
              </a:ext>
            </a:extLst>
          </p:cNvPr>
          <p:cNvSpPr/>
          <p:nvPr/>
        </p:nvSpPr>
        <p:spPr>
          <a:xfrm>
            <a:off x="0" y="177001"/>
            <a:ext cx="5323840" cy="316322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2AD959F3-1023-4651-8582-413A62FA0B0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FE6B28-8315-4BC3-BA0A-CCB07EFDFFEF}" type="slidenum">
              <a:rPr kumimoji="0" lang="en-US" sz="105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05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AEA65014-BB4C-498C-8EE1-75461C88D32F}"/>
              </a:ext>
            </a:extLst>
          </p:cNvPr>
          <p:cNvPicPr>
            <a:picLocks noChangeAspect="1"/>
          </p:cNvPicPr>
          <p:nvPr/>
        </p:nvPicPr>
        <p:blipFill>
          <a:blip r:embed="rId2"/>
          <a:stretch>
            <a:fillRect/>
          </a:stretch>
        </p:blipFill>
        <p:spPr>
          <a:xfrm>
            <a:off x="0" y="177001"/>
            <a:ext cx="5323840" cy="3163222"/>
          </a:xfrm>
          <a:prstGeom prst="rect">
            <a:avLst/>
          </a:prstGeom>
        </p:spPr>
      </p:pic>
      <p:pic>
        <p:nvPicPr>
          <p:cNvPr id="6" name="Picture 5">
            <a:extLst>
              <a:ext uri="{FF2B5EF4-FFF2-40B4-BE49-F238E27FC236}">
                <a16:creationId xmlns:a16="http://schemas.microsoft.com/office/drawing/2014/main" id="{4DE0DEC7-6F61-420F-BB19-3EFCAE825D8C}"/>
              </a:ext>
            </a:extLst>
          </p:cNvPr>
          <p:cNvPicPr>
            <a:picLocks noChangeAspect="1"/>
          </p:cNvPicPr>
          <p:nvPr/>
        </p:nvPicPr>
        <p:blipFill>
          <a:blip r:embed="rId3"/>
          <a:stretch>
            <a:fillRect/>
          </a:stretch>
        </p:blipFill>
        <p:spPr>
          <a:xfrm>
            <a:off x="6653343" y="224236"/>
            <a:ext cx="5204836" cy="3115987"/>
          </a:xfrm>
          <a:prstGeom prst="rect">
            <a:avLst/>
          </a:prstGeom>
        </p:spPr>
      </p:pic>
      <p:pic>
        <p:nvPicPr>
          <p:cNvPr id="9" name="Picture 8">
            <a:extLst>
              <a:ext uri="{FF2B5EF4-FFF2-40B4-BE49-F238E27FC236}">
                <a16:creationId xmlns:a16="http://schemas.microsoft.com/office/drawing/2014/main" id="{D01235DF-0FAD-431C-A22B-8F50A16E387A}"/>
              </a:ext>
            </a:extLst>
          </p:cNvPr>
          <p:cNvPicPr>
            <a:picLocks noChangeAspect="1"/>
          </p:cNvPicPr>
          <p:nvPr/>
        </p:nvPicPr>
        <p:blipFill>
          <a:blip r:embed="rId4"/>
          <a:stretch>
            <a:fillRect/>
          </a:stretch>
        </p:blipFill>
        <p:spPr>
          <a:xfrm>
            <a:off x="62144" y="3626705"/>
            <a:ext cx="5344357" cy="3198205"/>
          </a:xfrm>
          <a:prstGeom prst="rect">
            <a:avLst/>
          </a:prstGeom>
        </p:spPr>
      </p:pic>
      <p:sp>
        <p:nvSpPr>
          <p:cNvPr id="14" name="TextBox 13">
            <a:extLst>
              <a:ext uri="{FF2B5EF4-FFF2-40B4-BE49-F238E27FC236}">
                <a16:creationId xmlns:a16="http://schemas.microsoft.com/office/drawing/2014/main" id="{21CB8BE2-6102-41C5-B6A4-74FA5EA46549}"/>
              </a:ext>
            </a:extLst>
          </p:cNvPr>
          <p:cNvSpPr txBox="1"/>
          <p:nvPr/>
        </p:nvSpPr>
        <p:spPr>
          <a:xfrm>
            <a:off x="5761608" y="3755254"/>
            <a:ext cx="6232124" cy="203132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Both the Blood pressure and BMI columns have 0 as their lowest value which is not practically possible under normal circumstances so we have replaced them with median values.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The highest value for diastolic pressure in the dataset is 122 which can be considered as it is practically possible for a person to reach such alarming diastolic pressure values in certain situations. </a:t>
            </a:r>
          </a:p>
        </p:txBody>
      </p:sp>
    </p:spTree>
    <p:extLst>
      <p:ext uri="{BB962C8B-B14F-4D97-AF65-F5344CB8AC3E}">
        <p14:creationId xmlns:p14="http://schemas.microsoft.com/office/powerpoint/2010/main" val="29187228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BEDF975-3084-41BE-972C-8E5A54034DD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FE6B28-8315-4BC3-BA0A-CCB07EFDFFEF}" type="slidenum">
              <a:rPr kumimoji="0" lang="en-US" sz="105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05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FE40367B-8C4E-462B-BAD3-96CA91039B40}"/>
              </a:ext>
            </a:extLst>
          </p:cNvPr>
          <p:cNvPicPr>
            <a:picLocks noChangeAspect="1"/>
          </p:cNvPicPr>
          <p:nvPr/>
        </p:nvPicPr>
        <p:blipFill>
          <a:blip r:embed="rId2"/>
          <a:stretch>
            <a:fillRect/>
          </a:stretch>
        </p:blipFill>
        <p:spPr>
          <a:xfrm>
            <a:off x="0" y="0"/>
            <a:ext cx="6302201" cy="6695440"/>
          </a:xfrm>
          <a:prstGeom prst="rect">
            <a:avLst/>
          </a:prstGeom>
        </p:spPr>
      </p:pic>
      <p:sp>
        <p:nvSpPr>
          <p:cNvPr id="4" name="TextBox 3">
            <a:extLst>
              <a:ext uri="{FF2B5EF4-FFF2-40B4-BE49-F238E27FC236}">
                <a16:creationId xmlns:a16="http://schemas.microsoft.com/office/drawing/2014/main" id="{72C86C4C-F0FE-4F26-B264-F1BBF52EBA58}"/>
              </a:ext>
            </a:extLst>
          </p:cNvPr>
          <p:cNvSpPr txBox="1"/>
          <p:nvPr/>
        </p:nvSpPr>
        <p:spPr>
          <a:xfrm>
            <a:off x="6968971" y="754602"/>
            <a:ext cx="4607511" cy="532453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700" b="0" i="0" u="none" strike="noStrike" kern="1200" cap="none" spc="0" normalizeH="0" baseline="0" noProof="0" dirty="0">
                <a:ln>
                  <a:noFill/>
                </a:ln>
                <a:solidFill>
                  <a:srgbClr val="000000"/>
                </a:solidFill>
                <a:effectLst/>
                <a:uLnTx/>
                <a:uFillTx/>
                <a:latin typeface="Calibri" panose="020F0502020204030204"/>
                <a:ea typeface="+mn-ea"/>
                <a:cs typeface="+mn-cs"/>
              </a:rPr>
              <a:t>There is no correlation between the features that we have plotted here.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700" b="0" i="0" u="none" strike="noStrike" kern="1200" cap="none" spc="0" normalizeH="0" baseline="0" noProof="0" dirty="0">
                <a:ln>
                  <a:noFill/>
                </a:ln>
                <a:solidFill>
                  <a:srgbClr val="000000"/>
                </a:solidFill>
                <a:effectLst/>
                <a:uLnTx/>
                <a:uFillTx/>
                <a:latin typeface="Calibri" panose="020F0502020204030204"/>
                <a:ea typeface="+mn-ea"/>
                <a:cs typeface="+mn-cs"/>
              </a:rPr>
              <a:t>It is difficult to separate the clusters of diabetic and non diabetic patients.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700" b="0" i="0" u="none" strike="noStrike" kern="1200" cap="none" spc="0" normalizeH="0" baseline="0" noProof="0" dirty="0">
                <a:ln>
                  <a:noFill/>
                </a:ln>
                <a:solidFill>
                  <a:srgbClr val="000000"/>
                </a:solidFill>
                <a:effectLst/>
                <a:uLnTx/>
                <a:uFillTx/>
                <a:latin typeface="Calibri" panose="020F0502020204030204"/>
                <a:ea typeface="+mn-ea"/>
                <a:cs typeface="+mn-cs"/>
              </a:rPr>
              <a:t>This suggest that the features are independent of each other and individually have an effect on the outcome of the diagnostics.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700" b="0" i="0" u="none" strike="noStrike" kern="1200" cap="none" spc="0" normalizeH="0" baseline="0" noProof="0" dirty="0">
                <a:ln>
                  <a:noFill/>
                </a:ln>
                <a:solidFill>
                  <a:srgbClr val="000000"/>
                </a:solidFill>
                <a:effectLst/>
                <a:uLnTx/>
                <a:uFillTx/>
                <a:latin typeface="Calibri" panose="020F0502020204030204"/>
                <a:ea typeface="+mn-ea"/>
                <a:cs typeface="+mn-cs"/>
              </a:rPr>
              <a:t>When we are unable to identify clusters in the data it means that a single perceptron or the neuron won’t be sufficient enough to estimate the outcome of the diagnosis, because a single perceptron can only solve linearly separable problems and that isn’t the case in our Diabetes dataset.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700" b="0" i="0" u="none" strike="noStrike" kern="1200" cap="none" spc="0" normalizeH="0" baseline="0" noProof="0" dirty="0">
                <a:ln>
                  <a:noFill/>
                </a:ln>
                <a:solidFill>
                  <a:srgbClr val="000000"/>
                </a:solidFill>
                <a:effectLst/>
                <a:uLnTx/>
                <a:uFillTx/>
                <a:latin typeface="Calibri" panose="020F0502020204030204"/>
                <a:ea typeface="+mn-ea"/>
                <a:cs typeface="+mn-cs"/>
              </a:rPr>
              <a:t>This indicates that we have to use a multiple layer perceptron model to do the classification task here.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700" b="0" i="0" u="none" strike="noStrike" kern="1200" cap="none" spc="0" normalizeH="0" baseline="0" noProof="0" dirty="0">
                <a:ln>
                  <a:noFill/>
                </a:ln>
                <a:solidFill>
                  <a:srgbClr val="000000"/>
                </a:solidFill>
                <a:effectLst/>
                <a:uLnTx/>
                <a:uFillTx/>
                <a:latin typeface="Calibri" panose="020F0502020204030204"/>
                <a:ea typeface="+mn-ea"/>
                <a:cs typeface="+mn-cs"/>
              </a:rPr>
              <a:t>This model has multiple hidden layers of perceptron that enable the non linear classification process.</a:t>
            </a:r>
          </a:p>
        </p:txBody>
      </p:sp>
    </p:spTree>
    <p:extLst>
      <p:ext uri="{BB962C8B-B14F-4D97-AF65-F5344CB8AC3E}">
        <p14:creationId xmlns:p14="http://schemas.microsoft.com/office/powerpoint/2010/main" val="5914163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E8A8577-A545-4F8B-871E-D5BF9459100C}"/>
              </a:ext>
            </a:extLst>
          </p:cNvPr>
          <p:cNvSpPr/>
          <p:nvPr/>
        </p:nvSpPr>
        <p:spPr>
          <a:xfrm>
            <a:off x="0" y="4312603"/>
            <a:ext cx="6486525" cy="19994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D49740D9-6CD2-4DD7-98B9-E883F9451ED7}"/>
              </a:ext>
            </a:extLst>
          </p:cNvPr>
          <p:cNvSpPr/>
          <p:nvPr/>
        </p:nvSpPr>
        <p:spPr>
          <a:xfrm>
            <a:off x="0" y="2254928"/>
            <a:ext cx="6486525" cy="19907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B9CE54ED-67F1-41B1-8283-DE7103DF7428}"/>
              </a:ext>
            </a:extLst>
          </p:cNvPr>
          <p:cNvSpPr/>
          <p:nvPr/>
        </p:nvSpPr>
        <p:spPr>
          <a:xfrm>
            <a:off x="0" y="172720"/>
            <a:ext cx="6486525" cy="19907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Slide Number Placeholder 1">
            <a:extLst>
              <a:ext uri="{FF2B5EF4-FFF2-40B4-BE49-F238E27FC236}">
                <a16:creationId xmlns:a16="http://schemas.microsoft.com/office/drawing/2014/main" id="{DB648CE2-CB3B-48C6-993E-F3E478B26A3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FE6B28-8315-4BC3-BA0A-CCB07EFDFFEF}" type="slidenum">
              <a:rPr kumimoji="0" lang="en-US" sz="105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05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559150AF-A287-4A7D-B634-51E918D2326A}"/>
              </a:ext>
            </a:extLst>
          </p:cNvPr>
          <p:cNvPicPr>
            <a:picLocks noChangeAspect="1"/>
          </p:cNvPicPr>
          <p:nvPr/>
        </p:nvPicPr>
        <p:blipFill>
          <a:blip r:embed="rId2"/>
          <a:stretch>
            <a:fillRect/>
          </a:stretch>
        </p:blipFill>
        <p:spPr>
          <a:xfrm>
            <a:off x="23812" y="239697"/>
            <a:ext cx="6415088" cy="1916124"/>
          </a:xfrm>
          <a:prstGeom prst="rect">
            <a:avLst/>
          </a:prstGeom>
        </p:spPr>
      </p:pic>
      <p:pic>
        <p:nvPicPr>
          <p:cNvPr id="4" name="Picture 3">
            <a:extLst>
              <a:ext uri="{FF2B5EF4-FFF2-40B4-BE49-F238E27FC236}">
                <a16:creationId xmlns:a16="http://schemas.microsoft.com/office/drawing/2014/main" id="{0A0A587A-162D-4D83-BB26-A11EEC80ED5D}"/>
              </a:ext>
            </a:extLst>
          </p:cNvPr>
          <p:cNvPicPr>
            <a:picLocks noChangeAspect="1"/>
          </p:cNvPicPr>
          <p:nvPr/>
        </p:nvPicPr>
        <p:blipFill>
          <a:blip r:embed="rId3"/>
          <a:stretch>
            <a:fillRect/>
          </a:stretch>
        </p:blipFill>
        <p:spPr>
          <a:xfrm>
            <a:off x="88777" y="2375144"/>
            <a:ext cx="6350123" cy="1806239"/>
          </a:xfrm>
          <a:prstGeom prst="rect">
            <a:avLst/>
          </a:prstGeom>
        </p:spPr>
      </p:pic>
      <p:pic>
        <p:nvPicPr>
          <p:cNvPr id="7" name="Picture 6">
            <a:extLst>
              <a:ext uri="{FF2B5EF4-FFF2-40B4-BE49-F238E27FC236}">
                <a16:creationId xmlns:a16="http://schemas.microsoft.com/office/drawing/2014/main" id="{717D6B5F-1B8A-41B0-B97B-104E4F316FC6}"/>
              </a:ext>
            </a:extLst>
          </p:cNvPr>
          <p:cNvPicPr>
            <a:picLocks noChangeAspect="1"/>
          </p:cNvPicPr>
          <p:nvPr/>
        </p:nvPicPr>
        <p:blipFill>
          <a:blip r:embed="rId4"/>
          <a:stretch>
            <a:fillRect/>
          </a:stretch>
        </p:blipFill>
        <p:spPr>
          <a:xfrm>
            <a:off x="23812" y="4337136"/>
            <a:ext cx="6438900" cy="1990725"/>
          </a:xfrm>
          <a:prstGeom prst="rect">
            <a:avLst/>
          </a:prstGeom>
        </p:spPr>
      </p:pic>
      <p:sp>
        <p:nvSpPr>
          <p:cNvPr id="9" name="TextBox 8">
            <a:extLst>
              <a:ext uri="{FF2B5EF4-FFF2-40B4-BE49-F238E27FC236}">
                <a16:creationId xmlns:a16="http://schemas.microsoft.com/office/drawing/2014/main" id="{21BB5527-D828-4845-A5DB-8845FB017997}"/>
              </a:ext>
            </a:extLst>
          </p:cNvPr>
          <p:cNvSpPr txBox="1"/>
          <p:nvPr/>
        </p:nvSpPr>
        <p:spPr>
          <a:xfrm>
            <a:off x="6818243" y="636104"/>
            <a:ext cx="5277679"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People having BMI more than 30 are at a higher risk of being diabetic. </a:t>
            </a:r>
          </a:p>
        </p:txBody>
      </p:sp>
      <p:sp>
        <p:nvSpPr>
          <p:cNvPr id="10" name="TextBox 9">
            <a:extLst>
              <a:ext uri="{FF2B5EF4-FFF2-40B4-BE49-F238E27FC236}">
                <a16:creationId xmlns:a16="http://schemas.microsoft.com/office/drawing/2014/main" id="{4ED1F787-73EF-4ECB-89CB-0AE3B09C9E0F}"/>
              </a:ext>
            </a:extLst>
          </p:cNvPr>
          <p:cNvSpPr txBox="1"/>
          <p:nvPr/>
        </p:nvSpPr>
        <p:spPr>
          <a:xfrm>
            <a:off x="6967330" y="2862470"/>
            <a:ext cx="4989444"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People having glucose level of 120 or more at risk of being diabetic.</a:t>
            </a:r>
          </a:p>
        </p:txBody>
      </p:sp>
      <p:sp>
        <p:nvSpPr>
          <p:cNvPr id="11" name="TextBox 10">
            <a:extLst>
              <a:ext uri="{FF2B5EF4-FFF2-40B4-BE49-F238E27FC236}">
                <a16:creationId xmlns:a16="http://schemas.microsoft.com/office/drawing/2014/main" id="{DB5DCFD8-A465-4FBC-B40F-E2912C86A0A1}"/>
              </a:ext>
            </a:extLst>
          </p:cNvPr>
          <p:cNvSpPr txBox="1"/>
          <p:nvPr/>
        </p:nvSpPr>
        <p:spPr>
          <a:xfrm>
            <a:off x="7106478" y="4855113"/>
            <a:ext cx="4989444"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There is an unexpected spike in the number of diabetic people in the age range of 20-40</a:t>
            </a:r>
          </a:p>
        </p:txBody>
      </p:sp>
    </p:spTree>
    <p:extLst>
      <p:ext uri="{BB962C8B-B14F-4D97-AF65-F5344CB8AC3E}">
        <p14:creationId xmlns:p14="http://schemas.microsoft.com/office/powerpoint/2010/main" val="35450983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442C643A-21EC-4C26-8991-56EC9F90BA8A}"/>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BFE6B28-8315-4BC3-BA0A-CCB07EFDFFEF}" type="slidenum">
              <a:rPr kumimoji="0" lang="en-US" sz="105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37</a:t>
            </a:fld>
            <a:endParaRPr kumimoji="0" lang="en-US" sz="105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02B810C-6078-4CCA-B854-A5A9BC8BCB1E}"/>
              </a:ext>
            </a:extLst>
          </p:cNvPr>
          <p:cNvSpPr>
            <a:spLocks noGrp="1"/>
          </p:cNvSpPr>
          <p:nvPr>
            <p:ph type="title" idx="4294967295"/>
          </p:nvPr>
        </p:nvSpPr>
        <p:spPr>
          <a:xfrm>
            <a:off x="0" y="287339"/>
            <a:ext cx="12192000" cy="409574"/>
          </a:xfrm>
        </p:spPr>
        <p:txBody>
          <a:bodyPr>
            <a:noAutofit/>
          </a:bodyPr>
          <a:lstStyle/>
          <a:p>
            <a:pPr algn="ctr"/>
            <a:r>
              <a:rPr lang="en-US" sz="2800" b="1" dirty="0"/>
              <a:t>Checking for Class Imbalance </a:t>
            </a:r>
          </a:p>
        </p:txBody>
      </p:sp>
      <p:pic>
        <p:nvPicPr>
          <p:cNvPr id="9" name="Content Placeholder 8">
            <a:extLst>
              <a:ext uri="{FF2B5EF4-FFF2-40B4-BE49-F238E27FC236}">
                <a16:creationId xmlns:a16="http://schemas.microsoft.com/office/drawing/2014/main" id="{60AEBBD6-1084-4D31-BD21-25746D6FE8DC}"/>
              </a:ext>
            </a:extLst>
          </p:cNvPr>
          <p:cNvPicPr>
            <a:picLocks noGrp="1" noChangeAspect="1"/>
          </p:cNvPicPr>
          <p:nvPr>
            <p:ph idx="4294967295"/>
          </p:nvPr>
        </p:nvPicPr>
        <p:blipFill>
          <a:blip r:embed="rId2"/>
          <a:stretch>
            <a:fillRect/>
          </a:stretch>
        </p:blipFill>
        <p:spPr>
          <a:xfrm>
            <a:off x="0" y="762324"/>
            <a:ext cx="5913438" cy="5547036"/>
          </a:xfrm>
          <a:prstGeom prst="rect">
            <a:avLst/>
          </a:prstGeom>
        </p:spPr>
      </p:pic>
      <p:sp>
        <p:nvSpPr>
          <p:cNvPr id="4" name="TextBox 3">
            <a:extLst>
              <a:ext uri="{FF2B5EF4-FFF2-40B4-BE49-F238E27FC236}">
                <a16:creationId xmlns:a16="http://schemas.microsoft.com/office/drawing/2014/main" id="{CDABDB20-1A57-4F65-9100-B35842543F13}"/>
              </a:ext>
            </a:extLst>
          </p:cNvPr>
          <p:cNvSpPr txBox="1"/>
          <p:nvPr/>
        </p:nvSpPr>
        <p:spPr>
          <a:xfrm>
            <a:off x="6787403" y="3871277"/>
            <a:ext cx="4592320" cy="2246769"/>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Calibri" panose="020F0502020204030204"/>
                <a:ea typeface="+mn-ea"/>
                <a:cs typeface="+mn-cs"/>
              </a:rPr>
              <a:t>We can clearly see that the number of Diabetic patients  are much lesser as compared to that of the non diabetic patients and that is the scenario in real life.</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Calibri" panose="020F0502020204030204"/>
                <a:ea typeface="+mn-ea"/>
                <a:cs typeface="+mn-cs"/>
              </a:rPr>
              <a:t>To eliminate the class imbalance we up sample the minority class to produce identical instances of positive cancer patients.</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Calibri" panose="020F0502020204030204"/>
                <a:ea typeface="+mn-ea"/>
                <a:cs typeface="+mn-cs"/>
              </a:rPr>
              <a:t>For the purpose of up sampling we use the smote sampling technique and the up sampling technique.</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Calibri" panose="020F0502020204030204"/>
                <a:ea typeface="+mn-ea"/>
                <a:cs typeface="+mn-cs"/>
              </a:rPr>
              <a:t>The new points are artificial instances generated based on the actual points closest to them.</a:t>
            </a:r>
          </a:p>
        </p:txBody>
      </p:sp>
      <p:pic>
        <p:nvPicPr>
          <p:cNvPr id="10" name="Picture 9">
            <a:extLst>
              <a:ext uri="{FF2B5EF4-FFF2-40B4-BE49-F238E27FC236}">
                <a16:creationId xmlns:a16="http://schemas.microsoft.com/office/drawing/2014/main" id="{EBFC3685-A74D-40D5-A220-805BE26B731E}"/>
              </a:ext>
            </a:extLst>
          </p:cNvPr>
          <p:cNvPicPr>
            <a:picLocks noChangeAspect="1"/>
          </p:cNvPicPr>
          <p:nvPr/>
        </p:nvPicPr>
        <p:blipFill>
          <a:blip r:embed="rId3"/>
          <a:stretch>
            <a:fillRect/>
          </a:stretch>
        </p:blipFill>
        <p:spPr>
          <a:xfrm>
            <a:off x="6278564" y="762325"/>
            <a:ext cx="5809822" cy="3037515"/>
          </a:xfrm>
          <a:prstGeom prst="rect">
            <a:avLst/>
          </a:prstGeom>
        </p:spPr>
      </p:pic>
    </p:spTree>
    <p:extLst>
      <p:ext uri="{BB962C8B-B14F-4D97-AF65-F5344CB8AC3E}">
        <p14:creationId xmlns:p14="http://schemas.microsoft.com/office/powerpoint/2010/main" val="37961758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E81338B-C007-4E19-BB09-74BBBF31DD4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FE6B28-8315-4BC3-BA0A-CCB07EFDFFEF}" type="slidenum">
              <a:rPr kumimoji="0" lang="en-US" sz="105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05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D9DFEC1F-DDB1-47CC-8F9D-0FE33D591C4A}"/>
              </a:ext>
            </a:extLst>
          </p:cNvPr>
          <p:cNvPicPr>
            <a:picLocks noChangeAspect="1"/>
          </p:cNvPicPr>
          <p:nvPr/>
        </p:nvPicPr>
        <p:blipFill>
          <a:blip r:embed="rId2"/>
          <a:stretch>
            <a:fillRect/>
          </a:stretch>
        </p:blipFill>
        <p:spPr>
          <a:xfrm>
            <a:off x="0" y="843280"/>
            <a:ext cx="11991975" cy="2819400"/>
          </a:xfrm>
          <a:prstGeom prst="rect">
            <a:avLst/>
          </a:prstGeom>
        </p:spPr>
      </p:pic>
      <p:pic>
        <p:nvPicPr>
          <p:cNvPr id="4" name="Picture 3">
            <a:extLst>
              <a:ext uri="{FF2B5EF4-FFF2-40B4-BE49-F238E27FC236}">
                <a16:creationId xmlns:a16="http://schemas.microsoft.com/office/drawing/2014/main" id="{C3BB546D-1450-456E-8B00-10DBCDDBC946}"/>
              </a:ext>
            </a:extLst>
          </p:cNvPr>
          <p:cNvPicPr>
            <a:picLocks noChangeAspect="1"/>
          </p:cNvPicPr>
          <p:nvPr/>
        </p:nvPicPr>
        <p:blipFill>
          <a:blip r:embed="rId3"/>
          <a:stretch>
            <a:fillRect/>
          </a:stretch>
        </p:blipFill>
        <p:spPr>
          <a:xfrm>
            <a:off x="328612" y="3956367"/>
            <a:ext cx="4524375" cy="1343025"/>
          </a:xfrm>
          <a:prstGeom prst="rect">
            <a:avLst/>
          </a:prstGeom>
        </p:spPr>
      </p:pic>
      <p:sp>
        <p:nvSpPr>
          <p:cNvPr id="5" name="TextBox 4">
            <a:extLst>
              <a:ext uri="{FF2B5EF4-FFF2-40B4-BE49-F238E27FC236}">
                <a16:creationId xmlns:a16="http://schemas.microsoft.com/office/drawing/2014/main" id="{9E675580-97A5-4A4A-9E25-47827CBBE972}"/>
              </a:ext>
            </a:extLst>
          </p:cNvPr>
          <p:cNvSpPr txBox="1"/>
          <p:nvPr/>
        </p:nvSpPr>
        <p:spPr>
          <a:xfrm>
            <a:off x="5181600" y="4155440"/>
            <a:ext cx="5770880"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Based on the F1 scores we can see that the up sampled data produced better results (mean cross validation F1 score) and thus we selected the up sampled data to train our model </a:t>
            </a:r>
          </a:p>
        </p:txBody>
      </p:sp>
      <p:sp>
        <p:nvSpPr>
          <p:cNvPr id="6" name="TextBox 5">
            <a:extLst>
              <a:ext uri="{FF2B5EF4-FFF2-40B4-BE49-F238E27FC236}">
                <a16:creationId xmlns:a16="http://schemas.microsoft.com/office/drawing/2014/main" id="{19AF75D0-790F-4841-9194-6EF33FC215FB}"/>
              </a:ext>
            </a:extLst>
          </p:cNvPr>
          <p:cNvSpPr txBox="1"/>
          <p:nvPr/>
        </p:nvSpPr>
        <p:spPr>
          <a:xfrm>
            <a:off x="0" y="284085"/>
            <a:ext cx="1219200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alibri" panose="020F0502020204030204"/>
                <a:ea typeface="+mn-ea"/>
                <a:cs typeface="+mn-cs"/>
              </a:rPr>
              <a:t>5 fold cross validation using Random forest algorithm to get the best sampling technique</a:t>
            </a:r>
          </a:p>
        </p:txBody>
      </p:sp>
    </p:spTree>
    <p:extLst>
      <p:ext uri="{BB962C8B-B14F-4D97-AF65-F5344CB8AC3E}">
        <p14:creationId xmlns:p14="http://schemas.microsoft.com/office/powerpoint/2010/main" val="1557477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89D3C34-12F3-40C6-ADC5-6E4504E016FD}"/>
              </a:ext>
            </a:extLst>
          </p:cNvPr>
          <p:cNvPicPr>
            <a:picLocks noChangeAspect="1"/>
          </p:cNvPicPr>
          <p:nvPr/>
        </p:nvPicPr>
        <p:blipFill>
          <a:blip r:embed="rId2"/>
          <a:stretch>
            <a:fillRect/>
          </a:stretch>
        </p:blipFill>
        <p:spPr>
          <a:xfrm>
            <a:off x="843473" y="1044270"/>
            <a:ext cx="10280233" cy="5184861"/>
          </a:xfrm>
          <a:prstGeom prst="rect">
            <a:avLst/>
          </a:prstGeom>
        </p:spPr>
      </p:pic>
      <p:sp>
        <p:nvSpPr>
          <p:cNvPr id="12" name="Slide Number Placeholder 11">
            <a:extLst>
              <a:ext uri="{FF2B5EF4-FFF2-40B4-BE49-F238E27FC236}">
                <a16:creationId xmlns:a16="http://schemas.microsoft.com/office/drawing/2014/main" id="{DA0BE303-FFEB-4C5D-8FC6-34ACC4137570}"/>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BFE6B28-8315-4BC3-BA0A-CCB07EFDFFEF}" type="slidenum">
              <a:rPr kumimoji="0" lang="en-US" sz="105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39</a:t>
            </a:fld>
            <a:endParaRPr kumimoji="0" lang="en-US" sz="105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F154245-98B7-4FE1-A092-70A8497A5AF0}"/>
              </a:ext>
            </a:extLst>
          </p:cNvPr>
          <p:cNvSpPr>
            <a:spLocks noGrp="1"/>
          </p:cNvSpPr>
          <p:nvPr>
            <p:ph type="title" idx="4294967295"/>
          </p:nvPr>
        </p:nvSpPr>
        <p:spPr>
          <a:xfrm>
            <a:off x="0" y="287338"/>
            <a:ext cx="12192000" cy="769105"/>
          </a:xfrm>
        </p:spPr>
        <p:txBody>
          <a:bodyPr/>
          <a:lstStyle/>
          <a:p>
            <a:pPr algn="ctr"/>
            <a:r>
              <a:rPr lang="en-US" dirty="0"/>
              <a:t>Training the models </a:t>
            </a:r>
          </a:p>
        </p:txBody>
      </p:sp>
      <p:sp>
        <p:nvSpPr>
          <p:cNvPr id="4" name="TextBox 3">
            <a:extLst>
              <a:ext uri="{FF2B5EF4-FFF2-40B4-BE49-F238E27FC236}">
                <a16:creationId xmlns:a16="http://schemas.microsoft.com/office/drawing/2014/main" id="{7BE2F110-6385-4BE0-93C1-40F662CC71FA}"/>
              </a:ext>
            </a:extLst>
          </p:cNvPr>
          <p:cNvSpPr txBox="1"/>
          <p:nvPr/>
        </p:nvSpPr>
        <p:spPr>
          <a:xfrm>
            <a:off x="6028913" y="2068959"/>
            <a:ext cx="5086905" cy="1754326"/>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The two results that we have calculated are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US" sz="1800" b="0" i="0" u="none" strike="noStrike" kern="1200" cap="none" spc="0" normalizeH="0" baseline="0" noProof="0" dirty="0">
                <a:ln>
                  <a:noFill/>
                </a:ln>
                <a:solidFill>
                  <a:srgbClr val="FF0000"/>
                </a:solidFill>
                <a:effectLst/>
                <a:uLnTx/>
                <a:uFillTx/>
                <a:latin typeface="Calibri" panose="020F0502020204030204"/>
                <a:ea typeface="+mn-ea"/>
                <a:cs typeface="+mn-cs"/>
              </a:rPr>
              <a:t>mean</a:t>
            </a: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US" sz="1800" b="0" i="0" u="none" strike="noStrike" kern="1200" cap="none" spc="0" normalizeH="0" baseline="0" noProof="0" dirty="0">
                <a:ln>
                  <a:noFill/>
                </a:ln>
                <a:solidFill>
                  <a:srgbClr val="FF0000"/>
                </a:solidFill>
                <a:effectLst/>
                <a:uLnTx/>
                <a:uFillTx/>
                <a:latin typeface="Calibri" panose="020F0502020204030204"/>
                <a:ea typeface="+mn-ea"/>
                <a:cs typeface="+mn-cs"/>
              </a:rPr>
              <a:t>squared error </a:t>
            </a: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and</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US" sz="1800" b="0" i="0" u="none" strike="noStrike" kern="1200" cap="none" spc="0" normalizeH="0" baseline="0" noProof="0" dirty="0">
                <a:ln>
                  <a:noFill/>
                </a:ln>
                <a:solidFill>
                  <a:srgbClr val="FF0000"/>
                </a:solidFill>
                <a:effectLst/>
                <a:uLnTx/>
                <a:uFillTx/>
                <a:latin typeface="Calibri" panose="020F0502020204030204"/>
                <a:ea typeface="+mn-ea"/>
                <a:cs typeface="+mn-cs"/>
              </a:rPr>
              <a:t>accuracy</a:t>
            </a: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We compare the models based on these two scores.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Recall is also a critical aspect to be considered when we select the best model for prediction.</a:t>
            </a:r>
          </a:p>
        </p:txBody>
      </p:sp>
      <p:cxnSp>
        <p:nvCxnSpPr>
          <p:cNvPr id="6" name="Straight Arrow Connector 5">
            <a:extLst>
              <a:ext uri="{FF2B5EF4-FFF2-40B4-BE49-F238E27FC236}">
                <a16:creationId xmlns:a16="http://schemas.microsoft.com/office/drawing/2014/main" id="{DB92484C-A152-40AA-8A4F-CF57DB6391AD}"/>
              </a:ext>
            </a:extLst>
          </p:cNvPr>
          <p:cNvCxnSpPr>
            <a:cxnSpLocks/>
          </p:cNvCxnSpPr>
          <p:nvPr/>
        </p:nvCxnSpPr>
        <p:spPr>
          <a:xfrm flipH="1">
            <a:off x="2301303" y="2601157"/>
            <a:ext cx="3868678" cy="168923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7" name="Straight Arrow Connector 6">
            <a:extLst>
              <a:ext uri="{FF2B5EF4-FFF2-40B4-BE49-F238E27FC236}">
                <a16:creationId xmlns:a16="http://schemas.microsoft.com/office/drawing/2014/main" id="{C29D1161-87F4-4170-8F35-147F08040A86}"/>
              </a:ext>
            </a:extLst>
          </p:cNvPr>
          <p:cNvCxnSpPr>
            <a:cxnSpLocks/>
          </p:cNvCxnSpPr>
          <p:nvPr/>
        </p:nvCxnSpPr>
        <p:spPr>
          <a:xfrm flipH="1">
            <a:off x="2517561" y="2876365"/>
            <a:ext cx="3652420" cy="152067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267867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CE9A1-7BB3-4832-AFCC-5BAB453ACD3A}"/>
              </a:ext>
            </a:extLst>
          </p:cNvPr>
          <p:cNvSpPr>
            <a:spLocks noGrp="1"/>
          </p:cNvSpPr>
          <p:nvPr>
            <p:ph type="title"/>
          </p:nvPr>
        </p:nvSpPr>
        <p:spPr/>
        <p:txBody>
          <a:bodyPr/>
          <a:lstStyle/>
          <a:p>
            <a:r>
              <a:rPr lang="en-US" dirty="0"/>
              <a:t>Creating test, train data set</a:t>
            </a:r>
          </a:p>
        </p:txBody>
      </p:sp>
      <p:sp>
        <p:nvSpPr>
          <p:cNvPr id="3" name="Text Placeholder 2">
            <a:extLst>
              <a:ext uri="{FF2B5EF4-FFF2-40B4-BE49-F238E27FC236}">
                <a16:creationId xmlns:a16="http://schemas.microsoft.com/office/drawing/2014/main" id="{9696E303-6AEF-4C4B-BEB5-08AF4801B723}"/>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63362C1-9D77-4965-B8E3-C8B0CFFBD4E4}"/>
              </a:ext>
            </a:extLst>
          </p:cNvPr>
          <p:cNvSpPr>
            <a:spLocks noGrp="1"/>
          </p:cNvSpPr>
          <p:nvPr>
            <p:ph type="sldNum" sz="quarter" idx="12"/>
          </p:nvPr>
        </p:nvSpPr>
        <p:spPr/>
        <p:txBody>
          <a:bodyPr/>
          <a:lstStyle/>
          <a:p>
            <a:fld id="{E29E76BA-A9BA-4FD5-8C9E-0C080B63341E}" type="slidenum">
              <a:rPr lang="en-US" smtClean="0"/>
              <a:t>4</a:t>
            </a:fld>
            <a:endParaRPr lang="en-US"/>
          </a:p>
        </p:txBody>
      </p:sp>
    </p:spTree>
    <p:extLst>
      <p:ext uri="{BB962C8B-B14F-4D97-AF65-F5344CB8AC3E}">
        <p14:creationId xmlns:p14="http://schemas.microsoft.com/office/powerpoint/2010/main" val="25753272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A5A70F-5E58-4D53-9CBC-C0B96F110B4E}"/>
              </a:ext>
            </a:extLst>
          </p:cNvPr>
          <p:cNvSpPr>
            <a:spLocks noGrp="1"/>
          </p:cNvSpPr>
          <p:nvPr>
            <p:ph type="title"/>
          </p:nvPr>
        </p:nvSpPr>
        <p:spPr/>
        <p:txBody>
          <a:bodyPr/>
          <a:lstStyle/>
          <a:p>
            <a:r>
              <a:rPr lang="en-US" dirty="0"/>
              <a:t>Precision vs Recall</a:t>
            </a:r>
          </a:p>
        </p:txBody>
      </p:sp>
      <p:sp>
        <p:nvSpPr>
          <p:cNvPr id="5" name="Content Placeholder 4">
            <a:extLst>
              <a:ext uri="{FF2B5EF4-FFF2-40B4-BE49-F238E27FC236}">
                <a16:creationId xmlns:a16="http://schemas.microsoft.com/office/drawing/2014/main" id="{AC7A529D-FE57-4EE5-B126-D74198BC5E21}"/>
              </a:ext>
            </a:extLst>
          </p:cNvPr>
          <p:cNvSpPr>
            <a:spLocks noGrp="1"/>
          </p:cNvSpPr>
          <p:nvPr>
            <p:ph idx="1"/>
          </p:nvPr>
        </p:nvSpPr>
        <p:spPr/>
        <p:txBody>
          <a:bodyPr>
            <a:normAutofit/>
          </a:bodyPr>
          <a:lstStyle/>
          <a:p>
            <a:pPr marL="0" indent="0">
              <a:buNone/>
            </a:pPr>
            <a:r>
              <a:rPr lang="en-US" sz="2800" dirty="0"/>
              <a:t>In this case we give importance to </a:t>
            </a:r>
            <a:r>
              <a:rPr lang="en-US" sz="2800" b="1" dirty="0">
                <a:solidFill>
                  <a:srgbClr val="FF0000"/>
                </a:solidFill>
              </a:rPr>
              <a:t>Recall</a:t>
            </a:r>
            <a:r>
              <a:rPr lang="en-US" sz="2800" dirty="0"/>
              <a:t> because</a:t>
            </a:r>
          </a:p>
          <a:p>
            <a:pPr marL="0" indent="0">
              <a:buNone/>
            </a:pPr>
            <a:r>
              <a:rPr lang="en-US" sz="2800" dirty="0"/>
              <a:t>We want to limit the false negatives i.e. we do not want to lose out on an individual who has Diabetes</a:t>
            </a:r>
          </a:p>
          <a:p>
            <a:pPr marL="0" indent="0">
              <a:buNone/>
            </a:pPr>
            <a:r>
              <a:rPr lang="en-US" sz="2800" dirty="0"/>
              <a:t>We can afford to have a few false positives because these false positive individuals aren’t at higher risk of having Diabetes and even if they are marked positive they would just be given extra attention and would need to get further test done to examine their condition and that is better than marking a Diabetic patient as non Diabetic. </a:t>
            </a:r>
          </a:p>
          <a:p>
            <a:pPr marL="0" indent="0">
              <a:buNone/>
            </a:pPr>
            <a:endParaRPr lang="en-US" sz="2800" dirty="0"/>
          </a:p>
          <a:p>
            <a:endParaRPr lang="en-US" sz="2800" dirty="0"/>
          </a:p>
        </p:txBody>
      </p:sp>
      <p:sp>
        <p:nvSpPr>
          <p:cNvPr id="3" name="Slide Number Placeholder 2">
            <a:extLst>
              <a:ext uri="{FF2B5EF4-FFF2-40B4-BE49-F238E27FC236}">
                <a16:creationId xmlns:a16="http://schemas.microsoft.com/office/drawing/2014/main" id="{D77E358E-7477-4D26-A308-188472B1EF58}"/>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BFE6B28-8315-4BC3-BA0A-CCB07EFDFFEF}" type="slidenum">
              <a:rPr kumimoji="0" lang="en-US" sz="105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40</a:t>
            </a:fld>
            <a:endParaRPr kumimoji="0" lang="en-US" sz="105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673781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ABCFE09-1A9D-4F3E-BB78-998BDEDA8D7F}"/>
              </a:ext>
            </a:extLst>
          </p:cNvPr>
          <p:cNvSpPr/>
          <p:nvPr/>
        </p:nvSpPr>
        <p:spPr>
          <a:xfrm>
            <a:off x="45962" y="3954976"/>
            <a:ext cx="6132896" cy="237026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Slide Number Placeholder 1">
            <a:extLst>
              <a:ext uri="{FF2B5EF4-FFF2-40B4-BE49-F238E27FC236}">
                <a16:creationId xmlns:a16="http://schemas.microsoft.com/office/drawing/2014/main" id="{BC6974D2-E2CF-4646-A50F-95F7C867CE6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FE6B28-8315-4BC3-BA0A-CCB07EFDFFEF}" type="slidenum">
              <a:rPr kumimoji="0" lang="en-US" sz="105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05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3C841A53-964A-454A-8920-977B9FF76E38}"/>
              </a:ext>
            </a:extLst>
          </p:cNvPr>
          <p:cNvPicPr>
            <a:picLocks noChangeAspect="1"/>
          </p:cNvPicPr>
          <p:nvPr/>
        </p:nvPicPr>
        <p:blipFill>
          <a:blip r:embed="rId2"/>
          <a:stretch>
            <a:fillRect/>
          </a:stretch>
        </p:blipFill>
        <p:spPr>
          <a:xfrm>
            <a:off x="73888" y="1084509"/>
            <a:ext cx="10801350" cy="2505075"/>
          </a:xfrm>
          <a:prstGeom prst="rect">
            <a:avLst/>
          </a:prstGeom>
        </p:spPr>
      </p:pic>
      <p:pic>
        <p:nvPicPr>
          <p:cNvPr id="4" name="Picture 3">
            <a:extLst>
              <a:ext uri="{FF2B5EF4-FFF2-40B4-BE49-F238E27FC236}">
                <a16:creationId xmlns:a16="http://schemas.microsoft.com/office/drawing/2014/main" id="{4BC9DA57-6649-4CCD-9EF0-BDE56880F9C8}"/>
              </a:ext>
            </a:extLst>
          </p:cNvPr>
          <p:cNvPicPr>
            <a:picLocks noChangeAspect="1"/>
          </p:cNvPicPr>
          <p:nvPr/>
        </p:nvPicPr>
        <p:blipFill>
          <a:blip r:embed="rId3"/>
          <a:stretch>
            <a:fillRect/>
          </a:stretch>
        </p:blipFill>
        <p:spPr>
          <a:xfrm>
            <a:off x="438150" y="4030554"/>
            <a:ext cx="5657850" cy="2152650"/>
          </a:xfrm>
          <a:prstGeom prst="rect">
            <a:avLst/>
          </a:prstGeom>
        </p:spPr>
      </p:pic>
      <p:sp>
        <p:nvSpPr>
          <p:cNvPr id="5" name="TextBox 4">
            <a:extLst>
              <a:ext uri="{FF2B5EF4-FFF2-40B4-BE49-F238E27FC236}">
                <a16:creationId xmlns:a16="http://schemas.microsoft.com/office/drawing/2014/main" id="{1675B78E-3246-48D1-A168-92AD2D3CF9D0}"/>
              </a:ext>
            </a:extLst>
          </p:cNvPr>
          <p:cNvSpPr txBox="1"/>
          <p:nvPr/>
        </p:nvSpPr>
        <p:spPr>
          <a:xfrm>
            <a:off x="727969" y="257452"/>
            <a:ext cx="9348186"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Calibri" panose="020F0502020204030204"/>
                <a:ea typeface="+mn-ea"/>
                <a:cs typeface="+mn-cs"/>
              </a:rPr>
              <a:t>Multi Layer Perceptron Model</a:t>
            </a:r>
          </a:p>
        </p:txBody>
      </p:sp>
      <p:sp>
        <p:nvSpPr>
          <p:cNvPr id="7" name="TextBox 6">
            <a:extLst>
              <a:ext uri="{FF2B5EF4-FFF2-40B4-BE49-F238E27FC236}">
                <a16:creationId xmlns:a16="http://schemas.microsoft.com/office/drawing/2014/main" id="{E3EAB53F-DEC4-457E-84F4-C1AA3636932B}"/>
              </a:ext>
            </a:extLst>
          </p:cNvPr>
          <p:cNvSpPr txBox="1"/>
          <p:nvPr/>
        </p:nvSpPr>
        <p:spPr>
          <a:xfrm>
            <a:off x="7217546" y="4030554"/>
            <a:ext cx="3657692" cy="175432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The accuracy score obtained by using the multi layer perceptron model is 73% but the recall is really low for the diabetic patients (59%) this makes the MLP model not the best for this classification. </a:t>
            </a:r>
          </a:p>
        </p:txBody>
      </p:sp>
    </p:spTree>
    <p:extLst>
      <p:ext uri="{BB962C8B-B14F-4D97-AF65-F5344CB8AC3E}">
        <p14:creationId xmlns:p14="http://schemas.microsoft.com/office/powerpoint/2010/main" val="34573196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00F2A82-E450-4AE6-AA35-CAB1C9B425DF}"/>
              </a:ext>
            </a:extLst>
          </p:cNvPr>
          <p:cNvSpPr/>
          <p:nvPr/>
        </p:nvSpPr>
        <p:spPr>
          <a:xfrm>
            <a:off x="45962" y="1910080"/>
            <a:ext cx="3761922" cy="21234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7B380DF-980E-4721-8D01-3F25FE990A91}"/>
              </a:ext>
            </a:extLst>
          </p:cNvPr>
          <p:cNvSpPr>
            <a:spLocks noGrp="1"/>
          </p:cNvSpPr>
          <p:nvPr>
            <p:ph type="title"/>
          </p:nvPr>
        </p:nvSpPr>
        <p:spPr>
          <a:xfrm>
            <a:off x="1134963" y="135683"/>
            <a:ext cx="10058400" cy="1450757"/>
          </a:xfrm>
        </p:spPr>
        <p:txBody>
          <a:bodyPr/>
          <a:lstStyle/>
          <a:p>
            <a:r>
              <a:rPr lang="en-US" dirty="0"/>
              <a:t>Results </a:t>
            </a:r>
          </a:p>
        </p:txBody>
      </p:sp>
      <p:sp>
        <p:nvSpPr>
          <p:cNvPr id="5" name="Rectangle 4">
            <a:extLst>
              <a:ext uri="{FF2B5EF4-FFF2-40B4-BE49-F238E27FC236}">
                <a16:creationId xmlns:a16="http://schemas.microsoft.com/office/drawing/2014/main" id="{C0B42387-83EC-4E68-BC5D-C1AE0613DFF5}"/>
              </a:ext>
            </a:extLst>
          </p:cNvPr>
          <p:cNvSpPr/>
          <p:nvPr/>
        </p:nvSpPr>
        <p:spPr>
          <a:xfrm>
            <a:off x="3958053" y="1910080"/>
            <a:ext cx="3752202" cy="21234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E5995188-5453-46B4-A19B-7CBECF420DD8}"/>
              </a:ext>
            </a:extLst>
          </p:cNvPr>
          <p:cNvSpPr/>
          <p:nvPr/>
        </p:nvSpPr>
        <p:spPr>
          <a:xfrm>
            <a:off x="45962" y="4201799"/>
            <a:ext cx="4196080" cy="21234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CCCEC990-E6F3-4885-9DFC-83AC4473F66A}"/>
              </a:ext>
            </a:extLst>
          </p:cNvPr>
          <p:cNvSpPr txBox="1"/>
          <p:nvPr/>
        </p:nvSpPr>
        <p:spPr>
          <a:xfrm>
            <a:off x="8664606" y="4247857"/>
            <a:ext cx="3160450" cy="203132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Gradient Boosting is the best model because it produces the best accuracy (81%) and lowest mean squared error (0.16750)</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In addition to this the Gradient Boosting model produces  the highest recall for target (0.80)</a:t>
            </a:r>
          </a:p>
        </p:txBody>
      </p:sp>
      <p:sp>
        <p:nvSpPr>
          <p:cNvPr id="13" name="Slide Number Placeholder 12">
            <a:extLst>
              <a:ext uri="{FF2B5EF4-FFF2-40B4-BE49-F238E27FC236}">
                <a16:creationId xmlns:a16="http://schemas.microsoft.com/office/drawing/2014/main" id="{8A3EEE7C-7153-4CBE-B501-EEF456DC48DA}"/>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BFE6B28-8315-4BC3-BA0A-CCB07EFDFFEF}" type="slidenum">
              <a:rPr kumimoji="0" lang="en-US" sz="105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42</a:t>
            </a:fld>
            <a:endParaRPr kumimoji="0" lang="en-US" sz="105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F1325936-2217-4562-9A28-B32D68909FC2}"/>
              </a:ext>
            </a:extLst>
          </p:cNvPr>
          <p:cNvPicPr>
            <a:picLocks noChangeAspect="1"/>
          </p:cNvPicPr>
          <p:nvPr/>
        </p:nvPicPr>
        <p:blipFill>
          <a:blip r:embed="rId2"/>
          <a:stretch>
            <a:fillRect/>
          </a:stretch>
        </p:blipFill>
        <p:spPr>
          <a:xfrm>
            <a:off x="7989903" y="1881316"/>
            <a:ext cx="3829516" cy="2139881"/>
          </a:xfrm>
          <a:prstGeom prst="rect">
            <a:avLst/>
          </a:prstGeom>
        </p:spPr>
      </p:pic>
      <p:sp>
        <p:nvSpPr>
          <p:cNvPr id="14" name="Rectangle 13">
            <a:extLst>
              <a:ext uri="{FF2B5EF4-FFF2-40B4-BE49-F238E27FC236}">
                <a16:creationId xmlns:a16="http://schemas.microsoft.com/office/drawing/2014/main" id="{B374DFDE-4F36-4FAE-871D-29F1DE80E8C4}"/>
              </a:ext>
            </a:extLst>
          </p:cNvPr>
          <p:cNvSpPr/>
          <p:nvPr/>
        </p:nvSpPr>
        <p:spPr>
          <a:xfrm>
            <a:off x="4355284" y="4174227"/>
            <a:ext cx="4196080" cy="21234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513C826E-7ABF-439D-95D7-65642D5888A7}"/>
              </a:ext>
            </a:extLst>
          </p:cNvPr>
          <p:cNvPicPr>
            <a:picLocks noChangeAspect="1"/>
          </p:cNvPicPr>
          <p:nvPr/>
        </p:nvPicPr>
        <p:blipFill>
          <a:blip r:embed="rId3"/>
          <a:stretch>
            <a:fillRect/>
          </a:stretch>
        </p:blipFill>
        <p:spPr>
          <a:xfrm>
            <a:off x="4500979" y="4316073"/>
            <a:ext cx="3844031" cy="1852702"/>
          </a:xfrm>
          <a:prstGeom prst="rect">
            <a:avLst/>
          </a:prstGeom>
        </p:spPr>
      </p:pic>
      <p:pic>
        <p:nvPicPr>
          <p:cNvPr id="15" name="Picture 14">
            <a:extLst>
              <a:ext uri="{FF2B5EF4-FFF2-40B4-BE49-F238E27FC236}">
                <a16:creationId xmlns:a16="http://schemas.microsoft.com/office/drawing/2014/main" id="{9E516640-C7F3-427A-B81D-1515BE5E18A3}"/>
              </a:ext>
            </a:extLst>
          </p:cNvPr>
          <p:cNvPicPr>
            <a:picLocks noChangeAspect="1"/>
          </p:cNvPicPr>
          <p:nvPr/>
        </p:nvPicPr>
        <p:blipFill>
          <a:blip r:embed="rId4"/>
          <a:stretch>
            <a:fillRect/>
          </a:stretch>
        </p:blipFill>
        <p:spPr>
          <a:xfrm>
            <a:off x="213064" y="4326023"/>
            <a:ext cx="3870664" cy="1953160"/>
          </a:xfrm>
          <a:prstGeom prst="rect">
            <a:avLst/>
          </a:prstGeom>
        </p:spPr>
      </p:pic>
      <p:pic>
        <p:nvPicPr>
          <p:cNvPr id="16" name="Picture 15">
            <a:extLst>
              <a:ext uri="{FF2B5EF4-FFF2-40B4-BE49-F238E27FC236}">
                <a16:creationId xmlns:a16="http://schemas.microsoft.com/office/drawing/2014/main" id="{300B9F54-EC2E-4501-8798-78FBFB1CCD03}"/>
              </a:ext>
            </a:extLst>
          </p:cNvPr>
          <p:cNvPicPr>
            <a:picLocks noChangeAspect="1"/>
          </p:cNvPicPr>
          <p:nvPr/>
        </p:nvPicPr>
        <p:blipFill>
          <a:blip r:embed="rId5"/>
          <a:stretch>
            <a:fillRect/>
          </a:stretch>
        </p:blipFill>
        <p:spPr>
          <a:xfrm>
            <a:off x="133164" y="1971895"/>
            <a:ext cx="3480047" cy="1969790"/>
          </a:xfrm>
          <a:prstGeom prst="rect">
            <a:avLst/>
          </a:prstGeom>
        </p:spPr>
      </p:pic>
      <p:pic>
        <p:nvPicPr>
          <p:cNvPr id="17" name="Picture 16">
            <a:extLst>
              <a:ext uri="{FF2B5EF4-FFF2-40B4-BE49-F238E27FC236}">
                <a16:creationId xmlns:a16="http://schemas.microsoft.com/office/drawing/2014/main" id="{AD071D87-C62A-46C4-8042-C3BD40306C22}"/>
              </a:ext>
            </a:extLst>
          </p:cNvPr>
          <p:cNvPicPr>
            <a:picLocks noChangeAspect="1"/>
          </p:cNvPicPr>
          <p:nvPr/>
        </p:nvPicPr>
        <p:blipFill>
          <a:blip r:embed="rId6"/>
          <a:stretch>
            <a:fillRect/>
          </a:stretch>
        </p:blipFill>
        <p:spPr>
          <a:xfrm>
            <a:off x="4025383" y="1971895"/>
            <a:ext cx="3467373" cy="1995023"/>
          </a:xfrm>
          <a:prstGeom prst="rect">
            <a:avLst/>
          </a:prstGeom>
        </p:spPr>
      </p:pic>
      <p:pic>
        <p:nvPicPr>
          <p:cNvPr id="18" name="Picture 17">
            <a:extLst>
              <a:ext uri="{FF2B5EF4-FFF2-40B4-BE49-F238E27FC236}">
                <a16:creationId xmlns:a16="http://schemas.microsoft.com/office/drawing/2014/main" id="{471091C4-D129-491E-ACDC-16F5BB66A7FD}"/>
              </a:ext>
            </a:extLst>
          </p:cNvPr>
          <p:cNvPicPr>
            <a:picLocks noChangeAspect="1"/>
          </p:cNvPicPr>
          <p:nvPr/>
        </p:nvPicPr>
        <p:blipFill>
          <a:blip r:embed="rId7"/>
          <a:stretch>
            <a:fillRect/>
          </a:stretch>
        </p:blipFill>
        <p:spPr>
          <a:xfrm>
            <a:off x="8166771" y="2039264"/>
            <a:ext cx="3467373" cy="1823983"/>
          </a:xfrm>
          <a:prstGeom prst="rect">
            <a:avLst/>
          </a:prstGeom>
        </p:spPr>
      </p:pic>
    </p:spTree>
    <p:extLst>
      <p:ext uri="{BB962C8B-B14F-4D97-AF65-F5344CB8AC3E}">
        <p14:creationId xmlns:p14="http://schemas.microsoft.com/office/powerpoint/2010/main" val="18241728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94188A8-12DD-499A-A6B6-905F2EC0F69E}"/>
              </a:ext>
            </a:extLst>
          </p:cNvPr>
          <p:cNvSpPr/>
          <p:nvPr/>
        </p:nvSpPr>
        <p:spPr>
          <a:xfrm>
            <a:off x="5877018" y="1171852"/>
            <a:ext cx="5335466" cy="49972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0CA8ECB9-AF4D-4D0C-BA92-011A95E7155D}"/>
              </a:ext>
            </a:extLst>
          </p:cNvPr>
          <p:cNvSpPr/>
          <p:nvPr/>
        </p:nvSpPr>
        <p:spPr>
          <a:xfrm>
            <a:off x="45961" y="1171852"/>
            <a:ext cx="5644625" cy="49972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96D26B50-E232-47C3-9541-42248113D0D7}"/>
              </a:ext>
            </a:extLst>
          </p:cNvPr>
          <p:cNvSpPr txBox="1"/>
          <p:nvPr/>
        </p:nvSpPr>
        <p:spPr>
          <a:xfrm>
            <a:off x="754602" y="399495"/>
            <a:ext cx="10244831"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The Gradient Boosting model has the recorded one of the least cross validation mean squared error and the one the highest cross validation mean accuracy.</a:t>
            </a:r>
          </a:p>
        </p:txBody>
      </p:sp>
      <p:sp>
        <p:nvSpPr>
          <p:cNvPr id="6" name="Slide Number Placeholder 5">
            <a:extLst>
              <a:ext uri="{FF2B5EF4-FFF2-40B4-BE49-F238E27FC236}">
                <a16:creationId xmlns:a16="http://schemas.microsoft.com/office/drawing/2014/main" id="{4806CB8E-B281-437B-B492-63C5D2CE79D4}"/>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BFE6B28-8315-4BC3-BA0A-CCB07EFDFFEF}" type="slidenum">
              <a:rPr kumimoji="0" lang="en-US" sz="105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43</a:t>
            </a:fld>
            <a:endParaRPr kumimoji="0" lang="en-US" sz="105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67668CCC-1BDF-4776-870E-AF98143DB3B2}"/>
              </a:ext>
            </a:extLst>
          </p:cNvPr>
          <p:cNvPicPr>
            <a:picLocks noChangeAspect="1"/>
          </p:cNvPicPr>
          <p:nvPr/>
        </p:nvPicPr>
        <p:blipFill>
          <a:blip r:embed="rId2"/>
          <a:stretch>
            <a:fillRect/>
          </a:stretch>
        </p:blipFill>
        <p:spPr>
          <a:xfrm>
            <a:off x="301841" y="1305017"/>
            <a:ext cx="5060272" cy="4841013"/>
          </a:xfrm>
          <a:prstGeom prst="rect">
            <a:avLst/>
          </a:prstGeom>
        </p:spPr>
      </p:pic>
      <p:pic>
        <p:nvPicPr>
          <p:cNvPr id="11" name="Picture 10">
            <a:extLst>
              <a:ext uri="{FF2B5EF4-FFF2-40B4-BE49-F238E27FC236}">
                <a16:creationId xmlns:a16="http://schemas.microsoft.com/office/drawing/2014/main" id="{CCF7F138-97E7-43C4-84CF-249BD0E8BA72}"/>
              </a:ext>
            </a:extLst>
          </p:cNvPr>
          <p:cNvPicPr>
            <a:picLocks noChangeAspect="1"/>
          </p:cNvPicPr>
          <p:nvPr/>
        </p:nvPicPr>
        <p:blipFill>
          <a:blip r:embed="rId3"/>
          <a:stretch>
            <a:fillRect/>
          </a:stretch>
        </p:blipFill>
        <p:spPr>
          <a:xfrm>
            <a:off x="5946466" y="1289885"/>
            <a:ext cx="5123988" cy="4761205"/>
          </a:xfrm>
          <a:prstGeom prst="rect">
            <a:avLst/>
          </a:prstGeom>
        </p:spPr>
      </p:pic>
    </p:spTree>
    <p:extLst>
      <p:ext uri="{BB962C8B-B14F-4D97-AF65-F5344CB8AC3E}">
        <p14:creationId xmlns:p14="http://schemas.microsoft.com/office/powerpoint/2010/main" val="13259464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0B24F-C5F0-4400-90AF-DC99B30EC9AC}"/>
              </a:ext>
            </a:extLst>
          </p:cNvPr>
          <p:cNvSpPr>
            <a:spLocks noGrp="1"/>
          </p:cNvSpPr>
          <p:nvPr>
            <p:ph type="title"/>
          </p:nvPr>
        </p:nvSpPr>
        <p:spPr/>
        <p:txBody>
          <a:bodyPr/>
          <a:lstStyle/>
          <a:p>
            <a:r>
              <a:rPr lang="en-US" dirty="0"/>
              <a:t>Feature Importance </a:t>
            </a:r>
          </a:p>
        </p:txBody>
      </p:sp>
      <p:sp>
        <p:nvSpPr>
          <p:cNvPr id="5" name="TextBox 4">
            <a:extLst>
              <a:ext uri="{FF2B5EF4-FFF2-40B4-BE49-F238E27FC236}">
                <a16:creationId xmlns:a16="http://schemas.microsoft.com/office/drawing/2014/main" id="{5D491984-EEAA-4E27-A3A3-A7210011ABF8}"/>
              </a:ext>
            </a:extLst>
          </p:cNvPr>
          <p:cNvSpPr txBox="1"/>
          <p:nvPr/>
        </p:nvSpPr>
        <p:spPr>
          <a:xfrm>
            <a:off x="5637320" y="4616388"/>
            <a:ext cx="6019061" cy="1477328"/>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In order to get the actual feature importance we have added random noise to our dataset and then we have again plotted the feature importance.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All the features above the random noise would be the actual important features that play a vital role in the diagnosis.  </a:t>
            </a:r>
          </a:p>
        </p:txBody>
      </p:sp>
      <p:sp>
        <p:nvSpPr>
          <p:cNvPr id="6" name="Arrow: Up 5">
            <a:extLst>
              <a:ext uri="{FF2B5EF4-FFF2-40B4-BE49-F238E27FC236}">
                <a16:creationId xmlns:a16="http://schemas.microsoft.com/office/drawing/2014/main" id="{3500E68B-5C29-4D03-ABCE-1A808B70397A}"/>
              </a:ext>
            </a:extLst>
          </p:cNvPr>
          <p:cNvSpPr/>
          <p:nvPr/>
        </p:nvSpPr>
        <p:spPr>
          <a:xfrm>
            <a:off x="8361434" y="4107007"/>
            <a:ext cx="285416" cy="55013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603E38DF-A674-493A-B047-D2A904027FF5}"/>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BFE6B28-8315-4BC3-BA0A-CCB07EFDFFEF}" type="slidenum">
              <a:rPr kumimoji="0" lang="en-US" sz="105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44</a:t>
            </a:fld>
            <a:endParaRPr kumimoji="0" lang="en-US" sz="105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8" name="Picture 7">
            <a:extLst>
              <a:ext uri="{FF2B5EF4-FFF2-40B4-BE49-F238E27FC236}">
                <a16:creationId xmlns:a16="http://schemas.microsoft.com/office/drawing/2014/main" id="{56402EB9-6CAA-4058-B7A4-10BEB190EA55}"/>
              </a:ext>
            </a:extLst>
          </p:cNvPr>
          <p:cNvPicPr>
            <a:picLocks noChangeAspect="1"/>
          </p:cNvPicPr>
          <p:nvPr/>
        </p:nvPicPr>
        <p:blipFill>
          <a:blip r:embed="rId2"/>
          <a:stretch>
            <a:fillRect/>
          </a:stretch>
        </p:blipFill>
        <p:spPr>
          <a:xfrm>
            <a:off x="66402" y="1917577"/>
            <a:ext cx="5402244" cy="4139629"/>
          </a:xfrm>
          <a:prstGeom prst="rect">
            <a:avLst/>
          </a:prstGeom>
        </p:spPr>
      </p:pic>
      <p:pic>
        <p:nvPicPr>
          <p:cNvPr id="9" name="Picture 8">
            <a:extLst>
              <a:ext uri="{FF2B5EF4-FFF2-40B4-BE49-F238E27FC236}">
                <a16:creationId xmlns:a16="http://schemas.microsoft.com/office/drawing/2014/main" id="{249A0225-67A8-4CDE-A217-A5B937230938}"/>
              </a:ext>
            </a:extLst>
          </p:cNvPr>
          <p:cNvPicPr>
            <a:picLocks noChangeAspect="1"/>
          </p:cNvPicPr>
          <p:nvPr/>
        </p:nvPicPr>
        <p:blipFill>
          <a:blip r:embed="rId3"/>
          <a:stretch>
            <a:fillRect/>
          </a:stretch>
        </p:blipFill>
        <p:spPr>
          <a:xfrm>
            <a:off x="5598850" y="1826431"/>
            <a:ext cx="6526748" cy="2191505"/>
          </a:xfrm>
          <a:prstGeom prst="rect">
            <a:avLst/>
          </a:prstGeom>
        </p:spPr>
      </p:pic>
    </p:spTree>
    <p:extLst>
      <p:ext uri="{BB962C8B-B14F-4D97-AF65-F5344CB8AC3E}">
        <p14:creationId xmlns:p14="http://schemas.microsoft.com/office/powerpoint/2010/main" val="25677597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B717DA4-28C3-440A-848C-8D856F4122D6}"/>
              </a:ext>
            </a:extLst>
          </p:cNvPr>
          <p:cNvPicPr>
            <a:picLocks noChangeAspect="1"/>
          </p:cNvPicPr>
          <p:nvPr/>
        </p:nvPicPr>
        <p:blipFill>
          <a:blip r:embed="rId2"/>
          <a:stretch>
            <a:fillRect/>
          </a:stretch>
        </p:blipFill>
        <p:spPr>
          <a:xfrm>
            <a:off x="261937" y="749003"/>
            <a:ext cx="11668125" cy="5629275"/>
          </a:xfrm>
          <a:prstGeom prst="rect">
            <a:avLst/>
          </a:prstGeom>
        </p:spPr>
      </p:pic>
      <p:sp>
        <p:nvSpPr>
          <p:cNvPr id="7" name="Slide Number Placeholder 6">
            <a:extLst>
              <a:ext uri="{FF2B5EF4-FFF2-40B4-BE49-F238E27FC236}">
                <a16:creationId xmlns:a16="http://schemas.microsoft.com/office/drawing/2014/main" id="{2B8CB6F7-A9BF-4C83-8D6E-313E33EBCF49}"/>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BFE6B28-8315-4BC3-BA0A-CCB07EFDFFEF}" type="slidenum">
              <a:rPr kumimoji="0" lang="en-US" sz="105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45</a:t>
            </a:fld>
            <a:endParaRPr kumimoji="0" lang="en-US" sz="105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5B28B11-F3A8-4678-B6B3-EC7C57EED7A9}"/>
              </a:ext>
            </a:extLst>
          </p:cNvPr>
          <p:cNvSpPr>
            <a:spLocks noGrp="1"/>
          </p:cNvSpPr>
          <p:nvPr>
            <p:ph type="title" idx="4294967295"/>
          </p:nvPr>
        </p:nvSpPr>
        <p:spPr>
          <a:xfrm>
            <a:off x="0" y="287338"/>
            <a:ext cx="12192000" cy="461665"/>
          </a:xfrm>
        </p:spPr>
        <p:txBody>
          <a:bodyPr>
            <a:normAutofit fontScale="90000"/>
          </a:bodyPr>
          <a:lstStyle/>
          <a:p>
            <a:pPr algn="ctr"/>
            <a:r>
              <a:rPr lang="en-US" dirty="0"/>
              <a:t>Feature Importance with Random Noise </a:t>
            </a:r>
          </a:p>
        </p:txBody>
      </p:sp>
      <p:sp>
        <p:nvSpPr>
          <p:cNvPr id="4" name="TextBox 3">
            <a:extLst>
              <a:ext uri="{FF2B5EF4-FFF2-40B4-BE49-F238E27FC236}">
                <a16:creationId xmlns:a16="http://schemas.microsoft.com/office/drawing/2014/main" id="{8AF3F6D1-B5AB-44B9-AD5F-C695D17F2DE5}"/>
              </a:ext>
            </a:extLst>
          </p:cNvPr>
          <p:cNvSpPr txBox="1"/>
          <p:nvPr/>
        </p:nvSpPr>
        <p:spPr>
          <a:xfrm>
            <a:off x="7752080" y="2486437"/>
            <a:ext cx="3403600" cy="92333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All the features above the Random noise are the most critical features </a:t>
            </a:r>
          </a:p>
        </p:txBody>
      </p:sp>
      <p:cxnSp>
        <p:nvCxnSpPr>
          <p:cNvPr id="6" name="Straight Arrow Connector 5">
            <a:extLst>
              <a:ext uri="{FF2B5EF4-FFF2-40B4-BE49-F238E27FC236}">
                <a16:creationId xmlns:a16="http://schemas.microsoft.com/office/drawing/2014/main" id="{89700CDD-9B47-4711-B6E5-3BAC952E155C}"/>
              </a:ext>
            </a:extLst>
          </p:cNvPr>
          <p:cNvCxnSpPr>
            <a:cxnSpLocks/>
            <a:stCxn id="4" idx="1"/>
          </p:cNvCxnSpPr>
          <p:nvPr/>
        </p:nvCxnSpPr>
        <p:spPr>
          <a:xfrm flipH="1">
            <a:off x="5397624" y="2948102"/>
            <a:ext cx="2354456" cy="38102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0950728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A0909-D932-4A2F-94A2-8415C69C2171}"/>
              </a:ext>
            </a:extLst>
          </p:cNvPr>
          <p:cNvSpPr>
            <a:spLocks noGrp="1"/>
          </p:cNvSpPr>
          <p:nvPr>
            <p:ph type="title"/>
          </p:nvPr>
        </p:nvSpPr>
        <p:spPr/>
        <p:txBody>
          <a:bodyPr/>
          <a:lstStyle/>
          <a:p>
            <a:r>
              <a:rPr lang="en-US" dirty="0"/>
              <a:t>Sensitivity Analysis </a:t>
            </a:r>
          </a:p>
        </p:txBody>
      </p:sp>
      <p:sp>
        <p:nvSpPr>
          <p:cNvPr id="3" name="Slide Number Placeholder 2">
            <a:extLst>
              <a:ext uri="{FF2B5EF4-FFF2-40B4-BE49-F238E27FC236}">
                <a16:creationId xmlns:a16="http://schemas.microsoft.com/office/drawing/2014/main" id="{DD5ECFEE-0696-4AB7-9D1F-7519C97EC26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FE6B28-8315-4BC3-BA0A-CCB07EFDFFEF}" type="slidenum">
              <a:rPr kumimoji="0" lang="en-US" sz="105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05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C167DC1A-8DDE-4B1D-9FA3-C32F583896AE}"/>
              </a:ext>
            </a:extLst>
          </p:cNvPr>
          <p:cNvPicPr>
            <a:picLocks noChangeAspect="1"/>
          </p:cNvPicPr>
          <p:nvPr/>
        </p:nvPicPr>
        <p:blipFill>
          <a:blip r:embed="rId2"/>
          <a:stretch>
            <a:fillRect/>
          </a:stretch>
        </p:blipFill>
        <p:spPr>
          <a:xfrm>
            <a:off x="5699510" y="1821644"/>
            <a:ext cx="5267325" cy="3370019"/>
          </a:xfrm>
          <a:prstGeom prst="rect">
            <a:avLst/>
          </a:prstGeom>
        </p:spPr>
      </p:pic>
      <p:pic>
        <p:nvPicPr>
          <p:cNvPr id="5" name="Picture 4">
            <a:extLst>
              <a:ext uri="{FF2B5EF4-FFF2-40B4-BE49-F238E27FC236}">
                <a16:creationId xmlns:a16="http://schemas.microsoft.com/office/drawing/2014/main" id="{5BD93AC0-D3C6-4B21-95FA-ED7BCEC8E9DE}"/>
              </a:ext>
            </a:extLst>
          </p:cNvPr>
          <p:cNvPicPr>
            <a:picLocks noChangeAspect="1"/>
          </p:cNvPicPr>
          <p:nvPr/>
        </p:nvPicPr>
        <p:blipFill>
          <a:blip r:embed="rId3"/>
          <a:stretch>
            <a:fillRect/>
          </a:stretch>
        </p:blipFill>
        <p:spPr>
          <a:xfrm>
            <a:off x="133165" y="1821644"/>
            <a:ext cx="5477521" cy="3042949"/>
          </a:xfrm>
          <a:prstGeom prst="rect">
            <a:avLst/>
          </a:prstGeom>
        </p:spPr>
      </p:pic>
      <p:pic>
        <p:nvPicPr>
          <p:cNvPr id="6" name="Picture 5">
            <a:extLst>
              <a:ext uri="{FF2B5EF4-FFF2-40B4-BE49-F238E27FC236}">
                <a16:creationId xmlns:a16="http://schemas.microsoft.com/office/drawing/2014/main" id="{DA768F4F-417A-4892-8689-1E1138032D3C}"/>
              </a:ext>
            </a:extLst>
          </p:cNvPr>
          <p:cNvPicPr>
            <a:picLocks noChangeAspect="1"/>
          </p:cNvPicPr>
          <p:nvPr/>
        </p:nvPicPr>
        <p:blipFill>
          <a:blip r:embed="rId4"/>
          <a:stretch>
            <a:fillRect/>
          </a:stretch>
        </p:blipFill>
        <p:spPr>
          <a:xfrm>
            <a:off x="452761" y="5264516"/>
            <a:ext cx="11594237" cy="664012"/>
          </a:xfrm>
          <a:prstGeom prst="rect">
            <a:avLst/>
          </a:prstGeom>
        </p:spPr>
      </p:pic>
    </p:spTree>
    <p:extLst>
      <p:ext uri="{BB962C8B-B14F-4D97-AF65-F5344CB8AC3E}">
        <p14:creationId xmlns:p14="http://schemas.microsoft.com/office/powerpoint/2010/main" val="6078844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1358137-2520-4212-8E4B-866ED8AE1A5F}"/>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BFE6B28-8315-4BC3-BA0A-CCB07EFDFFEF}" type="slidenum">
              <a:rPr kumimoji="0" lang="en-US" sz="105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47</a:t>
            </a:fld>
            <a:endParaRPr kumimoji="0" lang="en-US" sz="105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F32FEF51-0EB4-4AEE-BEEF-B3859AB5C3DD}"/>
              </a:ext>
            </a:extLst>
          </p:cNvPr>
          <p:cNvSpPr>
            <a:spLocks noGrp="1"/>
          </p:cNvSpPr>
          <p:nvPr>
            <p:ph type="title" idx="4294967295"/>
          </p:nvPr>
        </p:nvSpPr>
        <p:spPr>
          <a:xfrm>
            <a:off x="0" y="758825"/>
            <a:ext cx="12192000" cy="2670175"/>
          </a:xfrm>
        </p:spPr>
        <p:txBody>
          <a:bodyPr/>
          <a:lstStyle/>
          <a:p>
            <a:r>
              <a:rPr lang="en-US" dirty="0"/>
              <a:t>                                  Thank you!</a:t>
            </a:r>
          </a:p>
        </p:txBody>
      </p:sp>
    </p:spTree>
    <p:extLst>
      <p:ext uri="{BB962C8B-B14F-4D97-AF65-F5344CB8AC3E}">
        <p14:creationId xmlns:p14="http://schemas.microsoft.com/office/powerpoint/2010/main" val="3316995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BE257-FE5E-462D-81EB-67F5F07B8814}"/>
              </a:ext>
            </a:extLst>
          </p:cNvPr>
          <p:cNvSpPr>
            <a:spLocks noGrp="1"/>
          </p:cNvSpPr>
          <p:nvPr>
            <p:ph type="title"/>
          </p:nvPr>
        </p:nvSpPr>
        <p:spPr/>
        <p:txBody>
          <a:bodyPr/>
          <a:lstStyle/>
          <a:p>
            <a:r>
              <a:rPr lang="en-US" dirty="0"/>
              <a:t>Creating testing and training data set. </a:t>
            </a:r>
          </a:p>
        </p:txBody>
      </p:sp>
      <p:sp>
        <p:nvSpPr>
          <p:cNvPr id="4" name="Slide Number Placeholder 3">
            <a:extLst>
              <a:ext uri="{FF2B5EF4-FFF2-40B4-BE49-F238E27FC236}">
                <a16:creationId xmlns:a16="http://schemas.microsoft.com/office/drawing/2014/main" id="{5DB28406-3955-4F32-BE9C-98C09A0B17B8}"/>
              </a:ext>
            </a:extLst>
          </p:cNvPr>
          <p:cNvSpPr>
            <a:spLocks noGrp="1"/>
          </p:cNvSpPr>
          <p:nvPr>
            <p:ph type="sldNum" sz="quarter" idx="12"/>
          </p:nvPr>
        </p:nvSpPr>
        <p:spPr/>
        <p:txBody>
          <a:bodyPr/>
          <a:lstStyle/>
          <a:p>
            <a:fld id="{E29E76BA-A9BA-4FD5-8C9E-0C080B63341E}" type="slidenum">
              <a:rPr lang="en-US" smtClean="0"/>
              <a:t>5</a:t>
            </a:fld>
            <a:endParaRPr lang="en-US"/>
          </a:p>
        </p:txBody>
      </p:sp>
      <p:sp>
        <p:nvSpPr>
          <p:cNvPr id="6" name="Content Placeholder 5">
            <a:extLst>
              <a:ext uri="{FF2B5EF4-FFF2-40B4-BE49-F238E27FC236}">
                <a16:creationId xmlns:a16="http://schemas.microsoft.com/office/drawing/2014/main" id="{361E67AB-AA21-4071-AF71-2999F38901FF}"/>
              </a:ext>
            </a:extLst>
          </p:cNvPr>
          <p:cNvSpPr>
            <a:spLocks noGrp="1"/>
          </p:cNvSpPr>
          <p:nvPr>
            <p:ph idx="1"/>
          </p:nvPr>
        </p:nvSpPr>
        <p:spPr/>
        <p:txBody>
          <a:bodyPr/>
          <a:lstStyle/>
          <a:p>
            <a:r>
              <a:rPr lang="en-US" dirty="0"/>
              <a:t>We do a 33 percent split</a:t>
            </a:r>
          </a:p>
          <a:p>
            <a:endParaRPr lang="en-US" dirty="0"/>
          </a:p>
        </p:txBody>
      </p:sp>
      <p:pic>
        <p:nvPicPr>
          <p:cNvPr id="7" name="Picture 6">
            <a:extLst>
              <a:ext uri="{FF2B5EF4-FFF2-40B4-BE49-F238E27FC236}">
                <a16:creationId xmlns:a16="http://schemas.microsoft.com/office/drawing/2014/main" id="{2AC7B6A5-C12E-41E3-87B7-DAE76736D1B2}"/>
              </a:ext>
            </a:extLst>
          </p:cNvPr>
          <p:cNvPicPr>
            <a:picLocks noChangeAspect="1"/>
          </p:cNvPicPr>
          <p:nvPr/>
        </p:nvPicPr>
        <p:blipFill>
          <a:blip r:embed="rId2"/>
          <a:stretch>
            <a:fillRect/>
          </a:stretch>
        </p:blipFill>
        <p:spPr>
          <a:xfrm>
            <a:off x="1036320" y="2348136"/>
            <a:ext cx="4283686" cy="3018556"/>
          </a:xfrm>
          <a:prstGeom prst="rect">
            <a:avLst/>
          </a:prstGeom>
        </p:spPr>
      </p:pic>
    </p:spTree>
    <p:extLst>
      <p:ext uri="{BB962C8B-B14F-4D97-AF65-F5344CB8AC3E}">
        <p14:creationId xmlns:p14="http://schemas.microsoft.com/office/powerpoint/2010/main" val="2802883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04912-DE79-492A-BE26-17C714FF6EC3}"/>
              </a:ext>
            </a:extLst>
          </p:cNvPr>
          <p:cNvSpPr>
            <a:spLocks noGrp="1"/>
          </p:cNvSpPr>
          <p:nvPr>
            <p:ph type="title"/>
          </p:nvPr>
        </p:nvSpPr>
        <p:spPr/>
        <p:txBody>
          <a:bodyPr/>
          <a:lstStyle/>
          <a:p>
            <a:r>
              <a:rPr lang="en-US" dirty="0"/>
              <a:t>Training set</a:t>
            </a:r>
          </a:p>
        </p:txBody>
      </p:sp>
      <p:sp>
        <p:nvSpPr>
          <p:cNvPr id="4" name="Slide Number Placeholder 3">
            <a:extLst>
              <a:ext uri="{FF2B5EF4-FFF2-40B4-BE49-F238E27FC236}">
                <a16:creationId xmlns:a16="http://schemas.microsoft.com/office/drawing/2014/main" id="{3C2B3007-E14D-4D14-8236-2B95F16B3E9A}"/>
              </a:ext>
            </a:extLst>
          </p:cNvPr>
          <p:cNvSpPr>
            <a:spLocks noGrp="1"/>
          </p:cNvSpPr>
          <p:nvPr>
            <p:ph type="sldNum" sz="quarter" idx="12"/>
          </p:nvPr>
        </p:nvSpPr>
        <p:spPr/>
        <p:txBody>
          <a:bodyPr/>
          <a:lstStyle/>
          <a:p>
            <a:fld id="{E29E76BA-A9BA-4FD5-8C9E-0C080B63341E}" type="slidenum">
              <a:rPr lang="en-US" smtClean="0"/>
              <a:t>6</a:t>
            </a:fld>
            <a:endParaRPr lang="en-US"/>
          </a:p>
        </p:txBody>
      </p:sp>
      <p:sp>
        <p:nvSpPr>
          <p:cNvPr id="8" name="Content Placeholder 7">
            <a:extLst>
              <a:ext uri="{FF2B5EF4-FFF2-40B4-BE49-F238E27FC236}">
                <a16:creationId xmlns:a16="http://schemas.microsoft.com/office/drawing/2014/main" id="{B92C6124-E08D-41B6-BD51-58DEA583F277}"/>
              </a:ext>
            </a:extLst>
          </p:cNvPr>
          <p:cNvSpPr>
            <a:spLocks noGrp="1"/>
          </p:cNvSpPr>
          <p:nvPr>
            <p:ph idx="1"/>
          </p:nvPr>
        </p:nvSpPr>
        <p:spPr>
          <a:xfrm>
            <a:off x="1154083" y="1843555"/>
            <a:ext cx="6393352" cy="4023360"/>
          </a:xfrm>
        </p:spPr>
        <p:txBody>
          <a:bodyPr/>
          <a:lstStyle/>
          <a:p>
            <a:r>
              <a:rPr lang="en-US" dirty="0"/>
              <a:t>Training set has 2000 images of the 30000 images selected at random. </a:t>
            </a:r>
          </a:p>
          <a:p>
            <a:r>
              <a:rPr lang="en-US" dirty="0"/>
              <a:t>This is a sample of the pictures stored in the training set</a:t>
            </a:r>
          </a:p>
          <a:p>
            <a:endParaRPr lang="en-US" dirty="0"/>
          </a:p>
        </p:txBody>
      </p:sp>
      <p:pic>
        <p:nvPicPr>
          <p:cNvPr id="9" name="Picture 8">
            <a:extLst>
              <a:ext uri="{FF2B5EF4-FFF2-40B4-BE49-F238E27FC236}">
                <a16:creationId xmlns:a16="http://schemas.microsoft.com/office/drawing/2014/main" id="{5F2EC2E4-936A-4446-8D20-537A21E321D2}"/>
              </a:ext>
            </a:extLst>
          </p:cNvPr>
          <p:cNvPicPr>
            <a:picLocks noChangeAspect="1"/>
          </p:cNvPicPr>
          <p:nvPr/>
        </p:nvPicPr>
        <p:blipFill>
          <a:blip r:embed="rId2"/>
          <a:stretch>
            <a:fillRect/>
          </a:stretch>
        </p:blipFill>
        <p:spPr>
          <a:xfrm>
            <a:off x="8475371" y="286603"/>
            <a:ext cx="2409825" cy="5953125"/>
          </a:xfrm>
          <a:prstGeom prst="rect">
            <a:avLst/>
          </a:prstGeom>
        </p:spPr>
      </p:pic>
    </p:spTree>
    <p:extLst>
      <p:ext uri="{BB962C8B-B14F-4D97-AF65-F5344CB8AC3E}">
        <p14:creationId xmlns:p14="http://schemas.microsoft.com/office/powerpoint/2010/main" val="2252069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04912-DE79-492A-BE26-17C714FF6EC3}"/>
              </a:ext>
            </a:extLst>
          </p:cNvPr>
          <p:cNvSpPr>
            <a:spLocks noGrp="1"/>
          </p:cNvSpPr>
          <p:nvPr>
            <p:ph type="title"/>
          </p:nvPr>
        </p:nvSpPr>
        <p:spPr/>
        <p:txBody>
          <a:bodyPr/>
          <a:lstStyle/>
          <a:p>
            <a:r>
              <a:rPr lang="en-US" dirty="0"/>
              <a:t>Testing set</a:t>
            </a:r>
          </a:p>
        </p:txBody>
      </p:sp>
      <p:sp>
        <p:nvSpPr>
          <p:cNvPr id="4" name="Slide Number Placeholder 3">
            <a:extLst>
              <a:ext uri="{FF2B5EF4-FFF2-40B4-BE49-F238E27FC236}">
                <a16:creationId xmlns:a16="http://schemas.microsoft.com/office/drawing/2014/main" id="{3C2B3007-E14D-4D14-8236-2B95F16B3E9A}"/>
              </a:ext>
            </a:extLst>
          </p:cNvPr>
          <p:cNvSpPr>
            <a:spLocks noGrp="1"/>
          </p:cNvSpPr>
          <p:nvPr>
            <p:ph type="sldNum" sz="quarter" idx="12"/>
          </p:nvPr>
        </p:nvSpPr>
        <p:spPr/>
        <p:txBody>
          <a:bodyPr/>
          <a:lstStyle/>
          <a:p>
            <a:fld id="{E29E76BA-A9BA-4FD5-8C9E-0C080B63341E}" type="slidenum">
              <a:rPr lang="en-US" smtClean="0"/>
              <a:t>7</a:t>
            </a:fld>
            <a:endParaRPr lang="en-US"/>
          </a:p>
        </p:txBody>
      </p:sp>
      <p:sp>
        <p:nvSpPr>
          <p:cNvPr id="8" name="Content Placeholder 7">
            <a:extLst>
              <a:ext uri="{FF2B5EF4-FFF2-40B4-BE49-F238E27FC236}">
                <a16:creationId xmlns:a16="http://schemas.microsoft.com/office/drawing/2014/main" id="{D8537589-2A2E-491A-B3FC-9AE171CAE222}"/>
              </a:ext>
            </a:extLst>
          </p:cNvPr>
          <p:cNvSpPr>
            <a:spLocks noGrp="1"/>
          </p:cNvSpPr>
          <p:nvPr>
            <p:ph idx="1"/>
          </p:nvPr>
        </p:nvSpPr>
        <p:spPr>
          <a:xfrm>
            <a:off x="1097280" y="1845734"/>
            <a:ext cx="5831058" cy="4023360"/>
          </a:xfrm>
        </p:spPr>
        <p:txBody>
          <a:bodyPr/>
          <a:lstStyle/>
          <a:p>
            <a:r>
              <a:rPr lang="en-US" dirty="0"/>
              <a:t>There are 1000 images stored in the testing set</a:t>
            </a:r>
          </a:p>
          <a:p>
            <a:r>
              <a:rPr lang="en-US" dirty="0"/>
              <a:t>This is a sample of the pictures stored in the testing set</a:t>
            </a:r>
          </a:p>
        </p:txBody>
      </p:sp>
      <p:pic>
        <p:nvPicPr>
          <p:cNvPr id="9" name="Picture 8">
            <a:extLst>
              <a:ext uri="{FF2B5EF4-FFF2-40B4-BE49-F238E27FC236}">
                <a16:creationId xmlns:a16="http://schemas.microsoft.com/office/drawing/2014/main" id="{7998BDB0-4A77-4DF0-9B84-3A22CA94495D}"/>
              </a:ext>
            </a:extLst>
          </p:cNvPr>
          <p:cNvPicPr>
            <a:picLocks noChangeAspect="1"/>
          </p:cNvPicPr>
          <p:nvPr/>
        </p:nvPicPr>
        <p:blipFill>
          <a:blip r:embed="rId2"/>
          <a:stretch>
            <a:fillRect/>
          </a:stretch>
        </p:blipFill>
        <p:spPr>
          <a:xfrm>
            <a:off x="7139354" y="118052"/>
            <a:ext cx="4448908" cy="6621896"/>
          </a:xfrm>
          <a:prstGeom prst="rect">
            <a:avLst/>
          </a:prstGeom>
        </p:spPr>
      </p:pic>
    </p:spTree>
    <p:extLst>
      <p:ext uri="{BB962C8B-B14F-4D97-AF65-F5344CB8AC3E}">
        <p14:creationId xmlns:p14="http://schemas.microsoft.com/office/powerpoint/2010/main" val="1679579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CE9A1-7BB3-4832-AFCC-5BAB453ACD3A}"/>
              </a:ext>
            </a:extLst>
          </p:cNvPr>
          <p:cNvSpPr>
            <a:spLocks noGrp="1"/>
          </p:cNvSpPr>
          <p:nvPr>
            <p:ph type="title"/>
          </p:nvPr>
        </p:nvSpPr>
        <p:spPr/>
        <p:txBody>
          <a:bodyPr/>
          <a:lstStyle/>
          <a:p>
            <a:r>
              <a:rPr lang="en-US" dirty="0"/>
              <a:t>Preprocessing the images</a:t>
            </a:r>
          </a:p>
        </p:txBody>
      </p:sp>
      <p:sp>
        <p:nvSpPr>
          <p:cNvPr id="3" name="Text Placeholder 2">
            <a:extLst>
              <a:ext uri="{FF2B5EF4-FFF2-40B4-BE49-F238E27FC236}">
                <a16:creationId xmlns:a16="http://schemas.microsoft.com/office/drawing/2014/main" id="{9696E303-6AEF-4C4B-BEB5-08AF4801B723}"/>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63362C1-9D77-4965-B8E3-C8B0CFFBD4E4}"/>
              </a:ext>
            </a:extLst>
          </p:cNvPr>
          <p:cNvSpPr>
            <a:spLocks noGrp="1"/>
          </p:cNvSpPr>
          <p:nvPr>
            <p:ph type="sldNum" sz="quarter" idx="12"/>
          </p:nvPr>
        </p:nvSpPr>
        <p:spPr/>
        <p:txBody>
          <a:bodyPr/>
          <a:lstStyle/>
          <a:p>
            <a:fld id="{E29E76BA-A9BA-4FD5-8C9E-0C080B63341E}" type="slidenum">
              <a:rPr lang="en-US" smtClean="0"/>
              <a:t>8</a:t>
            </a:fld>
            <a:endParaRPr lang="en-US"/>
          </a:p>
        </p:txBody>
      </p:sp>
    </p:spTree>
    <p:extLst>
      <p:ext uri="{BB962C8B-B14F-4D97-AF65-F5344CB8AC3E}">
        <p14:creationId xmlns:p14="http://schemas.microsoft.com/office/powerpoint/2010/main" val="1697299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04912-DE79-492A-BE26-17C714FF6EC3}"/>
              </a:ext>
            </a:extLst>
          </p:cNvPr>
          <p:cNvSpPr>
            <a:spLocks noGrp="1"/>
          </p:cNvSpPr>
          <p:nvPr>
            <p:ph type="title"/>
          </p:nvPr>
        </p:nvSpPr>
        <p:spPr/>
        <p:txBody>
          <a:bodyPr/>
          <a:lstStyle/>
          <a:p>
            <a:r>
              <a:rPr lang="en-US" dirty="0"/>
              <a:t>Preprocessing	</a:t>
            </a:r>
          </a:p>
        </p:txBody>
      </p:sp>
      <p:sp>
        <p:nvSpPr>
          <p:cNvPr id="4" name="Slide Number Placeholder 3">
            <a:extLst>
              <a:ext uri="{FF2B5EF4-FFF2-40B4-BE49-F238E27FC236}">
                <a16:creationId xmlns:a16="http://schemas.microsoft.com/office/drawing/2014/main" id="{3C2B3007-E14D-4D14-8236-2B95F16B3E9A}"/>
              </a:ext>
            </a:extLst>
          </p:cNvPr>
          <p:cNvSpPr>
            <a:spLocks noGrp="1"/>
          </p:cNvSpPr>
          <p:nvPr>
            <p:ph type="sldNum" sz="quarter" idx="12"/>
          </p:nvPr>
        </p:nvSpPr>
        <p:spPr/>
        <p:txBody>
          <a:bodyPr/>
          <a:lstStyle/>
          <a:p>
            <a:fld id="{E29E76BA-A9BA-4FD5-8C9E-0C080B63341E}" type="slidenum">
              <a:rPr lang="en-US" smtClean="0"/>
              <a:t>9</a:t>
            </a:fld>
            <a:endParaRPr lang="en-US"/>
          </a:p>
        </p:txBody>
      </p:sp>
      <p:sp>
        <p:nvSpPr>
          <p:cNvPr id="8" name="Content Placeholder 7">
            <a:extLst>
              <a:ext uri="{FF2B5EF4-FFF2-40B4-BE49-F238E27FC236}">
                <a16:creationId xmlns:a16="http://schemas.microsoft.com/office/drawing/2014/main" id="{D8537589-2A2E-491A-B3FC-9AE171CAE222}"/>
              </a:ext>
            </a:extLst>
          </p:cNvPr>
          <p:cNvSpPr>
            <a:spLocks noGrp="1"/>
          </p:cNvSpPr>
          <p:nvPr>
            <p:ph idx="1"/>
          </p:nvPr>
        </p:nvSpPr>
        <p:spPr>
          <a:xfrm>
            <a:off x="1097280" y="1845734"/>
            <a:ext cx="10058400" cy="4023360"/>
          </a:xfrm>
        </p:spPr>
        <p:txBody>
          <a:bodyPr/>
          <a:lstStyle/>
          <a:p>
            <a:r>
              <a:rPr lang="en-US" dirty="0"/>
              <a:t>The images are converted to grayscale and resized so as to be handled appropriately by the model. </a:t>
            </a:r>
          </a:p>
          <a:p>
            <a:r>
              <a:rPr lang="en-US" dirty="0"/>
              <a:t>Color do not provide high levels of accuracy with CNN and that is why we choose to convert the images into grayscale images.</a:t>
            </a:r>
          </a:p>
          <a:p>
            <a:r>
              <a:rPr lang="en-US" dirty="0"/>
              <a:t>A sample of the images after preprocessing has been displayed.</a:t>
            </a:r>
          </a:p>
        </p:txBody>
      </p:sp>
      <p:pic>
        <p:nvPicPr>
          <p:cNvPr id="3" name="Picture 2">
            <a:extLst>
              <a:ext uri="{FF2B5EF4-FFF2-40B4-BE49-F238E27FC236}">
                <a16:creationId xmlns:a16="http://schemas.microsoft.com/office/drawing/2014/main" id="{42F667D1-4828-4ABA-B26C-151874C3C2B0}"/>
              </a:ext>
            </a:extLst>
          </p:cNvPr>
          <p:cNvPicPr>
            <a:picLocks noChangeAspect="1"/>
          </p:cNvPicPr>
          <p:nvPr/>
        </p:nvPicPr>
        <p:blipFill>
          <a:blip r:embed="rId2"/>
          <a:stretch>
            <a:fillRect/>
          </a:stretch>
        </p:blipFill>
        <p:spPr>
          <a:xfrm>
            <a:off x="1114125" y="3896101"/>
            <a:ext cx="9442345" cy="2076177"/>
          </a:xfrm>
          <a:prstGeom prst="rect">
            <a:avLst/>
          </a:prstGeom>
        </p:spPr>
      </p:pic>
    </p:spTree>
    <p:extLst>
      <p:ext uri="{BB962C8B-B14F-4D97-AF65-F5344CB8AC3E}">
        <p14:creationId xmlns:p14="http://schemas.microsoft.com/office/powerpoint/2010/main" val="422004715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1716</Words>
  <Application>Microsoft Office PowerPoint</Application>
  <PresentationFormat>Widescreen</PresentationFormat>
  <Paragraphs>178</Paragraphs>
  <Slides>47</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47</vt:i4>
      </vt:variant>
    </vt:vector>
  </HeadingPairs>
  <TitlesOfParts>
    <vt:vector size="52" baseType="lpstr">
      <vt:lpstr>Arial</vt:lpstr>
      <vt:lpstr>Calibri</vt:lpstr>
      <vt:lpstr>Calibri Light</vt:lpstr>
      <vt:lpstr>Retrospect</vt:lpstr>
      <vt:lpstr>Office Theme</vt:lpstr>
      <vt:lpstr>Project 3: Neural Networks IE 6910 Python ML</vt:lpstr>
      <vt:lpstr>Required Dataset: Image Classification Cats vs Dogs</vt:lpstr>
      <vt:lpstr>Look at the pictures in the datset</vt:lpstr>
      <vt:lpstr>Creating test, train data set</vt:lpstr>
      <vt:lpstr>Creating testing and training data set. </vt:lpstr>
      <vt:lpstr>Training set</vt:lpstr>
      <vt:lpstr>Testing set</vt:lpstr>
      <vt:lpstr>Preprocessing the images</vt:lpstr>
      <vt:lpstr>Preprocessing </vt:lpstr>
      <vt:lpstr>Creating the network</vt:lpstr>
      <vt:lpstr>Network</vt:lpstr>
      <vt:lpstr>Training and analyzing results</vt:lpstr>
      <vt:lpstr>Training</vt:lpstr>
      <vt:lpstr>Analysis</vt:lpstr>
      <vt:lpstr>Prediction Results</vt:lpstr>
      <vt:lpstr>Predictions</vt:lpstr>
      <vt:lpstr>Self Selected Datasets: Image Classification Mnist Dataset</vt:lpstr>
      <vt:lpstr>Data set Description</vt:lpstr>
      <vt:lpstr>Creating test, train data set</vt:lpstr>
      <vt:lpstr>Creating testing and training data set. </vt:lpstr>
      <vt:lpstr>Preprocessing the images</vt:lpstr>
      <vt:lpstr>Preprocessing </vt:lpstr>
      <vt:lpstr>Creating the network</vt:lpstr>
      <vt:lpstr>Network</vt:lpstr>
      <vt:lpstr>Training and analyzing results</vt:lpstr>
      <vt:lpstr>Training</vt:lpstr>
      <vt:lpstr>Analysis</vt:lpstr>
      <vt:lpstr>Prediction Results</vt:lpstr>
      <vt:lpstr>Predictions</vt:lpstr>
      <vt:lpstr>Diabetes Diagnostics </vt:lpstr>
      <vt:lpstr>Project Flow: Diabetes Diagnostics   </vt:lpstr>
      <vt:lpstr>Descriptive Analysis</vt:lpstr>
      <vt:lpstr>PowerPoint Presentation</vt:lpstr>
      <vt:lpstr>PowerPoint Presentation</vt:lpstr>
      <vt:lpstr>PowerPoint Presentation</vt:lpstr>
      <vt:lpstr>PowerPoint Presentation</vt:lpstr>
      <vt:lpstr>Checking for Class Imbalance </vt:lpstr>
      <vt:lpstr>PowerPoint Presentation</vt:lpstr>
      <vt:lpstr>Training the models </vt:lpstr>
      <vt:lpstr>Precision vs Recall</vt:lpstr>
      <vt:lpstr>PowerPoint Presentation</vt:lpstr>
      <vt:lpstr>Results </vt:lpstr>
      <vt:lpstr>PowerPoint Presentation</vt:lpstr>
      <vt:lpstr>Feature Importance </vt:lpstr>
      <vt:lpstr>Feature Importance with Random Noise </vt:lpstr>
      <vt:lpstr>Sensitivity Analysis </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3: Neural Networks IE 6910 Python ML</dc:title>
  <dc:creator>Abdul Najeeb</dc:creator>
  <cp:lastModifiedBy>Sarvesh Sawant</cp:lastModifiedBy>
  <cp:revision>2</cp:revision>
  <dcterms:created xsi:type="dcterms:W3CDTF">2020-04-20T17:36:01Z</dcterms:created>
  <dcterms:modified xsi:type="dcterms:W3CDTF">2020-04-20T17:41:34Z</dcterms:modified>
</cp:coreProperties>
</file>