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59" r:id="rId3"/>
    <p:sldId id="261" r:id="rId4"/>
    <p:sldId id="262" r:id="rId5"/>
    <p:sldId id="263" r:id="rId6"/>
    <p:sldId id="265" r:id="rId7"/>
    <p:sldId id="266" r:id="rId8"/>
    <p:sldId id="267" r:id="rId9"/>
    <p:sldId id="268"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2" autoAdjust="0"/>
    <p:restoredTop sz="64354" autoAdjust="0"/>
  </p:normalViewPr>
  <p:slideViewPr>
    <p:cSldViewPr snapToGrid="0">
      <p:cViewPr varScale="1">
        <p:scale>
          <a:sx n="78" d="100"/>
          <a:sy n="78" d="100"/>
        </p:scale>
        <p:origin x="1563"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1D18EA-8A74-443A-90F1-54BA0DC27273}" type="datetimeFigureOut">
              <a:rPr lang="en-US" smtClean="0"/>
              <a:t>2/25/2021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E3F4F6-3BD7-481E-833B-A5BCBE9D27F7}" type="slidenum">
              <a:rPr lang="en-US" smtClean="0"/>
              <a:t>‹#›</a:t>
            </a:fld>
            <a:endParaRPr lang="en-US"/>
          </a:p>
        </p:txBody>
      </p:sp>
    </p:spTree>
    <p:extLst>
      <p:ext uri="{BB962C8B-B14F-4D97-AF65-F5344CB8AC3E}">
        <p14:creationId xmlns:p14="http://schemas.microsoft.com/office/powerpoint/2010/main" val="2762930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towardsdatascience.com/best-python-libraries-for-machine-learning-and-deep-learning-b0bd40c7e8c"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www.nltk.org/" TargetMode="External"/><Relationship Id="rId5" Type="http://schemas.openxmlformats.org/officeDocument/2006/relationships/hyperlink" Target="https://stanfordnlp.github.io/CoreNLP/" TargetMode="External"/><Relationship Id="rId4" Type="http://schemas.openxmlformats.org/officeDocument/2006/relationships/hyperlink" Target="https://spacy.io/"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According to DJ Patil, the Chief Data Scientist of the United States, a “desire to go beneath the surface of a problem, find the questions at its heart, and distill them into a very clear set of hypotheses that can be tested” is a must-have for any aspiring data scientist.</a:t>
            </a:r>
            <a:endParaRPr lang="en-US" i="0" dirty="0"/>
          </a:p>
        </p:txBody>
      </p:sp>
      <p:sp>
        <p:nvSpPr>
          <p:cNvPr id="4" name="Slide Number Placeholder 3"/>
          <p:cNvSpPr>
            <a:spLocks noGrp="1"/>
          </p:cNvSpPr>
          <p:nvPr>
            <p:ph type="sldNum" sz="quarter" idx="5"/>
          </p:nvPr>
        </p:nvSpPr>
        <p:spPr/>
        <p:txBody>
          <a:bodyPr/>
          <a:lstStyle/>
          <a:p>
            <a:fld id="{B6E3F4F6-3BD7-481E-833B-A5BCBE9D27F7}" type="slidenum">
              <a:rPr lang="en-US" smtClean="0"/>
              <a:t>1</a:t>
            </a:fld>
            <a:endParaRPr lang="en-US"/>
          </a:p>
        </p:txBody>
      </p:sp>
    </p:spTree>
    <p:extLst>
      <p:ext uri="{BB962C8B-B14F-4D97-AF65-F5344CB8AC3E}">
        <p14:creationId xmlns:p14="http://schemas.microsoft.com/office/powerpoint/2010/main" val="562807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a:t>
            </a:r>
          </a:p>
          <a:p>
            <a:r>
              <a:rPr lang="en-US" dirty="0"/>
              <a:t>Many large MNC use SQL </a:t>
            </a:r>
            <a:r>
              <a:rPr lang="en-US" dirty="0" err="1"/>
              <a:t>thoughout</a:t>
            </a:r>
            <a:r>
              <a:rPr lang="en-US" dirty="0"/>
              <a:t> their operations and adopt a data strategy requiring you to possess legacy skills such as SQL if you want to manage databases. </a:t>
            </a:r>
          </a:p>
          <a:p>
            <a:r>
              <a:rPr lang="en-US" dirty="0"/>
              <a:t>SAS</a:t>
            </a:r>
          </a:p>
          <a:p>
            <a:r>
              <a:rPr lang="en-US" dirty="0"/>
              <a:t>Python</a:t>
            </a:r>
          </a:p>
          <a:p>
            <a:r>
              <a:rPr lang="en-US" dirty="0"/>
              <a:t>R</a:t>
            </a:r>
          </a:p>
        </p:txBody>
      </p:sp>
      <p:sp>
        <p:nvSpPr>
          <p:cNvPr id="4" name="Slide Number Placeholder 3"/>
          <p:cNvSpPr>
            <a:spLocks noGrp="1"/>
          </p:cNvSpPr>
          <p:nvPr>
            <p:ph type="sldNum" sz="quarter" idx="5"/>
          </p:nvPr>
        </p:nvSpPr>
        <p:spPr/>
        <p:txBody>
          <a:bodyPr/>
          <a:lstStyle/>
          <a:p>
            <a:fld id="{B6E3F4F6-3BD7-481E-833B-A5BCBE9D27F7}" type="slidenum">
              <a:rPr lang="en-US" smtClean="0"/>
              <a:t>2</a:t>
            </a:fld>
            <a:endParaRPr lang="en-US"/>
          </a:p>
        </p:txBody>
      </p:sp>
    </p:spTree>
    <p:extLst>
      <p:ext uri="{BB962C8B-B14F-4D97-AF65-F5344CB8AC3E}">
        <p14:creationId xmlns:p14="http://schemas.microsoft.com/office/powerpoint/2010/main" val="2905329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Databases make structured storage secure, efficient, and fast. They provide a framework for how the data should be stored, structured, and retrieved. Having databases saves you the hassle of needing to figure out what to do with your data in every new project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are two types of databases</a:t>
            </a:r>
          </a:p>
          <a:p>
            <a:r>
              <a:rPr lang="en-US" sz="1200" b="0" i="0" kern="1200" dirty="0">
                <a:solidFill>
                  <a:schemeClr val="tx1"/>
                </a:solidFill>
                <a:effectLst/>
                <a:latin typeface="+mn-lt"/>
                <a:ea typeface="+mn-ea"/>
                <a:cs typeface="+mn-cs"/>
              </a:rPr>
              <a:t>Relational Database and NoSQL databases</a:t>
            </a:r>
          </a:p>
          <a:p>
            <a:r>
              <a:rPr lang="en-US" dirty="0"/>
              <a:t>Relation Databases are</a:t>
            </a:r>
          </a:p>
          <a:p>
            <a:r>
              <a:rPr lang="en-US" dirty="0"/>
              <a:t>PostgreSQL</a:t>
            </a:r>
          </a:p>
          <a:p>
            <a:r>
              <a:rPr lang="en-US" dirty="0"/>
              <a:t>MySQL</a:t>
            </a:r>
          </a:p>
          <a:p>
            <a:r>
              <a:rPr lang="en-US" dirty="0"/>
              <a:t>Db2</a:t>
            </a:r>
          </a:p>
          <a:p>
            <a:endParaRPr lang="en-US" dirty="0"/>
          </a:p>
          <a:p>
            <a:r>
              <a:rPr lang="en-US" dirty="0"/>
              <a:t>NoSQL databases are</a:t>
            </a:r>
          </a:p>
          <a:p>
            <a:r>
              <a:rPr lang="en-US" dirty="0"/>
              <a:t>RabbitMQ</a:t>
            </a:r>
          </a:p>
          <a:p>
            <a:r>
              <a:rPr lang="en-US" dirty="0"/>
              <a:t>MongoDB</a:t>
            </a:r>
          </a:p>
          <a:p>
            <a:r>
              <a:rPr lang="en-US" dirty="0" err="1"/>
              <a:t>JanusGraph</a:t>
            </a:r>
            <a:endParaRPr lang="en-US" dirty="0"/>
          </a:p>
        </p:txBody>
      </p:sp>
      <p:sp>
        <p:nvSpPr>
          <p:cNvPr id="4" name="Slide Number Placeholder 3"/>
          <p:cNvSpPr>
            <a:spLocks noGrp="1"/>
          </p:cNvSpPr>
          <p:nvPr>
            <p:ph type="sldNum" sz="quarter" idx="5"/>
          </p:nvPr>
        </p:nvSpPr>
        <p:spPr/>
        <p:txBody>
          <a:bodyPr/>
          <a:lstStyle/>
          <a:p>
            <a:fld id="{B6E3F4F6-3BD7-481E-833B-A5BCBE9D27F7}" type="slidenum">
              <a:rPr lang="en-US" smtClean="0"/>
              <a:t>3</a:t>
            </a:fld>
            <a:endParaRPr lang="en-US"/>
          </a:p>
        </p:txBody>
      </p:sp>
    </p:spTree>
    <p:extLst>
      <p:ext uri="{BB962C8B-B14F-4D97-AF65-F5344CB8AC3E}">
        <p14:creationId xmlns:p14="http://schemas.microsoft.com/office/powerpoint/2010/main" val="3147928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Multivariate calculus </a:t>
            </a:r>
          </a:p>
          <a:p>
            <a:r>
              <a:rPr lang="en-US" dirty="0"/>
              <a:t>Linear algebra</a:t>
            </a:r>
          </a:p>
          <a:p>
            <a:r>
              <a:rPr lang="en-US" dirty="0"/>
              <a:t>Probability theory and statistics</a:t>
            </a:r>
          </a:p>
          <a:p>
            <a:r>
              <a:rPr lang="en-US" dirty="0"/>
              <a:t>Algorithms</a:t>
            </a:r>
          </a:p>
        </p:txBody>
      </p:sp>
      <p:sp>
        <p:nvSpPr>
          <p:cNvPr id="4" name="Slide Number Placeholder 3"/>
          <p:cNvSpPr>
            <a:spLocks noGrp="1"/>
          </p:cNvSpPr>
          <p:nvPr>
            <p:ph type="sldNum" sz="quarter" idx="5"/>
          </p:nvPr>
        </p:nvSpPr>
        <p:spPr/>
        <p:txBody>
          <a:bodyPr/>
          <a:lstStyle/>
          <a:p>
            <a:fld id="{B6E3F4F6-3BD7-481E-833B-A5BCBE9D27F7}" type="slidenum">
              <a:rPr lang="en-US" smtClean="0"/>
              <a:t>4</a:t>
            </a:fld>
            <a:endParaRPr lang="en-US"/>
          </a:p>
        </p:txBody>
      </p:sp>
    </p:spTree>
    <p:extLst>
      <p:ext uri="{BB962C8B-B14F-4D97-AF65-F5344CB8AC3E}">
        <p14:creationId xmlns:p14="http://schemas.microsoft.com/office/powerpoint/2010/main" val="2703214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a:t>
            </a:r>
          </a:p>
          <a:p>
            <a:r>
              <a:rPr lang="en-US" dirty="0" err="1"/>
              <a:t>bigbucket</a:t>
            </a:r>
            <a:endParaRPr lang="en-US" dirty="0"/>
          </a:p>
        </p:txBody>
      </p:sp>
      <p:sp>
        <p:nvSpPr>
          <p:cNvPr id="4" name="Slide Number Placeholder 3"/>
          <p:cNvSpPr>
            <a:spLocks noGrp="1"/>
          </p:cNvSpPr>
          <p:nvPr>
            <p:ph type="sldNum" sz="quarter" idx="5"/>
          </p:nvPr>
        </p:nvSpPr>
        <p:spPr/>
        <p:txBody>
          <a:bodyPr/>
          <a:lstStyle/>
          <a:p>
            <a:fld id="{B6E3F4F6-3BD7-481E-833B-A5BCBE9D27F7}" type="slidenum">
              <a:rPr lang="en-US" smtClean="0"/>
              <a:t>5</a:t>
            </a:fld>
            <a:endParaRPr lang="en-US"/>
          </a:p>
        </p:txBody>
      </p:sp>
    </p:spTree>
    <p:extLst>
      <p:ext uri="{BB962C8B-B14F-4D97-AF65-F5344CB8AC3E}">
        <p14:creationId xmlns:p14="http://schemas.microsoft.com/office/powerpoint/2010/main" val="1783248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E3F4F6-3BD7-481E-833B-A5BCBE9D27F7}" type="slidenum">
              <a:rPr lang="en-US" smtClean="0"/>
              <a:t>7</a:t>
            </a:fld>
            <a:endParaRPr lang="en-US"/>
          </a:p>
        </p:txBody>
      </p:sp>
    </p:spTree>
    <p:extLst>
      <p:ext uri="{BB962C8B-B14F-4D97-AF65-F5344CB8AC3E}">
        <p14:creationId xmlns:p14="http://schemas.microsoft.com/office/powerpoint/2010/main" val="3875202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Spacy </a:t>
            </a:r>
          </a:p>
          <a:p>
            <a:r>
              <a:rPr lang="en-US" sz="1200" b="0" i="0" kern="1200" dirty="0">
                <a:solidFill>
                  <a:schemeClr val="tx1"/>
                </a:solidFill>
                <a:effectLst/>
                <a:latin typeface="+mn-lt"/>
                <a:ea typeface="+mn-ea"/>
                <a:cs typeface="+mn-cs"/>
              </a:rPr>
              <a:t>Often recognized as a professional-grade </a:t>
            </a:r>
            <a:r>
              <a:rPr lang="en-US" sz="1200" b="0" i="0" u="sng" kern="1200" dirty="0">
                <a:solidFill>
                  <a:schemeClr val="tx1"/>
                </a:solidFill>
                <a:effectLst/>
                <a:latin typeface="+mn-lt"/>
                <a:ea typeface="+mn-ea"/>
                <a:cs typeface="+mn-cs"/>
                <a:hlinkClick r:id="rId3"/>
              </a:rPr>
              <a:t>Python library</a:t>
            </a:r>
            <a:r>
              <a:rPr lang="en-US" sz="1200" b="0" i="0" kern="1200" dirty="0">
                <a:solidFill>
                  <a:schemeClr val="tx1"/>
                </a:solidFill>
                <a:effectLst/>
                <a:latin typeface="+mn-lt"/>
                <a:ea typeface="+mn-ea"/>
                <a:cs typeface="+mn-cs"/>
              </a:rPr>
              <a:t> for advanced Natural Language Processing, </a:t>
            </a:r>
            <a:r>
              <a:rPr lang="en-US" sz="1200" b="0" i="0" u="sng" kern="1200" dirty="0" err="1">
                <a:solidFill>
                  <a:schemeClr val="tx1"/>
                </a:solidFill>
                <a:effectLst/>
                <a:latin typeface="+mn-lt"/>
                <a:ea typeface="+mn-ea"/>
                <a:cs typeface="+mn-cs"/>
                <a:hlinkClick r:id="rId4"/>
              </a:rPr>
              <a:t>spaCy</a:t>
            </a:r>
            <a:r>
              <a:rPr lang="en-US" sz="1200" b="0" i="0" kern="1200" dirty="0">
                <a:solidFill>
                  <a:schemeClr val="tx1"/>
                </a:solidFill>
                <a:effectLst/>
                <a:latin typeface="+mn-lt"/>
                <a:ea typeface="+mn-ea"/>
                <a:cs typeface="+mn-cs"/>
              </a:rPr>
              <a:t> excels at working with incredibly large-scale information extraction tasks.</a:t>
            </a:r>
          </a:p>
          <a:p>
            <a:endParaRPr lang="en-US" dirty="0"/>
          </a:p>
          <a:p>
            <a:r>
              <a:rPr lang="en-US" dirty="0"/>
              <a:t>coreNLP</a:t>
            </a:r>
          </a:p>
          <a:p>
            <a:r>
              <a:rPr lang="en-US" sz="1200" b="1" i="0" u="sng" kern="1200" dirty="0">
                <a:solidFill>
                  <a:schemeClr val="tx1"/>
                </a:solidFill>
                <a:effectLst/>
                <a:latin typeface="+mn-lt"/>
                <a:ea typeface="+mn-ea"/>
                <a:cs typeface="+mn-cs"/>
                <a:hlinkClick r:id="rId5"/>
              </a:rPr>
              <a:t>Stanford CoreNLP</a:t>
            </a:r>
            <a:r>
              <a:rPr lang="en-US" sz="1200" b="0" i="0" kern="1200" dirty="0">
                <a:solidFill>
                  <a:schemeClr val="tx1"/>
                </a:solidFill>
                <a:effectLst/>
                <a:latin typeface="+mn-lt"/>
                <a:ea typeface="+mn-ea"/>
                <a:cs typeface="+mn-cs"/>
              </a:rPr>
              <a:t> is a suite of tools built for implementing a Natural Language Processing into your project. Originally </a:t>
            </a:r>
            <a:r>
              <a:rPr lang="en-US" sz="1200" b="1" i="0" kern="1200" dirty="0">
                <a:solidFill>
                  <a:schemeClr val="tx1"/>
                </a:solidFill>
                <a:effectLst/>
                <a:latin typeface="+mn-lt"/>
                <a:ea typeface="+mn-ea"/>
                <a:cs typeface="+mn-cs"/>
              </a:rPr>
              <a:t>written in Java</a:t>
            </a:r>
            <a:r>
              <a:rPr lang="en-US" sz="1200" b="0" i="0" kern="1200" dirty="0">
                <a:solidFill>
                  <a:schemeClr val="tx1"/>
                </a:solidFill>
                <a:effectLst/>
                <a:latin typeface="+mn-lt"/>
                <a:ea typeface="+mn-ea"/>
                <a:cs typeface="+mn-cs"/>
              </a:rPr>
              <a:t>, CoreNLP works with other languages such as</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Python, JavaScript and many more.</a:t>
            </a:r>
            <a:endParaRPr lang="en-US" dirty="0"/>
          </a:p>
          <a:p>
            <a:endParaRPr lang="en-US" dirty="0"/>
          </a:p>
          <a:p>
            <a:r>
              <a:rPr lang="en-US" dirty="0"/>
              <a:t>NLTK</a:t>
            </a:r>
          </a:p>
          <a:p>
            <a:r>
              <a:rPr lang="en-US" sz="1200" b="0" i="0" kern="1200" dirty="0">
                <a:solidFill>
                  <a:schemeClr val="tx1"/>
                </a:solidFill>
                <a:effectLst/>
                <a:latin typeface="+mn-lt"/>
                <a:ea typeface="+mn-ea"/>
                <a:cs typeface="+mn-cs"/>
              </a:rPr>
              <a:t>Short for </a:t>
            </a:r>
            <a:r>
              <a:rPr lang="en-US" sz="1200" b="0" i="0" u="sng" kern="1200" dirty="0">
                <a:solidFill>
                  <a:schemeClr val="tx1"/>
                </a:solidFill>
                <a:effectLst/>
                <a:latin typeface="+mn-lt"/>
                <a:ea typeface="+mn-ea"/>
                <a:cs typeface="+mn-cs"/>
                <a:hlinkClick r:id="rId6"/>
              </a:rPr>
              <a:t>Natural Language </a:t>
            </a:r>
            <a:r>
              <a:rPr lang="en-US" sz="1200" b="0" i="0" u="sng" kern="1200" dirty="0" err="1">
                <a:solidFill>
                  <a:schemeClr val="tx1"/>
                </a:solidFill>
                <a:effectLst/>
                <a:latin typeface="+mn-lt"/>
                <a:ea typeface="+mn-ea"/>
                <a:cs typeface="+mn-cs"/>
                <a:hlinkClick r:id="rId6"/>
              </a:rPr>
              <a:t>ToolKit</a:t>
            </a:r>
            <a:r>
              <a:rPr lang="en-US" sz="1200" b="0" i="0" kern="1200" dirty="0">
                <a:solidFill>
                  <a:schemeClr val="tx1"/>
                </a:solidFill>
                <a:effectLst/>
                <a:latin typeface="+mn-lt"/>
                <a:ea typeface="+mn-ea"/>
                <a:cs typeface="+mn-cs"/>
              </a:rPr>
              <a:t>, NLTK is the leading and one of the best Natural Language Processing libraries for Python. It has over </a:t>
            </a:r>
            <a:r>
              <a:rPr lang="en-US" sz="1200" b="1" i="0" kern="1200" dirty="0">
                <a:solidFill>
                  <a:schemeClr val="tx1"/>
                </a:solidFill>
                <a:effectLst/>
                <a:latin typeface="+mn-lt"/>
                <a:ea typeface="+mn-ea"/>
                <a:cs typeface="+mn-cs"/>
              </a:rPr>
              <a:t>100 corpora</a:t>
            </a:r>
            <a:r>
              <a:rPr lang="en-US" sz="1200" b="0" i="0" kern="1200" dirty="0">
                <a:solidFill>
                  <a:schemeClr val="tx1"/>
                </a:solidFill>
                <a:effectLst/>
                <a:latin typeface="+mn-lt"/>
                <a:ea typeface="+mn-ea"/>
                <a:cs typeface="+mn-cs"/>
              </a:rPr>
              <a:t> and related lexical resources, such as WordNet, Web Text Corpus, NPS Chat, </a:t>
            </a:r>
            <a:r>
              <a:rPr lang="en-US" sz="1200" b="0" i="0" kern="1200" dirty="0" err="1">
                <a:solidFill>
                  <a:schemeClr val="tx1"/>
                </a:solidFill>
                <a:effectLst/>
                <a:latin typeface="+mn-lt"/>
                <a:ea typeface="+mn-ea"/>
                <a:cs typeface="+mn-cs"/>
              </a:rPr>
              <a:t>SemCor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FrameNet</a:t>
            </a:r>
            <a:r>
              <a:rPr lang="en-US" sz="1200" b="0" i="0" kern="1200" dirty="0">
                <a:solidFill>
                  <a:schemeClr val="tx1"/>
                </a:solidFill>
                <a:effectLst/>
                <a:latin typeface="+mn-lt"/>
                <a:ea typeface="+mn-ea"/>
                <a:cs typeface="+mn-cs"/>
              </a:rPr>
              <a:t> and many more.</a:t>
            </a:r>
            <a:endParaRPr lang="en-US" dirty="0"/>
          </a:p>
        </p:txBody>
      </p:sp>
      <p:sp>
        <p:nvSpPr>
          <p:cNvPr id="4" name="Slide Number Placeholder 3"/>
          <p:cNvSpPr>
            <a:spLocks noGrp="1"/>
          </p:cNvSpPr>
          <p:nvPr>
            <p:ph type="sldNum" sz="quarter" idx="5"/>
          </p:nvPr>
        </p:nvSpPr>
        <p:spPr/>
        <p:txBody>
          <a:bodyPr/>
          <a:lstStyle/>
          <a:p>
            <a:fld id="{B6E3F4F6-3BD7-481E-833B-A5BCBE9D27F7}" type="slidenum">
              <a:rPr lang="en-US" smtClean="0"/>
              <a:t>10</a:t>
            </a:fld>
            <a:endParaRPr lang="en-US"/>
          </a:p>
        </p:txBody>
      </p:sp>
    </p:spTree>
    <p:extLst>
      <p:ext uri="{BB962C8B-B14F-4D97-AF65-F5344CB8AC3E}">
        <p14:creationId xmlns:p14="http://schemas.microsoft.com/office/powerpoint/2010/main" val="2754760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DBBBE6-7B37-49C7-A35E-2B7FFFDC3365}"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0484AB-4451-410F-BF91-029C4A6014E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5386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DBBBE6-7B37-49C7-A35E-2B7FFFDC3365}"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0484AB-4451-410F-BF91-029C4A6014EB}" type="slidenum">
              <a:rPr lang="en-US" smtClean="0"/>
              <a:t>‹#›</a:t>
            </a:fld>
            <a:endParaRPr lang="en-US"/>
          </a:p>
        </p:txBody>
      </p:sp>
    </p:spTree>
    <p:extLst>
      <p:ext uri="{BB962C8B-B14F-4D97-AF65-F5344CB8AC3E}">
        <p14:creationId xmlns:p14="http://schemas.microsoft.com/office/powerpoint/2010/main" val="770749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DBBBE6-7B37-49C7-A35E-2B7FFFDC3365}"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0484AB-4451-410F-BF91-029C4A6014EB}" type="slidenum">
              <a:rPr lang="en-US" smtClean="0"/>
              <a:t>‹#›</a:t>
            </a:fld>
            <a:endParaRPr lang="en-US"/>
          </a:p>
        </p:txBody>
      </p:sp>
    </p:spTree>
    <p:extLst>
      <p:ext uri="{BB962C8B-B14F-4D97-AF65-F5344CB8AC3E}">
        <p14:creationId xmlns:p14="http://schemas.microsoft.com/office/powerpoint/2010/main" val="3821062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DBBBE6-7B37-49C7-A35E-2B7FFFDC3365}"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0484AB-4451-410F-BF91-029C4A6014EB}" type="slidenum">
              <a:rPr lang="en-US" smtClean="0"/>
              <a:t>‹#›</a:t>
            </a:fld>
            <a:endParaRPr lang="en-US"/>
          </a:p>
        </p:txBody>
      </p:sp>
    </p:spTree>
    <p:extLst>
      <p:ext uri="{BB962C8B-B14F-4D97-AF65-F5344CB8AC3E}">
        <p14:creationId xmlns:p14="http://schemas.microsoft.com/office/powerpoint/2010/main" val="366465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DBBBE6-7B37-49C7-A35E-2B7FFFDC3365}"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0484AB-4451-410F-BF91-029C4A6014E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879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DBBBE6-7B37-49C7-A35E-2B7FFFDC3365}" type="datetimeFigureOut">
              <a:rPr lang="en-US" smtClean="0"/>
              <a:t>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0484AB-4451-410F-BF91-029C4A6014EB}" type="slidenum">
              <a:rPr lang="en-US" smtClean="0"/>
              <a:t>‹#›</a:t>
            </a:fld>
            <a:endParaRPr lang="en-US"/>
          </a:p>
        </p:txBody>
      </p:sp>
    </p:spTree>
    <p:extLst>
      <p:ext uri="{BB962C8B-B14F-4D97-AF65-F5344CB8AC3E}">
        <p14:creationId xmlns:p14="http://schemas.microsoft.com/office/powerpoint/2010/main" val="2077813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DBBBE6-7B37-49C7-A35E-2B7FFFDC3365}" type="datetimeFigureOut">
              <a:rPr lang="en-US" smtClean="0"/>
              <a:t>2/25/2021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0484AB-4451-410F-BF91-029C4A6014EB}" type="slidenum">
              <a:rPr lang="en-US" smtClean="0"/>
              <a:t>‹#›</a:t>
            </a:fld>
            <a:endParaRPr lang="en-US"/>
          </a:p>
        </p:txBody>
      </p:sp>
    </p:spTree>
    <p:extLst>
      <p:ext uri="{BB962C8B-B14F-4D97-AF65-F5344CB8AC3E}">
        <p14:creationId xmlns:p14="http://schemas.microsoft.com/office/powerpoint/2010/main" val="795236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DBBBE6-7B37-49C7-A35E-2B7FFFDC3365}" type="datetimeFigureOut">
              <a:rPr lang="en-US" smtClean="0"/>
              <a:t>2/25/2021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0484AB-4451-410F-BF91-029C4A6014EB}" type="slidenum">
              <a:rPr lang="en-US" smtClean="0"/>
              <a:t>‹#›</a:t>
            </a:fld>
            <a:endParaRPr lang="en-US"/>
          </a:p>
        </p:txBody>
      </p:sp>
    </p:spTree>
    <p:extLst>
      <p:ext uri="{BB962C8B-B14F-4D97-AF65-F5344CB8AC3E}">
        <p14:creationId xmlns:p14="http://schemas.microsoft.com/office/powerpoint/2010/main" val="559988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2DBBBE6-7B37-49C7-A35E-2B7FFFDC3365}" type="datetimeFigureOut">
              <a:rPr lang="en-US" smtClean="0"/>
              <a:t>2/25/2021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F0484AB-4451-410F-BF91-029C4A6014EB}" type="slidenum">
              <a:rPr lang="en-US" smtClean="0"/>
              <a:t>‹#›</a:t>
            </a:fld>
            <a:endParaRPr lang="en-US"/>
          </a:p>
        </p:txBody>
      </p:sp>
    </p:spTree>
    <p:extLst>
      <p:ext uri="{BB962C8B-B14F-4D97-AF65-F5344CB8AC3E}">
        <p14:creationId xmlns:p14="http://schemas.microsoft.com/office/powerpoint/2010/main" val="2255801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2DBBBE6-7B37-49C7-A35E-2B7FFFDC3365}" type="datetimeFigureOut">
              <a:rPr lang="en-US" smtClean="0"/>
              <a:t>2/25/2021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F0484AB-4451-410F-BF91-029C4A6014EB}" type="slidenum">
              <a:rPr lang="en-US" smtClean="0"/>
              <a:t>‹#›</a:t>
            </a:fld>
            <a:endParaRPr lang="en-US"/>
          </a:p>
        </p:txBody>
      </p:sp>
    </p:spTree>
    <p:extLst>
      <p:ext uri="{BB962C8B-B14F-4D97-AF65-F5344CB8AC3E}">
        <p14:creationId xmlns:p14="http://schemas.microsoft.com/office/powerpoint/2010/main" val="145038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DBBBE6-7B37-49C7-A35E-2B7FFFDC3365}" type="datetimeFigureOut">
              <a:rPr lang="en-US" smtClean="0"/>
              <a:t>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0484AB-4451-410F-BF91-029C4A6014EB}" type="slidenum">
              <a:rPr lang="en-US" smtClean="0"/>
              <a:t>‹#›</a:t>
            </a:fld>
            <a:endParaRPr lang="en-US"/>
          </a:p>
        </p:txBody>
      </p:sp>
    </p:spTree>
    <p:extLst>
      <p:ext uri="{BB962C8B-B14F-4D97-AF65-F5344CB8AC3E}">
        <p14:creationId xmlns:p14="http://schemas.microsoft.com/office/powerpoint/2010/main" val="3968986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2DBBBE6-7B37-49C7-A35E-2B7FFFDC3365}" type="datetimeFigureOut">
              <a:rPr lang="en-US" smtClean="0"/>
              <a:t>2/25/2021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F0484AB-4451-410F-BF91-029C4A6014E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58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73DA3-A896-964D-A6E8-C3C70E93F8F2}"/>
              </a:ext>
            </a:extLst>
          </p:cNvPr>
          <p:cNvSpPr>
            <a:spLocks noGrp="1"/>
          </p:cNvSpPr>
          <p:nvPr>
            <p:ph type="ctrTitle"/>
          </p:nvPr>
        </p:nvSpPr>
        <p:spPr>
          <a:xfrm>
            <a:off x="3836504" y="758952"/>
            <a:ext cx="7319175" cy="3566160"/>
          </a:xfrm>
        </p:spPr>
        <p:txBody>
          <a:bodyPr>
            <a:normAutofit/>
          </a:bodyPr>
          <a:lstStyle/>
          <a:p>
            <a:r>
              <a:rPr lang="en-US" sz="6800" b="1" dirty="0">
                <a:cs typeface="Times New Roman" panose="02020603050405020304" pitchFamily="18" charset="0"/>
              </a:rPr>
              <a:t>RoadMap To Becoming  A Data Scientist</a:t>
            </a:r>
          </a:p>
        </p:txBody>
      </p:sp>
      <p:sp>
        <p:nvSpPr>
          <p:cNvPr id="3" name="Subtitle 2">
            <a:extLst>
              <a:ext uri="{FF2B5EF4-FFF2-40B4-BE49-F238E27FC236}">
                <a16:creationId xmlns:a16="http://schemas.microsoft.com/office/drawing/2014/main" id="{1CBA33BF-7E42-0449-83EA-C68AD2D8B92A}"/>
              </a:ext>
            </a:extLst>
          </p:cNvPr>
          <p:cNvSpPr>
            <a:spLocks noGrp="1"/>
          </p:cNvSpPr>
          <p:nvPr>
            <p:ph type="subTitle" idx="1"/>
          </p:nvPr>
        </p:nvSpPr>
        <p:spPr>
          <a:xfrm>
            <a:off x="3836504" y="4455620"/>
            <a:ext cx="7321946" cy="1143000"/>
          </a:xfrm>
        </p:spPr>
        <p:txBody>
          <a:bodyPr>
            <a:normAutofit/>
          </a:bodyPr>
          <a:lstStyle/>
          <a:p>
            <a:r>
              <a:rPr lang="en-US" sz="2800" dirty="0">
                <a:cs typeface="Times New Roman" panose="02020603050405020304" pitchFamily="18" charset="0"/>
              </a:rPr>
              <a:t>By Mohammed Abdul Najeeb Farooqui</a:t>
            </a:r>
            <a:endParaRPr lang="en-US" sz="1500" dirty="0">
              <a:cs typeface="Times New Roman" panose="02020603050405020304" pitchFamily="18" charset="0"/>
            </a:endParaRPr>
          </a:p>
        </p:txBody>
      </p:sp>
      <p:sp>
        <p:nvSpPr>
          <p:cNvPr id="6" name="Slide Number Placeholder 5">
            <a:extLst>
              <a:ext uri="{FF2B5EF4-FFF2-40B4-BE49-F238E27FC236}">
                <a16:creationId xmlns:a16="http://schemas.microsoft.com/office/drawing/2014/main" id="{FE670965-02DD-4656-B8F5-BD9A24BA1610}"/>
              </a:ext>
            </a:extLst>
          </p:cNvPr>
          <p:cNvSpPr>
            <a:spLocks noGrp="1"/>
          </p:cNvSpPr>
          <p:nvPr>
            <p:ph type="sldNum" sz="quarter" idx="12"/>
          </p:nvPr>
        </p:nvSpPr>
        <p:spPr>
          <a:xfrm>
            <a:off x="9900458" y="6459785"/>
            <a:ext cx="1312025" cy="365125"/>
          </a:xfrm>
        </p:spPr>
        <p:txBody>
          <a:bodyPr>
            <a:normAutofit/>
          </a:bodyPr>
          <a:lstStyle/>
          <a:p>
            <a:pPr>
              <a:spcAft>
                <a:spcPts val="600"/>
              </a:spcAft>
            </a:pPr>
            <a:fld id="{6D4CB3DA-DC0B-024A-AD7E-AB8898E41A70}" type="slidenum">
              <a:rPr lang="en-US" smtClean="0"/>
              <a:pPr>
                <a:spcAft>
                  <a:spcPts val="600"/>
                </a:spcAft>
              </a:pPr>
              <a:t>1</a:t>
            </a:fld>
            <a:endParaRPr lang="en-US"/>
          </a:p>
        </p:txBody>
      </p:sp>
      <p:pic>
        <p:nvPicPr>
          <p:cNvPr id="5" name="Picture 4">
            <a:extLst>
              <a:ext uri="{FF2B5EF4-FFF2-40B4-BE49-F238E27FC236}">
                <a16:creationId xmlns:a16="http://schemas.microsoft.com/office/drawing/2014/main" id="{774B8215-BC51-4720-B38B-4ADEDF686879}"/>
              </a:ext>
            </a:extLst>
          </p:cNvPr>
          <p:cNvPicPr>
            <a:picLocks noChangeAspect="1"/>
          </p:cNvPicPr>
          <p:nvPr/>
        </p:nvPicPr>
        <p:blipFill rotWithShape="1">
          <a:blip r:embed="rId3"/>
          <a:srcRect r="2" b="4916"/>
          <a:stretch/>
        </p:blipFill>
        <p:spPr>
          <a:xfrm>
            <a:off x="929818" y="1940958"/>
            <a:ext cx="2449486" cy="2224305"/>
          </a:xfrm>
          <a:prstGeom prst="rect">
            <a:avLst/>
          </a:prstGeom>
        </p:spPr>
      </p:pic>
    </p:spTree>
    <p:extLst>
      <p:ext uri="{BB962C8B-B14F-4D97-AF65-F5344CB8AC3E}">
        <p14:creationId xmlns:p14="http://schemas.microsoft.com/office/powerpoint/2010/main" val="946998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CE9A1-7BB3-4832-AFCC-5BAB453ACD3A}"/>
              </a:ext>
            </a:extLst>
          </p:cNvPr>
          <p:cNvSpPr>
            <a:spLocks noGrp="1"/>
          </p:cNvSpPr>
          <p:nvPr>
            <p:ph type="title"/>
          </p:nvPr>
        </p:nvSpPr>
        <p:spPr/>
        <p:txBody>
          <a:bodyPr/>
          <a:lstStyle/>
          <a:p>
            <a:r>
              <a:rPr lang="en-US" dirty="0">
                <a:latin typeface="-apple-system"/>
              </a:rPr>
              <a:t>Natural Language Processing</a:t>
            </a:r>
            <a:endParaRPr lang="en-US" dirty="0"/>
          </a:p>
        </p:txBody>
      </p:sp>
      <p:sp>
        <p:nvSpPr>
          <p:cNvPr id="3" name="Text Placeholder 2">
            <a:extLst>
              <a:ext uri="{FF2B5EF4-FFF2-40B4-BE49-F238E27FC236}">
                <a16:creationId xmlns:a16="http://schemas.microsoft.com/office/drawing/2014/main" id="{9696E303-6AEF-4C4B-BEB5-08AF4801B72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63362C1-9D77-4965-B8E3-C8B0CFFBD4E4}"/>
              </a:ext>
            </a:extLst>
          </p:cNvPr>
          <p:cNvSpPr>
            <a:spLocks noGrp="1"/>
          </p:cNvSpPr>
          <p:nvPr>
            <p:ph type="sldNum" sz="quarter" idx="12"/>
          </p:nvPr>
        </p:nvSpPr>
        <p:spPr/>
        <p:txBody>
          <a:bodyPr/>
          <a:lstStyle/>
          <a:p>
            <a:fld id="{E29E76BA-A9BA-4FD5-8C9E-0C080B63341E}" type="slidenum">
              <a:rPr lang="en-US" smtClean="0"/>
              <a:t>10</a:t>
            </a:fld>
            <a:endParaRPr lang="en-US"/>
          </a:p>
        </p:txBody>
      </p:sp>
    </p:spTree>
    <p:extLst>
      <p:ext uri="{BB962C8B-B14F-4D97-AF65-F5344CB8AC3E}">
        <p14:creationId xmlns:p14="http://schemas.microsoft.com/office/powerpoint/2010/main" val="838773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CE9A1-7BB3-4832-AFCC-5BAB453ACD3A}"/>
              </a:ext>
            </a:extLst>
          </p:cNvPr>
          <p:cNvSpPr>
            <a:spLocks noGrp="1"/>
          </p:cNvSpPr>
          <p:nvPr>
            <p:ph type="title"/>
          </p:nvPr>
        </p:nvSpPr>
        <p:spPr/>
        <p:txBody>
          <a:bodyPr/>
          <a:lstStyle/>
          <a:p>
            <a:r>
              <a:rPr lang="en-US" dirty="0"/>
              <a:t>Programming</a:t>
            </a:r>
          </a:p>
        </p:txBody>
      </p:sp>
      <p:sp>
        <p:nvSpPr>
          <p:cNvPr id="3" name="Text Placeholder 2">
            <a:extLst>
              <a:ext uri="{FF2B5EF4-FFF2-40B4-BE49-F238E27FC236}">
                <a16:creationId xmlns:a16="http://schemas.microsoft.com/office/drawing/2014/main" id="{9696E303-6AEF-4C4B-BEB5-08AF4801B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3362C1-9D77-4965-B8E3-C8B0CFFBD4E4}"/>
              </a:ext>
            </a:extLst>
          </p:cNvPr>
          <p:cNvSpPr>
            <a:spLocks noGrp="1"/>
          </p:cNvSpPr>
          <p:nvPr>
            <p:ph type="sldNum" sz="quarter" idx="12"/>
          </p:nvPr>
        </p:nvSpPr>
        <p:spPr/>
        <p:txBody>
          <a:bodyPr/>
          <a:lstStyle/>
          <a:p>
            <a:fld id="{E29E76BA-A9BA-4FD5-8C9E-0C080B63341E}" type="slidenum">
              <a:rPr lang="en-US" smtClean="0"/>
              <a:t>2</a:t>
            </a:fld>
            <a:endParaRPr lang="en-US"/>
          </a:p>
        </p:txBody>
      </p:sp>
    </p:spTree>
    <p:extLst>
      <p:ext uri="{BB962C8B-B14F-4D97-AF65-F5344CB8AC3E}">
        <p14:creationId xmlns:p14="http://schemas.microsoft.com/office/powerpoint/2010/main" val="3478125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CE9A1-7BB3-4832-AFCC-5BAB453ACD3A}"/>
              </a:ext>
            </a:extLst>
          </p:cNvPr>
          <p:cNvSpPr>
            <a:spLocks noGrp="1"/>
          </p:cNvSpPr>
          <p:nvPr>
            <p:ph type="title"/>
          </p:nvPr>
        </p:nvSpPr>
        <p:spPr/>
        <p:txBody>
          <a:bodyPr/>
          <a:lstStyle/>
          <a:p>
            <a:r>
              <a:rPr lang="en-US" dirty="0"/>
              <a:t>Databases</a:t>
            </a:r>
          </a:p>
        </p:txBody>
      </p:sp>
      <p:sp>
        <p:nvSpPr>
          <p:cNvPr id="3" name="Text Placeholder 2">
            <a:extLst>
              <a:ext uri="{FF2B5EF4-FFF2-40B4-BE49-F238E27FC236}">
                <a16:creationId xmlns:a16="http://schemas.microsoft.com/office/drawing/2014/main" id="{9696E303-6AEF-4C4B-BEB5-08AF4801B72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63362C1-9D77-4965-B8E3-C8B0CFFBD4E4}"/>
              </a:ext>
            </a:extLst>
          </p:cNvPr>
          <p:cNvSpPr>
            <a:spLocks noGrp="1"/>
          </p:cNvSpPr>
          <p:nvPr>
            <p:ph type="sldNum" sz="quarter" idx="12"/>
          </p:nvPr>
        </p:nvSpPr>
        <p:spPr/>
        <p:txBody>
          <a:bodyPr/>
          <a:lstStyle/>
          <a:p>
            <a:fld id="{E29E76BA-A9BA-4FD5-8C9E-0C080B63341E}" type="slidenum">
              <a:rPr lang="en-US" smtClean="0"/>
              <a:t>3</a:t>
            </a:fld>
            <a:endParaRPr lang="en-US"/>
          </a:p>
        </p:txBody>
      </p:sp>
    </p:spTree>
    <p:extLst>
      <p:ext uri="{BB962C8B-B14F-4D97-AF65-F5344CB8AC3E}">
        <p14:creationId xmlns:p14="http://schemas.microsoft.com/office/powerpoint/2010/main" val="1873006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CE9A1-7BB3-4832-AFCC-5BAB453ACD3A}"/>
              </a:ext>
            </a:extLst>
          </p:cNvPr>
          <p:cNvSpPr>
            <a:spLocks noGrp="1"/>
          </p:cNvSpPr>
          <p:nvPr>
            <p:ph type="title"/>
          </p:nvPr>
        </p:nvSpPr>
        <p:spPr/>
        <p:txBody>
          <a:bodyPr/>
          <a:lstStyle/>
          <a:p>
            <a:r>
              <a:rPr lang="en-US" dirty="0">
                <a:latin typeface="-apple-system"/>
              </a:rPr>
              <a:t>Math</a:t>
            </a:r>
            <a:endParaRPr lang="en-US" dirty="0"/>
          </a:p>
        </p:txBody>
      </p:sp>
      <p:sp>
        <p:nvSpPr>
          <p:cNvPr id="3" name="Text Placeholder 2">
            <a:extLst>
              <a:ext uri="{FF2B5EF4-FFF2-40B4-BE49-F238E27FC236}">
                <a16:creationId xmlns:a16="http://schemas.microsoft.com/office/drawing/2014/main" id="{9696E303-6AEF-4C4B-BEB5-08AF4801B72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63362C1-9D77-4965-B8E3-C8B0CFFBD4E4}"/>
              </a:ext>
            </a:extLst>
          </p:cNvPr>
          <p:cNvSpPr>
            <a:spLocks noGrp="1"/>
          </p:cNvSpPr>
          <p:nvPr>
            <p:ph type="sldNum" sz="quarter" idx="12"/>
          </p:nvPr>
        </p:nvSpPr>
        <p:spPr/>
        <p:txBody>
          <a:bodyPr/>
          <a:lstStyle/>
          <a:p>
            <a:fld id="{E29E76BA-A9BA-4FD5-8C9E-0C080B63341E}" type="slidenum">
              <a:rPr lang="en-US" smtClean="0"/>
              <a:t>4</a:t>
            </a:fld>
            <a:endParaRPr lang="en-US"/>
          </a:p>
        </p:txBody>
      </p:sp>
    </p:spTree>
    <p:extLst>
      <p:ext uri="{BB962C8B-B14F-4D97-AF65-F5344CB8AC3E}">
        <p14:creationId xmlns:p14="http://schemas.microsoft.com/office/powerpoint/2010/main" val="1507430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CE9A1-7BB3-4832-AFCC-5BAB453ACD3A}"/>
              </a:ext>
            </a:extLst>
          </p:cNvPr>
          <p:cNvSpPr>
            <a:spLocks noGrp="1"/>
          </p:cNvSpPr>
          <p:nvPr>
            <p:ph type="title"/>
          </p:nvPr>
        </p:nvSpPr>
        <p:spPr/>
        <p:txBody>
          <a:bodyPr/>
          <a:lstStyle/>
          <a:p>
            <a:r>
              <a:rPr lang="en-US" dirty="0">
                <a:latin typeface="-apple-system"/>
              </a:rPr>
              <a:t>Version Control</a:t>
            </a:r>
            <a:endParaRPr lang="en-US" dirty="0"/>
          </a:p>
        </p:txBody>
      </p:sp>
      <p:sp>
        <p:nvSpPr>
          <p:cNvPr id="3" name="Text Placeholder 2">
            <a:extLst>
              <a:ext uri="{FF2B5EF4-FFF2-40B4-BE49-F238E27FC236}">
                <a16:creationId xmlns:a16="http://schemas.microsoft.com/office/drawing/2014/main" id="{9696E303-6AEF-4C4B-BEB5-08AF4801B72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63362C1-9D77-4965-B8E3-C8B0CFFBD4E4}"/>
              </a:ext>
            </a:extLst>
          </p:cNvPr>
          <p:cNvSpPr>
            <a:spLocks noGrp="1"/>
          </p:cNvSpPr>
          <p:nvPr>
            <p:ph type="sldNum" sz="quarter" idx="12"/>
          </p:nvPr>
        </p:nvSpPr>
        <p:spPr/>
        <p:txBody>
          <a:bodyPr/>
          <a:lstStyle/>
          <a:p>
            <a:fld id="{E29E76BA-A9BA-4FD5-8C9E-0C080B63341E}" type="slidenum">
              <a:rPr lang="en-US" smtClean="0"/>
              <a:t>5</a:t>
            </a:fld>
            <a:endParaRPr lang="en-US"/>
          </a:p>
        </p:txBody>
      </p:sp>
    </p:spTree>
    <p:extLst>
      <p:ext uri="{BB962C8B-B14F-4D97-AF65-F5344CB8AC3E}">
        <p14:creationId xmlns:p14="http://schemas.microsoft.com/office/powerpoint/2010/main" val="4024555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CE9A1-7BB3-4832-AFCC-5BAB453ACD3A}"/>
              </a:ext>
            </a:extLst>
          </p:cNvPr>
          <p:cNvSpPr>
            <a:spLocks noGrp="1"/>
          </p:cNvSpPr>
          <p:nvPr>
            <p:ph type="title"/>
          </p:nvPr>
        </p:nvSpPr>
        <p:spPr/>
        <p:txBody>
          <a:bodyPr/>
          <a:lstStyle/>
          <a:p>
            <a:r>
              <a:rPr lang="en-US" dirty="0">
                <a:latin typeface="-apple-system"/>
              </a:rPr>
              <a:t>Machine learning basics</a:t>
            </a:r>
            <a:endParaRPr lang="en-US" dirty="0"/>
          </a:p>
        </p:txBody>
      </p:sp>
      <p:sp>
        <p:nvSpPr>
          <p:cNvPr id="3" name="Text Placeholder 2">
            <a:extLst>
              <a:ext uri="{FF2B5EF4-FFF2-40B4-BE49-F238E27FC236}">
                <a16:creationId xmlns:a16="http://schemas.microsoft.com/office/drawing/2014/main" id="{9696E303-6AEF-4C4B-BEB5-08AF4801B72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63362C1-9D77-4965-B8E3-C8B0CFFBD4E4}"/>
              </a:ext>
            </a:extLst>
          </p:cNvPr>
          <p:cNvSpPr>
            <a:spLocks noGrp="1"/>
          </p:cNvSpPr>
          <p:nvPr>
            <p:ph type="sldNum" sz="quarter" idx="12"/>
          </p:nvPr>
        </p:nvSpPr>
        <p:spPr/>
        <p:txBody>
          <a:bodyPr/>
          <a:lstStyle/>
          <a:p>
            <a:fld id="{E29E76BA-A9BA-4FD5-8C9E-0C080B63341E}" type="slidenum">
              <a:rPr lang="en-US" smtClean="0"/>
              <a:t>6</a:t>
            </a:fld>
            <a:endParaRPr lang="en-US"/>
          </a:p>
        </p:txBody>
      </p:sp>
    </p:spTree>
    <p:extLst>
      <p:ext uri="{BB962C8B-B14F-4D97-AF65-F5344CB8AC3E}">
        <p14:creationId xmlns:p14="http://schemas.microsoft.com/office/powerpoint/2010/main" val="3878570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CE9A1-7BB3-4832-AFCC-5BAB453ACD3A}"/>
              </a:ext>
            </a:extLst>
          </p:cNvPr>
          <p:cNvSpPr>
            <a:spLocks noGrp="1"/>
          </p:cNvSpPr>
          <p:nvPr>
            <p:ph type="title"/>
          </p:nvPr>
        </p:nvSpPr>
        <p:spPr/>
        <p:txBody>
          <a:bodyPr/>
          <a:lstStyle/>
          <a:p>
            <a:r>
              <a:rPr lang="en-US" dirty="0">
                <a:latin typeface="-apple-system"/>
              </a:rPr>
              <a:t>Time-series and model validation</a:t>
            </a:r>
            <a:endParaRPr lang="en-US" dirty="0"/>
          </a:p>
        </p:txBody>
      </p:sp>
      <p:sp>
        <p:nvSpPr>
          <p:cNvPr id="3" name="Text Placeholder 2">
            <a:extLst>
              <a:ext uri="{FF2B5EF4-FFF2-40B4-BE49-F238E27FC236}">
                <a16:creationId xmlns:a16="http://schemas.microsoft.com/office/drawing/2014/main" id="{9696E303-6AEF-4C4B-BEB5-08AF4801B72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63362C1-9D77-4965-B8E3-C8B0CFFBD4E4}"/>
              </a:ext>
            </a:extLst>
          </p:cNvPr>
          <p:cNvSpPr>
            <a:spLocks noGrp="1"/>
          </p:cNvSpPr>
          <p:nvPr>
            <p:ph type="sldNum" sz="quarter" idx="12"/>
          </p:nvPr>
        </p:nvSpPr>
        <p:spPr/>
        <p:txBody>
          <a:bodyPr/>
          <a:lstStyle/>
          <a:p>
            <a:fld id="{E29E76BA-A9BA-4FD5-8C9E-0C080B63341E}" type="slidenum">
              <a:rPr lang="en-US" smtClean="0"/>
              <a:t>7</a:t>
            </a:fld>
            <a:endParaRPr lang="en-US"/>
          </a:p>
        </p:txBody>
      </p:sp>
    </p:spTree>
    <p:extLst>
      <p:ext uri="{BB962C8B-B14F-4D97-AF65-F5344CB8AC3E}">
        <p14:creationId xmlns:p14="http://schemas.microsoft.com/office/powerpoint/2010/main" val="2819565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CE9A1-7BB3-4832-AFCC-5BAB453ACD3A}"/>
              </a:ext>
            </a:extLst>
          </p:cNvPr>
          <p:cNvSpPr>
            <a:spLocks noGrp="1"/>
          </p:cNvSpPr>
          <p:nvPr>
            <p:ph type="title"/>
          </p:nvPr>
        </p:nvSpPr>
        <p:spPr/>
        <p:txBody>
          <a:bodyPr/>
          <a:lstStyle/>
          <a:p>
            <a:r>
              <a:rPr lang="en-US" dirty="0">
                <a:latin typeface="-apple-system"/>
              </a:rPr>
              <a:t>Neural Networks</a:t>
            </a:r>
            <a:endParaRPr lang="en-US" dirty="0"/>
          </a:p>
        </p:txBody>
      </p:sp>
      <p:sp>
        <p:nvSpPr>
          <p:cNvPr id="3" name="Text Placeholder 2">
            <a:extLst>
              <a:ext uri="{FF2B5EF4-FFF2-40B4-BE49-F238E27FC236}">
                <a16:creationId xmlns:a16="http://schemas.microsoft.com/office/drawing/2014/main" id="{9696E303-6AEF-4C4B-BEB5-08AF4801B72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63362C1-9D77-4965-B8E3-C8B0CFFBD4E4}"/>
              </a:ext>
            </a:extLst>
          </p:cNvPr>
          <p:cNvSpPr>
            <a:spLocks noGrp="1"/>
          </p:cNvSpPr>
          <p:nvPr>
            <p:ph type="sldNum" sz="quarter" idx="12"/>
          </p:nvPr>
        </p:nvSpPr>
        <p:spPr/>
        <p:txBody>
          <a:bodyPr/>
          <a:lstStyle/>
          <a:p>
            <a:fld id="{E29E76BA-A9BA-4FD5-8C9E-0C080B63341E}" type="slidenum">
              <a:rPr lang="en-US" smtClean="0"/>
              <a:t>8</a:t>
            </a:fld>
            <a:endParaRPr lang="en-US"/>
          </a:p>
        </p:txBody>
      </p:sp>
    </p:spTree>
    <p:extLst>
      <p:ext uri="{BB962C8B-B14F-4D97-AF65-F5344CB8AC3E}">
        <p14:creationId xmlns:p14="http://schemas.microsoft.com/office/powerpoint/2010/main" val="2468265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CE9A1-7BB3-4832-AFCC-5BAB453ACD3A}"/>
              </a:ext>
            </a:extLst>
          </p:cNvPr>
          <p:cNvSpPr>
            <a:spLocks noGrp="1"/>
          </p:cNvSpPr>
          <p:nvPr>
            <p:ph type="title"/>
          </p:nvPr>
        </p:nvSpPr>
        <p:spPr/>
        <p:txBody>
          <a:bodyPr/>
          <a:lstStyle/>
          <a:p>
            <a:r>
              <a:rPr lang="en-US" dirty="0">
                <a:latin typeface="-apple-system"/>
              </a:rPr>
              <a:t>Deep Learning</a:t>
            </a:r>
            <a:endParaRPr lang="en-US" dirty="0"/>
          </a:p>
        </p:txBody>
      </p:sp>
      <p:sp>
        <p:nvSpPr>
          <p:cNvPr id="3" name="Text Placeholder 2">
            <a:extLst>
              <a:ext uri="{FF2B5EF4-FFF2-40B4-BE49-F238E27FC236}">
                <a16:creationId xmlns:a16="http://schemas.microsoft.com/office/drawing/2014/main" id="{9696E303-6AEF-4C4B-BEB5-08AF4801B72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63362C1-9D77-4965-B8E3-C8B0CFFBD4E4}"/>
              </a:ext>
            </a:extLst>
          </p:cNvPr>
          <p:cNvSpPr>
            <a:spLocks noGrp="1"/>
          </p:cNvSpPr>
          <p:nvPr>
            <p:ph type="sldNum" sz="quarter" idx="12"/>
          </p:nvPr>
        </p:nvSpPr>
        <p:spPr/>
        <p:txBody>
          <a:bodyPr/>
          <a:lstStyle/>
          <a:p>
            <a:fld id="{E29E76BA-A9BA-4FD5-8C9E-0C080B63341E}" type="slidenum">
              <a:rPr lang="en-US" smtClean="0"/>
              <a:t>9</a:t>
            </a:fld>
            <a:endParaRPr lang="en-US"/>
          </a:p>
        </p:txBody>
      </p:sp>
    </p:spTree>
    <p:extLst>
      <p:ext uri="{BB962C8B-B14F-4D97-AF65-F5344CB8AC3E}">
        <p14:creationId xmlns:p14="http://schemas.microsoft.com/office/powerpoint/2010/main" val="64170237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1726</TotalTime>
  <Words>334</Words>
  <Application>Microsoft Office PowerPoint</Application>
  <PresentationFormat>Widescreen</PresentationFormat>
  <Paragraphs>61</Paragraphs>
  <Slides>10</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-apple-system</vt:lpstr>
      <vt:lpstr>Calibri</vt:lpstr>
      <vt:lpstr>Calibri Light</vt:lpstr>
      <vt:lpstr>Retrospect</vt:lpstr>
      <vt:lpstr>RoadMap To Becoming  A Data Scientist</vt:lpstr>
      <vt:lpstr>Programming</vt:lpstr>
      <vt:lpstr>Databases</vt:lpstr>
      <vt:lpstr>Math</vt:lpstr>
      <vt:lpstr>Version Control</vt:lpstr>
      <vt:lpstr>Machine learning basics</vt:lpstr>
      <vt:lpstr>Time-series and model validation</vt:lpstr>
      <vt:lpstr>Neural Networks</vt:lpstr>
      <vt:lpstr>Deep Learning</vt:lpstr>
      <vt:lpstr>Natural Language Processing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 Najeeb</dc:creator>
  <cp:lastModifiedBy>Abdul Najeeb</cp:lastModifiedBy>
  <cp:revision>29</cp:revision>
  <dcterms:created xsi:type="dcterms:W3CDTF">2021-02-12T21:15:16Z</dcterms:created>
  <dcterms:modified xsi:type="dcterms:W3CDTF">2021-02-26T17:26:03Z</dcterms:modified>
</cp:coreProperties>
</file>