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9" r:id="rId2"/>
    <p:sldId id="261" r:id="rId3"/>
    <p:sldId id="262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D7935-CC80-49D4-A967-880C3DBD215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C7F34-3006-4914-84C8-359368CB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0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C7F34-3006-4914-84C8-359368CB23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4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4899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4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5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6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38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0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2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6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7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6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2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6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2C02-5FA2-1417-885C-254B7D5AD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64" y="141281"/>
            <a:ext cx="10026650" cy="47395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4DA5D-70D5-630D-CC7D-15D75DDADFD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034335" y="1083404"/>
            <a:ext cx="5575300" cy="1434755"/>
          </a:xfrm>
          <a:solidFill>
            <a:schemeClr val="accent3">
              <a:lumMod val="75000"/>
            </a:schemeClr>
          </a:solidFill>
        </p:spPr>
        <p:txBody>
          <a:bodyPr vert="horz" lIns="0" tIns="0" rIns="0" bIns="0" rtlCol="0" anchor="t" anchorCtr="0">
            <a:normAutofit fontScale="70000" lnSpcReduction="20000"/>
          </a:bodyPr>
          <a:lstStyle/>
          <a:p>
            <a:pPr>
              <a:lnSpc>
                <a:spcPct val="115000"/>
              </a:lnSpc>
            </a:pPr>
            <a:r>
              <a:rPr lang="en-US" sz="2400" b="1" dirty="0"/>
              <a:t>Selenium Framework</a:t>
            </a:r>
          </a:p>
          <a:p>
            <a:pPr>
              <a:lnSpc>
                <a:spcPct val="115000"/>
              </a:lnSpc>
            </a:pPr>
            <a:r>
              <a:rPr lang="en-US" sz="2400" b="1" dirty="0"/>
              <a:t>Selenium Automation</a:t>
            </a:r>
          </a:p>
          <a:p>
            <a:pPr>
              <a:lnSpc>
                <a:spcPct val="115000"/>
              </a:lnSpc>
            </a:pPr>
            <a:r>
              <a:rPr lang="en-US" sz="2400" b="1" dirty="0"/>
              <a:t>Selenium Execution</a:t>
            </a:r>
          </a:p>
          <a:p>
            <a:pPr>
              <a:lnSpc>
                <a:spcPct val="115000"/>
              </a:lnSpc>
            </a:pPr>
            <a:r>
              <a:rPr lang="en-US" sz="2400" b="1" dirty="0"/>
              <a:t>Selenium Reporting</a:t>
            </a:r>
          </a:p>
          <a:p>
            <a:pPr>
              <a:lnSpc>
                <a:spcPct val="115000"/>
              </a:lnSpc>
            </a:pPr>
            <a:endParaRPr lang="en-US" sz="2400" dirty="0"/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57BE5F24-8252-6DEB-66CB-29727E45DE35}"/>
              </a:ext>
            </a:extLst>
          </p:cNvPr>
          <p:cNvSpPr txBox="1">
            <a:spLocks/>
          </p:cNvSpPr>
          <p:nvPr/>
        </p:nvSpPr>
        <p:spPr>
          <a:xfrm>
            <a:off x="5034337" y="602994"/>
            <a:ext cx="5575299" cy="4739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ctr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5000"/>
              </a:lnSpc>
              <a:buNone/>
            </a:pPr>
            <a:r>
              <a:rPr lang="en-US" b="1" dirty="0">
                <a:solidFill>
                  <a:schemeClr val="bg2">
                    <a:alpha val="70000"/>
                  </a:schemeClr>
                </a:solidFill>
              </a:rPr>
              <a:t>Selenium Automation</a:t>
            </a:r>
          </a:p>
        </p:txBody>
      </p:sp>
      <p:pic>
        <p:nvPicPr>
          <p:cNvPr id="36" name="Picture 35" descr="A white card with black text and green check mark&#10;&#10;Description automatically generated">
            <a:extLst>
              <a:ext uri="{FF2B5EF4-FFF2-40B4-BE49-F238E27FC236}">
                <a16:creationId xmlns:a16="http://schemas.microsoft.com/office/drawing/2014/main" id="{B59520F7-2AEA-7EAC-E29A-6334D9405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18" y="602994"/>
            <a:ext cx="4048018" cy="3909703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0D8A6FC3-BDF0-4AF0-D076-A910483D2D9A}"/>
              </a:ext>
            </a:extLst>
          </p:cNvPr>
          <p:cNvSpPr txBox="1">
            <a:spLocks/>
          </p:cNvSpPr>
          <p:nvPr/>
        </p:nvSpPr>
        <p:spPr>
          <a:xfrm>
            <a:off x="5034336" y="2992108"/>
            <a:ext cx="5575300" cy="143475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0" tIns="0" rIns="0" bIns="0" rtlCol="0" anchor="t" anchorCtr="0">
            <a:normAutofit fontScale="70000" lnSpcReduction="20000"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b="1" dirty="0"/>
              <a:t>Katalon Framework</a:t>
            </a:r>
          </a:p>
          <a:p>
            <a:pPr>
              <a:lnSpc>
                <a:spcPct val="115000"/>
              </a:lnSpc>
            </a:pPr>
            <a:r>
              <a:rPr lang="en-US" sz="2400" b="1" dirty="0"/>
              <a:t>Katalon Test Design and Object Page Model </a:t>
            </a:r>
          </a:p>
          <a:p>
            <a:pPr>
              <a:lnSpc>
                <a:spcPct val="115000"/>
              </a:lnSpc>
            </a:pPr>
            <a:r>
              <a:rPr lang="en-US" sz="2400" b="1" dirty="0"/>
              <a:t>Katalon Execution</a:t>
            </a:r>
          </a:p>
          <a:p>
            <a:pPr>
              <a:lnSpc>
                <a:spcPct val="115000"/>
              </a:lnSpc>
            </a:pPr>
            <a:r>
              <a:rPr lang="en-US" sz="2400" b="1" dirty="0"/>
              <a:t>Katalon Reporting</a:t>
            </a:r>
          </a:p>
          <a:p>
            <a:pPr>
              <a:lnSpc>
                <a:spcPct val="115000"/>
              </a:lnSpc>
            </a:pP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55337BE-3029-DAA8-2541-3985E89DA2ED}"/>
              </a:ext>
            </a:extLst>
          </p:cNvPr>
          <p:cNvSpPr txBox="1">
            <a:spLocks/>
          </p:cNvSpPr>
          <p:nvPr/>
        </p:nvSpPr>
        <p:spPr>
          <a:xfrm>
            <a:off x="5034337" y="2534924"/>
            <a:ext cx="5575299" cy="4739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ctr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5000"/>
              </a:lnSpc>
              <a:buNone/>
            </a:pPr>
            <a:r>
              <a:rPr lang="en-US" b="1" dirty="0">
                <a:solidFill>
                  <a:schemeClr val="bg2">
                    <a:alpha val="70000"/>
                  </a:schemeClr>
                </a:solidFill>
              </a:rPr>
              <a:t>Katalon Automation</a:t>
            </a:r>
          </a:p>
        </p:txBody>
      </p:sp>
      <p:pic>
        <p:nvPicPr>
          <p:cNvPr id="1026" name="Picture 2" descr="STG Performance Framework Scripting ...">
            <a:extLst>
              <a:ext uri="{FF2B5EF4-FFF2-40B4-BE49-F238E27FC236}">
                <a16:creationId xmlns:a16="http://schemas.microsoft.com/office/drawing/2014/main" id="{655AA7F4-4332-714A-BDA1-9094770C4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18" y="4512697"/>
            <a:ext cx="4048017" cy="187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DCEFFA3-A7FC-761D-5933-696746D26804}"/>
              </a:ext>
            </a:extLst>
          </p:cNvPr>
          <p:cNvSpPr txBox="1">
            <a:spLocks/>
          </p:cNvSpPr>
          <p:nvPr/>
        </p:nvSpPr>
        <p:spPr>
          <a:xfrm>
            <a:off x="5034335" y="4426863"/>
            <a:ext cx="5575299" cy="4739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ctr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5000"/>
              </a:lnSpc>
              <a:buNone/>
            </a:pPr>
            <a:r>
              <a:rPr lang="en-US" b="1" dirty="0">
                <a:solidFill>
                  <a:schemeClr val="bg2">
                    <a:alpha val="70000"/>
                  </a:schemeClr>
                </a:solidFill>
              </a:rPr>
              <a:t>JMeter Performance Testing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F113426-A6EA-117A-7148-B68B41F29AEE}"/>
              </a:ext>
            </a:extLst>
          </p:cNvPr>
          <p:cNvSpPr txBox="1">
            <a:spLocks/>
          </p:cNvSpPr>
          <p:nvPr/>
        </p:nvSpPr>
        <p:spPr>
          <a:xfrm>
            <a:off x="5044937" y="4924038"/>
            <a:ext cx="5575300" cy="146828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0" tIns="0" rIns="0" bIns="0" rtlCol="0" anchor="t" anchorCtr="0">
            <a:normAutofit fontScale="70000" lnSpcReduction="20000"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b="1" dirty="0"/>
              <a:t>JMeter Performance Plan Framework</a:t>
            </a:r>
          </a:p>
          <a:p>
            <a:pPr>
              <a:lnSpc>
                <a:spcPct val="115000"/>
              </a:lnSpc>
            </a:pPr>
            <a:r>
              <a:rPr lang="en-US" sz="2400" b="1" dirty="0"/>
              <a:t>JMeter Design of Automation Web &amp; API</a:t>
            </a:r>
          </a:p>
          <a:p>
            <a:pPr>
              <a:lnSpc>
                <a:spcPct val="115000"/>
              </a:lnSpc>
            </a:pPr>
            <a:r>
              <a:rPr lang="en-US" sz="2400" b="1" dirty="0"/>
              <a:t>JMeter Execution &amp; Monitoring</a:t>
            </a:r>
          </a:p>
          <a:p>
            <a:pPr>
              <a:lnSpc>
                <a:spcPct val="115000"/>
              </a:lnSpc>
            </a:pPr>
            <a:r>
              <a:rPr lang="en-US" sz="2400" b="1" dirty="0"/>
              <a:t>JMeter Reporting</a:t>
            </a:r>
          </a:p>
          <a:p>
            <a:pPr>
              <a:lnSpc>
                <a:spcPct val="11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1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ubtitle 2">
            <a:extLst>
              <a:ext uri="{FF2B5EF4-FFF2-40B4-BE49-F238E27FC236}">
                <a16:creationId xmlns:a16="http://schemas.microsoft.com/office/drawing/2014/main" id="{BF1AC664-2A61-F80F-3565-254691AA581E}"/>
              </a:ext>
            </a:extLst>
          </p:cNvPr>
          <p:cNvSpPr txBox="1">
            <a:spLocks/>
          </p:cNvSpPr>
          <p:nvPr/>
        </p:nvSpPr>
        <p:spPr>
          <a:xfrm>
            <a:off x="118821" y="1240117"/>
            <a:ext cx="1984412" cy="5209340"/>
          </a:xfrm>
          <a:prstGeom prst="rect">
            <a:avLst/>
          </a:prstGeom>
          <a:solidFill>
            <a:schemeClr val="tx1">
              <a:lumMod val="85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endParaRPr lang="en-US" sz="2400" b="1">
              <a:solidFill>
                <a:schemeClr val="bg2">
                  <a:alpha val="70000"/>
                </a:schemeClr>
              </a:solidFill>
            </a:endParaRPr>
          </a:p>
          <a:p>
            <a:pPr>
              <a:lnSpc>
                <a:spcPct val="115000"/>
              </a:lnSpc>
            </a:pPr>
            <a:endParaRPr lang="en-US" b="1" dirty="0">
              <a:solidFill>
                <a:schemeClr val="bg2">
                  <a:alpha val="7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52C02-5FA2-1417-885C-254B7D5AD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38" y="226674"/>
            <a:ext cx="10026650" cy="47395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 Automation Framework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4DA5D-70D5-630D-CC7D-15D75DDADFD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147300" y="1212724"/>
            <a:ext cx="1984412" cy="5209340"/>
          </a:xfrm>
          <a:solidFill>
            <a:schemeClr val="tx1">
              <a:lumMod val="85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vert="horz" lIns="0" tIns="0" rIns="0" bIns="0" rtlCol="0" anchor="t" anchorCtr="0">
            <a:normAutofit/>
          </a:bodyPr>
          <a:lstStyle/>
          <a:p>
            <a:pPr>
              <a:lnSpc>
                <a:spcPct val="115000"/>
              </a:lnSpc>
            </a:pPr>
            <a:endParaRPr lang="en-US" sz="2400" b="1" dirty="0">
              <a:solidFill>
                <a:schemeClr val="bg2">
                  <a:alpha val="70000"/>
                </a:schemeClr>
              </a:solidFill>
            </a:endParaRPr>
          </a:p>
          <a:p>
            <a:pPr>
              <a:lnSpc>
                <a:spcPct val="115000"/>
              </a:lnSpc>
            </a:pPr>
            <a:endParaRPr lang="en-US" b="1" dirty="0">
              <a:solidFill>
                <a:schemeClr val="bg2">
                  <a:alpha val="70000"/>
                </a:schemeClr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A2989185-633F-4DC9-A71A-9AA99E727B23}"/>
              </a:ext>
            </a:extLst>
          </p:cNvPr>
          <p:cNvSpPr/>
          <p:nvPr/>
        </p:nvSpPr>
        <p:spPr>
          <a:xfrm>
            <a:off x="7918598" y="3913587"/>
            <a:ext cx="738599" cy="180755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7BF543-6D67-9A02-CAE6-75821A48DCF3}"/>
              </a:ext>
            </a:extLst>
          </p:cNvPr>
          <p:cNvSpPr/>
          <p:nvPr/>
        </p:nvSpPr>
        <p:spPr>
          <a:xfrm>
            <a:off x="3711859" y="1212724"/>
            <a:ext cx="5921239" cy="5209340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3E9739F-ED83-C38F-7E3D-8B6D7DC8E950}"/>
              </a:ext>
            </a:extLst>
          </p:cNvPr>
          <p:cNvSpPr txBox="1">
            <a:spLocks/>
          </p:cNvSpPr>
          <p:nvPr/>
        </p:nvSpPr>
        <p:spPr>
          <a:xfrm>
            <a:off x="3916894" y="1420920"/>
            <a:ext cx="1811961" cy="4739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None/>
            </a:pPr>
            <a:r>
              <a:rPr lang="en-US" b="1" dirty="0">
                <a:solidFill>
                  <a:schemeClr val="bg2">
                    <a:alpha val="70000"/>
                  </a:schemeClr>
                </a:solidFill>
              </a:rPr>
              <a:t>Configuration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775E4C3-2C8C-281C-7F6F-89CC9CC9C1B4}"/>
              </a:ext>
            </a:extLst>
          </p:cNvPr>
          <p:cNvSpPr txBox="1">
            <a:spLocks/>
          </p:cNvSpPr>
          <p:nvPr/>
        </p:nvSpPr>
        <p:spPr>
          <a:xfrm>
            <a:off x="3919923" y="2724645"/>
            <a:ext cx="1811960" cy="4739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0" tIns="0" rIns="0" bIns="0" rtlCol="0" anchor="t" anchorCtr="0">
            <a:normAutofit fontScale="77500" lnSpcReduction="20000"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None/>
            </a:pPr>
            <a:r>
              <a:rPr lang="en-US" b="1" dirty="0">
                <a:solidFill>
                  <a:schemeClr val="bg2">
                    <a:alpha val="70000"/>
                  </a:schemeClr>
                </a:solidFill>
              </a:rPr>
              <a:t>Web Element Wrapper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3E19BD52-D314-87EE-6B8A-A7030B909446}"/>
              </a:ext>
            </a:extLst>
          </p:cNvPr>
          <p:cNvSpPr txBox="1">
            <a:spLocks/>
          </p:cNvSpPr>
          <p:nvPr/>
        </p:nvSpPr>
        <p:spPr>
          <a:xfrm>
            <a:off x="3893951" y="3346225"/>
            <a:ext cx="1834903" cy="13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None/>
            </a:pPr>
            <a:r>
              <a:rPr lang="en-US" b="1" dirty="0">
                <a:solidFill>
                  <a:schemeClr val="bg2">
                    <a:alpha val="70000"/>
                  </a:schemeClr>
                </a:solidFill>
              </a:rPr>
              <a:t>Page Object model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b="1" dirty="0">
                <a:solidFill>
                  <a:schemeClr val="bg2">
                    <a:alpha val="70000"/>
                  </a:schemeClr>
                </a:solidFill>
              </a:rPr>
              <a:t>Business Logic</a:t>
            </a:r>
          </a:p>
          <a:p>
            <a:pPr marL="0" indent="0">
              <a:lnSpc>
                <a:spcPct val="115000"/>
              </a:lnSpc>
              <a:buNone/>
            </a:pPr>
            <a:endParaRPr lang="en-US" b="1" dirty="0">
              <a:solidFill>
                <a:schemeClr val="bg2">
                  <a:alpha val="70000"/>
                </a:schemeClr>
              </a:solidFill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9EDA2B5E-A94A-07F2-D507-3023E3237BBE}"/>
              </a:ext>
            </a:extLst>
          </p:cNvPr>
          <p:cNvSpPr txBox="1">
            <a:spLocks/>
          </p:cNvSpPr>
          <p:nvPr/>
        </p:nvSpPr>
        <p:spPr>
          <a:xfrm>
            <a:off x="3893952" y="4909376"/>
            <a:ext cx="1811960" cy="4739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None/>
            </a:pPr>
            <a:r>
              <a:rPr lang="en-US" b="1" dirty="0">
                <a:solidFill>
                  <a:schemeClr val="bg2">
                    <a:alpha val="70000"/>
                  </a:schemeClr>
                </a:solidFill>
              </a:rPr>
              <a:t>Browser Setting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FD6F52C7-A5BF-34F1-028B-BB5C01638FB5}"/>
              </a:ext>
            </a:extLst>
          </p:cNvPr>
          <p:cNvSpPr txBox="1">
            <a:spLocks/>
          </p:cNvSpPr>
          <p:nvPr/>
        </p:nvSpPr>
        <p:spPr>
          <a:xfrm>
            <a:off x="3893952" y="5665720"/>
            <a:ext cx="1811960" cy="4739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None/>
            </a:pPr>
            <a:r>
              <a:rPr lang="en-US" b="1" dirty="0">
                <a:solidFill>
                  <a:schemeClr val="bg2">
                    <a:alpha val="70000"/>
                  </a:schemeClr>
                </a:solidFill>
              </a:rPr>
              <a:t>Data Driven </a:t>
            </a:r>
          </a:p>
          <a:p>
            <a:pPr marL="0" indent="0">
              <a:lnSpc>
                <a:spcPct val="115000"/>
              </a:lnSpc>
              <a:buNone/>
            </a:pPr>
            <a:endParaRPr lang="en-US" b="1" dirty="0">
              <a:solidFill>
                <a:schemeClr val="bg2">
                  <a:alpha val="70000"/>
                </a:schemeClr>
              </a:solidFill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CC0ED4D2-2782-4651-886D-9A632ECC32EA}"/>
              </a:ext>
            </a:extLst>
          </p:cNvPr>
          <p:cNvSpPr txBox="1">
            <a:spLocks/>
          </p:cNvSpPr>
          <p:nvPr/>
        </p:nvSpPr>
        <p:spPr>
          <a:xfrm>
            <a:off x="6672478" y="1553321"/>
            <a:ext cx="2771775" cy="501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None/>
            </a:pPr>
            <a:r>
              <a:rPr lang="en-US" b="1" dirty="0">
                <a:solidFill>
                  <a:schemeClr val="bg2">
                    <a:alpha val="70000"/>
                  </a:schemeClr>
                </a:solidFill>
              </a:rPr>
              <a:t>Classes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81556E97-F36E-BF30-AF2C-87A9734310AA}"/>
              </a:ext>
            </a:extLst>
          </p:cNvPr>
          <p:cNvSpPr txBox="1">
            <a:spLocks/>
          </p:cNvSpPr>
          <p:nvPr/>
        </p:nvSpPr>
        <p:spPr>
          <a:xfrm>
            <a:off x="3919924" y="2030534"/>
            <a:ext cx="1811960" cy="4739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None/>
            </a:pPr>
            <a:r>
              <a:rPr lang="en-US" b="1" dirty="0">
                <a:solidFill>
                  <a:schemeClr val="bg2">
                    <a:alpha val="70000"/>
                  </a:schemeClr>
                </a:solidFill>
              </a:rPr>
              <a:t>Driver Manager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CFB5708D-3A55-9144-1365-4A12992A4585}"/>
              </a:ext>
            </a:extLst>
          </p:cNvPr>
          <p:cNvSpPr txBox="1">
            <a:spLocks/>
          </p:cNvSpPr>
          <p:nvPr/>
        </p:nvSpPr>
        <p:spPr>
          <a:xfrm>
            <a:off x="6672473" y="2485642"/>
            <a:ext cx="2771775" cy="501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None/>
            </a:pPr>
            <a:r>
              <a:rPr lang="en-US" b="1" dirty="0">
                <a:solidFill>
                  <a:schemeClr val="bg2">
                    <a:alpha val="70000"/>
                  </a:schemeClr>
                </a:solidFill>
              </a:rPr>
              <a:t>Web Scenarios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961267A5-540F-9603-0F4D-354A78B14C61}"/>
              </a:ext>
            </a:extLst>
          </p:cNvPr>
          <p:cNvSpPr txBox="1">
            <a:spLocks/>
          </p:cNvSpPr>
          <p:nvPr/>
        </p:nvSpPr>
        <p:spPr>
          <a:xfrm>
            <a:off x="6672474" y="3479626"/>
            <a:ext cx="2771775" cy="501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0" tIns="0" rIns="0" bIns="0" rtlCol="0" anchor="t" anchorCtr="0">
            <a:normAutofit fontScale="92500"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None/>
            </a:pPr>
            <a:r>
              <a:rPr lang="en-US" b="1" dirty="0">
                <a:solidFill>
                  <a:schemeClr val="bg2">
                    <a:alpha val="70000"/>
                  </a:schemeClr>
                </a:solidFill>
              </a:rPr>
              <a:t>Assertions &amp;Screen Shots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CE7DAC20-5E37-0724-2884-D34DCD02A53C}"/>
              </a:ext>
            </a:extLst>
          </p:cNvPr>
          <p:cNvSpPr txBox="1">
            <a:spLocks/>
          </p:cNvSpPr>
          <p:nvPr/>
        </p:nvSpPr>
        <p:spPr>
          <a:xfrm>
            <a:off x="6672475" y="4525321"/>
            <a:ext cx="2771775" cy="521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None/>
            </a:pPr>
            <a:r>
              <a:rPr lang="en-US" b="1" dirty="0">
                <a:solidFill>
                  <a:schemeClr val="bg2">
                    <a:alpha val="70000"/>
                  </a:schemeClr>
                </a:solidFill>
              </a:rPr>
              <a:t>Test Result Config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3A130D43-73F2-492D-CFE1-833124D8A9CD}"/>
              </a:ext>
            </a:extLst>
          </p:cNvPr>
          <p:cNvSpPr txBox="1">
            <a:spLocks/>
          </p:cNvSpPr>
          <p:nvPr/>
        </p:nvSpPr>
        <p:spPr>
          <a:xfrm>
            <a:off x="6672475" y="5481115"/>
            <a:ext cx="2771775" cy="4943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None/>
            </a:pPr>
            <a:r>
              <a:rPr lang="en-US" b="1" dirty="0">
                <a:solidFill>
                  <a:schemeClr val="bg2">
                    <a:alpha val="70000"/>
                  </a:schemeClr>
                </a:solidFill>
              </a:rPr>
              <a:t>Extent Reports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E3BF550-C79F-0098-E2CD-17617414A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902" y="2836469"/>
            <a:ext cx="785814" cy="1783222"/>
          </a:xfrm>
          <a:prstGeom prst="rect">
            <a:avLst/>
          </a:prstGeom>
        </p:spPr>
      </p:pic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318DAF15-C5FA-17E7-73E7-5195C56CE477}"/>
              </a:ext>
            </a:extLst>
          </p:cNvPr>
          <p:cNvSpPr/>
          <p:nvPr/>
        </p:nvSpPr>
        <p:spPr>
          <a:xfrm>
            <a:off x="3344716" y="3594115"/>
            <a:ext cx="367143" cy="118997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CFD196A5-DBC8-69BB-C8E4-378E7AAA75FD}"/>
              </a:ext>
            </a:extLst>
          </p:cNvPr>
          <p:cNvSpPr txBox="1">
            <a:spLocks/>
          </p:cNvSpPr>
          <p:nvPr/>
        </p:nvSpPr>
        <p:spPr>
          <a:xfrm>
            <a:off x="175990" y="2257547"/>
            <a:ext cx="1811961" cy="5030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0" tIns="0" rIns="0" bIns="0" rtlCol="0" anchor="t" anchorCtr="0">
            <a:normAutofit fontScale="85000" lnSpcReduction="10000"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None/>
            </a:pPr>
            <a:r>
              <a:rPr lang="en-US" b="1" dirty="0">
                <a:solidFill>
                  <a:schemeClr val="bg2">
                    <a:alpha val="70000"/>
                  </a:schemeClr>
                </a:solidFill>
              </a:rPr>
              <a:t>Maven Pom.XML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219E89FC-A410-8F48-08E5-C5C3B366587D}"/>
              </a:ext>
            </a:extLst>
          </p:cNvPr>
          <p:cNvSpPr txBox="1">
            <a:spLocks/>
          </p:cNvSpPr>
          <p:nvPr/>
        </p:nvSpPr>
        <p:spPr>
          <a:xfrm>
            <a:off x="170297" y="3254131"/>
            <a:ext cx="1811961" cy="4739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None/>
            </a:pPr>
            <a:r>
              <a:rPr lang="en-US" b="1" dirty="0">
                <a:solidFill>
                  <a:schemeClr val="bg2">
                    <a:alpha val="70000"/>
                  </a:schemeClr>
                </a:solidFill>
              </a:rPr>
              <a:t>TestNG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9692DBAC-D03A-ECF4-661A-81BA2B36657F}"/>
              </a:ext>
            </a:extLst>
          </p:cNvPr>
          <p:cNvSpPr txBox="1">
            <a:spLocks/>
          </p:cNvSpPr>
          <p:nvPr/>
        </p:nvSpPr>
        <p:spPr>
          <a:xfrm>
            <a:off x="184664" y="4435427"/>
            <a:ext cx="1811961" cy="4739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None/>
            </a:pPr>
            <a:r>
              <a:rPr lang="en-US" b="1" dirty="0">
                <a:solidFill>
                  <a:schemeClr val="bg2">
                    <a:alpha val="70000"/>
                  </a:schemeClr>
                </a:solidFill>
              </a:rPr>
              <a:t>Test Results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8E80BE70-B78B-9358-2088-17B4962DF2C9}"/>
              </a:ext>
            </a:extLst>
          </p:cNvPr>
          <p:cNvSpPr txBox="1">
            <a:spLocks/>
          </p:cNvSpPr>
          <p:nvPr/>
        </p:nvSpPr>
        <p:spPr>
          <a:xfrm>
            <a:off x="10209483" y="1548138"/>
            <a:ext cx="1844712" cy="4091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US" b="1" dirty="0">
                <a:solidFill>
                  <a:schemeClr val="bg2">
                    <a:alpha val="70000"/>
                  </a:schemeClr>
                </a:solidFill>
              </a:rPr>
              <a:t>Step Logs</a:t>
            </a:r>
          </a:p>
          <a:p>
            <a:pPr>
              <a:lnSpc>
                <a:spcPct val="115000"/>
              </a:lnSpc>
            </a:pPr>
            <a:r>
              <a:rPr lang="en-US" b="1" dirty="0">
                <a:solidFill>
                  <a:schemeClr val="bg2">
                    <a:alpha val="70000"/>
                  </a:schemeClr>
                </a:solidFill>
              </a:rPr>
              <a:t>Test Summary Results</a:t>
            </a:r>
          </a:p>
          <a:p>
            <a:pPr>
              <a:lnSpc>
                <a:spcPct val="115000"/>
              </a:lnSpc>
            </a:pPr>
            <a:r>
              <a:rPr lang="en-US" b="1" dirty="0">
                <a:solidFill>
                  <a:schemeClr val="bg2">
                    <a:alpha val="70000"/>
                  </a:schemeClr>
                </a:solidFill>
              </a:rPr>
              <a:t>Screen Shots</a:t>
            </a:r>
          </a:p>
          <a:p>
            <a:pPr>
              <a:lnSpc>
                <a:spcPct val="115000"/>
              </a:lnSpc>
            </a:pPr>
            <a:r>
              <a:rPr lang="en-US" b="1" dirty="0">
                <a:solidFill>
                  <a:schemeClr val="bg2">
                    <a:alpha val="70000"/>
                  </a:schemeClr>
                </a:solidFill>
              </a:rPr>
              <a:t>HMTL Customized Results</a:t>
            </a:r>
          </a:p>
          <a:p>
            <a:pPr>
              <a:lnSpc>
                <a:spcPct val="115000"/>
              </a:lnSpc>
            </a:pPr>
            <a:endParaRPr lang="en-US" b="1" dirty="0">
              <a:solidFill>
                <a:schemeClr val="bg2">
                  <a:alpha val="70000"/>
                </a:schemeClr>
              </a:solidFill>
            </a:endParaRPr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B69003A7-A831-131C-0FAA-C1CFAA426730}"/>
              </a:ext>
            </a:extLst>
          </p:cNvPr>
          <p:cNvSpPr/>
          <p:nvPr/>
        </p:nvSpPr>
        <p:spPr>
          <a:xfrm>
            <a:off x="9716772" y="3609083"/>
            <a:ext cx="367143" cy="118997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F6F31EA4-21F0-FFE4-BA00-0DEA21455441}"/>
              </a:ext>
            </a:extLst>
          </p:cNvPr>
          <p:cNvSpPr/>
          <p:nvPr/>
        </p:nvSpPr>
        <p:spPr>
          <a:xfrm>
            <a:off x="2147496" y="3609083"/>
            <a:ext cx="367143" cy="118997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0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ubtitle 2">
            <a:extLst>
              <a:ext uri="{FF2B5EF4-FFF2-40B4-BE49-F238E27FC236}">
                <a16:creationId xmlns:a16="http://schemas.microsoft.com/office/drawing/2014/main" id="{BF1AC664-2A61-F80F-3565-254691AA581E}"/>
              </a:ext>
            </a:extLst>
          </p:cNvPr>
          <p:cNvSpPr txBox="1">
            <a:spLocks/>
          </p:cNvSpPr>
          <p:nvPr/>
        </p:nvSpPr>
        <p:spPr>
          <a:xfrm>
            <a:off x="118821" y="1240117"/>
            <a:ext cx="1984412" cy="5209340"/>
          </a:xfrm>
          <a:prstGeom prst="rect">
            <a:avLst/>
          </a:prstGeom>
          <a:solidFill>
            <a:schemeClr val="tx1">
              <a:lumMod val="85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endParaRPr lang="en-US" sz="2400" b="1">
              <a:solidFill>
                <a:schemeClr val="bg2">
                  <a:alpha val="70000"/>
                </a:schemeClr>
              </a:solidFill>
            </a:endParaRPr>
          </a:p>
          <a:p>
            <a:pPr>
              <a:lnSpc>
                <a:spcPct val="115000"/>
              </a:lnSpc>
            </a:pPr>
            <a:endParaRPr lang="en-US" b="1" dirty="0">
              <a:solidFill>
                <a:schemeClr val="bg2">
                  <a:alpha val="7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52C02-5FA2-1417-885C-254B7D5AD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38" y="226674"/>
            <a:ext cx="10026650" cy="47395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 Performance Testing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4DA5D-70D5-630D-CC7D-15D75DDADFD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147300" y="1212724"/>
            <a:ext cx="1984412" cy="5209340"/>
          </a:xfrm>
          <a:solidFill>
            <a:schemeClr val="tx1">
              <a:lumMod val="85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vert="horz" lIns="0" tIns="0" rIns="0" bIns="0" rtlCol="0" anchor="t" anchorCtr="0">
            <a:normAutofit/>
          </a:bodyPr>
          <a:lstStyle/>
          <a:p>
            <a:pPr>
              <a:lnSpc>
                <a:spcPct val="115000"/>
              </a:lnSpc>
            </a:pPr>
            <a:endParaRPr lang="en-US" sz="2400" b="1" dirty="0">
              <a:solidFill>
                <a:schemeClr val="bg2">
                  <a:alpha val="70000"/>
                </a:schemeClr>
              </a:solidFill>
            </a:endParaRPr>
          </a:p>
          <a:p>
            <a:pPr>
              <a:lnSpc>
                <a:spcPct val="115000"/>
              </a:lnSpc>
            </a:pPr>
            <a:endParaRPr lang="en-US" b="1" dirty="0">
              <a:solidFill>
                <a:schemeClr val="bg2">
                  <a:alpha val="70000"/>
                </a:schemeClr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A2989185-633F-4DC9-A71A-9AA99E727B23}"/>
              </a:ext>
            </a:extLst>
          </p:cNvPr>
          <p:cNvSpPr/>
          <p:nvPr/>
        </p:nvSpPr>
        <p:spPr>
          <a:xfrm>
            <a:off x="7918598" y="3913587"/>
            <a:ext cx="738599" cy="180755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7BF543-6D67-9A02-CAE6-75821A48DCF3}"/>
              </a:ext>
            </a:extLst>
          </p:cNvPr>
          <p:cNvSpPr/>
          <p:nvPr/>
        </p:nvSpPr>
        <p:spPr>
          <a:xfrm>
            <a:off x="6190241" y="1212724"/>
            <a:ext cx="3442857" cy="5209340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CC0ED4D2-2782-4651-886D-9A632ECC32EA}"/>
              </a:ext>
            </a:extLst>
          </p:cNvPr>
          <p:cNvSpPr txBox="1">
            <a:spLocks/>
          </p:cNvSpPr>
          <p:nvPr/>
        </p:nvSpPr>
        <p:spPr>
          <a:xfrm>
            <a:off x="6672478" y="1553321"/>
            <a:ext cx="2771775" cy="501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None/>
            </a:pPr>
            <a:r>
              <a:rPr lang="en-US" b="1" dirty="0">
                <a:solidFill>
                  <a:schemeClr val="bg2">
                    <a:alpha val="70000"/>
                  </a:schemeClr>
                </a:solidFill>
              </a:rPr>
              <a:t>Requirements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CFB5708D-3A55-9144-1365-4A12992A4585}"/>
              </a:ext>
            </a:extLst>
          </p:cNvPr>
          <p:cNvSpPr txBox="1">
            <a:spLocks/>
          </p:cNvSpPr>
          <p:nvPr/>
        </p:nvSpPr>
        <p:spPr>
          <a:xfrm>
            <a:off x="6672475" y="2385735"/>
            <a:ext cx="2771775" cy="501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None/>
            </a:pPr>
            <a:r>
              <a:rPr lang="en-US" b="1" dirty="0">
                <a:solidFill>
                  <a:schemeClr val="bg2">
                    <a:alpha val="70000"/>
                  </a:schemeClr>
                </a:solidFill>
              </a:rPr>
              <a:t> Test Design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961267A5-540F-9603-0F4D-354A78B14C61}"/>
              </a:ext>
            </a:extLst>
          </p:cNvPr>
          <p:cNvSpPr txBox="1">
            <a:spLocks/>
          </p:cNvSpPr>
          <p:nvPr/>
        </p:nvSpPr>
        <p:spPr>
          <a:xfrm>
            <a:off x="6672477" y="3343445"/>
            <a:ext cx="2771775" cy="501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None/>
            </a:pPr>
            <a:r>
              <a:rPr lang="en-US" b="1" dirty="0">
                <a:solidFill>
                  <a:schemeClr val="bg2">
                    <a:alpha val="70000"/>
                  </a:schemeClr>
                </a:solidFill>
              </a:rPr>
              <a:t>Execution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CE7DAC20-5E37-0724-2884-D34DCD02A53C}"/>
              </a:ext>
            </a:extLst>
          </p:cNvPr>
          <p:cNvSpPr txBox="1">
            <a:spLocks/>
          </p:cNvSpPr>
          <p:nvPr/>
        </p:nvSpPr>
        <p:spPr>
          <a:xfrm>
            <a:off x="6672476" y="4150382"/>
            <a:ext cx="2771775" cy="521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None/>
            </a:pPr>
            <a:r>
              <a:rPr lang="en-US" b="1" dirty="0">
                <a:solidFill>
                  <a:schemeClr val="bg2">
                    <a:alpha val="70000"/>
                  </a:schemeClr>
                </a:solidFill>
              </a:rPr>
              <a:t>Analysis &amp; Monitoring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3A130D43-73F2-492D-CFE1-833124D8A9CD}"/>
              </a:ext>
            </a:extLst>
          </p:cNvPr>
          <p:cNvSpPr txBox="1">
            <a:spLocks/>
          </p:cNvSpPr>
          <p:nvPr/>
        </p:nvSpPr>
        <p:spPr>
          <a:xfrm>
            <a:off x="6672475" y="5052746"/>
            <a:ext cx="2771775" cy="4943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None/>
            </a:pPr>
            <a:r>
              <a:rPr lang="en-US" b="1" dirty="0">
                <a:solidFill>
                  <a:schemeClr val="bg2">
                    <a:alpha val="70000"/>
                  </a:schemeClr>
                </a:solidFill>
              </a:rPr>
              <a:t> Reports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318DAF15-C5FA-17E7-73E7-5195C56CE477}"/>
              </a:ext>
            </a:extLst>
          </p:cNvPr>
          <p:cNvSpPr/>
          <p:nvPr/>
        </p:nvSpPr>
        <p:spPr>
          <a:xfrm>
            <a:off x="5702123" y="3594115"/>
            <a:ext cx="367143" cy="118997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CFD196A5-DBC8-69BB-C8E4-378E7AAA75FD}"/>
              </a:ext>
            </a:extLst>
          </p:cNvPr>
          <p:cNvSpPr txBox="1">
            <a:spLocks/>
          </p:cNvSpPr>
          <p:nvPr/>
        </p:nvSpPr>
        <p:spPr>
          <a:xfrm>
            <a:off x="175990" y="2257547"/>
            <a:ext cx="1811961" cy="5030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0" tIns="0" rIns="0" bIns="0" rtlCol="0" anchor="t" anchorCtr="0">
            <a:normAutofit fontScale="85000" lnSpcReduction="10000"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None/>
            </a:pPr>
            <a:r>
              <a:rPr lang="en-US" b="1" dirty="0">
                <a:solidFill>
                  <a:schemeClr val="bg2">
                    <a:alpha val="70000"/>
                  </a:schemeClr>
                </a:solidFill>
              </a:rPr>
              <a:t>Performance Plan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219E89FC-A410-8F48-08E5-C5C3B366587D}"/>
              </a:ext>
            </a:extLst>
          </p:cNvPr>
          <p:cNvSpPr txBox="1">
            <a:spLocks/>
          </p:cNvSpPr>
          <p:nvPr/>
        </p:nvSpPr>
        <p:spPr>
          <a:xfrm>
            <a:off x="170297" y="3254131"/>
            <a:ext cx="1811961" cy="4739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None/>
            </a:pPr>
            <a:r>
              <a:rPr lang="en-US" b="1" dirty="0">
                <a:solidFill>
                  <a:schemeClr val="bg2">
                    <a:alpha val="70000"/>
                  </a:schemeClr>
                </a:solidFill>
              </a:rPr>
              <a:t>Apache JMeter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9692DBAC-D03A-ECF4-661A-81BA2B36657F}"/>
              </a:ext>
            </a:extLst>
          </p:cNvPr>
          <p:cNvSpPr txBox="1">
            <a:spLocks/>
          </p:cNvSpPr>
          <p:nvPr/>
        </p:nvSpPr>
        <p:spPr>
          <a:xfrm>
            <a:off x="184664" y="4435427"/>
            <a:ext cx="1811961" cy="4739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None/>
            </a:pPr>
            <a:r>
              <a:rPr lang="en-US" b="1" dirty="0">
                <a:solidFill>
                  <a:schemeClr val="bg2">
                    <a:alpha val="70000"/>
                  </a:schemeClr>
                </a:solidFill>
              </a:rPr>
              <a:t>Test Results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8E80BE70-B78B-9358-2088-17B4962DF2C9}"/>
              </a:ext>
            </a:extLst>
          </p:cNvPr>
          <p:cNvSpPr txBox="1">
            <a:spLocks/>
          </p:cNvSpPr>
          <p:nvPr/>
        </p:nvSpPr>
        <p:spPr>
          <a:xfrm>
            <a:off x="10209483" y="1548138"/>
            <a:ext cx="1844712" cy="4091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US" b="1" dirty="0">
                <a:solidFill>
                  <a:schemeClr val="bg2">
                    <a:alpha val="70000"/>
                  </a:schemeClr>
                </a:solidFill>
              </a:rPr>
              <a:t>Logs</a:t>
            </a:r>
          </a:p>
          <a:p>
            <a:pPr>
              <a:lnSpc>
                <a:spcPct val="115000"/>
              </a:lnSpc>
            </a:pPr>
            <a:r>
              <a:rPr lang="en-US" b="1" dirty="0">
                <a:solidFill>
                  <a:schemeClr val="bg2">
                    <a:alpha val="70000"/>
                  </a:schemeClr>
                </a:solidFill>
              </a:rPr>
              <a:t>Test Summary Results</a:t>
            </a:r>
          </a:p>
          <a:p>
            <a:pPr>
              <a:lnSpc>
                <a:spcPct val="115000"/>
              </a:lnSpc>
            </a:pPr>
            <a:r>
              <a:rPr lang="en-US" b="1" dirty="0">
                <a:solidFill>
                  <a:schemeClr val="bg2">
                    <a:alpha val="70000"/>
                  </a:schemeClr>
                </a:solidFill>
              </a:rPr>
              <a:t>System Monitoring</a:t>
            </a:r>
          </a:p>
          <a:p>
            <a:pPr>
              <a:lnSpc>
                <a:spcPct val="115000"/>
              </a:lnSpc>
            </a:pPr>
            <a:r>
              <a:rPr lang="en-US" b="1" dirty="0">
                <a:solidFill>
                  <a:schemeClr val="bg2">
                    <a:alpha val="70000"/>
                  </a:schemeClr>
                </a:solidFill>
              </a:rPr>
              <a:t>HMTL Customized Results</a:t>
            </a:r>
          </a:p>
          <a:p>
            <a:pPr>
              <a:lnSpc>
                <a:spcPct val="115000"/>
              </a:lnSpc>
            </a:pPr>
            <a:endParaRPr lang="en-US" b="1" dirty="0">
              <a:solidFill>
                <a:schemeClr val="bg2">
                  <a:alpha val="70000"/>
                </a:schemeClr>
              </a:solidFill>
            </a:endParaRPr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B69003A7-A831-131C-0FAA-C1CFAA426730}"/>
              </a:ext>
            </a:extLst>
          </p:cNvPr>
          <p:cNvSpPr/>
          <p:nvPr/>
        </p:nvSpPr>
        <p:spPr>
          <a:xfrm>
            <a:off x="9706627" y="3549584"/>
            <a:ext cx="367143" cy="118997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F6F31EA4-21F0-FFE4-BA00-0DEA21455441}"/>
              </a:ext>
            </a:extLst>
          </p:cNvPr>
          <p:cNvSpPr/>
          <p:nvPr/>
        </p:nvSpPr>
        <p:spPr>
          <a:xfrm>
            <a:off x="2165416" y="3594114"/>
            <a:ext cx="367143" cy="118997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JMeter as Performance Testing tool for ...">
            <a:extLst>
              <a:ext uri="{FF2B5EF4-FFF2-40B4-BE49-F238E27FC236}">
                <a16:creationId xmlns:a16="http://schemas.microsoft.com/office/drawing/2014/main" id="{C819408C-AD12-684B-381F-83078969D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501" y="2666179"/>
            <a:ext cx="2935431" cy="229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39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 descr="Flask">
            <a:extLst>
              <a:ext uri="{FF2B5EF4-FFF2-40B4-BE49-F238E27FC236}">
                <a16:creationId xmlns:a16="http://schemas.microsoft.com/office/drawing/2014/main" id="{7FC2F3DA-A1F7-9AD6-869F-D3A85BE4F0D9}"/>
              </a:ext>
            </a:extLst>
          </p:cNvPr>
          <p:cNvSpPr/>
          <p:nvPr/>
        </p:nvSpPr>
        <p:spPr>
          <a:xfrm>
            <a:off x="4811955" y="613070"/>
            <a:ext cx="2568090" cy="1562475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Title 44">
            <a:extLst>
              <a:ext uri="{FF2B5EF4-FFF2-40B4-BE49-F238E27FC236}">
                <a16:creationId xmlns:a16="http://schemas.microsoft.com/office/drawing/2014/main" id="{8E60610E-95C4-EED3-6F61-8324EE30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3057157"/>
            <a:ext cx="10026650" cy="1344723"/>
          </a:xfrm>
        </p:spPr>
        <p:txBody>
          <a:bodyPr>
            <a:normAutofit/>
          </a:bodyPr>
          <a:lstStyle/>
          <a:p>
            <a:r>
              <a:rPr lang="en-US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26369019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126</Words>
  <Application>Microsoft Office PowerPoint</Application>
  <PresentationFormat>Widescreen</PresentationFormat>
  <Paragraphs>51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Avenir Next LT Pro Light</vt:lpstr>
      <vt:lpstr>Rockwell Nova Light</vt:lpstr>
      <vt:lpstr>Wingdings</vt:lpstr>
      <vt:lpstr>LeafVTI</vt:lpstr>
      <vt:lpstr>Agenda</vt:lpstr>
      <vt:lpstr> Automation Framework Overview</vt:lpstr>
      <vt:lpstr> Performance Testing Overview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Nazir (Contractor)</dc:creator>
  <cp:lastModifiedBy>Abdul Nazir - EXT</cp:lastModifiedBy>
  <cp:revision>12</cp:revision>
  <dcterms:created xsi:type="dcterms:W3CDTF">2024-09-09T18:11:06Z</dcterms:created>
  <dcterms:modified xsi:type="dcterms:W3CDTF">2024-09-11T16:23:02Z</dcterms:modified>
</cp:coreProperties>
</file>