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2" r:id="rId2"/>
    <p:sldId id="263" r:id="rId3"/>
    <p:sldId id="272" r:id="rId4"/>
    <p:sldId id="269" r:id="rId5"/>
    <p:sldId id="270" r:id="rId6"/>
    <p:sldId id="271" r:id="rId7"/>
    <p:sldId id="273" r:id="rId8"/>
    <p:sldId id="274" r:id="rId9"/>
    <p:sldId id="275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30"/>
    <p:restoredTop sz="92218"/>
  </p:normalViewPr>
  <p:slideViewPr>
    <p:cSldViewPr snapToGrid="0" snapToObjects="1" showGuides="1">
      <p:cViewPr varScale="1">
        <p:scale>
          <a:sx n="106" d="100"/>
          <a:sy n="106" d="100"/>
        </p:scale>
        <p:origin x="184" y="2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7C8D3-E68F-6E4D-86A6-6EEE0D3A692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46334-5177-AF4E-8377-20B656449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32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разновидность пользовательского интерфейса, в котором элементы интерфейса (меню, кнопки, значки, списки и т. п.), представленные пользователю на дисплее, исполнены в виде графических изображений. В </a:t>
            </a:r>
            <a:r>
              <a:rPr lang="en-US" dirty="0"/>
              <a:t>GUI </a:t>
            </a:r>
            <a:r>
              <a:rPr lang="ru-RU" dirty="0"/>
              <a:t>пользователь имеет произвольный доступ (с помощью устройств ввода — клавиатуры, мыши, джойстика и т. п.) ко всем видимым экранным объектам (элементам интерфейса) и осуществляет непосредственное манипулирование ими. Графический интерфейс пользователя является частью пользовательского интерфейса и определяет взаимодействие с пользователем на уровне визуализированной информации.</a:t>
            </a:r>
          </a:p>
          <a:p>
            <a:endParaRPr lang="ru-RU" dirty="0"/>
          </a:p>
          <a:p>
            <a:r>
              <a:rPr lang="ru-RU" dirty="0"/>
              <a:t>Можно выделить следующие виды графического интерфейса пользователя:  простой: типовые экранные формы и стандартные элементы интерфейса, обеспечиваемые самой подсистемой </a:t>
            </a:r>
            <a:r>
              <a:rPr lang="en-US" dirty="0"/>
              <a:t>GUI;  </a:t>
            </a:r>
            <a:r>
              <a:rPr lang="ru-RU" dirty="0"/>
              <a:t>истинно-графический, двухмерный: нестандартные элементы интерфейса и оригинальные метафоры, реализованные собственными средствами приложения или сторонней библиотекой;  трёхмерный.</a:t>
            </a:r>
          </a:p>
          <a:p>
            <a:endParaRPr lang="ru-RU" dirty="0"/>
          </a:p>
          <a:p>
            <a:r>
              <a:rPr lang="ru-RU" dirty="0"/>
              <a:t>Какие элементы интерфейса (ЭИ) создавать? 1 Разработка интерфейса обычно начинается с определения задачи или набора задач, для которых продукт предназначен. 2 Простое должно оставаться простым. Не стоит усложнять интерфейсы. Нужно постоянно думать о том, как сделать интерфейс проще и понятнее. 3 Пользователи не задумываются над тем, как устроена программа. Все, что они видят — это интерфейс. Поэтому, с точки зрения потребителя именно интерфейс является конечным продуктом. 4 Интерфейс должен быть ориентированным на человека, т.е. отвечать нуждам человека и учитывать его слабости. Нужно постоянно думать о том, с какими трудностями может столкнуться пользователь. 4 Необходимо думать о поведении и привычках пользователей. Не менять хорошо известные всем ЭИ на неожиданные, а новые делать интуитивно понятными. 5 Разрабатывать интерфейс необходимо исходя из принципа наименьшего возможного количества действий со стороны пользователя.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46334-5177-AF4E-8377-20B6564492D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17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задержки в процессе выполнения программы неизбежны или действие производимое пользователем очень значимо, важно, чтобы в интерфейсе была предусмотрена сообщающая о них обратная связь. Например, можно использовать индикатор хода выполнения задачи (</a:t>
            </a:r>
            <a:r>
              <a:rPr lang="en-US" dirty="0"/>
              <a:t>status bar).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46334-5177-AF4E-8377-20B6564492D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4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46334-5177-AF4E-8377-20B6564492D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3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7075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01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55100" y="153988"/>
            <a:ext cx="2728384" cy="59880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63601" y="153988"/>
            <a:ext cx="7988300" cy="598805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5666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3601" y="153989"/>
            <a:ext cx="10919884" cy="8413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401234" y="1854200"/>
            <a:ext cx="4694767" cy="428783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9201" y="1854200"/>
            <a:ext cx="4694767" cy="428783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341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9918" y="995364"/>
            <a:ext cx="9592733" cy="4287838"/>
          </a:xfrm>
        </p:spPr>
        <p:txBody>
          <a:bodyPr/>
          <a:lstStyle>
            <a:lvl1pPr>
              <a:defRPr sz="2000" b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6642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5860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37979" y="995364"/>
            <a:ext cx="4694767" cy="42878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35946" y="995364"/>
            <a:ext cx="4694767" cy="42878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9803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267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3055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0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5737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2553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009651" y="1004889"/>
            <a:ext cx="10092267" cy="5229225"/>
          </a:xfrm>
          <a:prstGeom prst="rect">
            <a:avLst/>
          </a:prstGeom>
          <a:solidFill>
            <a:srgbClr val="FCFEB9"/>
          </a:solidFill>
          <a:ln w="12700">
            <a:solidFill>
              <a:srgbClr val="009094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919191">
                <a:alpha val="74998"/>
              </a:srgbClr>
            </a:outerShdw>
          </a:effectLst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63601" y="153989"/>
            <a:ext cx="10919884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Slide Title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9651" y="1004889"/>
            <a:ext cx="9592733" cy="428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Body Text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050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9pPr>
    </p:titleStyle>
    <p:bodyStyle>
      <a:lvl1pPr marL="279400" indent="-279400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70000"/>
        <a:buFont typeface="Wingdings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96863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65000"/>
        <a:buFont typeface="Wingdings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9163" algn="l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algn="l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55FE90B-4ED7-1946-8FD9-C6F3108D4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000"/>
          </a:xfrm>
        </p:spPr>
        <p:txBody>
          <a:bodyPr/>
          <a:lstStyle/>
          <a:p>
            <a:r>
              <a:rPr lang="ru-RU" sz="4000" dirty="0"/>
              <a:t>Программирование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C280A7D1-5354-6D40-9FC8-70FF5E79B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9460"/>
            <a:ext cx="9144000" cy="2448339"/>
          </a:xfrm>
        </p:spPr>
        <p:txBody>
          <a:bodyPr/>
          <a:lstStyle/>
          <a:p>
            <a:r>
              <a:rPr lang="ru-RU" sz="4400" dirty="0"/>
              <a:t>Графический интерфейс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57126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5BBC25-C013-EB4F-9258-74A6D329A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9E240FC-938B-D04F-907B-DD9865A75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5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79094-9185-D449-8C71-ABD20537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интерфейс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E5870-4489-134C-BD54-5E96A51B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18" y="995363"/>
            <a:ext cx="10013220" cy="5159251"/>
          </a:xfrm>
        </p:spPr>
        <p:txBody>
          <a:bodyPr/>
          <a:lstStyle/>
          <a:p>
            <a:r>
              <a:rPr lang="en-US" b="1" dirty="0"/>
              <a:t>GUI – graphic user interface</a:t>
            </a:r>
            <a:endParaRPr lang="ru-RU" b="1" dirty="0"/>
          </a:p>
          <a:p>
            <a:r>
              <a:rPr lang="ru-RU" dirty="0"/>
              <a:t>Является частью пользовательского интерфейса и определяет взаимодействие с пользователем на уровне визуализированной информации</a:t>
            </a:r>
          </a:p>
          <a:p>
            <a:r>
              <a:rPr lang="ru-RU" dirty="0"/>
              <a:t>Элементы интерфейса представлены в виде графических изображений</a:t>
            </a:r>
          </a:p>
          <a:p>
            <a:r>
              <a:rPr lang="ru-RU" dirty="0"/>
              <a:t>Графические интерфейсы менее производительны, чем текстовые и </a:t>
            </a:r>
            <a:r>
              <a:rPr lang="en-US" dirty="0"/>
              <a:t>CLI</a:t>
            </a:r>
            <a:endParaRPr lang="ru-RU" dirty="0"/>
          </a:p>
          <a:p>
            <a:r>
              <a:rPr lang="ru-RU" dirty="0"/>
              <a:t>Бывает: </a:t>
            </a:r>
          </a:p>
          <a:p>
            <a:pPr lvl="1"/>
            <a:r>
              <a:rPr lang="ru-RU" dirty="0"/>
              <a:t>простой</a:t>
            </a:r>
          </a:p>
          <a:p>
            <a:pPr lvl="1"/>
            <a:r>
              <a:rPr lang="ru-RU" dirty="0"/>
              <a:t>истинно-графический</a:t>
            </a:r>
          </a:p>
          <a:p>
            <a:pPr lvl="1"/>
            <a:r>
              <a:rPr lang="ru-RU" dirty="0"/>
              <a:t>трёхмерный</a:t>
            </a:r>
          </a:p>
        </p:txBody>
      </p:sp>
    </p:spTree>
    <p:extLst>
      <p:ext uri="{BB962C8B-B14F-4D97-AF65-F5344CB8AC3E}">
        <p14:creationId xmlns:p14="http://schemas.microsoft.com/office/powerpoint/2010/main" val="14611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B4B26-211A-D3AF-AE38-03D56D06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графическому интерфейсу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41BA1-19E0-E1BD-3CC6-91CF90C5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Наглядность </a:t>
            </a:r>
            <a:r>
              <a:rPr lang="en-US" b="1" i="0" dirty="0">
                <a:solidFill>
                  <a:srgbClr val="181818"/>
                </a:solidFill>
                <a:effectLst/>
              </a:rPr>
              <a:t>DWIM</a:t>
            </a:r>
            <a:r>
              <a:rPr lang="en-US" b="0" i="0" dirty="0">
                <a:solidFill>
                  <a:srgbClr val="181818"/>
                </a:solidFill>
                <a:effectLst/>
              </a:rPr>
              <a:t> </a:t>
            </a:r>
            <a:r>
              <a:rPr lang="ru-RU" b="0" i="0" dirty="0">
                <a:solidFill>
                  <a:srgbClr val="181818"/>
                </a:solidFill>
                <a:effectLst/>
              </a:rPr>
              <a:t>(</a:t>
            </a:r>
            <a:r>
              <a:rPr lang="en-US" b="1" i="0" dirty="0">
                <a:solidFill>
                  <a:srgbClr val="181818"/>
                </a:solidFill>
                <a:effectLst/>
              </a:rPr>
              <a:t>D</a:t>
            </a:r>
            <a:r>
              <a:rPr lang="en-US" b="0" i="0" dirty="0">
                <a:solidFill>
                  <a:srgbClr val="181818"/>
                </a:solidFill>
                <a:effectLst/>
              </a:rPr>
              <a:t>o </a:t>
            </a:r>
            <a:r>
              <a:rPr lang="en-US" b="1" i="0" dirty="0">
                <a:solidFill>
                  <a:srgbClr val="181818"/>
                </a:solidFill>
                <a:effectLst/>
              </a:rPr>
              <a:t>W</a:t>
            </a:r>
            <a:r>
              <a:rPr lang="en-US" b="0" i="0" dirty="0">
                <a:solidFill>
                  <a:srgbClr val="181818"/>
                </a:solidFill>
                <a:effectLst/>
              </a:rPr>
              <a:t>hat </a:t>
            </a:r>
            <a:r>
              <a:rPr lang="en-US" b="1" i="0" dirty="0">
                <a:solidFill>
                  <a:srgbClr val="181818"/>
                </a:solidFill>
                <a:effectLst/>
              </a:rPr>
              <a:t>I M</a:t>
            </a:r>
            <a:r>
              <a:rPr lang="en-US" b="0" i="0" dirty="0">
                <a:solidFill>
                  <a:srgbClr val="181818"/>
                </a:solidFill>
                <a:effectLst/>
              </a:rPr>
              <a:t>ean</a:t>
            </a:r>
            <a:r>
              <a:rPr lang="ru-RU" b="0" i="0" dirty="0">
                <a:solidFill>
                  <a:srgbClr val="181818"/>
                </a:solidFill>
                <a:effectLst/>
              </a:rPr>
              <a:t> = Делай то, что я имею в виду)</a:t>
            </a:r>
            <a:endParaRPr lang="ru-RU" dirty="0"/>
          </a:p>
          <a:p>
            <a:r>
              <a:rPr lang="ru-RU" dirty="0"/>
              <a:t>Понятность</a:t>
            </a:r>
          </a:p>
          <a:p>
            <a:r>
              <a:rPr lang="ru-RU" dirty="0"/>
              <a:t>Удобство</a:t>
            </a:r>
          </a:p>
          <a:p>
            <a:r>
              <a:rPr lang="ru-RU" dirty="0"/>
              <a:t>Эффективность</a:t>
            </a:r>
          </a:p>
          <a:p>
            <a:r>
              <a:rPr lang="ru-RU" dirty="0"/>
              <a:t>Обратная связь</a:t>
            </a:r>
          </a:p>
          <a:p>
            <a:r>
              <a:rPr lang="ru-RU" dirty="0"/>
              <a:t>Последовательность</a:t>
            </a:r>
          </a:p>
          <a:p>
            <a:r>
              <a:rPr lang="ru-RU" dirty="0"/>
              <a:t>Красота</a:t>
            </a:r>
          </a:p>
        </p:txBody>
      </p:sp>
    </p:spTree>
    <p:extLst>
      <p:ext uri="{BB962C8B-B14F-4D97-AF65-F5344CB8AC3E}">
        <p14:creationId xmlns:p14="http://schemas.microsoft.com/office/powerpoint/2010/main" val="39821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79094-9185-D449-8C71-ABD20537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при создании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E5870-4489-134C-BD54-5E96A51B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18" y="995363"/>
            <a:ext cx="10013220" cy="5159251"/>
          </a:xfrm>
        </p:spPr>
        <p:txBody>
          <a:bodyPr/>
          <a:lstStyle/>
          <a:p>
            <a:r>
              <a:rPr lang="ru-RU" dirty="0"/>
              <a:t>Определить предназначение интерфейса: задача или набор задач</a:t>
            </a:r>
          </a:p>
          <a:p>
            <a:r>
              <a:rPr lang="ru-RU" dirty="0"/>
              <a:t>Простое должно оставаться простым</a:t>
            </a:r>
          </a:p>
          <a:p>
            <a:r>
              <a:rPr lang="ru-RU" dirty="0"/>
              <a:t>Не менять хорошо известные элементы управления и их поведение на неожиданные </a:t>
            </a:r>
          </a:p>
          <a:p>
            <a:r>
              <a:rPr lang="ru-RU" dirty="0"/>
              <a:t>Избегать двусмысленности в использовании элементов управления</a:t>
            </a:r>
          </a:p>
          <a:p>
            <a:r>
              <a:rPr lang="ru-RU" dirty="0"/>
              <a:t>Добавлять графические подсказки для объяснения значения того или иного элемента управления</a:t>
            </a:r>
          </a:p>
          <a:p>
            <a:r>
              <a:rPr lang="ru-RU" dirty="0"/>
              <a:t>Придерживаться принципа наименьшего возможного количества действий со стороны пользователя</a:t>
            </a:r>
          </a:p>
          <a:p>
            <a:r>
              <a:rPr lang="ru-RU" dirty="0"/>
              <a:t>Создавать обратную связь на любое действие программы, в том числе на возникающие задержки в работе программы</a:t>
            </a:r>
          </a:p>
          <a:p>
            <a:r>
              <a:rPr lang="ru-RU" dirty="0"/>
              <a:t>Следовать правилу «</a:t>
            </a:r>
            <a:r>
              <a:rPr lang="ru-RU" b="1" dirty="0"/>
              <a:t>существительное -&gt; глагол</a:t>
            </a:r>
            <a:r>
              <a:rPr lang="ru-RU" dirty="0"/>
              <a:t>» (</a:t>
            </a:r>
            <a:r>
              <a:rPr lang="ru-RU" b="1" dirty="0"/>
              <a:t>Что -</a:t>
            </a:r>
            <a:r>
              <a:rPr lang="en-US" b="1" dirty="0"/>
              <a:t>&gt;</a:t>
            </a:r>
            <a:r>
              <a:rPr lang="ru-RU" b="1" dirty="0"/>
              <a:t> Что делать</a:t>
            </a:r>
            <a:r>
              <a:rPr lang="ru-RU" dirty="0"/>
              <a:t>)</a:t>
            </a:r>
          </a:p>
          <a:p>
            <a:r>
              <a:rPr lang="ru-RU" dirty="0"/>
              <a:t>С точки зрения потребителя интерфейс – это конечный продукт</a:t>
            </a:r>
          </a:p>
        </p:txBody>
      </p:sp>
    </p:spTree>
    <p:extLst>
      <p:ext uri="{BB962C8B-B14F-4D97-AF65-F5344CB8AC3E}">
        <p14:creationId xmlns:p14="http://schemas.microsoft.com/office/powerpoint/2010/main" val="190576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79094-9185-D449-8C71-ABD20537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при создании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E5870-4489-134C-BD54-5E96A51B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18" y="995363"/>
            <a:ext cx="10013220" cy="5159251"/>
          </a:xfrm>
        </p:spPr>
        <p:txBody>
          <a:bodyPr/>
          <a:lstStyle/>
          <a:p>
            <a:r>
              <a:rPr lang="ru-RU" dirty="0"/>
              <a:t>Цвет-Размер-Форма – субъективны, но позволяют привлечь внимание</a:t>
            </a:r>
          </a:p>
          <a:p>
            <a:r>
              <a:rPr lang="ru-RU" dirty="0"/>
              <a:t>Для элементов управления использовать теплые цвета </a:t>
            </a:r>
          </a:p>
          <a:p>
            <a:r>
              <a:rPr lang="ru-RU" dirty="0"/>
              <a:t>Углы задают четкость (прямоугольник со скругленными углами или круг) </a:t>
            </a:r>
          </a:p>
          <a:p>
            <a:r>
              <a:rPr lang="ru-RU" dirty="0"/>
              <a:t>Основные элементы управления (часто используемые) должны быть выделены</a:t>
            </a:r>
          </a:p>
          <a:p>
            <a:r>
              <a:rPr lang="ru-RU" dirty="0"/>
              <a:t>Сгруппировать элементы управления по значимости</a:t>
            </a:r>
          </a:p>
          <a:p>
            <a:r>
              <a:rPr lang="ru-RU" dirty="0"/>
              <a:t>Иконки (пиктограммы) в программе должны быть очевидными (или подписанными)</a:t>
            </a:r>
          </a:p>
          <a:p>
            <a:r>
              <a:rPr lang="ru-RU" dirty="0"/>
              <a:t>Монотонный интерфейс — это интерфейс, в котором какое-то действие, можно сделать только одним способом</a:t>
            </a:r>
          </a:p>
          <a:p>
            <a:r>
              <a:rPr lang="ru-RU" dirty="0"/>
              <a:t>Элементы размещаются от левого верхнего угла слева направо, сверху вниз. Слева вверху самые значимые элементы, справа внизу — менее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1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CA67AE-BC27-412C-E9CF-F45175A1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682" y="1653605"/>
            <a:ext cx="7182803" cy="31323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F3626-2C70-09AA-3EBE-FBE277B2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88362-A0F4-32CB-0220-B338CEB9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Окно</a:t>
            </a:r>
          </a:p>
          <a:p>
            <a:r>
              <a:rPr lang="ru-RU" dirty="0"/>
              <a:t>Меню</a:t>
            </a:r>
          </a:p>
          <a:p>
            <a:r>
              <a:rPr lang="ru-RU" dirty="0"/>
              <a:t>Горячие клавиши</a:t>
            </a:r>
          </a:p>
          <a:p>
            <a:r>
              <a:rPr lang="ru-RU" dirty="0"/>
              <a:t>Окна диалога</a:t>
            </a:r>
          </a:p>
          <a:p>
            <a:pPr lvl="1"/>
            <a:r>
              <a:rPr lang="ru-RU" dirty="0"/>
              <a:t>не модальные</a:t>
            </a:r>
          </a:p>
          <a:p>
            <a:pPr lvl="1"/>
            <a:r>
              <a:rPr lang="ru-RU" dirty="0"/>
              <a:t>модальные </a:t>
            </a:r>
          </a:p>
          <a:p>
            <a:r>
              <a:rPr lang="ru-RU" dirty="0"/>
              <a:t>Элементы управления</a:t>
            </a:r>
          </a:p>
          <a:p>
            <a:r>
              <a:rPr lang="ru-RU" dirty="0"/>
              <a:t>Иконки (Пиктограммы)</a:t>
            </a:r>
          </a:p>
          <a:p>
            <a:r>
              <a:rPr lang="ru-RU" dirty="0"/>
              <a:t>Указатель мыши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BBCAF3-43EA-10F6-80C9-904A9A58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996" y="1653605"/>
            <a:ext cx="7509489" cy="431716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6983FA-2C39-C718-EA4E-833BDF7D1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447" y="1218191"/>
            <a:ext cx="7792932" cy="518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1931E-7598-5D8E-57E6-3A0B14E6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TKINTER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023B4-AD9A-B135-051A-E936B5321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18" y="995364"/>
            <a:ext cx="9592733" cy="2768253"/>
          </a:xfrm>
        </p:spPr>
        <p:txBody>
          <a:bodyPr/>
          <a:lstStyle/>
          <a:p>
            <a:r>
              <a:rPr lang="ru-RU" dirty="0"/>
              <a:t>Преимущества:</a:t>
            </a:r>
          </a:p>
          <a:p>
            <a:pPr lvl="1"/>
            <a:r>
              <a:rPr lang="ru-RU" dirty="0"/>
              <a:t>По умолчанию включен в стандартную библиотеку языка </a:t>
            </a:r>
            <a:r>
              <a:rPr lang="en-US" dirty="0"/>
              <a:t>Python </a:t>
            </a:r>
            <a:r>
              <a:rPr lang="ru-RU" dirty="0"/>
              <a:t>(с версии </a:t>
            </a:r>
            <a:r>
              <a:rPr lang="en-US" dirty="0"/>
              <a:t>Python3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Установить </a:t>
            </a:r>
            <a:r>
              <a:rPr lang="en-US" b="0" i="0" dirty="0">
                <a:solidFill>
                  <a:srgbClr val="4D4D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b="0" i="0" dirty="0" err="1">
                <a:solidFill>
                  <a:srgbClr val="4D4D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Кроссплатформенный</a:t>
            </a:r>
          </a:p>
        </p:txBody>
      </p:sp>
    </p:spTree>
    <p:extLst>
      <p:ext uri="{BB962C8B-B14F-4D97-AF65-F5344CB8AC3E}">
        <p14:creationId xmlns:p14="http://schemas.microsoft.com/office/powerpoint/2010/main" val="24135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1931E-7598-5D8E-57E6-3A0B14E6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Простое оконное 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023B4-AD9A-B135-051A-E936B5321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18" y="995365"/>
            <a:ext cx="9592733" cy="36961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7DF93-B99C-044F-EF85-9B7A7B94DE83}"/>
              </a:ext>
            </a:extLst>
          </p:cNvPr>
          <p:cNvSpPr txBox="1"/>
          <p:nvPr/>
        </p:nvSpPr>
        <p:spPr>
          <a:xfrm>
            <a:off x="1029918" y="966787"/>
            <a:ext cx="73719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Tk()   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создать окно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tk.title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Приложение на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установить заголовок окна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tk.geometry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("300x250")  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установить размер окна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label = Label(text="Hello World")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текстовой метки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label.pack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разместить метку в окне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00450" indent="-3600450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tk.mainloop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цикл обработки событий окна для взаимодействия с пользователем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F58EF9-9080-C6C0-5B7D-29F7E018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384" y="3109911"/>
            <a:ext cx="39243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9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E3F37-7917-C453-5D05-1724B84B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Виджеты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F8950-ADC1-D1FC-3305-186E0B4B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18" y="995364"/>
            <a:ext cx="10048899" cy="4287838"/>
          </a:xfrm>
        </p:spPr>
        <p:txBody>
          <a:bodyPr/>
          <a:lstStyle/>
          <a:p>
            <a:r>
              <a:rPr lang="ru-RU" dirty="0"/>
              <a:t>Различные элементы управления, с которыми взаимодействует пользователь</a:t>
            </a:r>
          </a:p>
          <a:p>
            <a:r>
              <a:rPr lang="ru-RU" dirty="0"/>
              <a:t>В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имеется поддержка множества различных элементов управления, которые называются </a:t>
            </a:r>
            <a:r>
              <a:rPr lang="ru-RU" b="1" dirty="0"/>
              <a:t>виджетами</a:t>
            </a:r>
          </a:p>
          <a:p>
            <a:r>
              <a:rPr lang="ru-RU" dirty="0"/>
              <a:t>Виджеты из пакета </a:t>
            </a:r>
            <a:r>
              <a:rPr lang="en-US" b="1" dirty="0" err="1"/>
              <a:t>tkinter</a:t>
            </a:r>
            <a:r>
              <a:rPr lang="en-US" dirty="0"/>
              <a:t> </a:t>
            </a:r>
            <a:r>
              <a:rPr lang="ru-RU" dirty="0"/>
              <a:t>и виджеты из пакета </a:t>
            </a:r>
            <a:r>
              <a:rPr lang="en-US" b="1" dirty="0" err="1"/>
              <a:t>tkinter.ttk</a:t>
            </a:r>
            <a:r>
              <a:rPr lang="en-US" dirty="0"/>
              <a:t> </a:t>
            </a:r>
            <a:endParaRPr lang="ru-RU" dirty="0"/>
          </a:p>
          <a:p>
            <a:r>
              <a:rPr lang="en-US" b="1" dirty="0" err="1"/>
              <a:t>ttk</a:t>
            </a:r>
            <a:r>
              <a:rPr lang="en-US" dirty="0"/>
              <a:t> </a:t>
            </a:r>
            <a:r>
              <a:rPr lang="ru-RU" dirty="0"/>
              <a:t>предоставляет больше функциональности по настройке виджетов, по их стилизации</a:t>
            </a:r>
          </a:p>
          <a:p>
            <a:r>
              <a:rPr lang="ru-RU" dirty="0"/>
              <a:t>Виджеты из </a:t>
            </a:r>
            <a:r>
              <a:rPr lang="en-US" b="1" dirty="0" err="1"/>
              <a:t>ttk</a:t>
            </a:r>
            <a:r>
              <a:rPr lang="en-US" dirty="0"/>
              <a:t> </a:t>
            </a:r>
            <a:r>
              <a:rPr lang="ru-RU" dirty="0"/>
              <a:t>несколько современнее, чем стандартные, в то же время с </a:t>
            </a:r>
            <a:r>
              <a:rPr lang="en-US" b="1" dirty="0" err="1"/>
              <a:t>ttk</a:t>
            </a:r>
            <a:r>
              <a:rPr lang="ru-RU" dirty="0"/>
              <a:t> чуть сложнее работать. Что именно использовать – на выбор разработчика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A86BD-51E7-8103-6B63-D3E9E00F3A49}"/>
              </a:ext>
            </a:extLst>
          </p:cNvPr>
          <p:cNvSpPr txBox="1"/>
          <p:nvPr/>
        </p:nvSpPr>
        <p:spPr>
          <a:xfrm>
            <a:off x="391839" y="4159816"/>
            <a:ext cx="5487813" cy="224676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Tk()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tk.title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Проверка кнопок-1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tk.geometry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("250x200")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Button(text="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КН-1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кнопка стандарт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btn.pack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разместить кнопку в окне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tk.mainloop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0D659-BD64-4B85-66B1-0F2705E96852}"/>
              </a:ext>
            </a:extLst>
          </p:cNvPr>
          <p:cNvSpPr txBox="1"/>
          <p:nvPr/>
        </p:nvSpPr>
        <p:spPr>
          <a:xfrm>
            <a:off x="6323543" y="4052095"/>
            <a:ext cx="5487813" cy="246221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marL="6810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6810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10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1038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Tk()</a:t>
            </a:r>
          </a:p>
          <a:p>
            <a:pPr marL="681038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tk.title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Проверка кнопок-2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681038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tk.geometry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("250x200")</a:t>
            </a:r>
          </a:p>
          <a:p>
            <a:pPr marL="681038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1038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ttk.Button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(text="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КН-2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кнопка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1038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btn.pack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разместить кнопку в окне</a:t>
            </a:r>
          </a:p>
          <a:p>
            <a:pPr marL="681038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1038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tk.mainloop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458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Желтая">
  <a:themeElements>
    <a:clrScheme name="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D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Wkbkd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Wkbk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bk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bk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bk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bk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bk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bk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Желтая" id="{D137E6F9-6EA5-9A47-9C6F-24F7B42F74F6}" vid="{08436073-7944-FE49-9EC5-B81E930ED73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ТемаЖелтая</Template>
  <TotalTime>7831</TotalTime>
  <Words>887</Words>
  <Application>Microsoft Macintosh PowerPoint</Application>
  <PresentationFormat>Широкоэкранный</PresentationFormat>
  <Paragraphs>101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ТемаЖелтая</vt:lpstr>
      <vt:lpstr>Программирование</vt:lpstr>
      <vt:lpstr>Графический интерфейс пользователя</vt:lpstr>
      <vt:lpstr>Требования к графическому интерфейсу</vt:lpstr>
      <vt:lpstr>Рекомендации при создании интерфейса</vt:lpstr>
      <vt:lpstr>Рекомендации при создании интерфейса</vt:lpstr>
      <vt:lpstr>Термины</vt:lpstr>
      <vt:lpstr>Библиотека TKINTER</vt:lpstr>
      <vt:lpstr>Простое оконное приложение</vt:lpstr>
      <vt:lpstr>Виджеты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Полина Казанова</dc:creator>
  <cp:lastModifiedBy>Полина Казанова</cp:lastModifiedBy>
  <cp:revision>46</cp:revision>
  <dcterms:created xsi:type="dcterms:W3CDTF">2021-09-03T08:01:34Z</dcterms:created>
  <dcterms:modified xsi:type="dcterms:W3CDTF">2023-04-24T10:45:51Z</dcterms:modified>
</cp:coreProperties>
</file>