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F317671-1703-45AE-87E6-F022034D9669}" type="datetimeFigureOut">
              <a:rPr lang="en-IN" smtClean="0"/>
              <a:t>22-02-2025</a:t>
            </a:fld>
            <a:endParaRPr lang="en-IN" dirty="0"/>
          </a:p>
        </p:txBody>
      </p:sp>
      <p:sp>
        <p:nvSpPr>
          <p:cNvPr id="5" name="Footer Placeholder 4"/>
          <p:cNvSpPr>
            <a:spLocks noGrp="1"/>
          </p:cNvSpPr>
          <p:nvPr>
            <p:ph type="ftr" sz="quarter" idx="11"/>
          </p:nvPr>
        </p:nvSpPr>
        <p:spPr>
          <a:xfrm>
            <a:off x="2692397" y="5037663"/>
            <a:ext cx="5214635" cy="279400"/>
          </a:xfrm>
        </p:spPr>
        <p:txBody>
          <a:bodyPr/>
          <a:lstStyle/>
          <a:p>
            <a:endParaRPr lang="en-IN" dirty="0"/>
          </a:p>
        </p:txBody>
      </p:sp>
      <p:sp>
        <p:nvSpPr>
          <p:cNvPr id="6" name="Slide Number Placeholder 5"/>
          <p:cNvSpPr>
            <a:spLocks noGrp="1"/>
          </p:cNvSpPr>
          <p:nvPr>
            <p:ph type="sldNum" sz="quarter" idx="12"/>
          </p:nvPr>
        </p:nvSpPr>
        <p:spPr>
          <a:xfrm>
            <a:off x="8956900" y="5037663"/>
            <a:ext cx="551167" cy="279400"/>
          </a:xfrm>
        </p:spPr>
        <p:txBody>
          <a:bodyPr/>
          <a:lstStyle/>
          <a:p>
            <a:fld id="{725E63EC-D78E-4BE8-965F-DD367B872F6D}" type="slidenum">
              <a:rPr lang="en-IN" smtClean="0"/>
              <a:t>‹#›</a:t>
            </a:fld>
            <a:endParaRPr lang="en-IN"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4469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F317671-1703-45AE-87E6-F022034D9669}" type="datetimeFigureOut">
              <a:rPr lang="en-IN" smtClean="0"/>
              <a:t>22-02-2025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25E63EC-D78E-4BE8-965F-DD367B872F6D}" type="slidenum">
              <a:rPr lang="en-IN" smtClean="0"/>
              <a:t>‹#›</a:t>
            </a:fld>
            <a:endParaRPr lang="en-IN" dirty="0"/>
          </a:p>
        </p:txBody>
      </p:sp>
    </p:spTree>
    <p:extLst>
      <p:ext uri="{BB962C8B-B14F-4D97-AF65-F5344CB8AC3E}">
        <p14:creationId xmlns:p14="http://schemas.microsoft.com/office/powerpoint/2010/main" val="3200560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F317671-1703-45AE-87E6-F022034D9669}" type="datetimeFigureOut">
              <a:rPr lang="en-IN" smtClean="0"/>
              <a:t>22-02-2025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25E63EC-D78E-4BE8-965F-DD367B872F6D}" type="slidenum">
              <a:rPr lang="en-IN" smtClean="0"/>
              <a:t>‹#›</a:t>
            </a:fld>
            <a:endParaRPr lang="en-IN"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3163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F317671-1703-45AE-87E6-F022034D9669}" type="datetimeFigureOut">
              <a:rPr lang="en-IN" smtClean="0"/>
              <a:t>22-02-2025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25E63EC-D78E-4BE8-965F-DD367B872F6D}" type="slidenum">
              <a:rPr lang="en-IN" smtClean="0"/>
              <a:t>‹#›</a:t>
            </a:fld>
            <a:endParaRPr lang="en-IN"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4509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F317671-1703-45AE-87E6-F022034D9669}" type="datetimeFigureOut">
              <a:rPr lang="en-IN" smtClean="0"/>
              <a:t>22-02-2025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25E63EC-D78E-4BE8-965F-DD367B872F6D}" type="slidenum">
              <a:rPr lang="en-IN" smtClean="0"/>
              <a:t>‹#›</a:t>
            </a:fld>
            <a:endParaRPr lang="en-IN" dirty="0"/>
          </a:p>
        </p:txBody>
      </p:sp>
    </p:spTree>
    <p:extLst>
      <p:ext uri="{BB962C8B-B14F-4D97-AF65-F5344CB8AC3E}">
        <p14:creationId xmlns:p14="http://schemas.microsoft.com/office/powerpoint/2010/main" val="324686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F317671-1703-45AE-87E6-F022034D9669}" type="datetimeFigureOut">
              <a:rPr lang="en-IN" smtClean="0"/>
              <a:t>22-02-2025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25E63EC-D78E-4BE8-965F-DD367B872F6D}" type="slidenum">
              <a:rPr lang="en-IN" smtClean="0"/>
              <a:t>‹#›</a:t>
            </a:fld>
            <a:endParaRPr lang="en-IN"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91818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F317671-1703-45AE-87E6-F022034D9669}" type="datetimeFigureOut">
              <a:rPr lang="en-IN" smtClean="0"/>
              <a:t>22-02-2025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25E63EC-D78E-4BE8-965F-DD367B872F6D}" type="slidenum">
              <a:rPr lang="en-IN" smtClean="0"/>
              <a:t>‹#›</a:t>
            </a:fld>
            <a:endParaRPr lang="en-IN"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3602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317671-1703-45AE-87E6-F022034D9669}" type="datetimeFigureOut">
              <a:rPr lang="en-IN" smtClean="0"/>
              <a:t>22-02-2025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25E63EC-D78E-4BE8-965F-DD367B872F6D}" type="slidenum">
              <a:rPr lang="en-IN" smtClean="0"/>
              <a:t>‹#›</a:t>
            </a:fld>
            <a:endParaRPr lang="en-IN"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18910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317671-1703-45AE-87E6-F022034D9669}" type="datetimeFigureOut">
              <a:rPr lang="en-IN" smtClean="0"/>
              <a:t>22-02-2025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25E63EC-D78E-4BE8-965F-DD367B872F6D}" type="slidenum">
              <a:rPr lang="en-IN" smtClean="0"/>
              <a:t>‹#›</a:t>
            </a:fld>
            <a:endParaRPr lang="en-IN"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0205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317671-1703-45AE-87E6-F022034D9669}" type="datetimeFigureOut">
              <a:rPr lang="en-IN" smtClean="0"/>
              <a:t>22-02-2025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25E63EC-D78E-4BE8-965F-DD367B872F6D}" type="slidenum">
              <a:rPr lang="en-IN" smtClean="0"/>
              <a:t>‹#›</a:t>
            </a:fld>
            <a:endParaRPr lang="en-IN" dirty="0"/>
          </a:p>
        </p:txBody>
      </p:sp>
    </p:spTree>
    <p:extLst>
      <p:ext uri="{BB962C8B-B14F-4D97-AF65-F5344CB8AC3E}">
        <p14:creationId xmlns:p14="http://schemas.microsoft.com/office/powerpoint/2010/main" val="2787282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F317671-1703-45AE-87E6-F022034D9669}" type="datetimeFigureOut">
              <a:rPr lang="en-IN" smtClean="0"/>
              <a:t>22-02-2025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25E63EC-D78E-4BE8-965F-DD367B872F6D}" type="slidenum">
              <a:rPr lang="en-IN" smtClean="0"/>
              <a:t>‹#›</a:t>
            </a:fld>
            <a:endParaRPr lang="en-IN"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769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317671-1703-45AE-87E6-F022034D9669}" type="datetimeFigureOut">
              <a:rPr lang="en-IN" smtClean="0"/>
              <a:t>22-02-2025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25E63EC-D78E-4BE8-965F-DD367B872F6D}" type="slidenum">
              <a:rPr lang="en-IN" smtClean="0"/>
              <a:t>‹#›</a:t>
            </a:fld>
            <a:endParaRPr lang="en-IN" dirty="0"/>
          </a:p>
        </p:txBody>
      </p:sp>
    </p:spTree>
    <p:extLst>
      <p:ext uri="{BB962C8B-B14F-4D97-AF65-F5344CB8AC3E}">
        <p14:creationId xmlns:p14="http://schemas.microsoft.com/office/powerpoint/2010/main" val="956290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317671-1703-45AE-87E6-F022034D9669}" type="datetimeFigureOut">
              <a:rPr lang="en-IN" smtClean="0"/>
              <a:t>22-02-2025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25E63EC-D78E-4BE8-965F-DD367B872F6D}" type="slidenum">
              <a:rPr lang="en-IN" smtClean="0"/>
              <a:t>‹#›</a:t>
            </a:fld>
            <a:endParaRPr lang="en-IN"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9112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F317671-1703-45AE-87E6-F022034D9669}" type="datetimeFigureOut">
              <a:rPr lang="en-IN" smtClean="0"/>
              <a:t>22-02-2025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25E63EC-D78E-4BE8-965F-DD367B872F6D}" type="slidenum">
              <a:rPr lang="en-IN" smtClean="0"/>
              <a:t>‹#›</a:t>
            </a:fld>
            <a:endParaRPr lang="en-IN"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3325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317671-1703-45AE-87E6-F022034D9669}" type="datetimeFigureOut">
              <a:rPr lang="en-IN" smtClean="0"/>
              <a:t>22-02-2025</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725E63EC-D78E-4BE8-965F-DD367B872F6D}" type="slidenum">
              <a:rPr lang="en-IN" smtClean="0"/>
              <a:t>‹#›</a:t>
            </a:fld>
            <a:endParaRPr lang="en-IN" dirty="0"/>
          </a:p>
        </p:txBody>
      </p:sp>
    </p:spTree>
    <p:extLst>
      <p:ext uri="{BB962C8B-B14F-4D97-AF65-F5344CB8AC3E}">
        <p14:creationId xmlns:p14="http://schemas.microsoft.com/office/powerpoint/2010/main" val="3010919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F317671-1703-45AE-87E6-F022034D9669}" type="datetimeFigureOut">
              <a:rPr lang="en-IN" smtClean="0"/>
              <a:t>22-02-2025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25E63EC-D78E-4BE8-965F-DD367B872F6D}" type="slidenum">
              <a:rPr lang="en-IN" smtClean="0"/>
              <a:t>‹#›</a:t>
            </a:fld>
            <a:endParaRPr lang="en-IN"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3832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F317671-1703-45AE-87E6-F022034D9669}" type="datetimeFigureOut">
              <a:rPr lang="en-IN" smtClean="0"/>
              <a:t>22-02-2025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25E63EC-D78E-4BE8-965F-DD367B872F6D}" type="slidenum">
              <a:rPr lang="en-IN" smtClean="0"/>
              <a:t>‹#›</a:t>
            </a:fld>
            <a:endParaRPr lang="en-IN" dirty="0"/>
          </a:p>
        </p:txBody>
      </p:sp>
    </p:spTree>
    <p:extLst>
      <p:ext uri="{BB962C8B-B14F-4D97-AF65-F5344CB8AC3E}">
        <p14:creationId xmlns:p14="http://schemas.microsoft.com/office/powerpoint/2010/main" val="2707116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F317671-1703-45AE-87E6-F022034D9669}" type="datetimeFigureOut">
              <a:rPr lang="en-IN" smtClean="0"/>
              <a:t>22-02-2025</a:t>
            </a:fld>
            <a:endParaRPr lang="en-IN"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25E63EC-D78E-4BE8-965F-DD367B872F6D}" type="slidenum">
              <a:rPr lang="en-IN" smtClean="0"/>
              <a:t>‹#›</a:t>
            </a:fld>
            <a:endParaRPr lang="en-IN" dirty="0"/>
          </a:p>
        </p:txBody>
      </p:sp>
    </p:spTree>
    <p:extLst>
      <p:ext uri="{BB962C8B-B14F-4D97-AF65-F5344CB8AC3E}">
        <p14:creationId xmlns:p14="http://schemas.microsoft.com/office/powerpoint/2010/main" val="11912342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7361581"/>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2" name="Title 1"/>
          <p:cNvSpPr>
            <a:spLocks noGrp="1"/>
          </p:cNvSpPr>
          <p:nvPr>
            <p:ph type="ctrTitle"/>
          </p:nvPr>
        </p:nvSpPr>
        <p:spPr>
          <a:xfrm>
            <a:off x="463827" y="1974573"/>
            <a:ext cx="7726016" cy="1113183"/>
          </a:xfrm>
        </p:spPr>
        <p:txBody>
          <a:bodyPr>
            <a:noAutofit/>
          </a:bodyPr>
          <a:lstStyle/>
          <a:p>
            <a:r>
              <a:rPr lang="en-US" sz="4800" b="1" dirty="0">
                <a:solidFill>
                  <a:schemeClr val="accent2">
                    <a:lumMod val="75000"/>
                  </a:schemeClr>
                </a:solidFill>
                <a:latin typeface="Algerian" panose="04020705040A02060702" pitchFamily="82" charset="0"/>
              </a:rPr>
              <a:t>Power BI – Capstone Project</a:t>
            </a:r>
            <a:endParaRPr lang="en-IN" sz="4800" b="1" dirty="0">
              <a:solidFill>
                <a:schemeClr val="accent2">
                  <a:lumMod val="75000"/>
                </a:schemeClr>
              </a:solidFill>
              <a:latin typeface="Algerian" panose="04020705040A02060702" pitchFamily="82" charset="0"/>
            </a:endParaRPr>
          </a:p>
        </p:txBody>
      </p:sp>
      <p:sp>
        <p:nvSpPr>
          <p:cNvPr id="3" name="Subtitle 2"/>
          <p:cNvSpPr>
            <a:spLocks noGrp="1"/>
          </p:cNvSpPr>
          <p:nvPr>
            <p:ph type="subTitle" idx="1"/>
          </p:nvPr>
        </p:nvSpPr>
        <p:spPr>
          <a:xfrm>
            <a:off x="463827" y="3087756"/>
            <a:ext cx="8945215" cy="1603514"/>
          </a:xfrm>
        </p:spPr>
        <p:txBody>
          <a:bodyPr>
            <a:normAutofit/>
          </a:bodyPr>
          <a:lstStyle/>
          <a:p>
            <a:pPr algn="l"/>
            <a:r>
              <a:rPr lang="en-US" sz="3200" dirty="0" smtClean="0">
                <a:latin typeface="Calisto MT" panose="02040603050505030304" pitchFamily="18" charset="0"/>
              </a:rPr>
              <a:t>Exploring Coffee Quality</a:t>
            </a:r>
            <a:r>
              <a:rPr lang="en-US" sz="3200" dirty="0">
                <a:latin typeface="Calisto MT" panose="02040603050505030304" pitchFamily="18" charset="0"/>
              </a:rPr>
              <a:t> </a:t>
            </a:r>
            <a:r>
              <a:rPr lang="en-US" sz="3200" dirty="0" smtClean="0">
                <a:latin typeface="Calisto MT" panose="02040603050505030304" pitchFamily="18" charset="0"/>
              </a:rPr>
              <a:t>Analysis with Power BI</a:t>
            </a:r>
          </a:p>
          <a:p>
            <a:pPr algn="l"/>
            <a:r>
              <a:rPr lang="en-US" sz="3200" dirty="0">
                <a:latin typeface="Calisto MT" panose="02040603050505030304" pitchFamily="18" charset="0"/>
              </a:rPr>
              <a:t>	</a:t>
            </a:r>
            <a:r>
              <a:rPr lang="en-IN" sz="3200" dirty="0" smtClean="0">
                <a:latin typeface="Calisto MT" panose="02040603050505030304" pitchFamily="18" charset="0"/>
              </a:rPr>
              <a:t>Presented by:- Abdul </a:t>
            </a:r>
            <a:r>
              <a:rPr lang="en-IN" sz="3200" dirty="0" err="1" smtClean="0">
                <a:latin typeface="Calisto MT" panose="02040603050505030304" pitchFamily="18" charset="0"/>
              </a:rPr>
              <a:t>Rab</a:t>
            </a:r>
            <a:r>
              <a:rPr lang="en-IN" sz="3200" dirty="0" smtClean="0">
                <a:latin typeface="Calisto MT" panose="02040603050505030304" pitchFamily="18" charset="0"/>
              </a:rPr>
              <a:t> (S104478)</a:t>
            </a:r>
            <a:endParaRPr lang="en-US" sz="3200" dirty="0" smtClean="0">
              <a:latin typeface="Calisto MT" panose="02040603050505030304" pitchFamily="18" charset="0"/>
            </a:endParaRPr>
          </a:p>
        </p:txBody>
      </p:sp>
    </p:spTree>
    <p:extLst>
      <p:ext uri="{BB962C8B-B14F-4D97-AF65-F5344CB8AC3E}">
        <p14:creationId xmlns:p14="http://schemas.microsoft.com/office/powerpoint/2010/main" val="7086344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3587"/>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2" name="Title 1"/>
          <p:cNvSpPr>
            <a:spLocks noGrp="1"/>
          </p:cNvSpPr>
          <p:nvPr>
            <p:ph type="ctrTitle"/>
          </p:nvPr>
        </p:nvSpPr>
        <p:spPr>
          <a:xfrm>
            <a:off x="1524000" y="1122363"/>
            <a:ext cx="9144000" cy="878715"/>
          </a:xfrm>
        </p:spPr>
        <p:txBody>
          <a:bodyPr>
            <a:noAutofit/>
          </a:bodyPr>
          <a:lstStyle/>
          <a:p>
            <a:pPr algn="l"/>
            <a:r>
              <a:rPr lang="en-US" sz="4800" dirty="0" smtClean="0">
                <a:solidFill>
                  <a:schemeClr val="accent2">
                    <a:lumMod val="75000"/>
                  </a:schemeClr>
                </a:solidFill>
                <a:latin typeface="Algerian" panose="04020705040A02060702" pitchFamily="82" charset="0"/>
              </a:rPr>
              <a:t>Introduction</a:t>
            </a:r>
            <a:endParaRPr lang="en-IN" sz="4800" dirty="0">
              <a:solidFill>
                <a:schemeClr val="accent2">
                  <a:lumMod val="75000"/>
                </a:schemeClr>
              </a:solidFill>
              <a:latin typeface="Algerian" panose="04020705040A02060702" pitchFamily="82" charset="0"/>
            </a:endParaRPr>
          </a:p>
        </p:txBody>
      </p:sp>
      <p:sp>
        <p:nvSpPr>
          <p:cNvPr id="3" name="Subtitle 2"/>
          <p:cNvSpPr>
            <a:spLocks noGrp="1"/>
          </p:cNvSpPr>
          <p:nvPr>
            <p:ph type="subTitle" idx="1"/>
          </p:nvPr>
        </p:nvSpPr>
        <p:spPr>
          <a:xfrm>
            <a:off x="340242" y="2001078"/>
            <a:ext cx="8378456" cy="3825564"/>
          </a:xfrm>
        </p:spPr>
        <p:txBody>
          <a:bodyPr/>
          <a:lstStyle/>
          <a:p>
            <a:pPr algn="l"/>
            <a:r>
              <a:rPr lang="en-US" dirty="0"/>
              <a:t>The Coffee Quality Institute (CQI) is </a:t>
            </a:r>
            <a:r>
              <a:rPr lang="en-US" dirty="0" smtClean="0"/>
              <a:t>a non-profit organization that works to improve the quality and value of coffee worldwide. It was founded in 1996 and has its headquarters in California, USA.</a:t>
            </a:r>
          </a:p>
          <a:p>
            <a:pPr algn="l"/>
            <a:r>
              <a:rPr lang="en-US" dirty="0" smtClean="0"/>
              <a:t>CQI mission is to promote coffee quality through a range of activities that include research, training and certification programs. The organization works the coffee growers processors roasters and other stakeholders to improve coffee quality standards promotes sustainability and support the development of the specialty coffee industry.</a:t>
            </a:r>
            <a:endParaRPr lang="en-IN" dirty="0"/>
          </a:p>
        </p:txBody>
      </p:sp>
    </p:spTree>
    <p:extLst>
      <p:ext uri="{BB962C8B-B14F-4D97-AF65-F5344CB8AC3E}">
        <p14:creationId xmlns:p14="http://schemas.microsoft.com/office/powerpoint/2010/main" val="13893533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099235" cy="6758609"/>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2" name="Title 1"/>
          <p:cNvSpPr>
            <a:spLocks noGrp="1"/>
          </p:cNvSpPr>
          <p:nvPr>
            <p:ph type="ctrTitle"/>
          </p:nvPr>
        </p:nvSpPr>
        <p:spPr>
          <a:xfrm>
            <a:off x="424070" y="450575"/>
            <a:ext cx="8145772" cy="1037984"/>
          </a:xfrm>
        </p:spPr>
        <p:txBody>
          <a:bodyPr/>
          <a:lstStyle/>
          <a:p>
            <a:r>
              <a:rPr lang="en-US" sz="4800" dirty="0" smtClean="0">
                <a:solidFill>
                  <a:schemeClr val="accent2">
                    <a:lumMod val="75000"/>
                  </a:schemeClr>
                </a:solidFill>
                <a:latin typeface="Algerian" panose="04020705040A02060702" pitchFamily="82" charset="0"/>
              </a:rPr>
              <a:t>DATA</a:t>
            </a:r>
            <a:endParaRPr lang="en-IN" sz="4800" dirty="0">
              <a:solidFill>
                <a:schemeClr val="accent2">
                  <a:lumMod val="75000"/>
                </a:schemeClr>
              </a:solidFill>
              <a:latin typeface="Algerian" panose="04020705040A02060702" pitchFamily="82" charset="0"/>
            </a:endParaRPr>
          </a:p>
        </p:txBody>
      </p:sp>
      <p:sp>
        <p:nvSpPr>
          <p:cNvPr id="3" name="Subtitle 2"/>
          <p:cNvSpPr>
            <a:spLocks noGrp="1"/>
          </p:cNvSpPr>
          <p:nvPr>
            <p:ph type="subTitle" idx="1"/>
          </p:nvPr>
        </p:nvSpPr>
        <p:spPr>
          <a:xfrm>
            <a:off x="148856" y="1722474"/>
            <a:ext cx="8420986" cy="3827721"/>
          </a:xfrm>
        </p:spPr>
        <p:txBody>
          <a:bodyPr>
            <a:normAutofit fontScale="92500" lnSpcReduction="20000"/>
          </a:bodyPr>
          <a:lstStyle/>
          <a:p>
            <a:pPr algn="l"/>
            <a:r>
              <a:rPr lang="en-US" dirty="0" smtClean="0"/>
              <a:t>The data encompasses various aspects of coffee production, processing and sensory evaluation, alongside information on coffee genetics, soil types, and other quality-affecting factors.</a:t>
            </a:r>
          </a:p>
          <a:p>
            <a:pPr algn="l"/>
            <a:r>
              <a:rPr lang="en-US" b="1" dirty="0" smtClean="0"/>
              <a:t>Sensory Evaluations:</a:t>
            </a:r>
          </a:p>
          <a:p>
            <a:pPr algn="l"/>
            <a:r>
              <a:rPr lang="en-US" dirty="0" smtClean="0"/>
              <a:t>Coffee Quality is assesses through several sensory attributes.</a:t>
            </a:r>
          </a:p>
          <a:p>
            <a:pPr algn="l"/>
            <a:r>
              <a:rPr lang="en-US" b="1" dirty="0" smtClean="0"/>
              <a:t>Aroma, Flavor, Aftertaste, Acidity, Body, Balance, Uniformity, Clean Cup, Sweetness, and Total Cup points.</a:t>
            </a:r>
          </a:p>
          <a:p>
            <a:pPr algn="l"/>
            <a:r>
              <a:rPr lang="en-US" b="1" dirty="0" smtClean="0"/>
              <a:t>Defects:</a:t>
            </a:r>
          </a:p>
          <a:p>
            <a:pPr algn="l"/>
            <a:r>
              <a:rPr lang="en-US" dirty="0" smtClean="0"/>
              <a:t>Defects are undesirables characteristic resulting from processing or storage issues,</a:t>
            </a:r>
          </a:p>
          <a:p>
            <a:pPr algn="l"/>
            <a:r>
              <a:rPr lang="en-US" dirty="0" smtClean="0"/>
              <a:t>Divided into two categories.</a:t>
            </a:r>
          </a:p>
          <a:p>
            <a:pPr algn="l"/>
            <a:r>
              <a:rPr lang="en-US" b="1" dirty="0" smtClean="0"/>
              <a:t>Category One Defects and category two Defects  </a:t>
            </a:r>
            <a:endParaRPr lang="en-IN" b="1" dirty="0"/>
          </a:p>
        </p:txBody>
      </p:sp>
    </p:spTree>
    <p:extLst>
      <p:ext uri="{BB962C8B-B14F-4D97-AF65-F5344CB8AC3E}">
        <p14:creationId xmlns:p14="http://schemas.microsoft.com/office/powerpoint/2010/main" val="3311603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2" name="Title 1"/>
          <p:cNvSpPr>
            <a:spLocks noGrp="1"/>
          </p:cNvSpPr>
          <p:nvPr>
            <p:ph type="title"/>
          </p:nvPr>
        </p:nvSpPr>
        <p:spPr>
          <a:xfrm>
            <a:off x="357810" y="365125"/>
            <a:ext cx="8229600" cy="1059637"/>
          </a:xfrm>
        </p:spPr>
        <p:txBody>
          <a:bodyPr>
            <a:normAutofit/>
          </a:bodyPr>
          <a:lstStyle/>
          <a:p>
            <a:pPr algn="ctr"/>
            <a:r>
              <a:rPr lang="en-US" sz="4800" b="1" dirty="0" smtClean="0">
                <a:solidFill>
                  <a:schemeClr val="accent2">
                    <a:lumMod val="75000"/>
                  </a:schemeClr>
                </a:solidFill>
                <a:latin typeface="Algerian" panose="04020705040A02060702" pitchFamily="82" charset="0"/>
              </a:rPr>
              <a:t>Objectives</a:t>
            </a:r>
            <a:endParaRPr lang="en-IN" sz="4800" b="1" dirty="0">
              <a:solidFill>
                <a:schemeClr val="accent2">
                  <a:lumMod val="75000"/>
                </a:schemeClr>
              </a:solidFill>
              <a:latin typeface="Algerian" panose="04020705040A02060702" pitchFamily="82" charset="0"/>
            </a:endParaRPr>
          </a:p>
        </p:txBody>
      </p:sp>
      <p:sp>
        <p:nvSpPr>
          <p:cNvPr id="3" name="Content Placeholder 2"/>
          <p:cNvSpPr>
            <a:spLocks noGrp="1"/>
          </p:cNvSpPr>
          <p:nvPr>
            <p:ph idx="1"/>
          </p:nvPr>
        </p:nvSpPr>
        <p:spPr>
          <a:xfrm>
            <a:off x="357810" y="1517528"/>
            <a:ext cx="8547651" cy="5121810"/>
          </a:xfrm>
        </p:spPr>
        <p:txBody>
          <a:bodyPr>
            <a:normAutofit/>
          </a:bodyPr>
          <a:lstStyle/>
          <a:p>
            <a:pPr marL="0" indent="0">
              <a:buNone/>
            </a:pPr>
            <a:r>
              <a:rPr lang="en-US" sz="2400" dirty="0" smtClean="0"/>
              <a:t>The primary goal of this project is to leverage the rich dataset provided by CQI to Understand the factors that contribute to coffee Quality Specifically we aim to explore the following research questions.</a:t>
            </a:r>
          </a:p>
          <a:p>
            <a:pPr marL="514350" indent="-514350">
              <a:buAutoNum type="arabicPeriod"/>
            </a:pPr>
            <a:r>
              <a:rPr lang="en-US" sz="2400" dirty="0" smtClean="0"/>
              <a:t>What are the key determinates of coffee quality as evaluated through sensory attributes such as  Aroma, Flavor, Acidity etc.?</a:t>
            </a:r>
          </a:p>
          <a:p>
            <a:pPr marL="514350" indent="-514350">
              <a:buAutoNum type="arabicPeriod"/>
            </a:pPr>
            <a:r>
              <a:rPr lang="en-US" sz="2400" dirty="0" smtClean="0"/>
              <a:t>Is there a correlation between processing methods origin regions and coffee quality scores?</a:t>
            </a:r>
          </a:p>
          <a:p>
            <a:pPr marL="514350" indent="-514350">
              <a:buAutoNum type="arabicPeriod"/>
            </a:pPr>
            <a:r>
              <a:rPr lang="en-US" sz="2400" dirty="0" smtClean="0"/>
              <a:t>Can we identify any trends or patterns in defect occurrences and their impact on overall coffee quality?</a:t>
            </a:r>
          </a:p>
          <a:p>
            <a:pPr marL="514350" indent="-514350">
              <a:buAutoNum type="arabicPeriod"/>
            </a:pPr>
            <a:r>
              <a:rPr lang="en-US" sz="2400" dirty="0" smtClean="0"/>
              <a:t>How do different variables interact to influence the Total Coffee Points, which represent an overall measure of coffee quality?</a:t>
            </a:r>
            <a:endParaRPr lang="en-IN" sz="2400" dirty="0"/>
          </a:p>
        </p:txBody>
      </p:sp>
    </p:spTree>
    <p:extLst>
      <p:ext uri="{BB962C8B-B14F-4D97-AF65-F5344CB8AC3E}">
        <p14:creationId xmlns:p14="http://schemas.microsoft.com/office/powerpoint/2010/main" val="4258383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2521"/>
            <a:ext cx="12192000" cy="6990522"/>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2" name="Title 1"/>
          <p:cNvSpPr>
            <a:spLocks noGrp="1"/>
          </p:cNvSpPr>
          <p:nvPr>
            <p:ph type="ctrTitle"/>
          </p:nvPr>
        </p:nvSpPr>
        <p:spPr>
          <a:xfrm>
            <a:off x="159028" y="357809"/>
            <a:ext cx="8945216" cy="1391479"/>
          </a:xfrm>
        </p:spPr>
        <p:txBody>
          <a:bodyPr>
            <a:normAutofit/>
          </a:bodyPr>
          <a:lstStyle/>
          <a:p>
            <a:r>
              <a:rPr lang="en-US" sz="4800" b="1" dirty="0">
                <a:solidFill>
                  <a:schemeClr val="accent2">
                    <a:lumMod val="75000"/>
                  </a:schemeClr>
                </a:solidFill>
                <a:latin typeface="Algerian" panose="04020705040A02060702" pitchFamily="82" charset="0"/>
              </a:rPr>
              <a:t>Dataset</a:t>
            </a:r>
            <a:r>
              <a:rPr lang="en-US" b="1" dirty="0">
                <a:solidFill>
                  <a:schemeClr val="accent2">
                    <a:lumMod val="75000"/>
                  </a:schemeClr>
                </a:solidFill>
                <a:latin typeface="Algerian" panose="04020705040A02060702" pitchFamily="82" charset="0"/>
              </a:rPr>
              <a:t> Overview</a:t>
            </a:r>
            <a:endParaRPr lang="en-IN" dirty="0">
              <a:solidFill>
                <a:schemeClr val="accent2">
                  <a:lumMod val="75000"/>
                </a:schemeClr>
              </a:solidFill>
              <a:latin typeface="Algerian" panose="04020705040A02060702" pitchFamily="82" charset="0"/>
            </a:endParaRPr>
          </a:p>
        </p:txBody>
      </p:sp>
      <p:sp>
        <p:nvSpPr>
          <p:cNvPr id="3" name="Subtitle 2"/>
          <p:cNvSpPr>
            <a:spLocks noGrp="1"/>
          </p:cNvSpPr>
          <p:nvPr>
            <p:ph type="subTitle" idx="1"/>
          </p:nvPr>
        </p:nvSpPr>
        <p:spPr>
          <a:xfrm>
            <a:off x="304799" y="1961322"/>
            <a:ext cx="8892209" cy="4333461"/>
          </a:xfrm>
        </p:spPr>
        <p:txBody>
          <a:bodyPr>
            <a:normAutofit/>
          </a:bodyPr>
          <a:lstStyle/>
          <a:p>
            <a:pPr marL="457200" indent="-457200" algn="l">
              <a:buFont typeface="+mj-lt"/>
              <a:buAutoNum type="arabicPeriod"/>
            </a:pPr>
            <a:r>
              <a:rPr lang="en-US" sz="2000" dirty="0" smtClean="0"/>
              <a:t>The Dataset consists of 207 records and 31 columns.</a:t>
            </a:r>
          </a:p>
          <a:p>
            <a:pPr marL="514350" indent="-514350" algn="l">
              <a:buAutoNum type="arabicPeriod"/>
            </a:pPr>
            <a:r>
              <a:rPr lang="en-US" sz="2000" dirty="0" smtClean="0"/>
              <a:t>The countries listed in the dataset span multiple regions, including South America, North America, Asia and Pacific, Central America and Africa, primarily focusing on areas known for coffee production.</a:t>
            </a:r>
          </a:p>
          <a:p>
            <a:pPr marL="457200" indent="-457200" algn="l">
              <a:buFont typeface="+mj-lt"/>
              <a:buAutoNum type="arabicPeriod"/>
            </a:pPr>
            <a:r>
              <a:rPr lang="en-US" sz="2000" dirty="0" smtClean="0"/>
              <a:t>The columns include:</a:t>
            </a:r>
            <a:r>
              <a:rPr lang="en-IN" sz="2000" dirty="0" smtClean="0"/>
              <a:t> 'ID', 'Country of Origin', 'Lot Number', 'Altitude', 'Region', 'Number of Bags', 'Bag Weight', 'In-Country Partner', 'Harvest Year', 'Grading Date', 'Variety', 'Status', 'Processing Method', 'Aroma', '</a:t>
            </a:r>
            <a:r>
              <a:rPr lang="en-IN" sz="2000" dirty="0" err="1" smtClean="0"/>
              <a:t>Flavor</a:t>
            </a:r>
            <a:r>
              <a:rPr lang="en-IN" sz="2000" dirty="0" smtClean="0"/>
              <a:t>', 'Aftertaste', 'Acidity', 'Body', 'Balance', 'Uniformity', 'Clean Cup', 'Sweetness', 'Overall', 'Defects', 'Total Cup Points', 'Moisture Percentage', 'Category One Defects', 'Quakers', 'Colour', 'Category Two Defects', 'Expiration'.</a:t>
            </a:r>
          </a:p>
          <a:p>
            <a:pPr marL="514350" indent="-514350" algn="l">
              <a:buAutoNum type="arabicPeriod"/>
            </a:pPr>
            <a:r>
              <a:rPr lang="en-US" sz="2000" dirty="0" smtClean="0"/>
              <a:t>The dataset contains 13 categorical columns and 18 numerical columns.</a:t>
            </a:r>
            <a:endParaRPr lang="en-IN" sz="2000" dirty="0" smtClean="0"/>
          </a:p>
          <a:p>
            <a:pPr algn="l"/>
            <a:endParaRPr lang="en-IN" dirty="0"/>
          </a:p>
        </p:txBody>
      </p:sp>
    </p:spTree>
    <p:extLst>
      <p:ext uri="{BB962C8B-B14F-4D97-AF65-F5344CB8AC3E}">
        <p14:creationId xmlns:p14="http://schemas.microsoft.com/office/powerpoint/2010/main" val="34432932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756"/>
            <a:ext cx="12192000" cy="6858000"/>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65" y="0"/>
            <a:ext cx="11993217" cy="6818244"/>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2" name="Title 1"/>
          <p:cNvSpPr>
            <a:spLocks noGrp="1"/>
          </p:cNvSpPr>
          <p:nvPr>
            <p:ph type="title"/>
          </p:nvPr>
        </p:nvSpPr>
        <p:spPr>
          <a:xfrm>
            <a:off x="838200" y="556591"/>
            <a:ext cx="7537174" cy="1934818"/>
          </a:xfrm>
        </p:spPr>
        <p:txBody>
          <a:bodyPr>
            <a:normAutofit/>
          </a:bodyPr>
          <a:lstStyle/>
          <a:p>
            <a:pPr algn="ctr"/>
            <a:r>
              <a:rPr lang="en-US" sz="4800" b="1" dirty="0" smtClean="0">
                <a:solidFill>
                  <a:schemeClr val="accent2">
                    <a:lumMod val="75000"/>
                  </a:schemeClr>
                </a:solidFill>
                <a:latin typeface="Algerian" panose="04020705040A02060702" pitchFamily="82" charset="0"/>
                <a:cs typeface="Times New Roman" panose="02020603050405020304" pitchFamily="18" charset="0"/>
              </a:rPr>
              <a:t>Insights</a:t>
            </a:r>
            <a:r>
              <a:rPr lang="en-US" b="1" dirty="0" smtClean="0">
                <a:solidFill>
                  <a:schemeClr val="accent2">
                    <a:lumMod val="75000"/>
                  </a:schemeClr>
                </a:solidFill>
                <a:latin typeface="Algerian" panose="04020705040A02060702" pitchFamily="82" charset="0"/>
                <a:cs typeface="Times New Roman" panose="02020603050405020304" pitchFamily="18" charset="0"/>
              </a:rPr>
              <a:t> Drawn</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838200" y="1825624"/>
            <a:ext cx="8425070" cy="3634271"/>
          </a:xfrm>
        </p:spPr>
        <p:txBody>
          <a:bodyPr>
            <a:normAutofit/>
          </a:bodyPr>
          <a:lstStyle/>
          <a:p>
            <a:pPr marL="514350" indent="-514350">
              <a:buFont typeface="+mj-lt"/>
              <a:buAutoNum type="arabicPeriod"/>
            </a:pPr>
            <a:r>
              <a:rPr lang="en-IN" sz="2000" dirty="0" smtClean="0"/>
              <a:t>Globally </a:t>
            </a:r>
            <a:r>
              <a:rPr lang="en-IN" sz="2000" dirty="0"/>
              <a:t>total of 47K Kilogram of coffee has been tested for </a:t>
            </a:r>
            <a:r>
              <a:rPr lang="en-IN" sz="2000" dirty="0" smtClean="0"/>
              <a:t>quality check.</a:t>
            </a:r>
          </a:p>
          <a:p>
            <a:pPr marL="514350" indent="-514350">
              <a:buFont typeface="+mj-lt"/>
              <a:buAutoNum type="arabicPeriod"/>
            </a:pPr>
            <a:r>
              <a:rPr lang="en-IN" sz="2000" dirty="0" smtClean="0"/>
              <a:t> Globally </a:t>
            </a:r>
            <a:r>
              <a:rPr lang="en-IN" sz="2000" dirty="0"/>
              <a:t>3.7K Kilogram of coffee has been discarded as </a:t>
            </a:r>
            <a:r>
              <a:rPr lang="en-IN" sz="2000" dirty="0" smtClean="0"/>
              <a:t>defective </a:t>
            </a:r>
            <a:r>
              <a:rPr lang="en-IN" sz="2000" dirty="0"/>
              <a:t>by National Associations. </a:t>
            </a:r>
          </a:p>
          <a:p>
            <a:pPr marL="514350" indent="-514350">
              <a:buFont typeface="+mj-lt"/>
              <a:buAutoNum type="arabicPeriod"/>
            </a:pPr>
            <a:r>
              <a:rPr lang="en-IN" sz="2000" dirty="0" smtClean="0"/>
              <a:t>Aroma</a:t>
            </a:r>
            <a:r>
              <a:rPr lang="en-IN" sz="2000" dirty="0"/>
              <a:t>, </a:t>
            </a:r>
            <a:r>
              <a:rPr lang="en-IN" sz="2000" dirty="0" err="1" smtClean="0"/>
              <a:t>Flavor</a:t>
            </a:r>
            <a:r>
              <a:rPr lang="en-IN" sz="2000" dirty="0"/>
              <a:t>, Aftertaste, Acidity are some of the quality parameters. </a:t>
            </a:r>
          </a:p>
          <a:p>
            <a:pPr marL="514350" indent="-514350">
              <a:buFont typeface="+mj-lt"/>
              <a:buAutoNum type="arabicPeriod"/>
            </a:pPr>
            <a:r>
              <a:rPr lang="en-IN" sz="2000" dirty="0" smtClean="0"/>
              <a:t>Ethiopia, </a:t>
            </a:r>
            <a:r>
              <a:rPr lang="en-IN" sz="2000" dirty="0"/>
              <a:t>Taiwan, Guatemala, Honduras, Colombia are the top 5 global coffee producers. </a:t>
            </a:r>
          </a:p>
          <a:p>
            <a:pPr marL="514350" indent="-514350">
              <a:buFont typeface="+mj-lt"/>
              <a:buAutoNum type="arabicPeriod"/>
            </a:pPr>
            <a:r>
              <a:rPr lang="en-IN" sz="2000" dirty="0" smtClean="0"/>
              <a:t>Ethiopian, Heirlooms, </a:t>
            </a:r>
            <a:r>
              <a:rPr lang="en-IN" sz="2000" dirty="0"/>
              <a:t>Bourbon, </a:t>
            </a:r>
            <a:r>
              <a:rPr lang="en-IN" sz="2000" dirty="0" err="1"/>
              <a:t>Caturra</a:t>
            </a:r>
            <a:r>
              <a:rPr lang="en-IN" sz="2000" dirty="0"/>
              <a:t>, </a:t>
            </a:r>
            <a:r>
              <a:rPr lang="en-IN" sz="2000" dirty="0" err="1"/>
              <a:t>Gesha</a:t>
            </a:r>
            <a:r>
              <a:rPr lang="en-IN" sz="2000" dirty="0"/>
              <a:t>, </a:t>
            </a:r>
            <a:r>
              <a:rPr lang="en-IN" sz="2000" dirty="0" err="1"/>
              <a:t>Typica</a:t>
            </a:r>
            <a:r>
              <a:rPr lang="en-IN" sz="2000" dirty="0"/>
              <a:t> are the most </a:t>
            </a:r>
            <a:r>
              <a:rPr lang="en-IN" sz="2000" dirty="0" smtClean="0"/>
              <a:t>produced </a:t>
            </a:r>
            <a:r>
              <a:rPr lang="en-IN" sz="2000" dirty="0"/>
              <a:t>varieties.</a:t>
            </a:r>
          </a:p>
        </p:txBody>
      </p:sp>
    </p:spTree>
    <p:extLst>
      <p:ext uri="{BB962C8B-B14F-4D97-AF65-F5344CB8AC3E}">
        <p14:creationId xmlns:p14="http://schemas.microsoft.com/office/powerpoint/2010/main" val="23131602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8712" y="500062"/>
            <a:ext cx="1374913" cy="1325563"/>
          </a:xfrm>
        </p:spPr>
        <p:txBody>
          <a:bodyPr/>
          <a:lstStyle/>
          <a:p>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7998"/>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3" name="Content Placeholder 2"/>
          <p:cNvSpPr>
            <a:spLocks noGrp="1"/>
          </p:cNvSpPr>
          <p:nvPr>
            <p:ph idx="1"/>
          </p:nvPr>
        </p:nvSpPr>
        <p:spPr>
          <a:xfrm>
            <a:off x="198782" y="500062"/>
            <a:ext cx="8998227" cy="3621364"/>
          </a:xfrm>
        </p:spPr>
        <p:txBody>
          <a:bodyPr>
            <a:normAutofit/>
          </a:bodyPr>
          <a:lstStyle/>
          <a:p>
            <a:pPr marL="0" indent="0">
              <a:buNone/>
            </a:pPr>
            <a:r>
              <a:rPr lang="en-US" sz="3600" b="1" dirty="0" smtClean="0"/>
              <a:t>"RISE AND GRIND, IT'S </a:t>
            </a:r>
            <a:r>
              <a:rPr lang="en-US" sz="3600" b="1" dirty="0" smtClean="0">
                <a:cs typeface="Times New Roman" panose="02020603050405020304" pitchFamily="18" charset="0"/>
              </a:rPr>
              <a:t>COFFEE TIME! </a:t>
            </a:r>
            <a:r>
              <a:rPr lang="en-US" sz="3600" dirty="0" smtClean="0">
                <a:solidFill>
                  <a:schemeClr val="accent2">
                    <a:lumMod val="75000"/>
                  </a:schemeClr>
                </a:solidFill>
                <a:latin typeface="Times New Roman" panose="02020603050405020304" pitchFamily="18" charset="0"/>
                <a:cs typeface="Times New Roman" panose="02020603050405020304" pitchFamily="18" charset="0"/>
              </a:rPr>
              <a:t>☕</a:t>
            </a:r>
            <a:r>
              <a:rPr lang="en-US" sz="3600"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Coffee is a liquid hug 🤗 for your brain 🧠, bringing people together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solving all problems, making life better one cup at a time. </a:t>
            </a:r>
            <a:r>
              <a:rPr lang="en-US" dirty="0" smtClean="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 Coffee Love    #Morning Motivation  # Coffee Culture"</a:t>
            </a: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938" y="3654288"/>
            <a:ext cx="6419940" cy="269350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810" y="3352799"/>
            <a:ext cx="7818781" cy="3505199"/>
          </a:xfrm>
          <a:prstGeom prst="rect">
            <a:avLst/>
          </a:prstGeom>
        </p:spPr>
      </p:pic>
    </p:spTree>
    <p:extLst>
      <p:ext uri="{BB962C8B-B14F-4D97-AF65-F5344CB8AC3E}">
        <p14:creationId xmlns:p14="http://schemas.microsoft.com/office/powerpoint/2010/main" val="19457180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253</TotalTime>
  <Words>401</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Algerian</vt:lpstr>
      <vt:lpstr>Arial</vt:lpstr>
      <vt:lpstr>Calisto MT</vt:lpstr>
      <vt:lpstr>Garamond</vt:lpstr>
      <vt:lpstr>Times New Roman</vt:lpstr>
      <vt:lpstr>Organic</vt:lpstr>
      <vt:lpstr>Power BI – Capstone Project</vt:lpstr>
      <vt:lpstr>Introduction</vt:lpstr>
      <vt:lpstr>DATA</vt:lpstr>
      <vt:lpstr>Objectives</vt:lpstr>
      <vt:lpstr>Dataset Overview</vt:lpstr>
      <vt:lpstr>Insights Drawn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 – Capstone Project</dc:title>
  <dc:creator>DELL</dc:creator>
  <cp:lastModifiedBy>DELL</cp:lastModifiedBy>
  <cp:revision>27</cp:revision>
  <dcterms:created xsi:type="dcterms:W3CDTF">2025-02-15T12:56:43Z</dcterms:created>
  <dcterms:modified xsi:type="dcterms:W3CDTF">2025-02-22T05:42:20Z</dcterms:modified>
</cp:coreProperties>
</file>