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9" r:id="rId3"/>
    <p:sldId id="268" r:id="rId4"/>
    <p:sldId id="260" r:id="rId5"/>
    <p:sldId id="269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8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64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1301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0451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180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6466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57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2676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8881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7764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9097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6663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8918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256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067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142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93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377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9209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1549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3825">
              <a:lnSpc>
                <a:spcPct val="100000"/>
              </a:lnSpc>
            </a:pPr>
            <a:r>
              <a:rPr lang="en-US" sz="1800" spc="-10"/>
              <a:t>1/</a:t>
            </a:r>
            <a:r>
              <a:rPr lang="en-US" sz="1800" spc="-20"/>
              <a:t>2</a:t>
            </a:r>
            <a:r>
              <a:rPr lang="en-US" sz="1800" spc="-10"/>
              <a:t>9/</a:t>
            </a:r>
            <a:r>
              <a:rPr lang="en-US" sz="1800" spc="-20"/>
              <a:t>2</a:t>
            </a:r>
            <a:r>
              <a:rPr lang="en-US" sz="1800" spc="-10"/>
              <a:t>015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07314">
              <a:lnSpc>
                <a:spcPct val="100000"/>
              </a:lnSpc>
            </a:pPr>
            <a:fld id="{81D60167-4931-47E6-BA6A-407CBD079E47}" type="slidenum">
              <a:rPr lang="en-US" sz="1800" spc="-10" smtClean="0"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50771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0321" y="739699"/>
            <a:ext cx="961386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200" b="1" i="1" spc="-40" dirty="0">
                <a:latin typeface="Tw Cen MT" panose="020B0602020104020603" pitchFamily="34" charset="0"/>
                <a:cs typeface="Garamond"/>
              </a:rPr>
              <a:t>Topic : Hass</a:t>
            </a:r>
            <a:r>
              <a:rPr lang="en-US" sz="7200" b="1" i="1" spc="-30" dirty="0">
                <a:latin typeface="Tw Cen MT" panose="020B0602020104020603" pitchFamily="34" charset="0"/>
                <a:cs typeface="Garamond"/>
              </a:rPr>
              <a:t>e</a:t>
            </a:r>
            <a:r>
              <a:rPr lang="en-US" sz="7200" b="1" i="1" spc="15" dirty="0">
                <a:latin typeface="Tw Cen MT" panose="020B0602020104020603" pitchFamily="34" charset="0"/>
                <a:cs typeface="Garamond"/>
              </a:rPr>
              <a:t> </a:t>
            </a:r>
            <a:r>
              <a:rPr lang="en-US" sz="7200" b="1" i="1" dirty="0">
                <a:latin typeface="Tw Cen MT" panose="020B0602020104020603" pitchFamily="34" charset="0"/>
                <a:cs typeface="Garamond"/>
              </a:rPr>
              <a:t>Dia</a:t>
            </a:r>
            <a:r>
              <a:rPr lang="en-US" sz="7200" b="1" i="1" spc="175" dirty="0">
                <a:latin typeface="Tw Cen MT" panose="020B0602020104020603" pitchFamily="34" charset="0"/>
                <a:cs typeface="Garamond"/>
              </a:rPr>
              <a:t>g</a:t>
            </a:r>
            <a:r>
              <a:rPr lang="en-US" sz="7200" b="1" i="1" spc="-5" dirty="0">
                <a:latin typeface="Tw Cen MT" panose="020B0602020104020603" pitchFamily="34" charset="0"/>
                <a:cs typeface="Garamond"/>
              </a:rPr>
              <a:t>ram</a:t>
            </a:r>
            <a:endParaRPr sz="7200" b="1" i="1" dirty="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AD927-61BA-4B1D-9FD2-3FF9448C3F1B}"/>
              </a:ext>
            </a:extLst>
          </p:cNvPr>
          <p:cNvSpPr txBox="1"/>
          <p:nvPr/>
        </p:nvSpPr>
        <p:spPr>
          <a:xfrm>
            <a:off x="10591800" y="751582"/>
            <a:ext cx="1600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Discrete Structure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1908" y="569137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32614" y="0"/>
                </a:moveTo>
                <a:lnTo>
                  <a:pt x="2474" y="26152"/>
                </a:lnTo>
                <a:lnTo>
                  <a:pt x="0" y="40978"/>
                </a:lnTo>
                <a:lnTo>
                  <a:pt x="2261" y="53810"/>
                </a:lnTo>
                <a:lnTo>
                  <a:pt x="8498" y="64899"/>
                </a:lnTo>
                <a:lnTo>
                  <a:pt x="18444" y="73548"/>
                </a:lnTo>
                <a:lnTo>
                  <a:pt x="31832" y="79058"/>
                </a:lnTo>
                <a:lnTo>
                  <a:pt x="48396" y="80729"/>
                </a:lnTo>
                <a:lnTo>
                  <a:pt x="61256" y="75619"/>
                </a:lnTo>
                <a:lnTo>
                  <a:pt x="71517" y="66552"/>
                </a:lnTo>
                <a:lnTo>
                  <a:pt x="78310" y="54399"/>
                </a:lnTo>
                <a:lnTo>
                  <a:pt x="80766" y="40033"/>
                </a:lnTo>
                <a:lnTo>
                  <a:pt x="78562" y="27135"/>
                </a:lnTo>
                <a:lnTo>
                  <a:pt x="72364" y="15980"/>
                </a:lnTo>
                <a:lnTo>
                  <a:pt x="62453" y="7269"/>
                </a:lnTo>
                <a:lnTo>
                  <a:pt x="49109" y="1708"/>
                </a:lnTo>
                <a:lnTo>
                  <a:pt x="32614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1904" y="569137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40390"/>
                </a:moveTo>
                <a:lnTo>
                  <a:pt x="2478" y="26152"/>
                </a:lnTo>
                <a:lnTo>
                  <a:pt x="9327" y="14070"/>
                </a:lnTo>
                <a:lnTo>
                  <a:pt x="19667" y="5050"/>
                </a:lnTo>
                <a:lnTo>
                  <a:pt x="32618" y="0"/>
                </a:lnTo>
                <a:lnTo>
                  <a:pt x="49113" y="1708"/>
                </a:lnTo>
                <a:lnTo>
                  <a:pt x="62457" y="7269"/>
                </a:lnTo>
                <a:lnTo>
                  <a:pt x="72368" y="15980"/>
                </a:lnTo>
                <a:lnTo>
                  <a:pt x="78566" y="27135"/>
                </a:lnTo>
                <a:lnTo>
                  <a:pt x="80770" y="40033"/>
                </a:lnTo>
                <a:lnTo>
                  <a:pt x="78314" y="54399"/>
                </a:lnTo>
                <a:lnTo>
                  <a:pt x="71521" y="66552"/>
                </a:lnTo>
                <a:lnTo>
                  <a:pt x="61260" y="75619"/>
                </a:lnTo>
                <a:lnTo>
                  <a:pt x="48400" y="80729"/>
                </a:lnTo>
                <a:lnTo>
                  <a:pt x="31836" y="79058"/>
                </a:lnTo>
                <a:lnTo>
                  <a:pt x="2265" y="53810"/>
                </a:lnTo>
                <a:lnTo>
                  <a:pt x="0" y="4039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7423" y="4588102"/>
            <a:ext cx="82550" cy="80645"/>
          </a:xfrm>
          <a:custGeom>
            <a:avLst/>
            <a:gdLst/>
            <a:ahLst/>
            <a:cxnLst/>
            <a:rect l="l" t="t" r="r" b="b"/>
            <a:pathLst>
              <a:path w="82550" h="80645">
                <a:moveTo>
                  <a:pt x="32722" y="0"/>
                </a:moveTo>
                <a:lnTo>
                  <a:pt x="19725" y="5143"/>
                </a:lnTo>
                <a:lnTo>
                  <a:pt x="9352" y="14157"/>
                </a:lnTo>
                <a:lnTo>
                  <a:pt x="2482" y="26175"/>
                </a:lnTo>
                <a:lnTo>
                  <a:pt x="0" y="40285"/>
                </a:lnTo>
                <a:lnTo>
                  <a:pt x="75" y="42793"/>
                </a:lnTo>
                <a:lnTo>
                  <a:pt x="33585" y="78905"/>
                </a:lnTo>
                <a:lnTo>
                  <a:pt x="50630" y="80331"/>
                </a:lnTo>
                <a:lnTo>
                  <a:pt x="63237" y="74940"/>
                </a:lnTo>
                <a:lnTo>
                  <a:pt x="73267" y="65718"/>
                </a:lnTo>
                <a:lnTo>
                  <a:pt x="79887" y="53404"/>
                </a:lnTo>
                <a:lnTo>
                  <a:pt x="82267" y="38739"/>
                </a:lnTo>
                <a:lnTo>
                  <a:pt x="79717" y="26165"/>
                </a:lnTo>
                <a:lnTo>
                  <a:pt x="73243" y="15349"/>
                </a:lnTo>
                <a:lnTo>
                  <a:pt x="63080" y="6931"/>
                </a:lnTo>
                <a:lnTo>
                  <a:pt x="49489" y="1591"/>
                </a:lnTo>
                <a:lnTo>
                  <a:pt x="3272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97423" y="4588102"/>
            <a:ext cx="82550" cy="80645"/>
          </a:xfrm>
          <a:custGeom>
            <a:avLst/>
            <a:gdLst/>
            <a:ahLst/>
            <a:cxnLst/>
            <a:rect l="l" t="t" r="r" b="b"/>
            <a:pathLst>
              <a:path w="82550" h="80645">
                <a:moveTo>
                  <a:pt x="0" y="40285"/>
                </a:moveTo>
                <a:lnTo>
                  <a:pt x="2484" y="26165"/>
                </a:lnTo>
                <a:lnTo>
                  <a:pt x="9352" y="14157"/>
                </a:lnTo>
                <a:lnTo>
                  <a:pt x="19725" y="5143"/>
                </a:lnTo>
                <a:lnTo>
                  <a:pt x="32722" y="0"/>
                </a:lnTo>
                <a:lnTo>
                  <a:pt x="49489" y="1591"/>
                </a:lnTo>
                <a:lnTo>
                  <a:pt x="63080" y="6931"/>
                </a:lnTo>
                <a:lnTo>
                  <a:pt x="73243" y="15349"/>
                </a:lnTo>
                <a:lnTo>
                  <a:pt x="79724" y="26175"/>
                </a:lnTo>
                <a:lnTo>
                  <a:pt x="82267" y="38739"/>
                </a:lnTo>
                <a:lnTo>
                  <a:pt x="79887" y="53404"/>
                </a:lnTo>
                <a:lnTo>
                  <a:pt x="73267" y="65718"/>
                </a:lnTo>
                <a:lnTo>
                  <a:pt x="63237" y="74940"/>
                </a:lnTo>
                <a:lnTo>
                  <a:pt x="50630" y="80331"/>
                </a:lnTo>
                <a:lnTo>
                  <a:pt x="33585" y="78905"/>
                </a:lnTo>
                <a:lnTo>
                  <a:pt x="2857" y="55079"/>
                </a:lnTo>
                <a:lnTo>
                  <a:pt x="0" y="4028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30677" y="3579093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33235" y="0"/>
                </a:moveTo>
                <a:lnTo>
                  <a:pt x="2520" y="25648"/>
                </a:lnTo>
                <a:lnTo>
                  <a:pt x="0" y="40519"/>
                </a:lnTo>
                <a:lnTo>
                  <a:pt x="2383" y="53048"/>
                </a:lnTo>
                <a:lnTo>
                  <a:pt x="8785" y="63852"/>
                </a:lnTo>
                <a:lnTo>
                  <a:pt x="18936" y="72262"/>
                </a:lnTo>
                <a:lnTo>
                  <a:pt x="32567" y="77606"/>
                </a:lnTo>
                <a:lnTo>
                  <a:pt x="49411" y="79214"/>
                </a:lnTo>
                <a:lnTo>
                  <a:pt x="62464" y="74181"/>
                </a:lnTo>
                <a:lnTo>
                  <a:pt x="72885" y="65266"/>
                </a:lnTo>
                <a:lnTo>
                  <a:pt x="79786" y="53299"/>
                </a:lnTo>
                <a:lnTo>
                  <a:pt x="82283" y="39109"/>
                </a:lnTo>
                <a:lnTo>
                  <a:pt x="79987" y="26483"/>
                </a:lnTo>
                <a:lnTo>
                  <a:pt x="73645" y="15581"/>
                </a:lnTo>
                <a:lnTo>
                  <a:pt x="63545" y="7082"/>
                </a:lnTo>
                <a:lnTo>
                  <a:pt x="49978" y="1662"/>
                </a:lnTo>
                <a:lnTo>
                  <a:pt x="33235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30668" y="3579093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0" y="39644"/>
                </a:moveTo>
                <a:lnTo>
                  <a:pt x="2529" y="25648"/>
                </a:lnTo>
                <a:lnTo>
                  <a:pt x="9516" y="13789"/>
                </a:lnTo>
                <a:lnTo>
                  <a:pt x="20056" y="4947"/>
                </a:lnTo>
                <a:lnTo>
                  <a:pt x="33245" y="0"/>
                </a:lnTo>
                <a:lnTo>
                  <a:pt x="49988" y="1662"/>
                </a:lnTo>
                <a:lnTo>
                  <a:pt x="63554" y="7082"/>
                </a:lnTo>
                <a:lnTo>
                  <a:pt x="73654" y="15581"/>
                </a:lnTo>
                <a:lnTo>
                  <a:pt x="79997" y="26483"/>
                </a:lnTo>
                <a:lnTo>
                  <a:pt x="82292" y="39109"/>
                </a:lnTo>
                <a:lnTo>
                  <a:pt x="79796" y="53299"/>
                </a:lnTo>
                <a:lnTo>
                  <a:pt x="72894" y="65266"/>
                </a:lnTo>
                <a:lnTo>
                  <a:pt x="62473" y="74181"/>
                </a:lnTo>
                <a:lnTo>
                  <a:pt x="49420" y="79214"/>
                </a:lnTo>
                <a:lnTo>
                  <a:pt x="32577" y="77606"/>
                </a:lnTo>
                <a:lnTo>
                  <a:pt x="2392" y="53048"/>
                </a:lnTo>
                <a:lnTo>
                  <a:pt x="0" y="3964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49215" y="2023105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32614" y="0"/>
                </a:moveTo>
                <a:lnTo>
                  <a:pt x="2474" y="26147"/>
                </a:lnTo>
                <a:lnTo>
                  <a:pt x="0" y="40978"/>
                </a:lnTo>
                <a:lnTo>
                  <a:pt x="2261" y="53815"/>
                </a:lnTo>
                <a:lnTo>
                  <a:pt x="8498" y="64905"/>
                </a:lnTo>
                <a:lnTo>
                  <a:pt x="18444" y="73553"/>
                </a:lnTo>
                <a:lnTo>
                  <a:pt x="31832" y="79060"/>
                </a:lnTo>
                <a:lnTo>
                  <a:pt x="48396" y="80730"/>
                </a:lnTo>
                <a:lnTo>
                  <a:pt x="61256" y="75623"/>
                </a:lnTo>
                <a:lnTo>
                  <a:pt x="71517" y="66558"/>
                </a:lnTo>
                <a:lnTo>
                  <a:pt x="78310" y="54405"/>
                </a:lnTo>
                <a:lnTo>
                  <a:pt x="80766" y="40033"/>
                </a:lnTo>
                <a:lnTo>
                  <a:pt x="78562" y="27131"/>
                </a:lnTo>
                <a:lnTo>
                  <a:pt x="72364" y="15975"/>
                </a:lnTo>
                <a:lnTo>
                  <a:pt x="62453" y="7266"/>
                </a:lnTo>
                <a:lnTo>
                  <a:pt x="49109" y="1707"/>
                </a:lnTo>
                <a:lnTo>
                  <a:pt x="32614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49211" y="2023105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0" y="40390"/>
                </a:moveTo>
                <a:lnTo>
                  <a:pt x="2478" y="26147"/>
                </a:lnTo>
                <a:lnTo>
                  <a:pt x="9327" y="14065"/>
                </a:lnTo>
                <a:lnTo>
                  <a:pt x="19667" y="5048"/>
                </a:lnTo>
                <a:lnTo>
                  <a:pt x="32618" y="0"/>
                </a:lnTo>
                <a:lnTo>
                  <a:pt x="49113" y="1707"/>
                </a:lnTo>
                <a:lnTo>
                  <a:pt x="62457" y="7266"/>
                </a:lnTo>
                <a:lnTo>
                  <a:pt x="72368" y="15975"/>
                </a:lnTo>
                <a:lnTo>
                  <a:pt x="78566" y="27131"/>
                </a:lnTo>
                <a:lnTo>
                  <a:pt x="80770" y="40033"/>
                </a:lnTo>
                <a:lnTo>
                  <a:pt x="78314" y="54405"/>
                </a:lnTo>
                <a:lnTo>
                  <a:pt x="71521" y="66558"/>
                </a:lnTo>
                <a:lnTo>
                  <a:pt x="61260" y="75623"/>
                </a:lnTo>
                <a:lnTo>
                  <a:pt x="48400" y="80730"/>
                </a:lnTo>
                <a:lnTo>
                  <a:pt x="31836" y="79060"/>
                </a:lnTo>
                <a:lnTo>
                  <a:pt x="2265" y="53815"/>
                </a:lnTo>
                <a:lnTo>
                  <a:pt x="0" y="40390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14671" y="1012798"/>
            <a:ext cx="82550" cy="80645"/>
          </a:xfrm>
          <a:custGeom>
            <a:avLst/>
            <a:gdLst/>
            <a:ahLst/>
            <a:cxnLst/>
            <a:rect l="l" t="t" r="r" b="b"/>
            <a:pathLst>
              <a:path w="82550" h="80644">
                <a:moveTo>
                  <a:pt x="32722" y="0"/>
                </a:moveTo>
                <a:lnTo>
                  <a:pt x="19725" y="5143"/>
                </a:lnTo>
                <a:lnTo>
                  <a:pt x="9352" y="14157"/>
                </a:lnTo>
                <a:lnTo>
                  <a:pt x="2482" y="26175"/>
                </a:lnTo>
                <a:lnTo>
                  <a:pt x="0" y="40285"/>
                </a:lnTo>
                <a:lnTo>
                  <a:pt x="75" y="42793"/>
                </a:lnTo>
                <a:lnTo>
                  <a:pt x="33585" y="78905"/>
                </a:lnTo>
                <a:lnTo>
                  <a:pt x="50630" y="80331"/>
                </a:lnTo>
                <a:lnTo>
                  <a:pt x="63237" y="74940"/>
                </a:lnTo>
                <a:lnTo>
                  <a:pt x="73267" y="65718"/>
                </a:lnTo>
                <a:lnTo>
                  <a:pt x="79887" y="53404"/>
                </a:lnTo>
                <a:lnTo>
                  <a:pt x="82267" y="38739"/>
                </a:lnTo>
                <a:lnTo>
                  <a:pt x="79717" y="26165"/>
                </a:lnTo>
                <a:lnTo>
                  <a:pt x="73243" y="15349"/>
                </a:lnTo>
                <a:lnTo>
                  <a:pt x="63080" y="6931"/>
                </a:lnTo>
                <a:lnTo>
                  <a:pt x="49489" y="1591"/>
                </a:lnTo>
                <a:lnTo>
                  <a:pt x="3272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4671" y="1012798"/>
            <a:ext cx="82550" cy="80645"/>
          </a:xfrm>
          <a:custGeom>
            <a:avLst/>
            <a:gdLst/>
            <a:ahLst/>
            <a:cxnLst/>
            <a:rect l="l" t="t" r="r" b="b"/>
            <a:pathLst>
              <a:path w="82550" h="80644">
                <a:moveTo>
                  <a:pt x="0" y="40285"/>
                </a:moveTo>
                <a:lnTo>
                  <a:pt x="2484" y="26165"/>
                </a:lnTo>
                <a:lnTo>
                  <a:pt x="9352" y="14157"/>
                </a:lnTo>
                <a:lnTo>
                  <a:pt x="19725" y="5143"/>
                </a:lnTo>
                <a:lnTo>
                  <a:pt x="32722" y="0"/>
                </a:lnTo>
                <a:lnTo>
                  <a:pt x="49489" y="1591"/>
                </a:lnTo>
                <a:lnTo>
                  <a:pt x="63080" y="6931"/>
                </a:lnTo>
                <a:lnTo>
                  <a:pt x="73243" y="15349"/>
                </a:lnTo>
                <a:lnTo>
                  <a:pt x="79724" y="26175"/>
                </a:lnTo>
                <a:lnTo>
                  <a:pt x="82267" y="38739"/>
                </a:lnTo>
                <a:lnTo>
                  <a:pt x="79887" y="53404"/>
                </a:lnTo>
                <a:lnTo>
                  <a:pt x="73267" y="65718"/>
                </a:lnTo>
                <a:lnTo>
                  <a:pt x="63237" y="74940"/>
                </a:lnTo>
                <a:lnTo>
                  <a:pt x="50630" y="80331"/>
                </a:lnTo>
                <a:lnTo>
                  <a:pt x="33585" y="78905"/>
                </a:lnTo>
                <a:lnTo>
                  <a:pt x="2857" y="55079"/>
                </a:lnTo>
                <a:lnTo>
                  <a:pt x="0" y="4028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91528" y="3648455"/>
            <a:ext cx="751205" cy="2043430"/>
          </a:xfrm>
          <a:custGeom>
            <a:avLst/>
            <a:gdLst/>
            <a:ahLst/>
            <a:cxnLst/>
            <a:rect l="l" t="t" r="r" b="b"/>
            <a:pathLst>
              <a:path w="751204" h="2043429">
                <a:moveTo>
                  <a:pt x="0" y="2043226"/>
                </a:moveTo>
                <a:lnTo>
                  <a:pt x="7512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67528" y="4657344"/>
            <a:ext cx="1496060" cy="1045844"/>
          </a:xfrm>
          <a:custGeom>
            <a:avLst/>
            <a:gdLst/>
            <a:ahLst/>
            <a:cxnLst/>
            <a:rect l="l" t="t" r="r" b="b"/>
            <a:pathLst>
              <a:path w="1496059" h="1045845">
                <a:moveTo>
                  <a:pt x="1495678" y="104560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90359" y="2104644"/>
            <a:ext cx="953769" cy="1485900"/>
          </a:xfrm>
          <a:custGeom>
            <a:avLst/>
            <a:gdLst/>
            <a:ahLst/>
            <a:cxnLst/>
            <a:rect l="l" t="t" r="r" b="b"/>
            <a:pathLst>
              <a:path w="953770" h="1485900">
                <a:moveTo>
                  <a:pt x="953643" y="1485900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84776" y="1082039"/>
            <a:ext cx="1976120" cy="952500"/>
          </a:xfrm>
          <a:custGeom>
            <a:avLst/>
            <a:gdLst/>
            <a:ahLst/>
            <a:cxnLst/>
            <a:rect l="l" t="t" r="r" b="b"/>
            <a:pathLst>
              <a:path w="1976120" h="952500">
                <a:moveTo>
                  <a:pt x="1975612" y="951992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55820" y="1094232"/>
            <a:ext cx="653415" cy="3505835"/>
          </a:xfrm>
          <a:custGeom>
            <a:avLst/>
            <a:gdLst/>
            <a:ahLst/>
            <a:cxnLst/>
            <a:rect l="l" t="t" r="r" b="b"/>
            <a:pathLst>
              <a:path w="653414" h="3505835">
                <a:moveTo>
                  <a:pt x="653414" y="350545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90359" y="2104644"/>
            <a:ext cx="173990" cy="3599179"/>
          </a:xfrm>
          <a:custGeom>
            <a:avLst/>
            <a:gdLst/>
            <a:ahLst/>
            <a:cxnLst/>
            <a:rect l="l" t="t" r="r" b="b"/>
            <a:pathLst>
              <a:path w="173990" h="3599179">
                <a:moveTo>
                  <a:pt x="173482" y="359907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84776" y="1082039"/>
            <a:ext cx="2166620" cy="4650105"/>
          </a:xfrm>
          <a:custGeom>
            <a:avLst/>
            <a:gdLst/>
            <a:ahLst/>
            <a:cxnLst/>
            <a:rect l="l" t="t" r="r" b="b"/>
            <a:pathLst>
              <a:path w="2166620" h="4650105">
                <a:moveTo>
                  <a:pt x="2166112" y="4649952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84776" y="1082039"/>
            <a:ext cx="2958465" cy="2508250"/>
          </a:xfrm>
          <a:custGeom>
            <a:avLst/>
            <a:gdLst/>
            <a:ahLst/>
            <a:cxnLst/>
            <a:rect l="l" t="t" r="r" b="b"/>
            <a:pathLst>
              <a:path w="2958465" h="2508250">
                <a:moveTo>
                  <a:pt x="2958210" y="2507869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7200" y="692817"/>
            <a:ext cx="4568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w Cen MT" panose="020B0602020104020603" pitchFamily="34" charset="0"/>
                <a:cs typeface="Garamond"/>
              </a:rPr>
              <a:t>18</a:t>
            </a:r>
            <a:endParaRPr sz="1800" dirty="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55968" y="5895377"/>
            <a:ext cx="1327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w Cen MT" panose="020B0602020104020603" pitchFamily="34" charset="0"/>
                <a:cs typeface="Garamond"/>
              </a:rPr>
              <a:t>1</a:t>
            </a:r>
            <a:endParaRPr sz="18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84009" y="1718956"/>
            <a:ext cx="1327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w Cen MT" panose="020B0602020104020603" pitchFamily="34" charset="0"/>
                <a:cs typeface="Garamond"/>
              </a:rPr>
              <a:t>9</a:t>
            </a:r>
            <a:endParaRPr sz="18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05673" y="3461925"/>
            <a:ext cx="1327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w Cen MT" panose="020B0602020104020603" pitchFamily="34" charset="0"/>
                <a:cs typeface="Garamond"/>
              </a:rPr>
              <a:t>3</a:t>
            </a:r>
            <a:endParaRPr sz="18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56453" y="4706144"/>
            <a:ext cx="1327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w Cen MT" panose="020B0602020104020603" pitchFamily="34" charset="0"/>
                <a:cs typeface="Garamond"/>
              </a:rPr>
              <a:t>2</a:t>
            </a:r>
            <a:endParaRPr sz="18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27" name="object 69">
            <a:extLst>
              <a:ext uri="{FF2B5EF4-FFF2-40B4-BE49-F238E27FC236}">
                <a16:creationId xmlns:a16="http://schemas.microsoft.com/office/drawing/2014/main" id="{5E68C410-BE78-4162-A286-65E6A75B047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729455" y="1021622"/>
            <a:ext cx="115415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chemeClr val="tx1"/>
                </a:solidFill>
                <a:latin typeface="Tw Cen MT" panose="020B0602020104020603" pitchFamily="34" charset="0"/>
              </a:rPr>
              <a:t>10</a:t>
            </a:fld>
            <a:endParaRPr spc="-1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0" y="762000"/>
            <a:ext cx="100584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610">
              <a:lnSpc>
                <a:spcPct val="100000"/>
              </a:lnSpc>
            </a:pPr>
            <a:r>
              <a:rPr lang="en-US" sz="5400" b="1" i="1" u="none" strike="noStrike" baseline="0" dirty="0">
                <a:latin typeface="Tw Cen MT" panose="020B0602020104020603" pitchFamily="34" charset="0"/>
              </a:rPr>
              <a:t>Partially ordered Sets (Posets)</a:t>
            </a:r>
            <a:endParaRPr sz="16600" b="1" i="1" dirty="0">
              <a:latin typeface="Tw Cen MT" panose="020B0602020104020603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01200" y="4114800"/>
            <a:ext cx="571500" cy="623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w Cen MT" panose="020B0602020104020603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000" y="1828800"/>
            <a:ext cx="9251315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800" b="1" i="0" u="none" strike="noStrike" baseline="0" dirty="0">
                <a:latin typeface="Tw Cen MT" panose="020B0602020104020603" pitchFamily="34" charset="0"/>
              </a:rPr>
              <a:t>A partial order is a binary relation “≤” over a set P which is reflexive, anti-symmetric, and transitive, i.e., which satisfies for all a, b, and c in P</a:t>
            </a:r>
          </a:p>
          <a:p>
            <a:pPr algn="l"/>
            <a:endParaRPr lang="en-US" sz="2800" b="1" i="0" u="none" strike="noStrike" baseline="0" dirty="0">
              <a:latin typeface="Tw Cen MT" panose="020B0602020104020603" pitchFamily="34" charset="0"/>
            </a:endParaRPr>
          </a:p>
          <a:p>
            <a:pPr algn="l"/>
            <a:r>
              <a:rPr lang="en-US" sz="2800" b="0" i="0" u="none" strike="noStrike" baseline="0" dirty="0">
                <a:latin typeface="Tw Cen MT" panose="020B0602020104020603" pitchFamily="34" charset="0"/>
              </a:rPr>
              <a:t>• </a:t>
            </a:r>
            <a:r>
              <a:rPr lang="en-US" sz="2800" b="1" i="0" u="none" strike="noStrike" baseline="0" dirty="0">
                <a:latin typeface="Tw Cen MT" panose="020B0602020104020603" pitchFamily="34" charset="0"/>
              </a:rPr>
              <a:t>a ≤ a (reflexivity);</a:t>
            </a:r>
          </a:p>
          <a:p>
            <a:pPr algn="l"/>
            <a:r>
              <a:rPr lang="en-US" sz="2800" b="0" i="0" u="none" strike="noStrike" baseline="0" dirty="0">
                <a:latin typeface="Tw Cen MT" panose="020B0602020104020603" pitchFamily="34" charset="0"/>
              </a:rPr>
              <a:t>• </a:t>
            </a:r>
            <a:r>
              <a:rPr lang="en-US" sz="2800" b="1" i="0" u="none" strike="noStrike" baseline="0" dirty="0">
                <a:latin typeface="Tw Cen MT" panose="020B0602020104020603" pitchFamily="34" charset="0"/>
              </a:rPr>
              <a:t>if a ≤ b and b ≤ a then a = b (anti-symmetry);</a:t>
            </a:r>
          </a:p>
          <a:p>
            <a:pPr algn="l"/>
            <a:r>
              <a:rPr lang="en-US" sz="2800" b="0" i="0" u="none" strike="noStrike" baseline="0" dirty="0">
                <a:latin typeface="Tw Cen MT" panose="020B0602020104020603" pitchFamily="34" charset="0"/>
              </a:rPr>
              <a:t>• </a:t>
            </a:r>
            <a:r>
              <a:rPr lang="en-US" sz="2800" b="1" i="0" u="none" strike="noStrike" baseline="0" dirty="0">
                <a:latin typeface="Tw Cen MT" panose="020B0602020104020603" pitchFamily="34" charset="0"/>
              </a:rPr>
              <a:t>if a ≤ b and b ≤ c then a ≤ c (transitivity).</a:t>
            </a:r>
          </a:p>
          <a:p>
            <a:pPr algn="l"/>
            <a:endParaRPr lang="en-US" sz="2800" b="1" i="0" u="none" strike="noStrike" baseline="0" dirty="0">
              <a:latin typeface="Tw Cen MT" panose="020B0602020104020603" pitchFamily="34" charset="0"/>
            </a:endParaRPr>
          </a:p>
          <a:p>
            <a:pPr algn="l"/>
            <a:r>
              <a:rPr lang="en-US" sz="2800" b="1" i="0" u="none" strike="noStrike" baseline="0" dirty="0">
                <a:latin typeface="Tw Cen MT" panose="020B0602020104020603" pitchFamily="34" charset="0"/>
              </a:rPr>
              <a:t>A set with a partial order is called partially ordered set or </a:t>
            </a:r>
            <a:r>
              <a:rPr lang="en-US" sz="2800" b="1" i="0" u="none" strike="noStrike" baseline="0" dirty="0" err="1">
                <a:latin typeface="Tw Cen MT" panose="020B0602020104020603" pitchFamily="34" charset="0"/>
              </a:rPr>
              <a:t>poset</a:t>
            </a:r>
            <a:r>
              <a:rPr lang="en-US" sz="2800" b="1" i="0" u="none" strike="noStrike" baseline="0" dirty="0">
                <a:latin typeface="Tw Cen MT" panose="020B0602020104020603" pitchFamily="34" charset="0"/>
              </a:rPr>
              <a:t>.</a:t>
            </a:r>
            <a:endParaRPr lang="en-US" sz="3600" dirty="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9" name="object 69">
            <a:extLst>
              <a:ext uri="{FF2B5EF4-FFF2-40B4-BE49-F238E27FC236}">
                <a16:creationId xmlns:a16="http://schemas.microsoft.com/office/drawing/2014/main" id="{5ACFE50A-FC57-4329-920C-08D542E27D6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729455" y="1021622"/>
            <a:ext cx="115415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chemeClr val="tx1"/>
                </a:solidFill>
                <a:latin typeface="Tw Cen MT" panose="020B0602020104020603" pitchFamily="34" charset="0"/>
              </a:rPr>
              <a:t>2</a:t>
            </a:fld>
            <a:endParaRPr spc="-1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1905000" y="877522"/>
            <a:ext cx="692200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610">
              <a:lnSpc>
                <a:spcPct val="100000"/>
              </a:lnSpc>
            </a:pPr>
            <a:r>
              <a:rPr sz="5400" b="1" i="1" spc="-35" dirty="0">
                <a:latin typeface="Tw Cen MT" panose="020B0602020104020603" pitchFamily="34" charset="0"/>
              </a:rPr>
              <a:t>Hasse</a:t>
            </a:r>
            <a:r>
              <a:rPr sz="5400" b="1" i="1" spc="-5" dirty="0">
                <a:latin typeface="Tw Cen MT" panose="020B0602020104020603" pitchFamily="34" charset="0"/>
              </a:rPr>
              <a:t> </a:t>
            </a:r>
            <a:r>
              <a:rPr lang="en-US" sz="5400" b="1" i="1" spc="-5" dirty="0">
                <a:latin typeface="Tw Cen MT" panose="020B0602020104020603" pitchFamily="34" charset="0"/>
              </a:rPr>
              <a:t>D</a:t>
            </a:r>
            <a:r>
              <a:rPr sz="5400" b="1" i="1" spc="-5" dirty="0">
                <a:latin typeface="Tw Cen MT" panose="020B0602020104020603" pitchFamily="34" charset="0"/>
              </a:rPr>
              <a:t>i</a:t>
            </a:r>
            <a:r>
              <a:rPr sz="5400" b="1" i="1" spc="85" dirty="0">
                <a:latin typeface="Tw Cen MT" panose="020B0602020104020603" pitchFamily="34" charset="0"/>
              </a:rPr>
              <a:t>a</a:t>
            </a:r>
            <a:r>
              <a:rPr sz="5400" b="1" i="1" spc="50" dirty="0">
                <a:latin typeface="Tw Cen MT" panose="020B0602020104020603" pitchFamily="34" charset="0"/>
              </a:rPr>
              <a:t>g</a:t>
            </a:r>
            <a:r>
              <a:rPr sz="5400" b="1" i="1" dirty="0">
                <a:latin typeface="Tw Cen MT" panose="020B0602020104020603" pitchFamily="34" charset="0"/>
              </a:rPr>
              <a:t>ram</a:t>
            </a:r>
          </a:p>
        </p:txBody>
      </p:sp>
      <p:sp>
        <p:nvSpPr>
          <p:cNvPr id="10" name="object 10"/>
          <p:cNvSpPr/>
          <p:nvPr/>
        </p:nvSpPr>
        <p:spPr>
          <a:xfrm>
            <a:off x="9601200" y="4114800"/>
            <a:ext cx="571500" cy="623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w Cen MT" panose="020B0602020104020603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7800" y="2164487"/>
            <a:ext cx="9251315" cy="4160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800" b="1" dirty="0">
                <a:latin typeface="Tw Cen MT" panose="020B0602020104020603" pitchFamily="34" charset="0"/>
                <a:cs typeface="Garamond"/>
              </a:rPr>
              <a:t>In or</a:t>
            </a:r>
            <a:r>
              <a:rPr sz="2800" b="1" spc="-10" dirty="0">
                <a:latin typeface="Tw Cen MT" panose="020B0602020104020603" pitchFamily="34" charset="0"/>
                <a:cs typeface="Garamond"/>
              </a:rPr>
              <a:t>d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er</a:t>
            </a:r>
            <a:r>
              <a:rPr sz="2800" b="1" spc="-10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theo</a:t>
            </a:r>
            <a:r>
              <a:rPr sz="2800" b="1" spc="85" dirty="0">
                <a:latin typeface="Tw Cen MT" panose="020B0602020104020603" pitchFamily="34" charset="0"/>
                <a:cs typeface="Garamond"/>
              </a:rPr>
              <a:t>r</a:t>
            </a:r>
            <a:r>
              <a:rPr sz="2800" b="1" spc="-180" dirty="0">
                <a:latin typeface="Tw Cen MT" panose="020B0602020104020603" pitchFamily="34" charset="0"/>
                <a:cs typeface="Garamond"/>
              </a:rPr>
              <a:t>y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, a Has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s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e 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d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i</a:t>
            </a:r>
            <a:r>
              <a:rPr sz="2800" b="1" spc="45" dirty="0">
                <a:latin typeface="Tw Cen MT" panose="020B0602020104020603" pitchFamily="34" charset="0"/>
                <a:cs typeface="Garamond"/>
              </a:rPr>
              <a:t>a</a:t>
            </a:r>
            <a:r>
              <a:rPr sz="2800" b="1" spc="25" dirty="0">
                <a:latin typeface="Tw Cen MT" panose="020B0602020104020603" pitchFamily="34" charset="0"/>
                <a:cs typeface="Garamond"/>
              </a:rPr>
              <a:t>g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ram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 i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s a type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spc="-10" dirty="0">
                <a:latin typeface="Tw Cen MT" panose="020B0602020104020603" pitchFamily="34" charset="0"/>
                <a:cs typeface="Garamond"/>
              </a:rPr>
              <a:t>o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f </a:t>
            </a:r>
            <a:r>
              <a:rPr sz="2800" b="1" spc="-235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mathematical</a:t>
            </a:r>
            <a:r>
              <a:rPr sz="2800" b="1" spc="-20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d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i</a:t>
            </a:r>
            <a:r>
              <a:rPr sz="2800" b="1" spc="45" dirty="0">
                <a:latin typeface="Tw Cen MT" panose="020B0602020104020603" pitchFamily="34" charset="0"/>
                <a:cs typeface="Garamond"/>
              </a:rPr>
              <a:t>a</a:t>
            </a:r>
            <a:r>
              <a:rPr sz="2800" b="1" spc="25" dirty="0">
                <a:latin typeface="Tw Cen MT" panose="020B0602020104020603" pitchFamily="34" charset="0"/>
                <a:cs typeface="Garamond"/>
              </a:rPr>
              <a:t>g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ram </a:t>
            </a:r>
            <a:r>
              <a:rPr sz="2800" b="1" spc="-20" dirty="0">
                <a:latin typeface="Tw Cen MT" panose="020B0602020104020603" pitchFamily="34" charset="0"/>
                <a:cs typeface="Garamond"/>
              </a:rPr>
              <a:t>us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ed</a:t>
            </a:r>
            <a:r>
              <a:rPr sz="28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spc="-10" dirty="0">
                <a:latin typeface="Tw Cen MT" panose="020B0602020104020603" pitchFamily="34" charset="0"/>
                <a:cs typeface="Garamond"/>
              </a:rPr>
              <a:t>to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spc="15" dirty="0">
                <a:latin typeface="Tw Cen MT" panose="020B0602020104020603" pitchFamily="34" charset="0"/>
                <a:cs typeface="Garamond"/>
              </a:rPr>
              <a:t>r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ep</a:t>
            </a:r>
            <a:r>
              <a:rPr sz="2800" b="1" spc="5" dirty="0">
                <a:latin typeface="Tw Cen MT" panose="020B0602020104020603" pitchFamily="34" charset="0"/>
                <a:cs typeface="Garamond"/>
              </a:rPr>
              <a:t>r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esent 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pa</a:t>
            </a:r>
            <a:r>
              <a:rPr sz="2800" b="1" spc="80" dirty="0">
                <a:latin typeface="Tw Cen MT" panose="020B0602020104020603" pitchFamily="34" charset="0"/>
                <a:cs typeface="Garamond"/>
              </a:rPr>
              <a:t>r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tial</a:t>
            </a:r>
            <a:r>
              <a:rPr sz="2800" b="1" spc="20" dirty="0">
                <a:latin typeface="Tw Cen MT" panose="020B0602020104020603" pitchFamily="34" charset="0"/>
                <a:cs typeface="Garamond"/>
              </a:rPr>
              <a:t>l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y</a:t>
            </a:r>
            <a:r>
              <a:rPr sz="2800" b="1" spc="-10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orde</a:t>
            </a:r>
            <a:r>
              <a:rPr sz="2800" b="1" spc="5" dirty="0">
                <a:latin typeface="Tw Cen MT" panose="020B0602020104020603" pitchFamily="34" charset="0"/>
                <a:cs typeface="Garamond"/>
              </a:rPr>
              <a:t>r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ed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spc="-20" dirty="0">
                <a:latin typeface="Tw Cen MT" panose="020B0602020104020603" pitchFamily="34" charset="0"/>
                <a:cs typeface="Garamond"/>
              </a:rPr>
              <a:t>s</a:t>
            </a:r>
            <a:r>
              <a:rPr sz="2800" b="1" spc="-10" dirty="0">
                <a:latin typeface="Tw Cen MT" panose="020B0602020104020603" pitchFamily="34" charset="0"/>
                <a:cs typeface="Garamond"/>
              </a:rPr>
              <a:t>et,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 i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n 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the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spc="15" dirty="0">
                <a:latin typeface="Tw Cen MT" panose="020B0602020104020603" pitchFamily="34" charset="0"/>
                <a:cs typeface="Garamond"/>
              </a:rPr>
              <a:t>f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o</a:t>
            </a:r>
            <a:r>
              <a:rPr sz="2800" b="1" spc="75" dirty="0">
                <a:latin typeface="Tw Cen MT" panose="020B0602020104020603" pitchFamily="34" charset="0"/>
                <a:cs typeface="Garamond"/>
              </a:rPr>
              <a:t>r</a:t>
            </a:r>
            <a:r>
              <a:rPr sz="2800" b="1" spc="-25" dirty="0">
                <a:latin typeface="Tw Cen MT" panose="020B0602020104020603" pitchFamily="34" charset="0"/>
                <a:cs typeface="Garamond"/>
              </a:rPr>
              <a:t>m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 of </a:t>
            </a:r>
            <a:r>
              <a:rPr sz="2800" b="1" spc="-229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a 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dr</a:t>
            </a:r>
            <a:r>
              <a:rPr sz="2800" b="1" spc="-25" dirty="0">
                <a:latin typeface="Tw Cen MT" panose="020B0602020104020603" pitchFamily="34" charset="0"/>
                <a:cs typeface="Garamond"/>
              </a:rPr>
              <a:t>a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win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g of </a:t>
            </a:r>
            <a:r>
              <a:rPr sz="2800" b="1" spc="-240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its </a:t>
            </a:r>
            <a:r>
              <a:rPr sz="2800" b="1" spc="-10" dirty="0">
                <a:latin typeface="Tw Cen MT" panose="020B0602020104020603" pitchFamily="34" charset="0"/>
                <a:cs typeface="Garamond"/>
              </a:rPr>
              <a:t>tra</a:t>
            </a:r>
            <a:r>
              <a:rPr sz="2800" b="1" spc="-20" dirty="0">
                <a:latin typeface="Tw Cen MT" panose="020B0602020104020603" pitchFamily="34" charset="0"/>
                <a:cs typeface="Garamond"/>
              </a:rPr>
              <a:t>ns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it</a:t>
            </a:r>
            <a:r>
              <a:rPr sz="2800" b="1" spc="-35" dirty="0">
                <a:latin typeface="Tw Cen MT" panose="020B0602020104020603" pitchFamily="34" charset="0"/>
                <a:cs typeface="Garamond"/>
              </a:rPr>
              <a:t>iv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e</a:t>
            </a:r>
            <a:r>
              <a:rPr sz="2800" b="1" spc="-25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spc="5" dirty="0">
                <a:latin typeface="Tw Cen MT" panose="020B0602020104020603" pitchFamily="34" charset="0"/>
                <a:cs typeface="Garamond"/>
              </a:rPr>
              <a:t>r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ed</a:t>
            </a:r>
            <a:r>
              <a:rPr sz="2800" b="1" spc="-10" dirty="0">
                <a:latin typeface="Tw Cen MT" panose="020B0602020104020603" pitchFamily="34" charset="0"/>
                <a:cs typeface="Garamond"/>
              </a:rPr>
              <a:t>uction.</a:t>
            </a:r>
            <a:endParaRPr sz="2800" dirty="0">
              <a:latin typeface="Tw Cen MT" panose="020B0602020104020603" pitchFamily="34" charset="0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800" b="1" spc="-20" dirty="0">
                <a:latin typeface="Tw Cen MT" panose="020B0602020104020603" pitchFamily="34" charset="0"/>
                <a:cs typeface="Garamond"/>
              </a:rPr>
              <a:t>name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d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spc="-10" dirty="0">
                <a:latin typeface="Tw Cen MT" panose="020B0602020104020603" pitchFamily="34" charset="0"/>
                <a:cs typeface="Garamond"/>
              </a:rPr>
              <a:t>after 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Helmet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Has</a:t>
            </a:r>
            <a:r>
              <a:rPr sz="2800" b="1" spc="-20" dirty="0">
                <a:latin typeface="Tw Cen MT" panose="020B0602020104020603" pitchFamily="34" charset="0"/>
                <a:cs typeface="Garamond"/>
              </a:rPr>
              <a:t>s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e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(1898</a:t>
            </a:r>
            <a:r>
              <a:rPr sz="2800" b="1" spc="10" dirty="0">
                <a:latin typeface="Tw Cen MT" panose="020B0602020104020603" pitchFamily="34" charset="0"/>
                <a:cs typeface="Garamond"/>
              </a:rPr>
              <a:t> 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– </a:t>
            </a:r>
            <a:r>
              <a:rPr sz="2800" b="1" spc="-15" dirty="0">
                <a:latin typeface="Tw Cen MT" panose="020B0602020104020603" pitchFamily="34" charset="0"/>
                <a:cs typeface="Garamond"/>
              </a:rPr>
              <a:t>1979</a:t>
            </a:r>
            <a:r>
              <a:rPr sz="2800" b="1" spc="-5" dirty="0">
                <a:latin typeface="Tw Cen MT" panose="020B0602020104020603" pitchFamily="34" charset="0"/>
                <a:cs typeface="Garamond"/>
              </a:rPr>
              <a:t>)</a:t>
            </a:r>
            <a:r>
              <a:rPr sz="2800" b="1" dirty="0">
                <a:latin typeface="Tw Cen MT" panose="020B0602020104020603" pitchFamily="34" charset="0"/>
                <a:cs typeface="Garamond"/>
              </a:rPr>
              <a:t>;</a:t>
            </a:r>
            <a:endParaRPr sz="2800" dirty="0">
              <a:latin typeface="Tw Cen MT" panose="020B0602020104020603" pitchFamily="34" charset="0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b="1" dirty="0">
                <a:latin typeface="Tw Cen MT" panose="020B0602020104020603" pitchFamily="34" charset="0"/>
                <a:cs typeface="Garamond"/>
              </a:rPr>
              <a:t>T</a:t>
            </a:r>
            <a:r>
              <a:rPr sz="2400" b="1" spc="-20" dirty="0">
                <a:latin typeface="Tw Cen MT" panose="020B0602020104020603" pitchFamily="34" charset="0"/>
                <a:cs typeface="Garamond"/>
              </a:rPr>
              <a:t>h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e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Has</a:t>
            </a:r>
            <a:r>
              <a:rPr sz="2400" b="1" spc="-20" dirty="0">
                <a:latin typeface="Tw Cen MT" panose="020B0602020104020603" pitchFamily="34" charset="0"/>
                <a:cs typeface="Garamond"/>
              </a:rPr>
              <a:t>s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e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20" dirty="0">
                <a:latin typeface="Tw Cen MT" panose="020B0602020104020603" pitchFamily="34" charset="0"/>
                <a:cs typeface="Garamond"/>
              </a:rPr>
              <a:t>Di</a:t>
            </a:r>
            <a:r>
              <a:rPr sz="2400" b="1" spc="15" dirty="0">
                <a:latin typeface="Tw Cen MT" panose="020B0602020104020603" pitchFamily="34" charset="0"/>
                <a:cs typeface="Garamond"/>
              </a:rPr>
              <a:t>ag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ram</a:t>
            </a:r>
            <a:r>
              <a:rPr sz="2400" b="1" spc="30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of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21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a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fin</a:t>
            </a:r>
            <a:r>
              <a:rPr sz="2400" b="1" spc="-25" dirty="0">
                <a:latin typeface="Tw Cen MT" panose="020B0602020104020603" pitchFamily="34" charset="0"/>
                <a:cs typeface="Garamond"/>
              </a:rPr>
              <a:t>i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te</a:t>
            </a:r>
            <a:r>
              <a:rPr sz="2400" b="1" spc="50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20" dirty="0">
                <a:latin typeface="Tw Cen MT" panose="020B0602020104020603" pitchFamily="34" charset="0"/>
                <a:cs typeface="Garamond"/>
              </a:rPr>
              <a:t>pos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et</a:t>
            </a:r>
            <a:r>
              <a:rPr sz="2400" b="1" spc="1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P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i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s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the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15" dirty="0">
                <a:latin typeface="Tw Cen MT" panose="020B0602020104020603" pitchFamily="34" charset="0"/>
                <a:cs typeface="Garamond"/>
              </a:rPr>
              <a:t>g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raph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with</a:t>
            </a:r>
            <a:r>
              <a:rPr sz="2400" b="1" spc="2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45" dirty="0">
                <a:latin typeface="Tw Cen MT" panose="020B0602020104020603" pitchFamily="34" charset="0"/>
                <a:cs typeface="Garamond"/>
              </a:rPr>
              <a:t>v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e</a:t>
            </a:r>
            <a:r>
              <a:rPr sz="2400" b="1" spc="55" dirty="0">
                <a:latin typeface="Tw Cen MT" panose="020B0602020104020603" pitchFamily="34" charset="0"/>
                <a:cs typeface="Garamond"/>
              </a:rPr>
              <a:t>r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t</a:t>
            </a:r>
            <a:r>
              <a:rPr sz="2400" b="1" spc="-20" dirty="0">
                <a:latin typeface="Tw Cen MT" panose="020B0602020104020603" pitchFamily="34" charset="0"/>
                <a:cs typeface="Garamond"/>
              </a:rPr>
              <a:t>i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ces</a:t>
            </a:r>
            <a:r>
              <a:rPr sz="2400" b="1" spc="3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0" dirty="0">
                <a:latin typeface="Tw Cen MT" panose="020B0602020104020603" pitchFamily="34" charset="0"/>
                <a:cs typeface="Garamond"/>
              </a:rPr>
              <a:t>x</a:t>
            </a:r>
            <a:r>
              <a:rPr lang="en-US" sz="2400" b="1" spc="-20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5" dirty="0">
                <a:latin typeface="Tw Cen MT" panose="020B0602020104020603" pitchFamily="34" charset="0"/>
                <a:cs typeface="Times New Roman"/>
              </a:rPr>
              <a:t> </a:t>
            </a:r>
            <a:r>
              <a:rPr lang="en-US" sz="2400" b="1" spc="5" dirty="0">
                <a:latin typeface="Tw Cen MT" panose="020B0602020104020603" pitchFamily="34" charset="0"/>
                <a:cs typeface="Times New Roman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P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and</a:t>
            </a:r>
            <a:endParaRPr sz="2400" dirty="0">
              <a:latin typeface="Tw Cen MT" panose="020B0602020104020603" pitchFamily="34" charset="0"/>
              <a:cs typeface="Garamond"/>
            </a:endParaRPr>
          </a:p>
          <a:p>
            <a:pPr marL="756285" lvl="1" indent="-286385">
              <a:lnSpc>
                <a:spcPct val="100000"/>
              </a:lnSpc>
              <a:spcBef>
                <a:spcPts val="110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756920" algn="l"/>
              </a:tabLst>
            </a:pPr>
            <a:r>
              <a:rPr sz="2400" b="1" spc="-10" dirty="0">
                <a:latin typeface="Tw Cen MT" panose="020B0602020104020603" pitchFamily="34" charset="0"/>
                <a:cs typeface="Garamond"/>
              </a:rPr>
              <a:t>If </a:t>
            </a:r>
            <a:r>
              <a:rPr sz="2400" b="1" spc="-220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x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&lt;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75" dirty="0">
                <a:latin typeface="Tw Cen MT" panose="020B0602020104020603" pitchFamily="34" charset="0"/>
                <a:cs typeface="Garamond"/>
              </a:rPr>
              <a:t>y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,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then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y</a:t>
            </a:r>
            <a:r>
              <a:rPr sz="2400" b="1" spc="1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i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s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dr</a:t>
            </a:r>
            <a:r>
              <a:rPr sz="2400" b="1" spc="-35" dirty="0">
                <a:latin typeface="Tw Cen MT" panose="020B0602020104020603" pitchFamily="34" charset="0"/>
                <a:cs typeface="Garamond"/>
              </a:rPr>
              <a:t>a</a:t>
            </a:r>
            <a:r>
              <a:rPr sz="2400" b="1" spc="-25" dirty="0">
                <a:latin typeface="Tw Cen MT" panose="020B0602020104020603" pitchFamily="34" charset="0"/>
                <a:cs typeface="Garamond"/>
              </a:rPr>
              <a:t>w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n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50" dirty="0">
                <a:latin typeface="Tw Cen MT" panose="020B0602020104020603" pitchFamily="34" charset="0"/>
                <a:cs typeface="Garamond"/>
              </a:rPr>
              <a:t>a</a:t>
            </a:r>
            <a:r>
              <a:rPr sz="2400" b="1" spc="-20" dirty="0">
                <a:latin typeface="Tw Cen MT" panose="020B0602020104020603" pitchFamily="34" charset="0"/>
                <a:cs typeface="Garamond"/>
              </a:rPr>
              <a:t>b</a:t>
            </a:r>
            <a:r>
              <a:rPr sz="2400" b="1" spc="-55" dirty="0">
                <a:latin typeface="Tw Cen MT" panose="020B0602020104020603" pitchFamily="34" charset="0"/>
                <a:cs typeface="Garamond"/>
              </a:rPr>
              <a:t>o</a:t>
            </a:r>
            <a:r>
              <a:rPr sz="2400" b="1" spc="-45" dirty="0">
                <a:latin typeface="Tw Cen MT" panose="020B0602020104020603" pitchFamily="34" charset="0"/>
                <a:cs typeface="Garamond"/>
              </a:rPr>
              <a:t>v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e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x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in</a:t>
            </a:r>
            <a:r>
              <a:rPr sz="2400" b="1" spc="10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the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di</a:t>
            </a:r>
            <a:r>
              <a:rPr sz="2400" b="1" spc="20" dirty="0">
                <a:latin typeface="Tw Cen MT" panose="020B0602020104020603" pitchFamily="34" charset="0"/>
                <a:cs typeface="Garamond"/>
              </a:rPr>
              <a:t>a</a:t>
            </a:r>
            <a:r>
              <a:rPr sz="2400" b="1" spc="15" dirty="0">
                <a:latin typeface="Tw Cen MT" panose="020B0602020104020603" pitchFamily="34" charset="0"/>
                <a:cs typeface="Garamond"/>
              </a:rPr>
              <a:t>g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ram;</a:t>
            </a:r>
            <a:endParaRPr sz="2400" dirty="0">
              <a:latin typeface="Tw Cen MT" panose="020B0602020104020603" pitchFamily="34" charset="0"/>
              <a:cs typeface="Garamond"/>
            </a:endParaRPr>
          </a:p>
          <a:p>
            <a:pPr marL="756285" lvl="1" indent="-286385">
              <a:lnSpc>
                <a:spcPct val="100000"/>
              </a:lnSpc>
              <a:spcBef>
                <a:spcPts val="112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756920" algn="l"/>
              </a:tabLst>
            </a:pPr>
            <a:r>
              <a:rPr sz="2400" b="1" spc="-10" dirty="0">
                <a:latin typeface="Tw Cen MT" panose="020B0602020104020603" pitchFamily="34" charset="0"/>
                <a:cs typeface="Garamond"/>
              </a:rPr>
              <a:t>If </a:t>
            </a:r>
            <a:r>
              <a:rPr sz="2400" b="1" spc="-220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y</a:t>
            </a:r>
            <a:r>
              <a:rPr sz="2400" b="1" spc="1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c</a:t>
            </a:r>
            <a:r>
              <a:rPr sz="2400" b="1" spc="-55" dirty="0">
                <a:latin typeface="Tw Cen MT" panose="020B0602020104020603" pitchFamily="34" charset="0"/>
                <a:cs typeface="Garamond"/>
              </a:rPr>
              <a:t>o</a:t>
            </a:r>
            <a:r>
              <a:rPr sz="2400" b="1" spc="-45" dirty="0">
                <a:latin typeface="Tw Cen MT" panose="020B0602020104020603" pitchFamily="34" charset="0"/>
                <a:cs typeface="Garamond"/>
              </a:rPr>
              <a:t>v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e</a:t>
            </a:r>
            <a:r>
              <a:rPr sz="2400" b="1" spc="25" dirty="0">
                <a:latin typeface="Tw Cen MT" panose="020B0602020104020603" pitchFamily="34" charset="0"/>
                <a:cs typeface="Garamond"/>
              </a:rPr>
              <a:t>r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s</a:t>
            </a:r>
            <a:r>
              <a:rPr sz="2400" b="1" spc="20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x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then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 the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r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e</a:t>
            </a:r>
            <a:r>
              <a:rPr sz="2400" b="1" spc="2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i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s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an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edge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bet</a:t>
            </a:r>
            <a:r>
              <a:rPr sz="2400" b="1" spc="-40" dirty="0">
                <a:latin typeface="Tw Cen MT" panose="020B0602020104020603" pitchFamily="34" charset="0"/>
                <a:cs typeface="Garamond"/>
              </a:rPr>
              <a:t>w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een</a:t>
            </a:r>
            <a:r>
              <a:rPr sz="2400" b="1" spc="2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x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and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y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in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the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di</a:t>
            </a:r>
            <a:r>
              <a:rPr sz="2400" b="1" spc="15" dirty="0">
                <a:latin typeface="Tw Cen MT" panose="020B0602020104020603" pitchFamily="34" charset="0"/>
                <a:cs typeface="Garamond"/>
              </a:rPr>
              <a:t>ag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ram.</a:t>
            </a:r>
            <a:endParaRPr sz="2400" dirty="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9" name="object 69">
            <a:extLst>
              <a:ext uri="{FF2B5EF4-FFF2-40B4-BE49-F238E27FC236}">
                <a16:creationId xmlns:a16="http://schemas.microsoft.com/office/drawing/2014/main" id="{5ACFE50A-FC57-4329-920C-08D542E27D6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729455" y="1021622"/>
            <a:ext cx="115415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chemeClr val="tx1"/>
                </a:solidFill>
                <a:latin typeface="Tw Cen MT" panose="020B0602020104020603" pitchFamily="34" charset="0"/>
              </a:rPr>
              <a:t>3</a:t>
            </a:fld>
            <a:endParaRPr spc="-1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7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83613" y="997262"/>
            <a:ext cx="570928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w Cen MT" panose="020B0602020104020603" pitchFamily="34" charset="0"/>
                <a:cs typeface="Garamond"/>
              </a:rPr>
              <a:t>Ex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a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mple: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If </a:t>
            </a:r>
            <a:r>
              <a:rPr sz="2400" b="1" spc="-240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20" dirty="0">
                <a:latin typeface="Tw Cen MT" panose="020B0602020104020603" pitchFamily="34" charset="0"/>
                <a:cs typeface="Garamond"/>
              </a:rPr>
              <a:t>P=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 {a,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50" dirty="0">
                <a:latin typeface="Tw Cen MT" panose="020B0602020104020603" pitchFamily="34" charset="0"/>
                <a:cs typeface="Garamond"/>
              </a:rPr>
              <a:t>b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,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20" dirty="0">
                <a:latin typeface="Tw Cen MT" panose="020B0602020104020603" pitchFamily="34" charset="0"/>
                <a:cs typeface="Garamond"/>
              </a:rPr>
              <a:t>c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,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d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, e,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f}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and</a:t>
            </a:r>
            <a:endParaRPr sz="2400">
              <a:latin typeface="Tw Cen MT" panose="020B0602020104020603" pitchFamily="34" charset="0"/>
              <a:cs typeface="Garamond"/>
            </a:endParaRPr>
          </a:p>
          <a:p>
            <a:pPr marL="1384300">
              <a:lnSpc>
                <a:spcPct val="100000"/>
              </a:lnSpc>
            </a:pPr>
            <a:r>
              <a:rPr sz="2400" b="1" dirty="0">
                <a:latin typeface="Tw Cen MT" panose="020B0602020104020603" pitchFamily="34" charset="0"/>
                <a:cs typeface="Garamond"/>
              </a:rPr>
              <a:t>a&lt;</a:t>
            </a:r>
            <a:r>
              <a:rPr sz="2400" b="1" spc="-60" dirty="0">
                <a:latin typeface="Tw Cen MT" panose="020B0602020104020603" pitchFamily="34" charset="0"/>
                <a:cs typeface="Garamond"/>
              </a:rPr>
              <a:t>b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,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a&lt;</a:t>
            </a:r>
            <a:r>
              <a:rPr sz="2400" b="1" spc="30" dirty="0">
                <a:latin typeface="Tw Cen MT" panose="020B0602020104020603" pitchFamily="34" charset="0"/>
                <a:cs typeface="Garamond"/>
              </a:rPr>
              <a:t>c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, a&lt;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d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,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b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&lt;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e,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e&lt;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f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, c&lt;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f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,</a:t>
            </a:r>
            <a:r>
              <a:rPr sz="2400" b="1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d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&lt;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f</a:t>
            </a:r>
            <a:endParaRPr sz="24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8264" y="3431083"/>
            <a:ext cx="99060" cy="97155"/>
          </a:xfrm>
          <a:custGeom>
            <a:avLst/>
            <a:gdLst/>
            <a:ahLst/>
            <a:cxnLst/>
            <a:rect l="l" t="t" r="r" b="b"/>
            <a:pathLst>
              <a:path w="99060" h="97154">
                <a:moveTo>
                  <a:pt x="42639" y="0"/>
                </a:moveTo>
                <a:lnTo>
                  <a:pt x="8048" y="21724"/>
                </a:lnTo>
                <a:lnTo>
                  <a:pt x="0" y="48208"/>
                </a:lnTo>
                <a:lnTo>
                  <a:pt x="1230" y="58933"/>
                </a:lnTo>
                <a:lnTo>
                  <a:pt x="25390" y="89797"/>
                </a:lnTo>
                <a:lnTo>
                  <a:pt x="54900" y="96772"/>
                </a:lnTo>
                <a:lnTo>
                  <a:pt x="67171" y="94034"/>
                </a:lnTo>
                <a:lnTo>
                  <a:pt x="97901" y="52772"/>
                </a:lnTo>
                <a:lnTo>
                  <a:pt x="98779" y="35333"/>
                </a:lnTo>
                <a:lnTo>
                  <a:pt x="93480" y="23677"/>
                </a:lnTo>
                <a:lnTo>
                  <a:pt x="84951" y="13833"/>
                </a:lnTo>
                <a:lnTo>
                  <a:pt x="73459" y="6283"/>
                </a:lnTo>
                <a:lnTo>
                  <a:pt x="59266" y="1511"/>
                </a:lnTo>
                <a:lnTo>
                  <a:pt x="42639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8264" y="3431083"/>
            <a:ext cx="99060" cy="97155"/>
          </a:xfrm>
          <a:custGeom>
            <a:avLst/>
            <a:gdLst/>
            <a:ahLst/>
            <a:cxnLst/>
            <a:rect l="l" t="t" r="r" b="b"/>
            <a:pathLst>
              <a:path w="99060" h="97154">
                <a:moveTo>
                  <a:pt x="0" y="48208"/>
                </a:moveTo>
                <a:lnTo>
                  <a:pt x="17188" y="11483"/>
                </a:lnTo>
                <a:lnTo>
                  <a:pt x="42639" y="0"/>
                </a:lnTo>
                <a:lnTo>
                  <a:pt x="59266" y="1511"/>
                </a:lnTo>
                <a:lnTo>
                  <a:pt x="73459" y="6283"/>
                </a:lnTo>
                <a:lnTo>
                  <a:pt x="84951" y="13833"/>
                </a:lnTo>
                <a:lnTo>
                  <a:pt x="93480" y="23677"/>
                </a:lnTo>
                <a:lnTo>
                  <a:pt x="98779" y="35333"/>
                </a:lnTo>
                <a:lnTo>
                  <a:pt x="97901" y="52772"/>
                </a:lnTo>
                <a:lnTo>
                  <a:pt x="78050" y="88174"/>
                </a:lnTo>
                <a:lnTo>
                  <a:pt x="54900" y="96772"/>
                </a:lnTo>
                <a:lnTo>
                  <a:pt x="39063" y="94993"/>
                </a:lnTo>
                <a:lnTo>
                  <a:pt x="6087" y="71243"/>
                </a:lnTo>
                <a:lnTo>
                  <a:pt x="0" y="48208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5728" y="4014124"/>
            <a:ext cx="106045" cy="102235"/>
          </a:xfrm>
          <a:custGeom>
            <a:avLst/>
            <a:gdLst/>
            <a:ahLst/>
            <a:cxnLst/>
            <a:rect l="l" t="t" r="r" b="b"/>
            <a:pathLst>
              <a:path w="106045" h="102235">
                <a:moveTo>
                  <a:pt x="40841" y="0"/>
                </a:moveTo>
                <a:lnTo>
                  <a:pt x="7627" y="23683"/>
                </a:lnTo>
                <a:lnTo>
                  <a:pt x="0" y="50383"/>
                </a:lnTo>
                <a:lnTo>
                  <a:pt x="49" y="52623"/>
                </a:lnTo>
                <a:lnTo>
                  <a:pt x="17077" y="87707"/>
                </a:lnTo>
                <a:lnTo>
                  <a:pt x="58433" y="101964"/>
                </a:lnTo>
                <a:lnTo>
                  <a:pt x="71400" y="99063"/>
                </a:lnTo>
                <a:lnTo>
                  <a:pt x="99958" y="72448"/>
                </a:lnTo>
                <a:lnTo>
                  <a:pt x="105968" y="41981"/>
                </a:lnTo>
                <a:lnTo>
                  <a:pt x="102290" y="30248"/>
                </a:lnTo>
                <a:lnTo>
                  <a:pt x="73564" y="4849"/>
                </a:lnTo>
                <a:lnTo>
                  <a:pt x="40841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05728" y="4014124"/>
            <a:ext cx="106045" cy="102235"/>
          </a:xfrm>
          <a:custGeom>
            <a:avLst/>
            <a:gdLst/>
            <a:ahLst/>
            <a:cxnLst/>
            <a:rect l="l" t="t" r="r" b="b"/>
            <a:pathLst>
              <a:path w="106045" h="102235">
                <a:moveTo>
                  <a:pt x="0" y="50383"/>
                </a:moveTo>
                <a:lnTo>
                  <a:pt x="16342" y="13071"/>
                </a:lnTo>
                <a:lnTo>
                  <a:pt x="40841" y="0"/>
                </a:lnTo>
                <a:lnTo>
                  <a:pt x="58482" y="955"/>
                </a:lnTo>
                <a:lnTo>
                  <a:pt x="95586" y="19887"/>
                </a:lnTo>
                <a:lnTo>
                  <a:pt x="105968" y="41981"/>
                </a:lnTo>
                <a:lnTo>
                  <a:pt x="104559" y="58340"/>
                </a:lnTo>
                <a:lnTo>
                  <a:pt x="82938" y="93030"/>
                </a:lnTo>
                <a:lnTo>
                  <a:pt x="58433" y="101964"/>
                </a:lnTo>
                <a:lnTo>
                  <a:pt x="42508" y="100301"/>
                </a:lnTo>
                <a:lnTo>
                  <a:pt x="8246" y="77706"/>
                </a:lnTo>
                <a:lnTo>
                  <a:pt x="0" y="50383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5044" y="5796061"/>
            <a:ext cx="99060" cy="128270"/>
          </a:xfrm>
          <a:custGeom>
            <a:avLst/>
            <a:gdLst/>
            <a:ahLst/>
            <a:cxnLst/>
            <a:rect l="l" t="t" r="r" b="b"/>
            <a:pathLst>
              <a:path w="99060" h="128270">
                <a:moveTo>
                  <a:pt x="44794" y="0"/>
                </a:moveTo>
                <a:lnTo>
                  <a:pt x="6037" y="33089"/>
                </a:lnTo>
                <a:lnTo>
                  <a:pt x="0" y="63718"/>
                </a:lnTo>
                <a:lnTo>
                  <a:pt x="240" y="70063"/>
                </a:lnTo>
                <a:lnTo>
                  <a:pt x="16236" y="111032"/>
                </a:lnTo>
                <a:lnTo>
                  <a:pt x="49822" y="127725"/>
                </a:lnTo>
                <a:lnTo>
                  <a:pt x="61103" y="125933"/>
                </a:lnTo>
                <a:lnTo>
                  <a:pt x="93838" y="88183"/>
                </a:lnTo>
                <a:lnTo>
                  <a:pt x="98477" y="53910"/>
                </a:lnTo>
                <a:lnTo>
                  <a:pt x="95232" y="39240"/>
                </a:lnTo>
                <a:lnTo>
                  <a:pt x="70787" y="7038"/>
                </a:lnTo>
                <a:lnTo>
                  <a:pt x="44794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05044" y="5796061"/>
            <a:ext cx="99060" cy="128270"/>
          </a:xfrm>
          <a:custGeom>
            <a:avLst/>
            <a:gdLst/>
            <a:ahLst/>
            <a:cxnLst/>
            <a:rect l="l" t="t" r="r" b="b"/>
            <a:pathLst>
              <a:path w="99060" h="128270">
                <a:moveTo>
                  <a:pt x="0" y="63718"/>
                </a:moveTo>
                <a:lnTo>
                  <a:pt x="12987" y="20532"/>
                </a:lnTo>
                <a:lnTo>
                  <a:pt x="44794" y="0"/>
                </a:lnTo>
                <a:lnTo>
                  <a:pt x="58590" y="1770"/>
                </a:lnTo>
                <a:lnTo>
                  <a:pt x="89364" y="26232"/>
                </a:lnTo>
                <a:lnTo>
                  <a:pt x="98477" y="53910"/>
                </a:lnTo>
                <a:lnTo>
                  <a:pt x="97390" y="72154"/>
                </a:lnTo>
                <a:lnTo>
                  <a:pt x="80562" y="112753"/>
                </a:lnTo>
                <a:lnTo>
                  <a:pt x="49822" y="127725"/>
                </a:lnTo>
                <a:lnTo>
                  <a:pt x="37319" y="125702"/>
                </a:lnTo>
                <a:lnTo>
                  <a:pt x="8432" y="99398"/>
                </a:lnTo>
                <a:lnTo>
                  <a:pt x="0" y="6371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5600" y="4043173"/>
            <a:ext cx="109855" cy="106680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54471" y="0"/>
                </a:moveTo>
                <a:lnTo>
                  <a:pt x="15913" y="15740"/>
                </a:lnTo>
                <a:lnTo>
                  <a:pt x="81" y="52657"/>
                </a:lnTo>
                <a:lnTo>
                  <a:pt x="0" y="54485"/>
                </a:lnTo>
                <a:lnTo>
                  <a:pt x="2205" y="68397"/>
                </a:lnTo>
                <a:lnTo>
                  <a:pt x="27740" y="99574"/>
                </a:lnTo>
                <a:lnTo>
                  <a:pt x="55794" y="106671"/>
                </a:lnTo>
                <a:lnTo>
                  <a:pt x="70176" y="104572"/>
                </a:lnTo>
                <a:lnTo>
                  <a:pt x="102382" y="79811"/>
                </a:lnTo>
                <a:lnTo>
                  <a:pt x="109711" y="52657"/>
                </a:lnTo>
                <a:lnTo>
                  <a:pt x="107607" y="38635"/>
                </a:lnTo>
                <a:lnTo>
                  <a:pt x="82263" y="7173"/>
                </a:lnTo>
                <a:lnTo>
                  <a:pt x="54471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85588" y="4043173"/>
            <a:ext cx="109855" cy="106680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0" y="53338"/>
                </a:moveTo>
                <a:lnTo>
                  <a:pt x="15925" y="15740"/>
                </a:lnTo>
                <a:lnTo>
                  <a:pt x="54484" y="0"/>
                </a:lnTo>
                <a:lnTo>
                  <a:pt x="69138" y="1875"/>
                </a:lnTo>
                <a:lnTo>
                  <a:pt x="102012" y="26049"/>
                </a:lnTo>
                <a:lnTo>
                  <a:pt x="109723" y="52657"/>
                </a:lnTo>
                <a:lnTo>
                  <a:pt x="107808" y="66982"/>
                </a:lnTo>
                <a:lnTo>
                  <a:pt x="83082" y="99079"/>
                </a:lnTo>
                <a:lnTo>
                  <a:pt x="55807" y="106671"/>
                </a:lnTo>
                <a:lnTo>
                  <a:pt x="40992" y="104817"/>
                </a:lnTo>
                <a:lnTo>
                  <a:pt x="7891" y="80876"/>
                </a:lnTo>
                <a:lnTo>
                  <a:pt x="0" y="5333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3613" y="1676400"/>
            <a:ext cx="4854575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latin typeface="Tw Cen MT" panose="020B0602020104020603" pitchFamily="34" charset="0"/>
                <a:cs typeface="Garamond"/>
              </a:rPr>
              <a:t>T</a:t>
            </a:r>
            <a:r>
              <a:rPr sz="2400" b="1" spc="-5" dirty="0">
                <a:latin typeface="Tw Cen MT" panose="020B0602020104020603" pitchFamily="34" charset="0"/>
                <a:cs typeface="Garamond"/>
              </a:rPr>
              <a:t>he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n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the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spc="-15" dirty="0">
                <a:latin typeface="Tw Cen MT" panose="020B0602020104020603" pitchFamily="34" charset="0"/>
                <a:cs typeface="Garamond"/>
              </a:rPr>
              <a:t>Hasse</a:t>
            </a:r>
            <a:r>
              <a:rPr sz="2400" b="1" spc="-10" dirty="0">
                <a:latin typeface="Tw Cen MT" panose="020B0602020104020603" pitchFamily="34" charset="0"/>
                <a:cs typeface="Garamond"/>
              </a:rPr>
              <a:t> 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di</a:t>
            </a:r>
            <a:r>
              <a:rPr sz="2400" b="1" spc="40" dirty="0">
                <a:latin typeface="Tw Cen MT" panose="020B0602020104020603" pitchFamily="34" charset="0"/>
                <a:cs typeface="Garamond"/>
              </a:rPr>
              <a:t>a</a:t>
            </a:r>
            <a:r>
              <a:rPr sz="2400" b="1" spc="25" dirty="0">
                <a:latin typeface="Tw Cen MT" panose="020B0602020104020603" pitchFamily="34" charset="0"/>
                <a:cs typeface="Garamond"/>
              </a:rPr>
              <a:t>g</a:t>
            </a:r>
            <a:r>
              <a:rPr sz="2400" b="1" dirty="0">
                <a:latin typeface="Tw Cen MT" panose="020B0602020104020603" pitchFamily="34" charset="0"/>
                <a:cs typeface="Garamond"/>
              </a:rPr>
              <a:t>ram will be…….</a:t>
            </a:r>
            <a:endParaRPr sz="2400" dirty="0">
              <a:latin typeface="Tw Cen MT" panose="020B0602020104020603" pitchFamily="34" charset="0"/>
              <a:cs typeface="Garamond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400" dirty="0">
              <a:latin typeface="Tw Cen MT" panose="020B0602020104020603" pitchFamily="34" charset="0"/>
              <a:cs typeface="Times New Roman"/>
            </a:endParaRPr>
          </a:p>
          <a:p>
            <a:pPr marR="1108075" algn="r">
              <a:lnSpc>
                <a:spcPct val="100000"/>
              </a:lnSpc>
            </a:pPr>
            <a:r>
              <a:rPr sz="2400" dirty="0">
                <a:latin typeface="Tw Cen MT" panose="020B0602020104020603" pitchFamily="34" charset="0"/>
                <a:cs typeface="Garamond"/>
              </a:rPr>
              <a:t>f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000" dirty="0">
              <a:latin typeface="Tw Cen MT" panose="020B0602020104020603" pitchFamily="34" charset="0"/>
              <a:cs typeface="Times New Roman"/>
            </a:endParaRPr>
          </a:p>
          <a:p>
            <a:pPr marL="733425" algn="ctr">
              <a:lnSpc>
                <a:spcPct val="100000"/>
              </a:lnSpc>
            </a:pPr>
            <a:r>
              <a:rPr sz="2400" spc="-10" dirty="0">
                <a:latin typeface="Tw Cen MT" panose="020B0602020104020603" pitchFamily="34" charset="0"/>
                <a:cs typeface="Garamond"/>
              </a:rPr>
              <a:t>e</a:t>
            </a:r>
            <a:endParaRPr sz="2400" dirty="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7771" y="5895220"/>
            <a:ext cx="1492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w Cen MT" panose="020B0602020104020603" pitchFamily="34" charset="0"/>
                <a:cs typeface="Garamond"/>
              </a:rPr>
              <a:t>a</a:t>
            </a:r>
            <a:endParaRPr sz="24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9994" y="5030294"/>
            <a:ext cx="1816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w Cen MT" panose="020B0602020104020603" pitchFamily="34" charset="0"/>
                <a:cs typeface="Garamond"/>
              </a:rPr>
              <a:t>b</a:t>
            </a:r>
            <a:endParaRPr sz="24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8550" y="3887147"/>
            <a:ext cx="152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w Cen MT" panose="020B0602020104020603" pitchFamily="34" charset="0"/>
                <a:cs typeface="Garamond"/>
              </a:rPr>
              <a:t>c</a:t>
            </a:r>
            <a:endParaRPr sz="24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92036" y="3956362"/>
            <a:ext cx="177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w Cen MT" panose="020B0602020104020603" pitchFamily="34" charset="0"/>
                <a:cs typeface="Garamond"/>
              </a:rPr>
              <a:t>d</a:t>
            </a:r>
            <a:endParaRPr sz="24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10455" y="4911852"/>
            <a:ext cx="895350" cy="947419"/>
          </a:xfrm>
          <a:custGeom>
            <a:avLst/>
            <a:gdLst/>
            <a:ahLst/>
            <a:cxnLst/>
            <a:rect l="l" t="t" r="r" b="b"/>
            <a:pathLst>
              <a:path w="895350" h="947420">
                <a:moveTo>
                  <a:pt x="894842" y="946937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83023" y="3528059"/>
            <a:ext cx="65405" cy="1301750"/>
          </a:xfrm>
          <a:custGeom>
            <a:avLst/>
            <a:gdLst/>
            <a:ahLst/>
            <a:cxnLst/>
            <a:rect l="l" t="t" r="r" b="b"/>
            <a:pathLst>
              <a:path w="65404" h="1301750">
                <a:moveTo>
                  <a:pt x="0" y="1301495"/>
                </a:moveTo>
                <a:lnTo>
                  <a:pt x="650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83608" y="2689860"/>
            <a:ext cx="827405" cy="755015"/>
          </a:xfrm>
          <a:custGeom>
            <a:avLst/>
            <a:gdLst/>
            <a:ahLst/>
            <a:cxnLst/>
            <a:rect l="l" t="t" r="r" b="b"/>
            <a:pathLst>
              <a:path w="827404" h="755014">
                <a:moveTo>
                  <a:pt x="0" y="754506"/>
                </a:moveTo>
                <a:lnTo>
                  <a:pt x="8268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88864" y="4116323"/>
            <a:ext cx="869315" cy="1697355"/>
          </a:xfrm>
          <a:custGeom>
            <a:avLst/>
            <a:gdLst/>
            <a:ahLst/>
            <a:cxnLst/>
            <a:rect l="l" t="t" r="r" b="b"/>
            <a:pathLst>
              <a:path w="869314" h="1697354">
                <a:moveTo>
                  <a:pt x="0" y="1696885"/>
                </a:moveTo>
                <a:lnTo>
                  <a:pt x="86931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40452" y="4149852"/>
            <a:ext cx="214629" cy="1645285"/>
          </a:xfrm>
          <a:custGeom>
            <a:avLst/>
            <a:gdLst/>
            <a:ahLst/>
            <a:cxnLst/>
            <a:rect l="l" t="t" r="r" b="b"/>
            <a:pathLst>
              <a:path w="214629" h="1645285">
                <a:moveTo>
                  <a:pt x="214630" y="1645272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40452" y="2734055"/>
            <a:ext cx="193675" cy="1310005"/>
          </a:xfrm>
          <a:custGeom>
            <a:avLst/>
            <a:gdLst/>
            <a:ahLst/>
            <a:cxnLst/>
            <a:rect l="l" t="t" r="r" b="b"/>
            <a:pathLst>
              <a:path w="193675" h="1310004">
                <a:moveTo>
                  <a:pt x="0" y="1309751"/>
                </a:moveTo>
                <a:lnTo>
                  <a:pt x="1931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72100" y="2718816"/>
            <a:ext cx="887094" cy="1294130"/>
          </a:xfrm>
          <a:custGeom>
            <a:avLst/>
            <a:gdLst/>
            <a:ahLst/>
            <a:cxnLst/>
            <a:rect l="l" t="t" r="r" b="b"/>
            <a:pathLst>
              <a:path w="887095" h="1294129">
                <a:moveTo>
                  <a:pt x="886967" y="129387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79135" y="2629226"/>
            <a:ext cx="107314" cy="104139"/>
          </a:xfrm>
          <a:custGeom>
            <a:avLst/>
            <a:gdLst/>
            <a:ahLst/>
            <a:cxnLst/>
            <a:rect l="l" t="t" r="r" b="b"/>
            <a:pathLst>
              <a:path w="107314" h="104139">
                <a:moveTo>
                  <a:pt x="39935" y="0"/>
                </a:moveTo>
                <a:lnTo>
                  <a:pt x="7436" y="24495"/>
                </a:lnTo>
                <a:lnTo>
                  <a:pt x="0" y="51489"/>
                </a:lnTo>
                <a:lnTo>
                  <a:pt x="518" y="58862"/>
                </a:lnTo>
                <a:lnTo>
                  <a:pt x="31962" y="98422"/>
                </a:lnTo>
                <a:lnTo>
                  <a:pt x="63284" y="104050"/>
                </a:lnTo>
                <a:lnTo>
                  <a:pt x="75440" y="100320"/>
                </a:lnTo>
                <a:lnTo>
                  <a:pt x="101786" y="71972"/>
                </a:lnTo>
                <a:lnTo>
                  <a:pt x="106946" y="40161"/>
                </a:lnTo>
                <a:lnTo>
                  <a:pt x="102729" y="28744"/>
                </a:lnTo>
                <a:lnTo>
                  <a:pt x="73067" y="4367"/>
                </a:lnTo>
                <a:lnTo>
                  <a:pt x="39935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79135" y="2629226"/>
            <a:ext cx="107314" cy="104139"/>
          </a:xfrm>
          <a:custGeom>
            <a:avLst/>
            <a:gdLst/>
            <a:ahLst/>
            <a:cxnLst/>
            <a:rect l="l" t="t" r="r" b="b"/>
            <a:pathLst>
              <a:path w="107314" h="104139">
                <a:moveTo>
                  <a:pt x="0" y="51489"/>
                </a:moveTo>
                <a:lnTo>
                  <a:pt x="15946" y="13685"/>
                </a:lnTo>
                <a:lnTo>
                  <a:pt x="39935" y="0"/>
                </a:lnTo>
                <a:lnTo>
                  <a:pt x="57782" y="751"/>
                </a:lnTo>
                <a:lnTo>
                  <a:pt x="95622" y="18729"/>
                </a:lnTo>
                <a:lnTo>
                  <a:pt x="106946" y="40161"/>
                </a:lnTo>
                <a:lnTo>
                  <a:pt x="105871" y="57265"/>
                </a:lnTo>
                <a:lnTo>
                  <a:pt x="86174" y="93638"/>
                </a:lnTo>
                <a:lnTo>
                  <a:pt x="63284" y="104050"/>
                </a:lnTo>
                <a:lnTo>
                  <a:pt x="46491" y="102753"/>
                </a:lnTo>
                <a:lnTo>
                  <a:pt x="10502" y="82277"/>
                </a:lnTo>
                <a:lnTo>
                  <a:pt x="0" y="5148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06836" y="4812793"/>
            <a:ext cx="109855" cy="106680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54471" y="0"/>
                </a:moveTo>
                <a:lnTo>
                  <a:pt x="15913" y="15740"/>
                </a:lnTo>
                <a:lnTo>
                  <a:pt x="81" y="52657"/>
                </a:lnTo>
                <a:lnTo>
                  <a:pt x="0" y="54485"/>
                </a:lnTo>
                <a:lnTo>
                  <a:pt x="2205" y="68397"/>
                </a:lnTo>
                <a:lnTo>
                  <a:pt x="27740" y="99574"/>
                </a:lnTo>
                <a:lnTo>
                  <a:pt x="55794" y="106671"/>
                </a:lnTo>
                <a:lnTo>
                  <a:pt x="70176" y="104572"/>
                </a:lnTo>
                <a:lnTo>
                  <a:pt x="102382" y="79811"/>
                </a:lnTo>
                <a:lnTo>
                  <a:pt x="109711" y="52657"/>
                </a:lnTo>
                <a:lnTo>
                  <a:pt x="107607" y="38635"/>
                </a:lnTo>
                <a:lnTo>
                  <a:pt x="82263" y="7173"/>
                </a:lnTo>
                <a:lnTo>
                  <a:pt x="54471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06823" y="4812793"/>
            <a:ext cx="109855" cy="106680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0" y="53338"/>
                </a:moveTo>
                <a:lnTo>
                  <a:pt x="15925" y="15740"/>
                </a:lnTo>
                <a:lnTo>
                  <a:pt x="54484" y="0"/>
                </a:lnTo>
                <a:lnTo>
                  <a:pt x="69138" y="1875"/>
                </a:lnTo>
                <a:lnTo>
                  <a:pt x="102012" y="26049"/>
                </a:lnTo>
                <a:lnTo>
                  <a:pt x="109723" y="52657"/>
                </a:lnTo>
                <a:lnTo>
                  <a:pt x="107808" y="66982"/>
                </a:lnTo>
                <a:lnTo>
                  <a:pt x="83082" y="99079"/>
                </a:lnTo>
                <a:lnTo>
                  <a:pt x="55807" y="106671"/>
                </a:lnTo>
                <a:lnTo>
                  <a:pt x="40992" y="104817"/>
                </a:lnTo>
                <a:lnTo>
                  <a:pt x="7891" y="80876"/>
                </a:lnTo>
                <a:lnTo>
                  <a:pt x="0" y="5333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0" name="object 69">
            <a:extLst>
              <a:ext uri="{FF2B5EF4-FFF2-40B4-BE49-F238E27FC236}">
                <a16:creationId xmlns:a16="http://schemas.microsoft.com/office/drawing/2014/main" id="{1E02CDE4-985E-4FF7-9DED-BE7836DB552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729455" y="1021622"/>
            <a:ext cx="115415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chemeClr val="tx1"/>
                </a:solidFill>
                <a:latin typeface="Tw Cen MT" panose="020B0602020104020603" pitchFamily="34" charset="0"/>
              </a:rPr>
              <a:t>4</a:t>
            </a:fld>
            <a:endParaRPr spc="-1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599" y="2722364"/>
            <a:ext cx="97388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Tw Cen MT" panose="020B0602020104020603" pitchFamily="34" charset="0"/>
                <a:cs typeface="Garamond"/>
              </a:rPr>
              <a:t>Start with diagraph of partial order.</a:t>
            </a:r>
          </a:p>
          <a:p>
            <a:pPr marL="4699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Tw Cen MT" panose="020B0602020104020603" pitchFamily="34" charset="0"/>
                <a:cs typeface="Garamond"/>
              </a:rPr>
              <a:t>Remove the loop at the each vertex (reflexivity).</a:t>
            </a:r>
          </a:p>
          <a:p>
            <a:pPr marL="4699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Tw Cen MT" panose="020B0602020104020603" pitchFamily="34" charset="0"/>
                <a:cs typeface="Garamond"/>
              </a:rPr>
              <a:t>Remove all the edges that must be present because of transitivity.</a:t>
            </a:r>
          </a:p>
          <a:p>
            <a:pPr marL="4699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Tw Cen MT" panose="020B0602020104020603" pitchFamily="34" charset="0"/>
                <a:cs typeface="Garamond"/>
              </a:rPr>
              <a:t>Arrange each edge so that all arrows point upwards.</a:t>
            </a:r>
          </a:p>
          <a:p>
            <a:pPr marL="4699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Tw Cen MT" panose="020B0602020104020603" pitchFamily="34" charset="0"/>
                <a:cs typeface="Garamond"/>
              </a:rPr>
              <a:t>Remove all arrowheads.</a:t>
            </a:r>
            <a:endParaRPr sz="2800" dirty="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30" name="object 69">
            <a:extLst>
              <a:ext uri="{FF2B5EF4-FFF2-40B4-BE49-F238E27FC236}">
                <a16:creationId xmlns:a16="http://schemas.microsoft.com/office/drawing/2014/main" id="{1E02CDE4-985E-4FF7-9DED-BE7836DB552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729455" y="1021622"/>
            <a:ext cx="115415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chemeClr val="tx1"/>
                </a:solidFill>
                <a:latin typeface="Tw Cen MT" panose="020B0602020104020603" pitchFamily="34" charset="0"/>
              </a:rPr>
              <a:t>5</a:t>
            </a:fld>
            <a:endParaRPr spc="-1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552EF-3712-48DE-B51C-0E137FA5DF27}"/>
              </a:ext>
            </a:extLst>
          </p:cNvPr>
          <p:cNvSpPr txBox="1"/>
          <p:nvPr/>
        </p:nvSpPr>
        <p:spPr>
          <a:xfrm>
            <a:off x="304800" y="1219200"/>
            <a:ext cx="7681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none" strike="noStrike" baseline="0" dirty="0">
                <a:latin typeface="Tw Cen MT" panose="020B0602020104020603" pitchFamily="34" charset="0"/>
              </a:rPr>
              <a:t>Procedure to draw </a:t>
            </a:r>
            <a:r>
              <a:rPr lang="en-US" sz="3600" b="1" i="1" dirty="0">
                <a:latin typeface="Tw Cen MT" panose="020B0602020104020603" pitchFamily="34" charset="0"/>
              </a:rPr>
              <a:t>H</a:t>
            </a:r>
            <a:r>
              <a:rPr lang="en-US" sz="3600" b="1" i="1" u="none" strike="noStrike" baseline="0" dirty="0">
                <a:latin typeface="Tw Cen MT" panose="020B0602020104020603" pitchFamily="34" charset="0"/>
              </a:rPr>
              <a:t>asse Diagram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772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7885108" y="1125233"/>
            <a:ext cx="858471" cy="855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4800" y="762000"/>
            <a:ext cx="973963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3200" b="1" spc="-150" dirty="0">
                <a:latin typeface="Tw Cen MT" panose="020B0602020104020603" pitchFamily="34" charset="0"/>
                <a:cs typeface="Garamond"/>
              </a:rPr>
              <a:t>Q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. </a:t>
            </a:r>
            <a:r>
              <a:rPr sz="3200" b="1" spc="-95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spc="-5" dirty="0">
                <a:latin typeface="Tw Cen MT" panose="020B0602020104020603" pitchFamily="34" charset="0"/>
                <a:cs typeface="Garamond"/>
              </a:rPr>
              <a:t>Le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t </a:t>
            </a:r>
            <a:r>
              <a:rPr sz="3200" b="1" spc="-90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A </a:t>
            </a:r>
            <a:r>
              <a:rPr sz="3200" b="1" spc="-95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= </a:t>
            </a:r>
            <a:r>
              <a:rPr sz="3200" b="1" spc="-100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spc="-10" dirty="0">
                <a:latin typeface="Tw Cen MT" panose="020B0602020104020603" pitchFamily="34" charset="0"/>
                <a:cs typeface="Garamond"/>
              </a:rPr>
              <a:t>{</a:t>
            </a:r>
            <a:r>
              <a:rPr sz="3200" b="1" spc="5" dirty="0">
                <a:latin typeface="Tw Cen MT" panose="020B0602020104020603" pitchFamily="34" charset="0"/>
                <a:cs typeface="Garamond"/>
              </a:rPr>
              <a:t>1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, </a:t>
            </a:r>
            <a:r>
              <a:rPr sz="3200" b="1" spc="-110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spc="-5" dirty="0">
                <a:latin typeface="Tw Cen MT" panose="020B0602020104020603" pitchFamily="34" charset="0"/>
                <a:cs typeface="Garamond"/>
              </a:rPr>
              <a:t>2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, </a:t>
            </a:r>
            <a:r>
              <a:rPr sz="3200" b="1" spc="-95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spc="-5" dirty="0">
                <a:latin typeface="Tw Cen MT" panose="020B0602020104020603" pitchFamily="34" charset="0"/>
                <a:cs typeface="Garamond"/>
              </a:rPr>
              <a:t>3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, </a:t>
            </a:r>
            <a:r>
              <a:rPr sz="3200" b="1" spc="-95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spc="-5" dirty="0">
                <a:latin typeface="Tw Cen MT" panose="020B0602020104020603" pitchFamily="34" charset="0"/>
                <a:cs typeface="Garamond"/>
              </a:rPr>
              <a:t>9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, </a:t>
            </a:r>
            <a:r>
              <a:rPr sz="3200" b="1" spc="-95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1</a:t>
            </a:r>
            <a:r>
              <a:rPr sz="3200" b="1" spc="-15" dirty="0">
                <a:latin typeface="Tw Cen MT" panose="020B0602020104020603" pitchFamily="34" charset="0"/>
                <a:cs typeface="Garamond"/>
              </a:rPr>
              <a:t>8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} </a:t>
            </a:r>
            <a:r>
              <a:rPr sz="3200" b="1" spc="-85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and </a:t>
            </a:r>
            <a:r>
              <a:rPr sz="3200" b="1" spc="-125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con</a:t>
            </a:r>
            <a:r>
              <a:rPr sz="3200" b="1" spc="-15" dirty="0">
                <a:latin typeface="Tw Cen MT" panose="020B0602020104020603" pitchFamily="34" charset="0"/>
                <a:cs typeface="Garamond"/>
              </a:rPr>
              <a:t>s</a:t>
            </a:r>
            <a:r>
              <a:rPr sz="3200" b="1" spc="-5" dirty="0">
                <a:latin typeface="Tw Cen MT" panose="020B0602020104020603" pitchFamily="34" charset="0"/>
                <a:cs typeface="Garamond"/>
              </a:rPr>
              <a:t>ide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r </a:t>
            </a:r>
            <a:r>
              <a:rPr sz="3200" b="1" spc="-105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t</a:t>
            </a:r>
            <a:r>
              <a:rPr sz="3200" b="1" spc="-15" dirty="0">
                <a:latin typeface="Tw Cen MT" panose="020B0602020104020603" pitchFamily="34" charset="0"/>
                <a:cs typeface="Garamond"/>
              </a:rPr>
              <a:t>h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e </a:t>
            </a:r>
            <a:r>
              <a:rPr sz="3200" b="1" spc="-105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‘d</a:t>
            </a:r>
            <a:r>
              <a:rPr sz="3200" b="1" spc="-65" dirty="0">
                <a:latin typeface="Tw Cen MT" panose="020B0602020104020603" pitchFamily="34" charset="0"/>
                <a:cs typeface="Garamond"/>
              </a:rPr>
              <a:t>i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vid</a:t>
            </a:r>
            <a:r>
              <a:rPr sz="3200" b="1" spc="-10" dirty="0">
                <a:latin typeface="Tw Cen MT" panose="020B0602020104020603" pitchFamily="34" charset="0"/>
                <a:cs typeface="Garamond"/>
              </a:rPr>
              <a:t>e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s’ </a:t>
            </a:r>
            <a:r>
              <a:rPr sz="3200" b="1" spc="35" dirty="0">
                <a:latin typeface="Tw Cen MT" panose="020B0602020104020603" pitchFamily="34" charset="0"/>
                <a:cs typeface="Garamond"/>
              </a:rPr>
              <a:t>r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ela</a:t>
            </a:r>
            <a:r>
              <a:rPr sz="3200" b="1" spc="-15" dirty="0">
                <a:latin typeface="Tw Cen MT" panose="020B0602020104020603" pitchFamily="34" charset="0"/>
                <a:cs typeface="Garamond"/>
              </a:rPr>
              <a:t>t</a:t>
            </a:r>
            <a:r>
              <a:rPr sz="3200" b="1" spc="-5" dirty="0">
                <a:latin typeface="Tw Cen MT" panose="020B0602020104020603" pitchFamily="34" charset="0"/>
                <a:cs typeface="Garamond"/>
              </a:rPr>
              <a:t>io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n </a:t>
            </a:r>
            <a:r>
              <a:rPr sz="3200" b="1" spc="-225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spc="-5" dirty="0">
                <a:latin typeface="Tw Cen MT" panose="020B0602020104020603" pitchFamily="34" charset="0"/>
                <a:cs typeface="Garamond"/>
              </a:rPr>
              <a:t>A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: </a:t>
            </a:r>
            <a:r>
              <a:rPr sz="3200" b="1" spc="-229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spc="-90" dirty="0">
                <a:latin typeface="Tw Cen MT" panose="020B0602020104020603" pitchFamily="34" charset="0"/>
                <a:cs typeface="Garamond"/>
              </a:rPr>
              <a:t>F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or </a:t>
            </a:r>
            <a:r>
              <a:rPr sz="3200" b="1" spc="-220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spc="-10" dirty="0">
                <a:latin typeface="Tw Cen MT" panose="020B0602020104020603" pitchFamily="34" charset="0"/>
                <a:cs typeface="Garamond"/>
              </a:rPr>
              <a:t>a</a:t>
            </a:r>
            <a:r>
              <a:rPr sz="3200" b="1" spc="-5" dirty="0">
                <a:latin typeface="Tw Cen MT" panose="020B0602020104020603" pitchFamily="34" charset="0"/>
                <a:cs typeface="Garamond"/>
              </a:rPr>
              <a:t>l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l </a:t>
            </a:r>
            <a:r>
              <a:rPr sz="3200" b="1" spc="-220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a, </a:t>
            </a:r>
            <a:r>
              <a:rPr sz="3200" b="1" spc="-229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b </a:t>
            </a:r>
            <a:r>
              <a:rPr sz="3200" b="1" spc="-229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Times New Roman"/>
              </a:rPr>
              <a:t> </a:t>
            </a:r>
            <a:r>
              <a:rPr sz="3200" b="1" spc="-204" dirty="0">
                <a:latin typeface="Tw Cen MT" panose="020B0602020104020603" pitchFamily="34" charset="0"/>
                <a:cs typeface="Times New Roman"/>
              </a:rPr>
              <a:t> </a:t>
            </a:r>
            <a:r>
              <a:rPr lang="en-US" sz="3200" b="1" spc="-204" dirty="0">
                <a:latin typeface="Tw Cen MT" panose="020B0602020104020603" pitchFamily="34" charset="0"/>
                <a:cs typeface="Times New Roman"/>
              </a:rPr>
              <a:t> </a:t>
            </a:r>
            <a:r>
              <a:rPr sz="3200" b="1" spc="-5" dirty="0">
                <a:latin typeface="Tw Cen MT" panose="020B0602020104020603" pitchFamily="34" charset="0"/>
                <a:cs typeface="Garamond"/>
              </a:rPr>
              <a:t>A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, </a:t>
            </a:r>
            <a:r>
              <a:rPr sz="3200" b="1" spc="-229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 err="1">
                <a:latin typeface="Tw Cen MT" panose="020B0602020104020603" pitchFamily="34" charset="0"/>
                <a:cs typeface="Garamond"/>
              </a:rPr>
              <a:t>a</a:t>
            </a:r>
            <a:r>
              <a:rPr lang="en-US" sz="3200" b="1" dirty="0" err="1">
                <a:latin typeface="Tw Cen MT" panose="020B0602020104020603" pitchFamily="34" charset="0"/>
                <a:cs typeface="Garamond"/>
              </a:rPr>
              <a:t>|</a:t>
            </a:r>
            <a:r>
              <a:rPr sz="3200" b="1" dirty="0" err="1">
                <a:latin typeface="Tw Cen MT" panose="020B0602020104020603" pitchFamily="34" charset="0"/>
                <a:cs typeface="Garamond"/>
              </a:rPr>
              <a:t>b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spc="-229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Times New Roman"/>
              </a:rPr>
              <a:t> </a:t>
            </a:r>
            <a:r>
              <a:rPr sz="3200" b="1" spc="-215" dirty="0">
                <a:latin typeface="Tw Cen MT" panose="020B0602020104020603" pitchFamily="34" charset="0"/>
                <a:cs typeface="Times New Roman"/>
              </a:rPr>
              <a:t> </a:t>
            </a:r>
            <a:r>
              <a:rPr lang="en-US" sz="3200" b="1" spc="-215" dirty="0">
                <a:latin typeface="Tw Cen MT" panose="020B0602020104020603" pitchFamily="34" charset="0"/>
                <a:cs typeface="Times New Roman"/>
              </a:rPr>
              <a:t>   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b </a:t>
            </a:r>
            <a:r>
              <a:rPr sz="3200" b="1" spc="-225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= </a:t>
            </a:r>
            <a:r>
              <a:rPr sz="3200" b="1" spc="-235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ka </a:t>
            </a:r>
            <a:r>
              <a:rPr sz="3200" b="1" spc="-220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spc="20" dirty="0">
                <a:latin typeface="Tw Cen MT" panose="020B0602020104020603" pitchFamily="34" charset="0"/>
                <a:cs typeface="Garamond"/>
              </a:rPr>
              <a:t>f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or </a:t>
            </a:r>
            <a:r>
              <a:rPr sz="3200" b="1" spc="-229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some </a:t>
            </a:r>
            <a:r>
              <a:rPr sz="3200" b="1" spc="-5" dirty="0">
                <a:latin typeface="Tw Cen MT" panose="020B0602020104020603" pitchFamily="34" charset="0"/>
                <a:cs typeface="Garamond"/>
              </a:rPr>
              <a:t>in</a:t>
            </a:r>
            <a:r>
              <a:rPr sz="3200" b="1" spc="-15" dirty="0">
                <a:latin typeface="Tw Cen MT" panose="020B0602020104020603" pitchFamily="34" charset="0"/>
                <a:cs typeface="Garamond"/>
              </a:rPr>
              <a:t>t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eger</a:t>
            </a:r>
            <a:r>
              <a:rPr sz="3200" b="1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3200" b="1" dirty="0">
                <a:latin typeface="Tw Cen MT" panose="020B0602020104020603" pitchFamily="34" charset="0"/>
                <a:cs typeface="Garamond"/>
              </a:rPr>
              <a:t>k.</a:t>
            </a:r>
            <a:endParaRPr sz="3200" dirty="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06598" y="3352800"/>
            <a:ext cx="5772150" cy="1736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50" dirty="0">
                <a:latin typeface="Tw Cen MT" panose="020B0602020104020603" pitchFamily="34" charset="0"/>
                <a:cs typeface="Garamond"/>
              </a:rPr>
              <a:t>T</a:t>
            </a:r>
            <a:r>
              <a:rPr sz="3600" spc="-5" dirty="0">
                <a:latin typeface="Tw Cen MT" panose="020B0602020104020603" pitchFamily="34" charset="0"/>
                <a:cs typeface="Garamond"/>
              </a:rPr>
              <a:t>h</a:t>
            </a:r>
            <a:r>
              <a:rPr sz="3600" dirty="0">
                <a:latin typeface="Tw Cen MT" panose="020B0602020104020603" pitchFamily="34" charset="0"/>
                <a:cs typeface="Garamond"/>
              </a:rPr>
              <a:t>e direc</a:t>
            </a:r>
            <a:r>
              <a:rPr sz="3600" spc="-15" dirty="0">
                <a:latin typeface="Tw Cen MT" panose="020B0602020104020603" pitchFamily="34" charset="0"/>
                <a:cs typeface="Garamond"/>
              </a:rPr>
              <a:t>t</a:t>
            </a:r>
            <a:r>
              <a:rPr sz="3600" dirty="0">
                <a:latin typeface="Tw Cen MT" panose="020B0602020104020603" pitchFamily="34" charset="0"/>
                <a:cs typeface="Garamond"/>
              </a:rPr>
              <a:t>ed</a:t>
            </a:r>
            <a:r>
              <a:rPr sz="3600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3600" spc="70" dirty="0">
                <a:latin typeface="Tw Cen MT" panose="020B0602020104020603" pitchFamily="34" charset="0"/>
                <a:cs typeface="Garamond"/>
              </a:rPr>
              <a:t>g</a:t>
            </a:r>
            <a:r>
              <a:rPr sz="3600" spc="-5" dirty="0">
                <a:latin typeface="Tw Cen MT" panose="020B0602020104020603" pitchFamily="34" charset="0"/>
                <a:cs typeface="Garamond"/>
              </a:rPr>
              <a:t>rap</a:t>
            </a:r>
            <a:r>
              <a:rPr sz="3600" dirty="0">
                <a:latin typeface="Tw Cen MT" panose="020B0602020104020603" pitchFamily="34" charset="0"/>
                <a:cs typeface="Garamond"/>
              </a:rPr>
              <a:t>h</a:t>
            </a:r>
            <a:r>
              <a:rPr sz="3600" spc="5" dirty="0">
                <a:latin typeface="Tw Cen MT" panose="020B0602020104020603" pitchFamily="34" charset="0"/>
                <a:cs typeface="Garamond"/>
              </a:rPr>
              <a:t> </a:t>
            </a:r>
            <a:r>
              <a:rPr sz="3600" spc="-10" dirty="0">
                <a:latin typeface="Tw Cen MT" panose="020B0602020104020603" pitchFamily="34" charset="0"/>
                <a:cs typeface="Garamond"/>
              </a:rPr>
              <a:t>f</a:t>
            </a:r>
            <a:r>
              <a:rPr sz="3600" spc="-5" dirty="0">
                <a:latin typeface="Tw Cen MT" panose="020B0602020104020603" pitchFamily="34" charset="0"/>
                <a:cs typeface="Garamond"/>
              </a:rPr>
              <a:t>o</a:t>
            </a:r>
            <a:r>
              <a:rPr sz="3600" dirty="0">
                <a:latin typeface="Tw Cen MT" panose="020B0602020104020603" pitchFamily="34" charset="0"/>
                <a:cs typeface="Garamond"/>
              </a:rPr>
              <a:t>r</a:t>
            </a:r>
            <a:r>
              <a:rPr sz="3600" spc="-5" dirty="0">
                <a:latin typeface="Tw Cen MT" panose="020B0602020104020603" pitchFamily="34" charset="0"/>
                <a:cs typeface="Garamond"/>
              </a:rPr>
              <a:t> </a:t>
            </a:r>
            <a:r>
              <a:rPr sz="3600" dirty="0">
                <a:latin typeface="Tw Cen MT" panose="020B0602020104020603" pitchFamily="34" charset="0"/>
                <a:cs typeface="Garamond"/>
              </a:rPr>
              <a:t>the</a:t>
            </a:r>
            <a:r>
              <a:rPr sz="3600" spc="-10" dirty="0">
                <a:latin typeface="Tw Cen MT" panose="020B0602020104020603" pitchFamily="34" charset="0"/>
                <a:cs typeface="Garamond"/>
              </a:rPr>
              <a:t> </a:t>
            </a:r>
            <a:r>
              <a:rPr sz="3600" dirty="0">
                <a:latin typeface="Tw Cen MT" panose="020B0602020104020603" pitchFamily="34" charset="0"/>
                <a:cs typeface="Garamond"/>
              </a:rPr>
              <a:t>g</a:t>
            </a:r>
            <a:r>
              <a:rPr sz="3600" spc="-55" dirty="0">
                <a:latin typeface="Tw Cen MT" panose="020B0602020104020603" pitchFamily="34" charset="0"/>
                <a:cs typeface="Garamond"/>
              </a:rPr>
              <a:t>i</a:t>
            </a:r>
            <a:r>
              <a:rPr sz="3600" spc="-70" dirty="0">
                <a:latin typeface="Tw Cen MT" panose="020B0602020104020603" pitchFamily="34" charset="0"/>
                <a:cs typeface="Garamond"/>
              </a:rPr>
              <a:t>v</a:t>
            </a:r>
            <a:r>
              <a:rPr sz="3600" dirty="0">
                <a:latin typeface="Tw Cen MT" panose="020B0602020104020603" pitchFamily="34" charset="0"/>
                <a:cs typeface="Garamond"/>
              </a:rPr>
              <a:t>en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600" spc="-5" dirty="0">
                <a:latin typeface="Tw Cen MT" panose="020B0602020104020603" pitchFamily="34" charset="0"/>
                <a:cs typeface="Garamond"/>
              </a:rPr>
              <a:t>relatio</a:t>
            </a:r>
            <a:r>
              <a:rPr sz="3600" dirty="0">
                <a:latin typeface="Tw Cen MT" panose="020B0602020104020603" pitchFamily="34" charset="0"/>
                <a:cs typeface="Garamond"/>
              </a:rPr>
              <a:t>n</a:t>
            </a:r>
            <a:r>
              <a:rPr sz="3600" spc="20" dirty="0">
                <a:latin typeface="Tw Cen MT" panose="020B0602020104020603" pitchFamily="34" charset="0"/>
                <a:cs typeface="Garamond"/>
              </a:rPr>
              <a:t> </a:t>
            </a:r>
            <a:r>
              <a:rPr sz="3600" spc="-15" dirty="0">
                <a:latin typeface="Tw Cen MT" panose="020B0602020104020603" pitchFamily="34" charset="0"/>
                <a:cs typeface="Garamond"/>
              </a:rPr>
              <a:t>is</a:t>
            </a:r>
            <a:r>
              <a:rPr sz="3600" dirty="0">
                <a:latin typeface="Tw Cen MT" panose="020B0602020104020603" pitchFamily="34" charset="0"/>
                <a:cs typeface="Garamond"/>
              </a:rPr>
              <a:t> </a:t>
            </a:r>
            <a:r>
              <a:rPr lang="en-US" sz="4000" b="0" i="0" u="none" strike="noStrike" baseline="0" dirty="0">
                <a:latin typeface="Symbol" panose="05050102010706020507" pitchFamily="18" charset="2"/>
              </a:rPr>
              <a:t>  </a:t>
            </a:r>
            <a:endParaRPr sz="3600" dirty="0">
              <a:latin typeface="ISOCP2" panose="00000400000000000000" pitchFamily="2" charset="0"/>
              <a:cs typeface="ISOCP2" panose="00000400000000000000" pitchFamily="2" charset="0"/>
            </a:endParaRPr>
          </a:p>
        </p:txBody>
      </p:sp>
      <p:sp>
        <p:nvSpPr>
          <p:cNvPr id="47" name="object 69">
            <a:extLst>
              <a:ext uri="{FF2B5EF4-FFF2-40B4-BE49-F238E27FC236}">
                <a16:creationId xmlns:a16="http://schemas.microsoft.com/office/drawing/2014/main" id="{C151EBF0-9CDC-40B0-BDD3-C3A1C580D30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729455" y="1021622"/>
            <a:ext cx="115415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chemeClr val="tx1"/>
                </a:solidFill>
                <a:latin typeface="Tw Cen MT" panose="020B0602020104020603" pitchFamily="34" charset="0"/>
              </a:rPr>
              <a:t>6</a:t>
            </a:fld>
            <a:endParaRPr spc="-1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31D1504E-E7BE-4296-8785-B45B1E50272D}"/>
              </a:ext>
            </a:extLst>
          </p:cNvPr>
          <p:cNvSpPr/>
          <p:nvPr/>
        </p:nvSpPr>
        <p:spPr>
          <a:xfrm>
            <a:off x="5921490" y="1082040"/>
            <a:ext cx="784110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3640" y="525202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22644" y="0"/>
                </a:moveTo>
                <a:lnTo>
                  <a:pt x="10913" y="7125"/>
                </a:lnTo>
                <a:lnTo>
                  <a:pt x="2940" y="18378"/>
                </a:lnTo>
                <a:lnTo>
                  <a:pt x="0" y="32444"/>
                </a:lnTo>
                <a:lnTo>
                  <a:pt x="2307" y="44898"/>
                </a:lnTo>
                <a:lnTo>
                  <a:pt x="9643" y="56229"/>
                </a:lnTo>
                <a:lnTo>
                  <a:pt x="21111" y="63880"/>
                </a:lnTo>
                <a:lnTo>
                  <a:pt x="35788" y="66657"/>
                </a:lnTo>
                <a:lnTo>
                  <a:pt x="48037" y="63224"/>
                </a:lnTo>
                <a:lnTo>
                  <a:pt x="57898" y="55030"/>
                </a:lnTo>
                <a:lnTo>
                  <a:pt x="64378" y="42535"/>
                </a:lnTo>
                <a:lnTo>
                  <a:pt x="66485" y="26199"/>
                </a:lnTo>
                <a:lnTo>
                  <a:pt x="62044" y="15157"/>
                </a:lnTo>
                <a:lnTo>
                  <a:pt x="53233" y="6514"/>
                </a:lnTo>
                <a:lnTo>
                  <a:pt x="40087" y="1163"/>
                </a:lnTo>
                <a:lnTo>
                  <a:pt x="22644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63640" y="525202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32444"/>
                </a:moveTo>
                <a:lnTo>
                  <a:pt x="2940" y="18378"/>
                </a:lnTo>
                <a:lnTo>
                  <a:pt x="10913" y="7125"/>
                </a:lnTo>
                <a:lnTo>
                  <a:pt x="22644" y="0"/>
                </a:lnTo>
                <a:lnTo>
                  <a:pt x="40087" y="1163"/>
                </a:lnTo>
                <a:lnTo>
                  <a:pt x="53233" y="6514"/>
                </a:lnTo>
                <a:lnTo>
                  <a:pt x="62044" y="15157"/>
                </a:lnTo>
                <a:lnTo>
                  <a:pt x="66485" y="26199"/>
                </a:lnTo>
                <a:lnTo>
                  <a:pt x="64378" y="42535"/>
                </a:lnTo>
                <a:lnTo>
                  <a:pt x="57898" y="55030"/>
                </a:lnTo>
                <a:lnTo>
                  <a:pt x="48037" y="63224"/>
                </a:lnTo>
                <a:lnTo>
                  <a:pt x="35788" y="66657"/>
                </a:lnTo>
                <a:lnTo>
                  <a:pt x="21111" y="63880"/>
                </a:lnTo>
                <a:lnTo>
                  <a:pt x="9643" y="56229"/>
                </a:lnTo>
                <a:lnTo>
                  <a:pt x="2307" y="44898"/>
                </a:lnTo>
                <a:lnTo>
                  <a:pt x="0" y="32444"/>
                </a:lnTo>
                <a:close/>
              </a:path>
            </a:pathLst>
          </a:custGeom>
          <a:ln w="15240">
            <a:solidFill>
              <a:srgbClr val="5F6E1C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6495" y="342627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22644" y="0"/>
                </a:moveTo>
                <a:lnTo>
                  <a:pt x="10913" y="7125"/>
                </a:lnTo>
                <a:lnTo>
                  <a:pt x="2940" y="18378"/>
                </a:lnTo>
                <a:lnTo>
                  <a:pt x="0" y="32444"/>
                </a:lnTo>
                <a:lnTo>
                  <a:pt x="2307" y="44898"/>
                </a:lnTo>
                <a:lnTo>
                  <a:pt x="9643" y="56229"/>
                </a:lnTo>
                <a:lnTo>
                  <a:pt x="21111" y="63880"/>
                </a:lnTo>
                <a:lnTo>
                  <a:pt x="35788" y="66657"/>
                </a:lnTo>
                <a:lnTo>
                  <a:pt x="48037" y="63224"/>
                </a:lnTo>
                <a:lnTo>
                  <a:pt x="57898" y="55030"/>
                </a:lnTo>
                <a:lnTo>
                  <a:pt x="64378" y="42535"/>
                </a:lnTo>
                <a:lnTo>
                  <a:pt x="66485" y="26199"/>
                </a:lnTo>
                <a:lnTo>
                  <a:pt x="62044" y="15157"/>
                </a:lnTo>
                <a:lnTo>
                  <a:pt x="53233" y="6514"/>
                </a:lnTo>
                <a:lnTo>
                  <a:pt x="40087" y="1163"/>
                </a:lnTo>
                <a:lnTo>
                  <a:pt x="22644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16495" y="342627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32444"/>
                </a:moveTo>
                <a:lnTo>
                  <a:pt x="2940" y="18378"/>
                </a:lnTo>
                <a:lnTo>
                  <a:pt x="10913" y="7125"/>
                </a:lnTo>
                <a:lnTo>
                  <a:pt x="22644" y="0"/>
                </a:lnTo>
                <a:lnTo>
                  <a:pt x="40087" y="1163"/>
                </a:lnTo>
                <a:lnTo>
                  <a:pt x="53233" y="6514"/>
                </a:lnTo>
                <a:lnTo>
                  <a:pt x="62044" y="15157"/>
                </a:lnTo>
                <a:lnTo>
                  <a:pt x="66485" y="26199"/>
                </a:lnTo>
                <a:lnTo>
                  <a:pt x="64378" y="42535"/>
                </a:lnTo>
                <a:lnTo>
                  <a:pt x="57898" y="55030"/>
                </a:lnTo>
                <a:lnTo>
                  <a:pt x="48037" y="63224"/>
                </a:lnTo>
                <a:lnTo>
                  <a:pt x="35788" y="66657"/>
                </a:lnTo>
                <a:lnTo>
                  <a:pt x="21111" y="63880"/>
                </a:lnTo>
                <a:lnTo>
                  <a:pt x="9643" y="56229"/>
                </a:lnTo>
                <a:lnTo>
                  <a:pt x="2307" y="44898"/>
                </a:lnTo>
                <a:lnTo>
                  <a:pt x="0" y="32444"/>
                </a:lnTo>
                <a:close/>
              </a:path>
            </a:pathLst>
          </a:custGeom>
          <a:ln w="15240">
            <a:solidFill>
              <a:srgbClr val="5F6E1C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60264" y="43818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22644" y="0"/>
                </a:moveTo>
                <a:lnTo>
                  <a:pt x="10913" y="7125"/>
                </a:lnTo>
                <a:lnTo>
                  <a:pt x="2940" y="18378"/>
                </a:lnTo>
                <a:lnTo>
                  <a:pt x="0" y="32444"/>
                </a:lnTo>
                <a:lnTo>
                  <a:pt x="2307" y="44898"/>
                </a:lnTo>
                <a:lnTo>
                  <a:pt x="9643" y="56229"/>
                </a:lnTo>
                <a:lnTo>
                  <a:pt x="21111" y="63880"/>
                </a:lnTo>
                <a:lnTo>
                  <a:pt x="35788" y="66657"/>
                </a:lnTo>
                <a:lnTo>
                  <a:pt x="48037" y="63224"/>
                </a:lnTo>
                <a:lnTo>
                  <a:pt x="57898" y="55030"/>
                </a:lnTo>
                <a:lnTo>
                  <a:pt x="64378" y="42535"/>
                </a:lnTo>
                <a:lnTo>
                  <a:pt x="66485" y="26199"/>
                </a:lnTo>
                <a:lnTo>
                  <a:pt x="62044" y="15157"/>
                </a:lnTo>
                <a:lnTo>
                  <a:pt x="53233" y="6514"/>
                </a:lnTo>
                <a:lnTo>
                  <a:pt x="40087" y="1163"/>
                </a:lnTo>
                <a:lnTo>
                  <a:pt x="22644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0264" y="43818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32444"/>
                </a:moveTo>
                <a:lnTo>
                  <a:pt x="2940" y="18378"/>
                </a:lnTo>
                <a:lnTo>
                  <a:pt x="10913" y="7125"/>
                </a:lnTo>
                <a:lnTo>
                  <a:pt x="22644" y="0"/>
                </a:lnTo>
                <a:lnTo>
                  <a:pt x="40087" y="1163"/>
                </a:lnTo>
                <a:lnTo>
                  <a:pt x="53233" y="6514"/>
                </a:lnTo>
                <a:lnTo>
                  <a:pt x="62044" y="15157"/>
                </a:lnTo>
                <a:lnTo>
                  <a:pt x="66485" y="26199"/>
                </a:lnTo>
                <a:lnTo>
                  <a:pt x="64378" y="42535"/>
                </a:lnTo>
                <a:lnTo>
                  <a:pt x="57898" y="55030"/>
                </a:lnTo>
                <a:lnTo>
                  <a:pt x="48037" y="63224"/>
                </a:lnTo>
                <a:lnTo>
                  <a:pt x="35788" y="66657"/>
                </a:lnTo>
                <a:lnTo>
                  <a:pt x="21111" y="63880"/>
                </a:lnTo>
                <a:lnTo>
                  <a:pt x="9643" y="56229"/>
                </a:lnTo>
                <a:lnTo>
                  <a:pt x="2307" y="44898"/>
                </a:lnTo>
                <a:lnTo>
                  <a:pt x="0" y="32444"/>
                </a:lnTo>
                <a:close/>
              </a:path>
            </a:pathLst>
          </a:custGeom>
          <a:ln w="15239">
            <a:solidFill>
              <a:srgbClr val="5F6E1C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8379" y="192513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22644" y="0"/>
                </a:moveTo>
                <a:lnTo>
                  <a:pt x="10913" y="7125"/>
                </a:lnTo>
                <a:lnTo>
                  <a:pt x="2940" y="18378"/>
                </a:lnTo>
                <a:lnTo>
                  <a:pt x="0" y="32444"/>
                </a:lnTo>
                <a:lnTo>
                  <a:pt x="2307" y="44898"/>
                </a:lnTo>
                <a:lnTo>
                  <a:pt x="9643" y="56229"/>
                </a:lnTo>
                <a:lnTo>
                  <a:pt x="21111" y="63880"/>
                </a:lnTo>
                <a:lnTo>
                  <a:pt x="35788" y="66657"/>
                </a:lnTo>
                <a:lnTo>
                  <a:pt x="48037" y="63224"/>
                </a:lnTo>
                <a:lnTo>
                  <a:pt x="57898" y="55030"/>
                </a:lnTo>
                <a:lnTo>
                  <a:pt x="64378" y="42535"/>
                </a:lnTo>
                <a:lnTo>
                  <a:pt x="66485" y="26199"/>
                </a:lnTo>
                <a:lnTo>
                  <a:pt x="62044" y="15157"/>
                </a:lnTo>
                <a:lnTo>
                  <a:pt x="53233" y="6514"/>
                </a:lnTo>
                <a:lnTo>
                  <a:pt x="40087" y="1163"/>
                </a:lnTo>
                <a:lnTo>
                  <a:pt x="22644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88379" y="192513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32444"/>
                </a:moveTo>
                <a:lnTo>
                  <a:pt x="2940" y="18378"/>
                </a:lnTo>
                <a:lnTo>
                  <a:pt x="10913" y="7125"/>
                </a:lnTo>
                <a:lnTo>
                  <a:pt x="22644" y="0"/>
                </a:lnTo>
                <a:lnTo>
                  <a:pt x="40087" y="1163"/>
                </a:lnTo>
                <a:lnTo>
                  <a:pt x="53233" y="6514"/>
                </a:lnTo>
                <a:lnTo>
                  <a:pt x="62044" y="15157"/>
                </a:lnTo>
                <a:lnTo>
                  <a:pt x="66485" y="26199"/>
                </a:lnTo>
                <a:lnTo>
                  <a:pt x="64378" y="42535"/>
                </a:lnTo>
                <a:lnTo>
                  <a:pt x="57898" y="55030"/>
                </a:lnTo>
                <a:lnTo>
                  <a:pt x="48037" y="63224"/>
                </a:lnTo>
                <a:lnTo>
                  <a:pt x="35788" y="66657"/>
                </a:lnTo>
                <a:lnTo>
                  <a:pt x="21111" y="63880"/>
                </a:lnTo>
                <a:lnTo>
                  <a:pt x="9643" y="56229"/>
                </a:lnTo>
                <a:lnTo>
                  <a:pt x="2307" y="44898"/>
                </a:lnTo>
                <a:lnTo>
                  <a:pt x="0" y="32444"/>
                </a:lnTo>
                <a:close/>
              </a:path>
            </a:pathLst>
          </a:custGeom>
          <a:ln w="15240">
            <a:solidFill>
              <a:srgbClr val="5F6E1C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6364" y="1187673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22729" y="0"/>
                </a:moveTo>
                <a:lnTo>
                  <a:pt x="10950" y="7177"/>
                </a:lnTo>
                <a:lnTo>
                  <a:pt x="2949" y="18365"/>
                </a:lnTo>
                <a:lnTo>
                  <a:pt x="0" y="32288"/>
                </a:lnTo>
                <a:lnTo>
                  <a:pt x="4" y="32826"/>
                </a:lnTo>
                <a:lnTo>
                  <a:pt x="2909" y="45975"/>
                </a:lnTo>
                <a:lnTo>
                  <a:pt x="10698" y="56680"/>
                </a:lnTo>
                <a:lnTo>
                  <a:pt x="22629" y="63847"/>
                </a:lnTo>
                <a:lnTo>
                  <a:pt x="37960" y="66381"/>
                </a:lnTo>
                <a:lnTo>
                  <a:pt x="49980" y="62575"/>
                </a:lnTo>
                <a:lnTo>
                  <a:pt x="59600" y="54185"/>
                </a:lnTo>
                <a:lnTo>
                  <a:pt x="65857" y="41560"/>
                </a:lnTo>
                <a:lnTo>
                  <a:pt x="67786" y="25052"/>
                </a:lnTo>
                <a:lnTo>
                  <a:pt x="62993" y="14387"/>
                </a:lnTo>
                <a:lnTo>
                  <a:pt x="53875" y="6091"/>
                </a:lnTo>
                <a:lnTo>
                  <a:pt x="40449" y="1012"/>
                </a:lnTo>
                <a:lnTo>
                  <a:pt x="22729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6364" y="1187673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0" y="32288"/>
                </a:moveTo>
                <a:lnTo>
                  <a:pt x="2949" y="18365"/>
                </a:lnTo>
                <a:lnTo>
                  <a:pt x="10950" y="7177"/>
                </a:lnTo>
                <a:lnTo>
                  <a:pt x="22729" y="0"/>
                </a:lnTo>
                <a:lnTo>
                  <a:pt x="40449" y="1012"/>
                </a:lnTo>
                <a:lnTo>
                  <a:pt x="53875" y="6091"/>
                </a:lnTo>
                <a:lnTo>
                  <a:pt x="62993" y="14387"/>
                </a:lnTo>
                <a:lnTo>
                  <a:pt x="67786" y="25052"/>
                </a:lnTo>
                <a:lnTo>
                  <a:pt x="65857" y="41560"/>
                </a:lnTo>
                <a:lnTo>
                  <a:pt x="59600" y="54185"/>
                </a:lnTo>
                <a:lnTo>
                  <a:pt x="49980" y="62575"/>
                </a:lnTo>
                <a:lnTo>
                  <a:pt x="37960" y="66381"/>
                </a:lnTo>
                <a:lnTo>
                  <a:pt x="22629" y="63847"/>
                </a:lnTo>
                <a:lnTo>
                  <a:pt x="10698" y="56680"/>
                </a:lnTo>
                <a:lnTo>
                  <a:pt x="2909" y="45975"/>
                </a:lnTo>
                <a:lnTo>
                  <a:pt x="4" y="32826"/>
                </a:lnTo>
                <a:lnTo>
                  <a:pt x="0" y="32288"/>
                </a:lnTo>
                <a:close/>
              </a:path>
            </a:pathLst>
          </a:custGeom>
          <a:ln w="15240">
            <a:solidFill>
              <a:srgbClr val="5F6E1C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6708" y="4517020"/>
            <a:ext cx="1211580" cy="1146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w Cen MT" panose="020B0602020104020603" pitchFamily="34" charset="0"/>
                <a:cs typeface="Garamond"/>
              </a:rPr>
              <a:t>2</a:t>
            </a:r>
            <a:endParaRPr sz="1800">
              <a:latin typeface="Tw Cen MT" panose="020B0602020104020603" pitchFamily="34" charset="0"/>
              <a:cs typeface="Garamond"/>
            </a:endParaRPr>
          </a:p>
          <a:p>
            <a:pPr>
              <a:lnSpc>
                <a:spcPct val="100000"/>
              </a:lnSpc>
            </a:pPr>
            <a:endParaRPr sz="1800">
              <a:latin typeface="Tw Cen MT" panose="020B0602020104020603" pitchFamily="34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w Cen MT" panose="020B0602020104020603" pitchFamily="34" charset="0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latin typeface="Tw Cen MT" panose="020B0602020104020603" pitchFamily="34" charset="0"/>
                <a:cs typeface="Garamond"/>
              </a:rPr>
              <a:t>1</a:t>
            </a:r>
            <a:endParaRPr sz="18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3816" y="3308488"/>
            <a:ext cx="1327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w Cen MT" panose="020B0602020104020603" pitchFamily="34" charset="0"/>
                <a:cs typeface="Garamond"/>
              </a:rPr>
              <a:t>3</a:t>
            </a:r>
            <a:endParaRPr sz="18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6315" y="885074"/>
            <a:ext cx="202818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Tw Cen MT" panose="020B0602020104020603" pitchFamily="34" charset="0"/>
                <a:cs typeface="Garamond"/>
              </a:rPr>
              <a:t>18</a:t>
            </a:r>
            <a:endParaRPr sz="1800">
              <a:latin typeface="Tw Cen MT" panose="020B0602020104020603" pitchFamily="34" charset="0"/>
              <a:cs typeface="Garamond"/>
            </a:endParaRPr>
          </a:p>
          <a:p>
            <a:pPr>
              <a:lnSpc>
                <a:spcPct val="100000"/>
              </a:lnSpc>
            </a:pPr>
            <a:endParaRPr sz="1800">
              <a:latin typeface="Tw Cen MT" panose="020B0602020104020603" pitchFamily="34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800">
              <a:latin typeface="Tw Cen MT" panose="020B0602020104020603" pitchFamily="34" charset="0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latin typeface="Tw Cen MT" panose="020B0602020104020603" pitchFamily="34" charset="0"/>
                <a:cs typeface="Garamond"/>
              </a:rPr>
              <a:t>9</a:t>
            </a:r>
            <a:endParaRPr sz="18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91326" y="3493008"/>
            <a:ext cx="731520" cy="1760855"/>
          </a:xfrm>
          <a:custGeom>
            <a:avLst/>
            <a:gdLst/>
            <a:ahLst/>
            <a:cxnLst/>
            <a:rect l="l" t="t" r="r" b="b"/>
            <a:pathLst>
              <a:path w="731520" h="1760854">
                <a:moveTo>
                  <a:pt x="689885" y="68141"/>
                </a:moveTo>
                <a:lnTo>
                  <a:pt x="0" y="1755902"/>
                </a:lnTo>
                <a:lnTo>
                  <a:pt x="11684" y="1760727"/>
                </a:lnTo>
                <a:lnTo>
                  <a:pt x="701694" y="72971"/>
                </a:lnTo>
                <a:lnTo>
                  <a:pt x="689885" y="68141"/>
                </a:lnTo>
                <a:close/>
              </a:path>
              <a:path w="731520" h="1760854">
                <a:moveTo>
                  <a:pt x="728876" y="56387"/>
                </a:moveTo>
                <a:lnTo>
                  <a:pt x="694690" y="56387"/>
                </a:lnTo>
                <a:lnTo>
                  <a:pt x="706501" y="61213"/>
                </a:lnTo>
                <a:lnTo>
                  <a:pt x="701694" y="72971"/>
                </a:lnTo>
                <a:lnTo>
                  <a:pt x="731012" y="84962"/>
                </a:lnTo>
                <a:lnTo>
                  <a:pt x="728876" y="56387"/>
                </a:lnTo>
                <a:close/>
              </a:path>
              <a:path w="731520" h="1760854">
                <a:moveTo>
                  <a:pt x="694690" y="56387"/>
                </a:moveTo>
                <a:lnTo>
                  <a:pt x="689885" y="68141"/>
                </a:lnTo>
                <a:lnTo>
                  <a:pt x="701694" y="72971"/>
                </a:lnTo>
                <a:lnTo>
                  <a:pt x="706501" y="61213"/>
                </a:lnTo>
                <a:lnTo>
                  <a:pt x="694690" y="56387"/>
                </a:lnTo>
                <a:close/>
              </a:path>
              <a:path w="731520" h="1760854">
                <a:moveTo>
                  <a:pt x="724662" y="0"/>
                </a:moveTo>
                <a:lnTo>
                  <a:pt x="660526" y="56133"/>
                </a:lnTo>
                <a:lnTo>
                  <a:pt x="689885" y="68141"/>
                </a:lnTo>
                <a:lnTo>
                  <a:pt x="694690" y="56387"/>
                </a:lnTo>
                <a:lnTo>
                  <a:pt x="728876" y="56387"/>
                </a:lnTo>
                <a:lnTo>
                  <a:pt x="724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11621" y="1981200"/>
            <a:ext cx="192405" cy="3338195"/>
          </a:xfrm>
          <a:custGeom>
            <a:avLst/>
            <a:gdLst/>
            <a:ahLst/>
            <a:cxnLst/>
            <a:rect l="l" t="t" r="r" b="b"/>
            <a:pathLst>
              <a:path w="192404" h="3338195">
                <a:moveTo>
                  <a:pt x="44517" y="75847"/>
                </a:moveTo>
                <a:lnTo>
                  <a:pt x="31814" y="76419"/>
                </a:lnTo>
                <a:lnTo>
                  <a:pt x="179324" y="3338068"/>
                </a:lnTo>
                <a:lnTo>
                  <a:pt x="192024" y="3337433"/>
                </a:lnTo>
                <a:lnTo>
                  <a:pt x="44517" y="75847"/>
                </a:lnTo>
                <a:close/>
              </a:path>
              <a:path w="192404" h="3338195">
                <a:moveTo>
                  <a:pt x="34670" y="0"/>
                </a:moveTo>
                <a:lnTo>
                  <a:pt x="0" y="77850"/>
                </a:lnTo>
                <a:lnTo>
                  <a:pt x="31814" y="76419"/>
                </a:lnTo>
                <a:lnTo>
                  <a:pt x="31241" y="63753"/>
                </a:lnTo>
                <a:lnTo>
                  <a:pt x="43941" y="63119"/>
                </a:lnTo>
                <a:lnTo>
                  <a:pt x="69892" y="63119"/>
                </a:lnTo>
                <a:lnTo>
                  <a:pt x="34670" y="0"/>
                </a:lnTo>
                <a:close/>
              </a:path>
              <a:path w="192404" h="3338195">
                <a:moveTo>
                  <a:pt x="43941" y="63119"/>
                </a:moveTo>
                <a:lnTo>
                  <a:pt x="31241" y="63753"/>
                </a:lnTo>
                <a:lnTo>
                  <a:pt x="31814" y="76419"/>
                </a:lnTo>
                <a:lnTo>
                  <a:pt x="44517" y="75847"/>
                </a:lnTo>
                <a:lnTo>
                  <a:pt x="43941" y="63119"/>
                </a:lnTo>
                <a:close/>
              </a:path>
              <a:path w="192404" h="3338195">
                <a:moveTo>
                  <a:pt x="69892" y="63119"/>
                </a:moveTo>
                <a:lnTo>
                  <a:pt x="43941" y="63119"/>
                </a:lnTo>
                <a:lnTo>
                  <a:pt x="44517" y="75847"/>
                </a:lnTo>
                <a:lnTo>
                  <a:pt x="76200" y="74422"/>
                </a:lnTo>
                <a:lnTo>
                  <a:pt x="69892" y="63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8176" y="4437888"/>
            <a:ext cx="1049020" cy="852169"/>
          </a:xfrm>
          <a:custGeom>
            <a:avLst/>
            <a:gdLst/>
            <a:ahLst/>
            <a:cxnLst/>
            <a:rect l="l" t="t" r="r" b="b"/>
            <a:pathLst>
              <a:path w="1049020" h="852170">
                <a:moveTo>
                  <a:pt x="63203" y="43048"/>
                </a:moveTo>
                <a:lnTo>
                  <a:pt x="55181" y="52937"/>
                </a:lnTo>
                <a:lnTo>
                  <a:pt x="1040891" y="852043"/>
                </a:lnTo>
                <a:lnTo>
                  <a:pt x="1048893" y="842137"/>
                </a:lnTo>
                <a:lnTo>
                  <a:pt x="63203" y="43048"/>
                </a:lnTo>
                <a:close/>
              </a:path>
              <a:path w="1049020" h="852170">
                <a:moveTo>
                  <a:pt x="0" y="0"/>
                </a:moveTo>
                <a:lnTo>
                  <a:pt x="35178" y="77597"/>
                </a:lnTo>
                <a:lnTo>
                  <a:pt x="55181" y="52937"/>
                </a:lnTo>
                <a:lnTo>
                  <a:pt x="45338" y="44957"/>
                </a:lnTo>
                <a:lnTo>
                  <a:pt x="53339" y="35051"/>
                </a:lnTo>
                <a:lnTo>
                  <a:pt x="69689" y="35051"/>
                </a:lnTo>
                <a:lnTo>
                  <a:pt x="83185" y="18414"/>
                </a:lnTo>
                <a:lnTo>
                  <a:pt x="0" y="0"/>
                </a:lnTo>
                <a:close/>
              </a:path>
              <a:path w="1049020" h="852170">
                <a:moveTo>
                  <a:pt x="53339" y="35051"/>
                </a:moveTo>
                <a:lnTo>
                  <a:pt x="45338" y="44957"/>
                </a:lnTo>
                <a:lnTo>
                  <a:pt x="55181" y="52937"/>
                </a:lnTo>
                <a:lnTo>
                  <a:pt x="63203" y="43048"/>
                </a:lnTo>
                <a:lnTo>
                  <a:pt x="53339" y="35051"/>
                </a:lnTo>
                <a:close/>
              </a:path>
              <a:path w="1049020" h="852170">
                <a:moveTo>
                  <a:pt x="69689" y="35051"/>
                </a:moveTo>
                <a:lnTo>
                  <a:pt x="53339" y="35051"/>
                </a:lnTo>
                <a:lnTo>
                  <a:pt x="63203" y="43048"/>
                </a:lnTo>
                <a:lnTo>
                  <a:pt x="69689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90339" y="1243583"/>
            <a:ext cx="1788160" cy="4019550"/>
          </a:xfrm>
          <a:custGeom>
            <a:avLst/>
            <a:gdLst/>
            <a:ahLst/>
            <a:cxnLst/>
            <a:rect l="l" t="t" r="r" b="b"/>
            <a:pathLst>
              <a:path w="1788160" h="4019550">
                <a:moveTo>
                  <a:pt x="40569" y="67100"/>
                </a:moveTo>
                <a:lnTo>
                  <a:pt x="29028" y="72217"/>
                </a:lnTo>
                <a:lnTo>
                  <a:pt x="1776349" y="4019041"/>
                </a:lnTo>
                <a:lnTo>
                  <a:pt x="1788033" y="4013962"/>
                </a:lnTo>
                <a:lnTo>
                  <a:pt x="40569" y="67100"/>
                </a:lnTo>
                <a:close/>
              </a:path>
              <a:path w="1788160" h="4019550">
                <a:moveTo>
                  <a:pt x="3937" y="0"/>
                </a:moveTo>
                <a:lnTo>
                  <a:pt x="0" y="85089"/>
                </a:lnTo>
                <a:lnTo>
                  <a:pt x="29028" y="72217"/>
                </a:lnTo>
                <a:lnTo>
                  <a:pt x="23875" y="60578"/>
                </a:lnTo>
                <a:lnTo>
                  <a:pt x="35433" y="55499"/>
                </a:lnTo>
                <a:lnTo>
                  <a:pt x="66731" y="55499"/>
                </a:lnTo>
                <a:lnTo>
                  <a:pt x="69596" y="54228"/>
                </a:lnTo>
                <a:lnTo>
                  <a:pt x="3937" y="0"/>
                </a:lnTo>
                <a:close/>
              </a:path>
              <a:path w="1788160" h="4019550">
                <a:moveTo>
                  <a:pt x="35433" y="55499"/>
                </a:moveTo>
                <a:lnTo>
                  <a:pt x="23875" y="60578"/>
                </a:lnTo>
                <a:lnTo>
                  <a:pt x="29028" y="72217"/>
                </a:lnTo>
                <a:lnTo>
                  <a:pt x="40569" y="67100"/>
                </a:lnTo>
                <a:lnTo>
                  <a:pt x="35433" y="55499"/>
                </a:lnTo>
                <a:close/>
              </a:path>
              <a:path w="1788160" h="4019550">
                <a:moveTo>
                  <a:pt x="66731" y="55499"/>
                </a:moveTo>
                <a:lnTo>
                  <a:pt x="35433" y="55499"/>
                </a:lnTo>
                <a:lnTo>
                  <a:pt x="40569" y="67100"/>
                </a:lnTo>
                <a:lnTo>
                  <a:pt x="66731" y="55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35623" y="1956816"/>
            <a:ext cx="886460" cy="1505585"/>
          </a:xfrm>
          <a:custGeom>
            <a:avLst/>
            <a:gdLst/>
            <a:ahLst/>
            <a:cxnLst/>
            <a:rect l="l" t="t" r="r" b="b"/>
            <a:pathLst>
              <a:path w="886459" h="1505585">
                <a:moveTo>
                  <a:pt x="44013" y="62517"/>
                </a:moveTo>
                <a:lnTo>
                  <a:pt x="33057" y="68938"/>
                </a:lnTo>
                <a:lnTo>
                  <a:pt x="874902" y="1505458"/>
                </a:lnTo>
                <a:lnTo>
                  <a:pt x="885951" y="1498981"/>
                </a:lnTo>
                <a:lnTo>
                  <a:pt x="44013" y="62517"/>
                </a:lnTo>
                <a:close/>
              </a:path>
              <a:path w="886459" h="1505585">
                <a:moveTo>
                  <a:pt x="0" y="0"/>
                </a:moveTo>
                <a:lnTo>
                  <a:pt x="5714" y="84962"/>
                </a:lnTo>
                <a:lnTo>
                  <a:pt x="33057" y="68938"/>
                </a:lnTo>
                <a:lnTo>
                  <a:pt x="26670" y="58038"/>
                </a:lnTo>
                <a:lnTo>
                  <a:pt x="37591" y="51562"/>
                </a:lnTo>
                <a:lnTo>
                  <a:pt x="62706" y="51562"/>
                </a:lnTo>
                <a:lnTo>
                  <a:pt x="71374" y="46482"/>
                </a:lnTo>
                <a:lnTo>
                  <a:pt x="0" y="0"/>
                </a:lnTo>
                <a:close/>
              </a:path>
              <a:path w="886459" h="1505585">
                <a:moveTo>
                  <a:pt x="37591" y="51562"/>
                </a:moveTo>
                <a:lnTo>
                  <a:pt x="26670" y="58038"/>
                </a:lnTo>
                <a:lnTo>
                  <a:pt x="33057" y="68938"/>
                </a:lnTo>
                <a:lnTo>
                  <a:pt x="44013" y="62517"/>
                </a:lnTo>
                <a:lnTo>
                  <a:pt x="37591" y="51562"/>
                </a:lnTo>
                <a:close/>
              </a:path>
              <a:path w="886459" h="1505585">
                <a:moveTo>
                  <a:pt x="62706" y="51562"/>
                </a:moveTo>
                <a:lnTo>
                  <a:pt x="37591" y="51562"/>
                </a:lnTo>
                <a:lnTo>
                  <a:pt x="44013" y="62517"/>
                </a:lnTo>
                <a:lnTo>
                  <a:pt x="62706" y="51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49953" y="1254252"/>
            <a:ext cx="749935" cy="3126740"/>
          </a:xfrm>
          <a:custGeom>
            <a:avLst/>
            <a:gdLst/>
            <a:ahLst/>
            <a:cxnLst/>
            <a:rect l="l" t="t" r="r" b="b"/>
            <a:pathLst>
              <a:path w="749935" h="3126740">
                <a:moveTo>
                  <a:pt x="43249" y="72823"/>
                </a:moveTo>
                <a:lnTo>
                  <a:pt x="30941" y="75663"/>
                </a:lnTo>
                <a:lnTo>
                  <a:pt x="737108" y="3126740"/>
                </a:lnTo>
                <a:lnTo>
                  <a:pt x="749426" y="3123946"/>
                </a:lnTo>
                <a:lnTo>
                  <a:pt x="43249" y="72823"/>
                </a:lnTo>
                <a:close/>
              </a:path>
              <a:path w="749935" h="3126740">
                <a:moveTo>
                  <a:pt x="19938" y="0"/>
                </a:moveTo>
                <a:lnTo>
                  <a:pt x="0" y="82803"/>
                </a:lnTo>
                <a:lnTo>
                  <a:pt x="30941" y="75663"/>
                </a:lnTo>
                <a:lnTo>
                  <a:pt x="28067" y="63246"/>
                </a:lnTo>
                <a:lnTo>
                  <a:pt x="40386" y="60451"/>
                </a:lnTo>
                <a:lnTo>
                  <a:pt x="69984" y="60451"/>
                </a:lnTo>
                <a:lnTo>
                  <a:pt x="19938" y="0"/>
                </a:lnTo>
                <a:close/>
              </a:path>
              <a:path w="749935" h="3126740">
                <a:moveTo>
                  <a:pt x="40386" y="60451"/>
                </a:moveTo>
                <a:lnTo>
                  <a:pt x="28067" y="63246"/>
                </a:lnTo>
                <a:lnTo>
                  <a:pt x="30941" y="75663"/>
                </a:lnTo>
                <a:lnTo>
                  <a:pt x="43249" y="72823"/>
                </a:lnTo>
                <a:lnTo>
                  <a:pt x="40386" y="60451"/>
                </a:lnTo>
                <a:close/>
              </a:path>
              <a:path w="749935" h="3126740">
                <a:moveTo>
                  <a:pt x="69984" y="60451"/>
                </a:moveTo>
                <a:lnTo>
                  <a:pt x="40386" y="60451"/>
                </a:lnTo>
                <a:lnTo>
                  <a:pt x="43249" y="72823"/>
                </a:lnTo>
                <a:lnTo>
                  <a:pt x="74295" y="65659"/>
                </a:lnTo>
                <a:lnTo>
                  <a:pt x="69984" y="60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94276" y="1238630"/>
            <a:ext cx="1605915" cy="699770"/>
          </a:xfrm>
          <a:custGeom>
            <a:avLst/>
            <a:gdLst/>
            <a:ahLst/>
            <a:cxnLst/>
            <a:rect l="l" t="t" r="r" b="b"/>
            <a:pathLst>
              <a:path w="1605914" h="699769">
                <a:moveTo>
                  <a:pt x="72546" y="29162"/>
                </a:moveTo>
                <a:lnTo>
                  <a:pt x="67532" y="40820"/>
                </a:lnTo>
                <a:lnTo>
                  <a:pt x="1600581" y="699516"/>
                </a:lnTo>
                <a:lnTo>
                  <a:pt x="1605661" y="687832"/>
                </a:lnTo>
                <a:lnTo>
                  <a:pt x="72546" y="29162"/>
                </a:lnTo>
                <a:close/>
              </a:path>
              <a:path w="1605914" h="699769">
                <a:moveTo>
                  <a:pt x="85089" y="0"/>
                </a:moveTo>
                <a:lnTo>
                  <a:pt x="0" y="4953"/>
                </a:lnTo>
                <a:lnTo>
                  <a:pt x="54990" y="69977"/>
                </a:lnTo>
                <a:lnTo>
                  <a:pt x="67532" y="40820"/>
                </a:lnTo>
                <a:lnTo>
                  <a:pt x="55879" y="35814"/>
                </a:lnTo>
                <a:lnTo>
                  <a:pt x="60833" y="24130"/>
                </a:lnTo>
                <a:lnTo>
                  <a:pt x="74711" y="24130"/>
                </a:lnTo>
                <a:lnTo>
                  <a:pt x="85089" y="0"/>
                </a:lnTo>
                <a:close/>
              </a:path>
              <a:path w="1605914" h="699769">
                <a:moveTo>
                  <a:pt x="60833" y="24130"/>
                </a:moveTo>
                <a:lnTo>
                  <a:pt x="55879" y="35814"/>
                </a:lnTo>
                <a:lnTo>
                  <a:pt x="67532" y="40820"/>
                </a:lnTo>
                <a:lnTo>
                  <a:pt x="72546" y="29162"/>
                </a:lnTo>
                <a:lnTo>
                  <a:pt x="60833" y="24130"/>
                </a:lnTo>
                <a:close/>
              </a:path>
              <a:path w="1605914" h="699769">
                <a:moveTo>
                  <a:pt x="74711" y="24130"/>
                </a:moveTo>
                <a:lnTo>
                  <a:pt x="60833" y="24130"/>
                </a:lnTo>
                <a:lnTo>
                  <a:pt x="72546" y="29162"/>
                </a:lnTo>
                <a:lnTo>
                  <a:pt x="74711" y="24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1896" y="1252727"/>
            <a:ext cx="2517775" cy="2211705"/>
          </a:xfrm>
          <a:custGeom>
            <a:avLst/>
            <a:gdLst/>
            <a:ahLst/>
            <a:cxnLst/>
            <a:rect l="l" t="t" r="r" b="b"/>
            <a:pathLst>
              <a:path w="2517775" h="2211704">
                <a:moveTo>
                  <a:pt x="61472" y="45449"/>
                </a:moveTo>
                <a:lnTo>
                  <a:pt x="53101" y="54984"/>
                </a:lnTo>
                <a:lnTo>
                  <a:pt x="2509265" y="2211197"/>
                </a:lnTo>
                <a:lnTo>
                  <a:pt x="2517648" y="2201672"/>
                </a:lnTo>
                <a:lnTo>
                  <a:pt x="61472" y="45449"/>
                </a:lnTo>
                <a:close/>
              </a:path>
              <a:path w="2517775" h="2211704">
                <a:moveTo>
                  <a:pt x="0" y="0"/>
                </a:moveTo>
                <a:lnTo>
                  <a:pt x="32130" y="78867"/>
                </a:lnTo>
                <a:lnTo>
                  <a:pt x="53101" y="54984"/>
                </a:lnTo>
                <a:lnTo>
                  <a:pt x="43561" y="46609"/>
                </a:lnTo>
                <a:lnTo>
                  <a:pt x="51942" y="37084"/>
                </a:lnTo>
                <a:lnTo>
                  <a:pt x="68818" y="37084"/>
                </a:lnTo>
                <a:lnTo>
                  <a:pt x="82423" y="21589"/>
                </a:lnTo>
                <a:lnTo>
                  <a:pt x="0" y="0"/>
                </a:lnTo>
                <a:close/>
              </a:path>
              <a:path w="2517775" h="2211704">
                <a:moveTo>
                  <a:pt x="51942" y="37084"/>
                </a:moveTo>
                <a:lnTo>
                  <a:pt x="43561" y="46609"/>
                </a:lnTo>
                <a:lnTo>
                  <a:pt x="53101" y="54984"/>
                </a:lnTo>
                <a:lnTo>
                  <a:pt x="61472" y="45449"/>
                </a:lnTo>
                <a:lnTo>
                  <a:pt x="51942" y="37084"/>
                </a:lnTo>
                <a:close/>
              </a:path>
              <a:path w="2517775" h="2211704">
                <a:moveTo>
                  <a:pt x="68818" y="37084"/>
                </a:moveTo>
                <a:lnTo>
                  <a:pt x="51942" y="37084"/>
                </a:lnTo>
                <a:lnTo>
                  <a:pt x="61472" y="45449"/>
                </a:lnTo>
                <a:lnTo>
                  <a:pt x="68818" y="37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20647" y="1588387"/>
            <a:ext cx="466090" cy="427990"/>
          </a:xfrm>
          <a:custGeom>
            <a:avLst/>
            <a:gdLst/>
            <a:ahLst/>
            <a:cxnLst/>
            <a:rect l="l" t="t" r="r" b="b"/>
            <a:pathLst>
              <a:path w="466089" h="427989">
                <a:moveTo>
                  <a:pt x="96891" y="347005"/>
                </a:moveTo>
                <a:lnTo>
                  <a:pt x="82169" y="322128"/>
                </a:lnTo>
                <a:lnTo>
                  <a:pt x="64272" y="301181"/>
                </a:lnTo>
                <a:lnTo>
                  <a:pt x="34836" y="251435"/>
                </a:lnTo>
                <a:lnTo>
                  <a:pt x="19444" y="213032"/>
                </a:lnTo>
                <a:lnTo>
                  <a:pt x="7225" y="170697"/>
                </a:lnTo>
                <a:lnTo>
                  <a:pt x="0" y="93446"/>
                </a:lnTo>
                <a:lnTo>
                  <a:pt x="15191" y="60271"/>
                </a:lnTo>
                <a:lnTo>
                  <a:pt x="37405" y="32767"/>
                </a:lnTo>
                <a:lnTo>
                  <a:pt x="46930" y="20975"/>
                </a:lnTo>
                <a:lnTo>
                  <a:pt x="56450" y="9187"/>
                </a:lnTo>
                <a:lnTo>
                  <a:pt x="72993" y="3073"/>
                </a:lnTo>
                <a:lnTo>
                  <a:pt x="96557" y="2629"/>
                </a:lnTo>
                <a:lnTo>
                  <a:pt x="133491" y="0"/>
                </a:lnTo>
                <a:lnTo>
                  <a:pt x="174273" y="6971"/>
                </a:lnTo>
                <a:lnTo>
                  <a:pt x="222077" y="19613"/>
                </a:lnTo>
                <a:lnTo>
                  <a:pt x="270553" y="45784"/>
                </a:lnTo>
                <a:lnTo>
                  <a:pt x="326063" y="77635"/>
                </a:lnTo>
                <a:lnTo>
                  <a:pt x="368193" y="111664"/>
                </a:lnTo>
                <a:lnTo>
                  <a:pt x="407150" y="149622"/>
                </a:lnTo>
                <a:lnTo>
                  <a:pt x="425046" y="170570"/>
                </a:lnTo>
                <a:lnTo>
                  <a:pt x="435919" y="185844"/>
                </a:lnTo>
                <a:lnTo>
                  <a:pt x="443609" y="205040"/>
                </a:lnTo>
                <a:lnTo>
                  <a:pt x="451309" y="224244"/>
                </a:lnTo>
                <a:lnTo>
                  <a:pt x="463535" y="266580"/>
                </a:lnTo>
                <a:lnTo>
                  <a:pt x="465554" y="307165"/>
                </a:lnTo>
                <a:lnTo>
                  <a:pt x="453537" y="336412"/>
                </a:lnTo>
                <a:lnTo>
                  <a:pt x="438342" y="369594"/>
                </a:lnTo>
                <a:lnTo>
                  <a:pt x="426324" y="398841"/>
                </a:lnTo>
                <a:lnTo>
                  <a:pt x="413631" y="414557"/>
                </a:lnTo>
                <a:lnTo>
                  <a:pt x="397087" y="420671"/>
                </a:lnTo>
                <a:lnTo>
                  <a:pt x="380543" y="426785"/>
                </a:lnTo>
                <a:lnTo>
                  <a:pt x="356976" y="427227"/>
                </a:lnTo>
                <a:lnTo>
                  <a:pt x="333419" y="427676"/>
                </a:lnTo>
                <a:lnTo>
                  <a:pt x="313026" y="424189"/>
                </a:lnTo>
                <a:lnTo>
                  <a:pt x="255026" y="409808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05580" y="197809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40" y="0"/>
                </a:lnTo>
              </a:path>
            </a:pathLst>
          </a:custGeom>
          <a:ln w="23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03757" y="1956709"/>
            <a:ext cx="17145" cy="64769"/>
          </a:xfrm>
          <a:custGeom>
            <a:avLst/>
            <a:gdLst/>
            <a:ahLst/>
            <a:cxnLst/>
            <a:rect l="l" t="t" r="r" b="b"/>
            <a:pathLst>
              <a:path w="17145" h="64769">
                <a:moveTo>
                  <a:pt x="0" y="64169"/>
                </a:moveTo>
                <a:lnTo>
                  <a:pt x="4996" y="29247"/>
                </a:lnTo>
                <a:lnTo>
                  <a:pt x="17013" y="0"/>
                </a:lnTo>
                <a:lnTo>
                  <a:pt x="0" y="64169"/>
                </a:lnTo>
              </a:path>
            </a:pathLst>
          </a:custGeom>
          <a:ln w="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94456" y="1999690"/>
            <a:ext cx="87630" cy="72390"/>
          </a:xfrm>
          <a:custGeom>
            <a:avLst/>
            <a:gdLst/>
            <a:ahLst/>
            <a:cxnLst/>
            <a:rect l="l" t="t" r="r" b="b"/>
            <a:pathLst>
              <a:path w="87629" h="72389">
                <a:moveTo>
                  <a:pt x="0" y="3967"/>
                </a:moveTo>
                <a:lnTo>
                  <a:pt x="84269" y="72033"/>
                </a:lnTo>
                <a:lnTo>
                  <a:pt x="87474" y="68065"/>
                </a:lnTo>
                <a:lnTo>
                  <a:pt x="3204" y="0"/>
                </a:lnTo>
                <a:lnTo>
                  <a:pt x="0" y="3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26569" y="850893"/>
            <a:ext cx="480695" cy="354330"/>
          </a:xfrm>
          <a:custGeom>
            <a:avLst/>
            <a:gdLst/>
            <a:ahLst/>
            <a:cxnLst/>
            <a:rect l="l" t="t" r="r" b="b"/>
            <a:pathLst>
              <a:path w="480695" h="354330">
                <a:moveTo>
                  <a:pt x="219714" y="354223"/>
                </a:moveTo>
                <a:lnTo>
                  <a:pt x="195297" y="344102"/>
                </a:lnTo>
                <a:lnTo>
                  <a:pt x="170881" y="339042"/>
                </a:lnTo>
                <a:lnTo>
                  <a:pt x="122060" y="318801"/>
                </a:lnTo>
                <a:lnTo>
                  <a:pt x="89511" y="298559"/>
                </a:lnTo>
                <a:lnTo>
                  <a:pt x="56962" y="273255"/>
                </a:lnTo>
                <a:lnTo>
                  <a:pt x="8137" y="217593"/>
                </a:lnTo>
                <a:lnTo>
                  <a:pt x="0" y="146751"/>
                </a:lnTo>
                <a:lnTo>
                  <a:pt x="0" y="131563"/>
                </a:lnTo>
                <a:lnTo>
                  <a:pt x="0" y="116383"/>
                </a:lnTo>
                <a:lnTo>
                  <a:pt x="8137" y="101202"/>
                </a:lnTo>
                <a:lnTo>
                  <a:pt x="24411" y="86022"/>
                </a:lnTo>
                <a:lnTo>
                  <a:pt x="48824" y="60721"/>
                </a:lnTo>
                <a:lnTo>
                  <a:pt x="81374" y="40481"/>
                </a:lnTo>
                <a:lnTo>
                  <a:pt x="122059" y="20240"/>
                </a:lnTo>
                <a:lnTo>
                  <a:pt x="170881" y="10120"/>
                </a:lnTo>
                <a:lnTo>
                  <a:pt x="227852" y="0"/>
                </a:lnTo>
                <a:lnTo>
                  <a:pt x="276673" y="0"/>
                </a:lnTo>
                <a:lnTo>
                  <a:pt x="301090" y="0"/>
                </a:lnTo>
                <a:lnTo>
                  <a:pt x="325494" y="5060"/>
                </a:lnTo>
                <a:lnTo>
                  <a:pt x="349911" y="10120"/>
                </a:lnTo>
                <a:lnTo>
                  <a:pt x="366188" y="15180"/>
                </a:lnTo>
                <a:lnTo>
                  <a:pt x="382454" y="25300"/>
                </a:lnTo>
                <a:lnTo>
                  <a:pt x="398732" y="35421"/>
                </a:lnTo>
                <a:lnTo>
                  <a:pt x="431287" y="60721"/>
                </a:lnTo>
                <a:lnTo>
                  <a:pt x="455692" y="91082"/>
                </a:lnTo>
                <a:lnTo>
                  <a:pt x="463831" y="121443"/>
                </a:lnTo>
                <a:lnTo>
                  <a:pt x="471969" y="156872"/>
                </a:lnTo>
                <a:lnTo>
                  <a:pt x="480108" y="187233"/>
                </a:lnTo>
                <a:lnTo>
                  <a:pt x="480108" y="207473"/>
                </a:lnTo>
                <a:lnTo>
                  <a:pt x="471970" y="222654"/>
                </a:lnTo>
                <a:lnTo>
                  <a:pt x="463831" y="237834"/>
                </a:lnTo>
                <a:lnTo>
                  <a:pt x="447553" y="253014"/>
                </a:lnTo>
                <a:lnTo>
                  <a:pt x="431287" y="268195"/>
                </a:lnTo>
                <a:lnTo>
                  <a:pt x="415010" y="278315"/>
                </a:lnTo>
                <a:lnTo>
                  <a:pt x="366189" y="303620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09024" y="1098848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360"/>
                </a:lnTo>
              </a:path>
            </a:pathLst>
          </a:custGeom>
          <a:ln w="8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00885" y="1093788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4" h="60959">
                <a:moveTo>
                  <a:pt x="24416" y="60725"/>
                </a:moveTo>
                <a:lnTo>
                  <a:pt x="8138" y="30360"/>
                </a:lnTo>
                <a:lnTo>
                  <a:pt x="0" y="0"/>
                </a:lnTo>
                <a:lnTo>
                  <a:pt x="24416" y="60725"/>
                </a:lnTo>
              </a:path>
            </a:pathLst>
          </a:custGeom>
          <a:ln w="7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09024" y="1144393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653" y="0"/>
                </a:lnTo>
              </a:path>
            </a:pathLst>
          </a:custGeom>
          <a:ln w="51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83311" y="4454783"/>
            <a:ext cx="466090" cy="466725"/>
          </a:xfrm>
          <a:custGeom>
            <a:avLst/>
            <a:gdLst/>
            <a:ahLst/>
            <a:cxnLst/>
            <a:rect l="l" t="t" r="r" b="b"/>
            <a:pathLst>
              <a:path w="466089" h="466725">
                <a:moveTo>
                  <a:pt x="426789" y="73415"/>
                </a:moveTo>
                <a:lnTo>
                  <a:pt x="434387" y="100332"/>
                </a:lnTo>
                <a:lnTo>
                  <a:pt x="446763" y="122592"/>
                </a:lnTo>
                <a:lnTo>
                  <a:pt x="461950" y="176417"/>
                </a:lnTo>
                <a:lnTo>
                  <a:pt x="465704" y="218508"/>
                </a:lnTo>
                <a:lnTo>
                  <a:pt x="464680" y="265257"/>
                </a:lnTo>
                <a:lnTo>
                  <a:pt x="461781" y="290958"/>
                </a:lnTo>
                <a:lnTo>
                  <a:pt x="457942" y="306136"/>
                </a:lnTo>
                <a:lnTo>
                  <a:pt x="446425" y="351670"/>
                </a:lnTo>
                <a:lnTo>
                  <a:pt x="418697" y="390124"/>
                </a:lnTo>
                <a:lnTo>
                  <a:pt x="385252" y="422710"/>
                </a:lnTo>
                <a:lnTo>
                  <a:pt x="370912" y="436682"/>
                </a:lnTo>
                <a:lnTo>
                  <a:pt x="356578" y="450648"/>
                </a:lnTo>
                <a:lnTo>
                  <a:pt x="336527" y="458745"/>
                </a:lnTo>
                <a:lnTo>
                  <a:pt x="310760" y="460976"/>
                </a:lnTo>
                <a:lnTo>
                  <a:pt x="269719" y="466649"/>
                </a:lnTo>
                <a:lnTo>
                  <a:pt x="227740" y="461799"/>
                </a:lnTo>
                <a:lnTo>
                  <a:pt x="180044" y="451083"/>
                </a:lnTo>
                <a:lnTo>
                  <a:pt x="136189" y="425190"/>
                </a:lnTo>
                <a:lnTo>
                  <a:pt x="86607" y="393420"/>
                </a:lnTo>
                <a:lnTo>
                  <a:pt x="52308" y="358217"/>
                </a:lnTo>
                <a:lnTo>
                  <a:pt x="22786" y="318358"/>
                </a:lnTo>
                <a:lnTo>
                  <a:pt x="10410" y="296097"/>
                </a:lnTo>
                <a:lnTo>
                  <a:pt x="3752" y="279705"/>
                </a:lnTo>
                <a:lnTo>
                  <a:pt x="1880" y="258666"/>
                </a:lnTo>
                <a:lnTo>
                  <a:pt x="0" y="237618"/>
                </a:lnTo>
                <a:lnTo>
                  <a:pt x="1017" y="190868"/>
                </a:lnTo>
                <a:lnTo>
                  <a:pt x="12539" y="145340"/>
                </a:lnTo>
                <a:lnTo>
                  <a:pt x="35488" y="111540"/>
                </a:lnTo>
                <a:lnTo>
                  <a:pt x="63222" y="73079"/>
                </a:lnTo>
                <a:lnTo>
                  <a:pt x="86171" y="39279"/>
                </a:lnTo>
                <a:lnTo>
                  <a:pt x="105283" y="20658"/>
                </a:lnTo>
                <a:lnTo>
                  <a:pt x="125334" y="12561"/>
                </a:lnTo>
                <a:lnTo>
                  <a:pt x="145386" y="4464"/>
                </a:lnTo>
                <a:lnTo>
                  <a:pt x="171156" y="2236"/>
                </a:lnTo>
                <a:lnTo>
                  <a:pt x="196917" y="0"/>
                </a:lnTo>
                <a:lnTo>
                  <a:pt x="217909" y="2426"/>
                </a:lnTo>
                <a:lnTo>
                  <a:pt x="276101" y="14350"/>
                </a:lnTo>
              </a:path>
            </a:pathLst>
          </a:custGeom>
          <a:ln w="7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95425" y="44946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667" y="0"/>
                </a:lnTo>
              </a:path>
            </a:pathLst>
          </a:custGeom>
          <a:ln w="27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96365" y="4445668"/>
            <a:ext cx="40640" cy="73660"/>
          </a:xfrm>
          <a:custGeom>
            <a:avLst/>
            <a:gdLst/>
            <a:ahLst/>
            <a:cxnLst/>
            <a:rect l="l" t="t" r="r" b="b"/>
            <a:pathLst>
              <a:path w="40639" h="73660">
                <a:moveTo>
                  <a:pt x="40184" y="0"/>
                </a:moveTo>
                <a:lnTo>
                  <a:pt x="22949" y="39671"/>
                </a:lnTo>
                <a:lnTo>
                  <a:pt x="0" y="73471"/>
                </a:lnTo>
                <a:lnTo>
                  <a:pt x="40184" y="0"/>
                </a:lnTo>
              </a:path>
            </a:pathLst>
          </a:custGeom>
          <a:ln w="7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67409" y="4393951"/>
            <a:ext cx="73660" cy="75565"/>
          </a:xfrm>
          <a:custGeom>
            <a:avLst/>
            <a:gdLst/>
            <a:ahLst/>
            <a:cxnLst/>
            <a:rect l="l" t="t" r="r" b="b"/>
            <a:pathLst>
              <a:path w="73660" h="75564">
                <a:moveTo>
                  <a:pt x="73432" y="70414"/>
                </a:moveTo>
                <a:lnTo>
                  <a:pt x="4824" y="0"/>
                </a:lnTo>
                <a:lnTo>
                  <a:pt x="0" y="4700"/>
                </a:lnTo>
                <a:lnTo>
                  <a:pt x="68607" y="75115"/>
                </a:lnTo>
                <a:lnTo>
                  <a:pt x="73432" y="70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71678" y="5263049"/>
            <a:ext cx="542290" cy="520700"/>
          </a:xfrm>
          <a:custGeom>
            <a:avLst/>
            <a:gdLst/>
            <a:ahLst/>
            <a:cxnLst/>
            <a:rect l="l" t="t" r="r" b="b"/>
            <a:pathLst>
              <a:path w="542290" h="520700">
                <a:moveTo>
                  <a:pt x="321422" y="0"/>
                </a:moveTo>
                <a:lnTo>
                  <a:pt x="347411" y="17919"/>
                </a:lnTo>
                <a:lnTo>
                  <a:pt x="374214" y="28388"/>
                </a:lnTo>
                <a:lnTo>
                  <a:pt x="426179" y="64225"/>
                </a:lnTo>
                <a:lnTo>
                  <a:pt x="459737" y="98050"/>
                </a:lnTo>
                <a:lnTo>
                  <a:pt x="492481" y="139327"/>
                </a:lnTo>
                <a:lnTo>
                  <a:pt x="516022" y="179593"/>
                </a:lnTo>
                <a:lnTo>
                  <a:pt x="538747" y="227308"/>
                </a:lnTo>
                <a:lnTo>
                  <a:pt x="542250" y="280460"/>
                </a:lnTo>
                <a:lnTo>
                  <a:pt x="536548" y="332605"/>
                </a:lnTo>
                <a:lnTo>
                  <a:pt x="534103" y="354963"/>
                </a:lnTo>
                <a:lnTo>
                  <a:pt x="531659" y="377311"/>
                </a:lnTo>
                <a:lnTo>
                  <a:pt x="520010" y="398652"/>
                </a:lnTo>
                <a:lnTo>
                  <a:pt x="499158" y="418987"/>
                </a:lnTo>
                <a:lnTo>
                  <a:pt x="467471" y="453214"/>
                </a:lnTo>
                <a:lnTo>
                  <a:pt x="427395" y="478985"/>
                </a:lnTo>
                <a:lnTo>
                  <a:pt x="378116" y="503750"/>
                </a:lnTo>
                <a:lnTo>
                  <a:pt x="321264" y="512610"/>
                </a:lnTo>
                <a:lnTo>
                  <a:pt x="255193" y="520461"/>
                </a:lnTo>
                <a:lnTo>
                  <a:pt x="199970" y="514423"/>
                </a:lnTo>
                <a:lnTo>
                  <a:pt x="172351" y="511403"/>
                </a:lnTo>
                <a:lnTo>
                  <a:pt x="145561" y="500935"/>
                </a:lnTo>
                <a:lnTo>
                  <a:pt x="118758" y="490465"/>
                </a:lnTo>
                <a:lnTo>
                  <a:pt x="101160" y="481003"/>
                </a:lnTo>
                <a:lnTo>
                  <a:pt x="84390" y="464092"/>
                </a:lnTo>
                <a:lnTo>
                  <a:pt x="67608" y="447180"/>
                </a:lnTo>
                <a:lnTo>
                  <a:pt x="34857" y="405907"/>
                </a:lnTo>
                <a:lnTo>
                  <a:pt x="12139" y="358193"/>
                </a:lnTo>
                <a:lnTo>
                  <a:pt x="7821" y="312490"/>
                </a:lnTo>
                <a:lnTo>
                  <a:pt x="4318" y="259328"/>
                </a:lnTo>
                <a:lnTo>
                  <a:pt x="0" y="213626"/>
                </a:lnTo>
                <a:lnTo>
                  <a:pt x="3258" y="183829"/>
                </a:lnTo>
                <a:lnTo>
                  <a:pt x="14908" y="162487"/>
                </a:lnTo>
                <a:lnTo>
                  <a:pt x="26557" y="141146"/>
                </a:lnTo>
                <a:lnTo>
                  <a:pt x="47413" y="120812"/>
                </a:lnTo>
                <a:lnTo>
                  <a:pt x="68256" y="100476"/>
                </a:lnTo>
                <a:lnTo>
                  <a:pt x="88297" y="87591"/>
                </a:lnTo>
                <a:lnTo>
                  <a:pt x="147594" y="56378"/>
                </a:lnTo>
              </a:path>
            </a:pathLst>
          </a:custGeom>
          <a:ln w="8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94356" y="535466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695"/>
                </a:lnTo>
              </a:path>
            </a:pathLst>
          </a:custGeom>
          <a:ln w="4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82461" y="5315402"/>
            <a:ext cx="18415" cy="92710"/>
          </a:xfrm>
          <a:custGeom>
            <a:avLst/>
            <a:gdLst/>
            <a:ahLst/>
            <a:cxnLst/>
            <a:rect l="l" t="t" r="r" b="b"/>
            <a:pathLst>
              <a:path w="18414" h="92710">
                <a:moveTo>
                  <a:pt x="0" y="0"/>
                </a:moveTo>
                <a:lnTo>
                  <a:pt x="13523" y="46714"/>
                </a:lnTo>
                <a:lnTo>
                  <a:pt x="17842" y="92416"/>
                </a:lnTo>
                <a:lnTo>
                  <a:pt x="0" y="0"/>
                </a:lnTo>
              </a:path>
            </a:pathLst>
          </a:custGeom>
          <a:ln w="9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88784" y="5326276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10459" y="0"/>
                </a:lnTo>
              </a:path>
            </a:pathLst>
          </a:custGeom>
          <a:ln w="12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80021" y="3181857"/>
            <a:ext cx="467359" cy="422275"/>
          </a:xfrm>
          <a:custGeom>
            <a:avLst/>
            <a:gdLst/>
            <a:ahLst/>
            <a:cxnLst/>
            <a:rect l="l" t="t" r="r" b="b"/>
            <a:pathLst>
              <a:path w="467359" h="422275">
                <a:moveTo>
                  <a:pt x="0" y="209543"/>
                </a:moveTo>
                <a:lnTo>
                  <a:pt x="11862" y="187625"/>
                </a:lnTo>
                <a:lnTo>
                  <a:pt x="17116" y="166131"/>
                </a:lnTo>
                <a:lnTo>
                  <a:pt x="40841" y="122304"/>
                </a:lnTo>
                <a:lnTo>
                  <a:pt x="65469" y="92519"/>
                </a:lnTo>
                <a:lnTo>
                  <a:pt x="96707" y="62309"/>
                </a:lnTo>
                <a:lnTo>
                  <a:pt x="128391" y="39121"/>
                </a:lnTo>
                <a:lnTo>
                  <a:pt x="166683" y="15509"/>
                </a:lnTo>
                <a:lnTo>
                  <a:pt x="212484" y="5516"/>
                </a:lnTo>
                <a:lnTo>
                  <a:pt x="258736" y="2546"/>
                </a:lnTo>
                <a:lnTo>
                  <a:pt x="278567" y="1272"/>
                </a:lnTo>
                <a:lnTo>
                  <a:pt x="298390" y="0"/>
                </a:lnTo>
                <a:lnTo>
                  <a:pt x="318663" y="5749"/>
                </a:lnTo>
                <a:lnTo>
                  <a:pt x="339387" y="18520"/>
                </a:lnTo>
                <a:lnTo>
                  <a:pt x="373777" y="37465"/>
                </a:lnTo>
                <a:lnTo>
                  <a:pt x="402010" y="63856"/>
                </a:lnTo>
                <a:lnTo>
                  <a:pt x="430695" y="97269"/>
                </a:lnTo>
                <a:lnTo>
                  <a:pt x="446615" y="138550"/>
                </a:lnTo>
                <a:lnTo>
                  <a:pt x="462987" y="186864"/>
                </a:lnTo>
                <a:lnTo>
                  <a:pt x="465692" y="228994"/>
                </a:lnTo>
                <a:lnTo>
                  <a:pt x="467045" y="250064"/>
                </a:lnTo>
                <a:lnTo>
                  <a:pt x="461790" y="271548"/>
                </a:lnTo>
                <a:lnTo>
                  <a:pt x="456536" y="293043"/>
                </a:lnTo>
                <a:lnTo>
                  <a:pt x="450830" y="307514"/>
                </a:lnTo>
                <a:lnTo>
                  <a:pt x="438517" y="322399"/>
                </a:lnTo>
                <a:lnTo>
                  <a:pt x="426204" y="337294"/>
                </a:lnTo>
                <a:lnTo>
                  <a:pt x="394971" y="367509"/>
                </a:lnTo>
                <a:lnTo>
                  <a:pt x="356678" y="391115"/>
                </a:lnTo>
                <a:lnTo>
                  <a:pt x="317485" y="400684"/>
                </a:lnTo>
                <a:lnTo>
                  <a:pt x="271674" y="410678"/>
                </a:lnTo>
                <a:lnTo>
                  <a:pt x="232481" y="420247"/>
                </a:lnTo>
                <a:lnTo>
                  <a:pt x="206051" y="421944"/>
                </a:lnTo>
                <a:lnTo>
                  <a:pt x="185778" y="416194"/>
                </a:lnTo>
                <a:lnTo>
                  <a:pt x="165505" y="410444"/>
                </a:lnTo>
                <a:lnTo>
                  <a:pt x="144780" y="397670"/>
                </a:lnTo>
                <a:lnTo>
                  <a:pt x="124057" y="384906"/>
                </a:lnTo>
                <a:lnTo>
                  <a:pt x="109940" y="371708"/>
                </a:lnTo>
                <a:lnTo>
                  <a:pt x="74193" y="331700"/>
                </a:lnTo>
              </a:path>
            </a:pathLst>
          </a:custGeom>
          <a:ln w="6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88157" y="3522926"/>
            <a:ext cx="40005" cy="2540"/>
          </a:xfrm>
          <a:custGeom>
            <a:avLst/>
            <a:gdLst/>
            <a:ahLst/>
            <a:cxnLst/>
            <a:rect l="l" t="t" r="r" b="b"/>
            <a:pathLst>
              <a:path w="40004" h="2539">
                <a:moveTo>
                  <a:pt x="39644" y="0"/>
                </a:moveTo>
                <a:lnTo>
                  <a:pt x="0" y="2545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56017" y="3515479"/>
            <a:ext cx="78105" cy="26670"/>
          </a:xfrm>
          <a:custGeom>
            <a:avLst/>
            <a:gdLst/>
            <a:ahLst/>
            <a:cxnLst/>
            <a:rect l="l" t="t" r="r" b="b"/>
            <a:pathLst>
              <a:path w="78104" h="26670">
                <a:moveTo>
                  <a:pt x="0" y="26161"/>
                </a:moveTo>
                <a:lnTo>
                  <a:pt x="38747" y="9569"/>
                </a:lnTo>
                <a:lnTo>
                  <a:pt x="77940" y="0"/>
                </a:lnTo>
                <a:lnTo>
                  <a:pt x="0" y="26161"/>
                </a:lnTo>
              </a:path>
            </a:pathLst>
          </a:custGeom>
          <a:ln w="6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68331" y="3526745"/>
            <a:ext cx="5715" cy="84455"/>
          </a:xfrm>
          <a:custGeom>
            <a:avLst/>
            <a:gdLst/>
            <a:ahLst/>
            <a:cxnLst/>
            <a:rect l="l" t="t" r="r" b="b"/>
            <a:pathLst>
              <a:path w="5715" h="84454">
                <a:moveTo>
                  <a:pt x="0" y="0"/>
                </a:moveTo>
                <a:lnTo>
                  <a:pt x="5411" y="84269"/>
                </a:lnTo>
              </a:path>
            </a:pathLst>
          </a:custGeom>
          <a:ln w="7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45" name="object 69">
            <a:extLst>
              <a:ext uri="{FF2B5EF4-FFF2-40B4-BE49-F238E27FC236}">
                <a16:creationId xmlns:a16="http://schemas.microsoft.com/office/drawing/2014/main" id="{E452A7CE-0033-4F70-A82B-1295EEF6F1A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729455" y="1021622"/>
            <a:ext cx="115415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chemeClr val="tx1"/>
                </a:solidFill>
                <a:latin typeface="Tw Cen MT" panose="020B0602020104020603" pitchFamily="34" charset="0"/>
              </a:rPr>
              <a:t>7</a:t>
            </a:fld>
            <a:endParaRPr spc="-1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1187" y="3783132"/>
            <a:ext cx="1069784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dirty="0">
                <a:latin typeface="Tw Cen MT" panose="020B0602020104020603" pitchFamily="34" charset="0"/>
                <a:cs typeface="Garamond"/>
              </a:rPr>
              <a:t>Let</a:t>
            </a:r>
            <a:r>
              <a:rPr sz="5400" spc="-430" dirty="0">
                <a:latin typeface="Tw Cen MT" panose="020B0602020104020603" pitchFamily="34" charset="0"/>
                <a:cs typeface="Garamond"/>
              </a:rPr>
              <a:t>’</a:t>
            </a:r>
            <a:r>
              <a:rPr sz="5400" dirty="0">
                <a:latin typeface="Tw Cen MT" panose="020B0602020104020603" pitchFamily="34" charset="0"/>
                <a:cs typeface="Garamond"/>
              </a:rPr>
              <a:t>s const</a:t>
            </a:r>
            <a:r>
              <a:rPr sz="5400" spc="165" dirty="0">
                <a:latin typeface="Tw Cen MT" panose="020B0602020104020603" pitchFamily="34" charset="0"/>
                <a:cs typeface="Garamond"/>
              </a:rPr>
              <a:t>r</a:t>
            </a:r>
            <a:r>
              <a:rPr sz="5400" dirty="0">
                <a:latin typeface="Tw Cen MT" panose="020B0602020104020603" pitchFamily="34" charset="0"/>
                <a:cs typeface="Garamond"/>
              </a:rPr>
              <a:t>uct a</a:t>
            </a:r>
            <a:r>
              <a:rPr sz="5400" spc="10" dirty="0">
                <a:latin typeface="Tw Cen MT" panose="020B0602020104020603" pitchFamily="34" charset="0"/>
                <a:cs typeface="Garamond"/>
              </a:rPr>
              <a:t> </a:t>
            </a:r>
            <a:r>
              <a:rPr sz="5400" spc="-5" dirty="0">
                <a:latin typeface="Tw Cen MT" panose="020B0602020104020603" pitchFamily="34" charset="0"/>
                <a:cs typeface="Garamond"/>
              </a:rPr>
              <a:t>Hass</a:t>
            </a:r>
            <a:r>
              <a:rPr sz="5400" dirty="0">
                <a:latin typeface="Tw Cen MT" panose="020B0602020104020603" pitchFamily="34" charset="0"/>
                <a:cs typeface="Garamond"/>
              </a:rPr>
              <a:t>e</a:t>
            </a:r>
            <a:r>
              <a:rPr sz="5400" spc="25" dirty="0">
                <a:latin typeface="Tw Cen MT" panose="020B0602020104020603" pitchFamily="34" charset="0"/>
                <a:cs typeface="Garamond"/>
              </a:rPr>
              <a:t> </a:t>
            </a:r>
            <a:r>
              <a:rPr sz="5400" dirty="0">
                <a:latin typeface="Tw Cen MT" panose="020B0602020104020603" pitchFamily="34" charset="0"/>
                <a:cs typeface="Garamond"/>
              </a:rPr>
              <a:t>Dia</a:t>
            </a:r>
            <a:r>
              <a:rPr sz="5400" spc="114" dirty="0">
                <a:latin typeface="Tw Cen MT" panose="020B0602020104020603" pitchFamily="34" charset="0"/>
                <a:cs typeface="Garamond"/>
              </a:rPr>
              <a:t>g</a:t>
            </a:r>
            <a:r>
              <a:rPr sz="5400" dirty="0">
                <a:latin typeface="Tw Cen MT" panose="020B0602020104020603" pitchFamily="34" charset="0"/>
                <a:cs typeface="Garamond"/>
              </a:rPr>
              <a:t>ram</a:t>
            </a:r>
            <a:r>
              <a:rPr lang="en-US" sz="5400" dirty="0">
                <a:latin typeface="Tw Cen MT" panose="020B0602020104020603" pitchFamily="34" charset="0"/>
                <a:cs typeface="Garamond"/>
              </a:rPr>
              <a:t>….</a:t>
            </a:r>
            <a:endParaRPr sz="5400" dirty="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5" name="object 69">
            <a:extLst>
              <a:ext uri="{FF2B5EF4-FFF2-40B4-BE49-F238E27FC236}">
                <a16:creationId xmlns:a16="http://schemas.microsoft.com/office/drawing/2014/main" id="{37956633-72DC-4B0F-B86F-39768D979FB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729455" y="1021622"/>
            <a:ext cx="115415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chemeClr val="tx1"/>
                </a:solidFill>
                <a:latin typeface="Tw Cen MT" panose="020B0602020104020603" pitchFamily="34" charset="0"/>
              </a:rPr>
              <a:t>8</a:t>
            </a:fld>
            <a:endParaRPr spc="-1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32576" y="5400009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22729" y="0"/>
                </a:moveTo>
                <a:lnTo>
                  <a:pt x="10950" y="7177"/>
                </a:lnTo>
                <a:lnTo>
                  <a:pt x="2949" y="18365"/>
                </a:lnTo>
                <a:lnTo>
                  <a:pt x="0" y="32288"/>
                </a:lnTo>
                <a:lnTo>
                  <a:pt x="4" y="32826"/>
                </a:lnTo>
                <a:lnTo>
                  <a:pt x="2909" y="45975"/>
                </a:lnTo>
                <a:lnTo>
                  <a:pt x="10698" y="56680"/>
                </a:lnTo>
                <a:lnTo>
                  <a:pt x="22629" y="63847"/>
                </a:lnTo>
                <a:lnTo>
                  <a:pt x="37960" y="66381"/>
                </a:lnTo>
                <a:lnTo>
                  <a:pt x="49980" y="62575"/>
                </a:lnTo>
                <a:lnTo>
                  <a:pt x="59600" y="54185"/>
                </a:lnTo>
                <a:lnTo>
                  <a:pt x="65857" y="41560"/>
                </a:lnTo>
                <a:lnTo>
                  <a:pt x="67786" y="25052"/>
                </a:lnTo>
                <a:lnTo>
                  <a:pt x="62993" y="14387"/>
                </a:lnTo>
                <a:lnTo>
                  <a:pt x="53875" y="6091"/>
                </a:lnTo>
                <a:lnTo>
                  <a:pt x="40449" y="1012"/>
                </a:lnTo>
                <a:lnTo>
                  <a:pt x="22729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32576" y="5400009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0" y="32288"/>
                </a:moveTo>
                <a:lnTo>
                  <a:pt x="2949" y="18365"/>
                </a:lnTo>
                <a:lnTo>
                  <a:pt x="10950" y="7177"/>
                </a:lnTo>
                <a:lnTo>
                  <a:pt x="22729" y="0"/>
                </a:lnTo>
                <a:lnTo>
                  <a:pt x="40449" y="1012"/>
                </a:lnTo>
                <a:lnTo>
                  <a:pt x="53875" y="6091"/>
                </a:lnTo>
                <a:lnTo>
                  <a:pt x="62993" y="14387"/>
                </a:lnTo>
                <a:lnTo>
                  <a:pt x="67786" y="25052"/>
                </a:lnTo>
                <a:lnTo>
                  <a:pt x="65857" y="41560"/>
                </a:lnTo>
                <a:lnTo>
                  <a:pt x="59600" y="54185"/>
                </a:lnTo>
                <a:lnTo>
                  <a:pt x="49980" y="62575"/>
                </a:lnTo>
                <a:lnTo>
                  <a:pt x="37960" y="66381"/>
                </a:lnTo>
                <a:lnTo>
                  <a:pt x="22629" y="63847"/>
                </a:lnTo>
                <a:lnTo>
                  <a:pt x="10698" y="56680"/>
                </a:lnTo>
                <a:lnTo>
                  <a:pt x="2909" y="45975"/>
                </a:lnTo>
                <a:lnTo>
                  <a:pt x="4" y="32826"/>
                </a:lnTo>
                <a:lnTo>
                  <a:pt x="0" y="32288"/>
                </a:lnTo>
                <a:close/>
              </a:path>
            </a:pathLst>
          </a:custGeom>
          <a:ln w="15240">
            <a:solidFill>
              <a:srgbClr val="5F6E1C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5431" y="3572733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22729" y="0"/>
                </a:moveTo>
                <a:lnTo>
                  <a:pt x="10950" y="7177"/>
                </a:lnTo>
                <a:lnTo>
                  <a:pt x="2949" y="18365"/>
                </a:lnTo>
                <a:lnTo>
                  <a:pt x="0" y="32288"/>
                </a:lnTo>
                <a:lnTo>
                  <a:pt x="4" y="32826"/>
                </a:lnTo>
                <a:lnTo>
                  <a:pt x="2909" y="45975"/>
                </a:lnTo>
                <a:lnTo>
                  <a:pt x="10698" y="56680"/>
                </a:lnTo>
                <a:lnTo>
                  <a:pt x="22629" y="63847"/>
                </a:lnTo>
                <a:lnTo>
                  <a:pt x="37960" y="66381"/>
                </a:lnTo>
                <a:lnTo>
                  <a:pt x="49980" y="62575"/>
                </a:lnTo>
                <a:lnTo>
                  <a:pt x="59600" y="54185"/>
                </a:lnTo>
                <a:lnTo>
                  <a:pt x="65857" y="41560"/>
                </a:lnTo>
                <a:lnTo>
                  <a:pt x="67786" y="25052"/>
                </a:lnTo>
                <a:lnTo>
                  <a:pt x="62993" y="14387"/>
                </a:lnTo>
                <a:lnTo>
                  <a:pt x="53875" y="6091"/>
                </a:lnTo>
                <a:lnTo>
                  <a:pt x="40449" y="1012"/>
                </a:lnTo>
                <a:lnTo>
                  <a:pt x="22729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5431" y="3572733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0" y="32288"/>
                </a:moveTo>
                <a:lnTo>
                  <a:pt x="2949" y="18365"/>
                </a:lnTo>
                <a:lnTo>
                  <a:pt x="10950" y="7177"/>
                </a:lnTo>
                <a:lnTo>
                  <a:pt x="22729" y="0"/>
                </a:lnTo>
                <a:lnTo>
                  <a:pt x="40449" y="1012"/>
                </a:lnTo>
                <a:lnTo>
                  <a:pt x="53875" y="6091"/>
                </a:lnTo>
                <a:lnTo>
                  <a:pt x="62993" y="14387"/>
                </a:lnTo>
                <a:lnTo>
                  <a:pt x="67786" y="25052"/>
                </a:lnTo>
                <a:lnTo>
                  <a:pt x="65857" y="41560"/>
                </a:lnTo>
                <a:lnTo>
                  <a:pt x="59600" y="54185"/>
                </a:lnTo>
                <a:lnTo>
                  <a:pt x="49980" y="62575"/>
                </a:lnTo>
                <a:lnTo>
                  <a:pt x="37960" y="66381"/>
                </a:lnTo>
                <a:lnTo>
                  <a:pt x="22629" y="63847"/>
                </a:lnTo>
                <a:lnTo>
                  <a:pt x="10698" y="56680"/>
                </a:lnTo>
                <a:lnTo>
                  <a:pt x="2909" y="45975"/>
                </a:lnTo>
                <a:lnTo>
                  <a:pt x="4" y="32826"/>
                </a:lnTo>
                <a:lnTo>
                  <a:pt x="0" y="32288"/>
                </a:lnTo>
                <a:close/>
              </a:path>
            </a:pathLst>
          </a:custGeom>
          <a:ln w="15240">
            <a:solidFill>
              <a:srgbClr val="5F6E1C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200" y="4528281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22729" y="0"/>
                </a:moveTo>
                <a:lnTo>
                  <a:pt x="10950" y="7177"/>
                </a:lnTo>
                <a:lnTo>
                  <a:pt x="2949" y="18365"/>
                </a:lnTo>
                <a:lnTo>
                  <a:pt x="0" y="32288"/>
                </a:lnTo>
                <a:lnTo>
                  <a:pt x="4" y="32826"/>
                </a:lnTo>
                <a:lnTo>
                  <a:pt x="2909" y="45975"/>
                </a:lnTo>
                <a:lnTo>
                  <a:pt x="10698" y="56680"/>
                </a:lnTo>
                <a:lnTo>
                  <a:pt x="22629" y="63847"/>
                </a:lnTo>
                <a:lnTo>
                  <a:pt x="37960" y="66381"/>
                </a:lnTo>
                <a:lnTo>
                  <a:pt x="49980" y="62575"/>
                </a:lnTo>
                <a:lnTo>
                  <a:pt x="59600" y="54185"/>
                </a:lnTo>
                <a:lnTo>
                  <a:pt x="65857" y="41560"/>
                </a:lnTo>
                <a:lnTo>
                  <a:pt x="67786" y="25052"/>
                </a:lnTo>
                <a:lnTo>
                  <a:pt x="62993" y="14387"/>
                </a:lnTo>
                <a:lnTo>
                  <a:pt x="53875" y="6091"/>
                </a:lnTo>
                <a:lnTo>
                  <a:pt x="40449" y="1012"/>
                </a:lnTo>
                <a:lnTo>
                  <a:pt x="22729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9200" y="4528281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0" y="32288"/>
                </a:moveTo>
                <a:lnTo>
                  <a:pt x="2949" y="18365"/>
                </a:lnTo>
                <a:lnTo>
                  <a:pt x="10950" y="7177"/>
                </a:lnTo>
                <a:lnTo>
                  <a:pt x="22729" y="0"/>
                </a:lnTo>
                <a:lnTo>
                  <a:pt x="40449" y="1012"/>
                </a:lnTo>
                <a:lnTo>
                  <a:pt x="53875" y="6091"/>
                </a:lnTo>
                <a:lnTo>
                  <a:pt x="62993" y="14387"/>
                </a:lnTo>
                <a:lnTo>
                  <a:pt x="67786" y="25052"/>
                </a:lnTo>
                <a:lnTo>
                  <a:pt x="65857" y="41560"/>
                </a:lnTo>
                <a:lnTo>
                  <a:pt x="59600" y="54185"/>
                </a:lnTo>
                <a:lnTo>
                  <a:pt x="49980" y="62575"/>
                </a:lnTo>
                <a:lnTo>
                  <a:pt x="37960" y="66381"/>
                </a:lnTo>
                <a:lnTo>
                  <a:pt x="22629" y="63847"/>
                </a:lnTo>
                <a:lnTo>
                  <a:pt x="10698" y="56680"/>
                </a:lnTo>
                <a:lnTo>
                  <a:pt x="2909" y="45975"/>
                </a:lnTo>
                <a:lnTo>
                  <a:pt x="4" y="32826"/>
                </a:lnTo>
                <a:lnTo>
                  <a:pt x="0" y="32288"/>
                </a:lnTo>
                <a:close/>
              </a:path>
            </a:pathLst>
          </a:custGeom>
          <a:ln w="15240">
            <a:solidFill>
              <a:srgbClr val="5F6E1C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57315" y="2071593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22729" y="0"/>
                </a:moveTo>
                <a:lnTo>
                  <a:pt x="10950" y="7177"/>
                </a:lnTo>
                <a:lnTo>
                  <a:pt x="2949" y="18365"/>
                </a:lnTo>
                <a:lnTo>
                  <a:pt x="0" y="32288"/>
                </a:lnTo>
                <a:lnTo>
                  <a:pt x="4" y="32826"/>
                </a:lnTo>
                <a:lnTo>
                  <a:pt x="2909" y="45975"/>
                </a:lnTo>
                <a:lnTo>
                  <a:pt x="10698" y="56680"/>
                </a:lnTo>
                <a:lnTo>
                  <a:pt x="22629" y="63847"/>
                </a:lnTo>
                <a:lnTo>
                  <a:pt x="37960" y="66381"/>
                </a:lnTo>
                <a:lnTo>
                  <a:pt x="49980" y="62575"/>
                </a:lnTo>
                <a:lnTo>
                  <a:pt x="59600" y="54185"/>
                </a:lnTo>
                <a:lnTo>
                  <a:pt x="65857" y="41560"/>
                </a:lnTo>
                <a:lnTo>
                  <a:pt x="67786" y="25052"/>
                </a:lnTo>
                <a:lnTo>
                  <a:pt x="62993" y="14387"/>
                </a:lnTo>
                <a:lnTo>
                  <a:pt x="53875" y="6091"/>
                </a:lnTo>
                <a:lnTo>
                  <a:pt x="40449" y="1012"/>
                </a:lnTo>
                <a:lnTo>
                  <a:pt x="22729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57315" y="2071593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0" y="32288"/>
                </a:moveTo>
                <a:lnTo>
                  <a:pt x="2949" y="18365"/>
                </a:lnTo>
                <a:lnTo>
                  <a:pt x="10950" y="7177"/>
                </a:lnTo>
                <a:lnTo>
                  <a:pt x="22729" y="0"/>
                </a:lnTo>
                <a:lnTo>
                  <a:pt x="40449" y="1012"/>
                </a:lnTo>
                <a:lnTo>
                  <a:pt x="53875" y="6091"/>
                </a:lnTo>
                <a:lnTo>
                  <a:pt x="62993" y="14387"/>
                </a:lnTo>
                <a:lnTo>
                  <a:pt x="67786" y="25052"/>
                </a:lnTo>
                <a:lnTo>
                  <a:pt x="65857" y="41560"/>
                </a:lnTo>
                <a:lnTo>
                  <a:pt x="59600" y="54185"/>
                </a:lnTo>
                <a:lnTo>
                  <a:pt x="49980" y="62575"/>
                </a:lnTo>
                <a:lnTo>
                  <a:pt x="37960" y="66381"/>
                </a:lnTo>
                <a:lnTo>
                  <a:pt x="22629" y="63847"/>
                </a:lnTo>
                <a:lnTo>
                  <a:pt x="10698" y="56680"/>
                </a:lnTo>
                <a:lnTo>
                  <a:pt x="2909" y="45975"/>
                </a:lnTo>
                <a:lnTo>
                  <a:pt x="4" y="32826"/>
                </a:lnTo>
                <a:lnTo>
                  <a:pt x="0" y="32288"/>
                </a:lnTo>
                <a:close/>
              </a:path>
            </a:pathLst>
          </a:custGeom>
          <a:ln w="15240">
            <a:solidFill>
              <a:srgbClr val="5F6E1C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05300" y="1335501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22729" y="0"/>
                </a:moveTo>
                <a:lnTo>
                  <a:pt x="10950" y="7177"/>
                </a:lnTo>
                <a:lnTo>
                  <a:pt x="2949" y="18365"/>
                </a:lnTo>
                <a:lnTo>
                  <a:pt x="0" y="32288"/>
                </a:lnTo>
                <a:lnTo>
                  <a:pt x="4" y="32826"/>
                </a:lnTo>
                <a:lnTo>
                  <a:pt x="2909" y="45975"/>
                </a:lnTo>
                <a:lnTo>
                  <a:pt x="10698" y="56680"/>
                </a:lnTo>
                <a:lnTo>
                  <a:pt x="22629" y="63847"/>
                </a:lnTo>
                <a:lnTo>
                  <a:pt x="37960" y="66381"/>
                </a:lnTo>
                <a:lnTo>
                  <a:pt x="49980" y="62575"/>
                </a:lnTo>
                <a:lnTo>
                  <a:pt x="59600" y="54185"/>
                </a:lnTo>
                <a:lnTo>
                  <a:pt x="65857" y="41560"/>
                </a:lnTo>
                <a:lnTo>
                  <a:pt x="67786" y="25052"/>
                </a:lnTo>
                <a:lnTo>
                  <a:pt x="62993" y="14387"/>
                </a:lnTo>
                <a:lnTo>
                  <a:pt x="53875" y="6091"/>
                </a:lnTo>
                <a:lnTo>
                  <a:pt x="40449" y="1012"/>
                </a:lnTo>
                <a:lnTo>
                  <a:pt x="22729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05300" y="1335501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5" h="66675">
                <a:moveTo>
                  <a:pt x="0" y="32288"/>
                </a:moveTo>
                <a:lnTo>
                  <a:pt x="2949" y="18365"/>
                </a:lnTo>
                <a:lnTo>
                  <a:pt x="10950" y="7177"/>
                </a:lnTo>
                <a:lnTo>
                  <a:pt x="22729" y="0"/>
                </a:lnTo>
                <a:lnTo>
                  <a:pt x="40449" y="1012"/>
                </a:lnTo>
                <a:lnTo>
                  <a:pt x="53875" y="6091"/>
                </a:lnTo>
                <a:lnTo>
                  <a:pt x="62993" y="14387"/>
                </a:lnTo>
                <a:lnTo>
                  <a:pt x="67786" y="25052"/>
                </a:lnTo>
                <a:lnTo>
                  <a:pt x="65857" y="41560"/>
                </a:lnTo>
                <a:lnTo>
                  <a:pt x="59600" y="54185"/>
                </a:lnTo>
                <a:lnTo>
                  <a:pt x="49980" y="62575"/>
                </a:lnTo>
                <a:lnTo>
                  <a:pt x="37960" y="66381"/>
                </a:lnTo>
                <a:lnTo>
                  <a:pt x="22629" y="63847"/>
                </a:lnTo>
                <a:lnTo>
                  <a:pt x="10698" y="56680"/>
                </a:lnTo>
                <a:lnTo>
                  <a:pt x="2909" y="45975"/>
                </a:lnTo>
                <a:lnTo>
                  <a:pt x="4" y="32826"/>
                </a:lnTo>
                <a:lnTo>
                  <a:pt x="0" y="32288"/>
                </a:lnTo>
                <a:close/>
              </a:path>
            </a:pathLst>
          </a:custGeom>
          <a:ln w="15240">
            <a:solidFill>
              <a:srgbClr val="5F6E1C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5897" y="4664340"/>
            <a:ext cx="1212215" cy="1146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w Cen MT" panose="020B0602020104020603" pitchFamily="34" charset="0"/>
                <a:cs typeface="Garamond"/>
              </a:rPr>
              <a:t>2</a:t>
            </a:r>
            <a:endParaRPr sz="1800">
              <a:latin typeface="Tw Cen MT" panose="020B0602020104020603" pitchFamily="34" charset="0"/>
              <a:cs typeface="Garamond"/>
            </a:endParaRPr>
          </a:p>
          <a:p>
            <a:pPr>
              <a:lnSpc>
                <a:spcPct val="100000"/>
              </a:lnSpc>
            </a:pPr>
            <a:endParaRPr sz="1800">
              <a:latin typeface="Tw Cen MT" panose="020B0602020104020603" pitchFamily="34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050">
              <a:latin typeface="Tw Cen MT" panose="020B0602020104020603" pitchFamily="34" charset="0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Tw Cen MT" panose="020B0602020104020603" pitchFamily="34" charset="0"/>
                <a:cs typeface="Garamond"/>
              </a:rPr>
              <a:t>1</a:t>
            </a:r>
            <a:endParaRPr sz="18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3386" y="3455808"/>
            <a:ext cx="1327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w Cen MT" panose="020B0602020104020603" pitchFamily="34" charset="0"/>
                <a:cs typeface="Garamond"/>
              </a:rPr>
              <a:t>3</a:t>
            </a:r>
            <a:endParaRPr sz="18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5886" y="1060990"/>
            <a:ext cx="2028189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w Cen MT" panose="020B0602020104020603" pitchFamily="34" charset="0"/>
                <a:cs typeface="Garamond"/>
              </a:rPr>
              <a:t>18</a:t>
            </a:r>
            <a:endParaRPr sz="1800">
              <a:latin typeface="Tw Cen MT" panose="020B0602020104020603" pitchFamily="34" charset="0"/>
              <a:cs typeface="Garamond"/>
            </a:endParaRPr>
          </a:p>
          <a:p>
            <a:pPr>
              <a:lnSpc>
                <a:spcPct val="100000"/>
              </a:lnSpc>
            </a:pPr>
            <a:endParaRPr sz="1800">
              <a:latin typeface="Tw Cen MT" panose="020B0602020104020603" pitchFamily="34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600">
              <a:latin typeface="Tw Cen MT" panose="020B0602020104020603" pitchFamily="34" charset="0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latin typeface="Tw Cen MT" panose="020B0602020104020603" pitchFamily="34" charset="0"/>
                <a:cs typeface="Garamond"/>
              </a:rPr>
              <a:t>9</a:t>
            </a:r>
            <a:endParaRPr sz="1800">
              <a:latin typeface="Tw Cen MT" panose="020B0602020104020603" pitchFamily="34" charset="0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0261" y="3639311"/>
            <a:ext cx="731520" cy="1760855"/>
          </a:xfrm>
          <a:custGeom>
            <a:avLst/>
            <a:gdLst/>
            <a:ahLst/>
            <a:cxnLst/>
            <a:rect l="l" t="t" r="r" b="b"/>
            <a:pathLst>
              <a:path w="731520" h="1760854">
                <a:moveTo>
                  <a:pt x="689885" y="68141"/>
                </a:moveTo>
                <a:lnTo>
                  <a:pt x="0" y="1755902"/>
                </a:lnTo>
                <a:lnTo>
                  <a:pt x="11684" y="1760727"/>
                </a:lnTo>
                <a:lnTo>
                  <a:pt x="701694" y="72971"/>
                </a:lnTo>
                <a:lnTo>
                  <a:pt x="689885" y="68141"/>
                </a:lnTo>
                <a:close/>
              </a:path>
              <a:path w="731520" h="1760854">
                <a:moveTo>
                  <a:pt x="728876" y="56387"/>
                </a:moveTo>
                <a:lnTo>
                  <a:pt x="694689" y="56387"/>
                </a:lnTo>
                <a:lnTo>
                  <a:pt x="706501" y="61213"/>
                </a:lnTo>
                <a:lnTo>
                  <a:pt x="701694" y="72971"/>
                </a:lnTo>
                <a:lnTo>
                  <a:pt x="731012" y="84962"/>
                </a:lnTo>
                <a:lnTo>
                  <a:pt x="728876" y="56387"/>
                </a:lnTo>
                <a:close/>
              </a:path>
              <a:path w="731520" h="1760854">
                <a:moveTo>
                  <a:pt x="694689" y="56387"/>
                </a:moveTo>
                <a:lnTo>
                  <a:pt x="689885" y="68141"/>
                </a:lnTo>
                <a:lnTo>
                  <a:pt x="701694" y="72971"/>
                </a:lnTo>
                <a:lnTo>
                  <a:pt x="706501" y="61213"/>
                </a:lnTo>
                <a:lnTo>
                  <a:pt x="694689" y="56387"/>
                </a:lnTo>
                <a:close/>
              </a:path>
              <a:path w="731520" h="1760854">
                <a:moveTo>
                  <a:pt x="724662" y="0"/>
                </a:moveTo>
                <a:lnTo>
                  <a:pt x="660527" y="56133"/>
                </a:lnTo>
                <a:lnTo>
                  <a:pt x="689885" y="68141"/>
                </a:lnTo>
                <a:lnTo>
                  <a:pt x="694689" y="56387"/>
                </a:lnTo>
                <a:lnTo>
                  <a:pt x="728876" y="56387"/>
                </a:lnTo>
                <a:lnTo>
                  <a:pt x="724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80938" y="2129027"/>
            <a:ext cx="201930" cy="3303904"/>
          </a:xfrm>
          <a:custGeom>
            <a:avLst/>
            <a:gdLst/>
            <a:ahLst/>
            <a:cxnLst/>
            <a:rect l="l" t="t" r="r" b="b"/>
            <a:pathLst>
              <a:path w="201929" h="3303904">
                <a:moveTo>
                  <a:pt x="44306" y="75832"/>
                </a:moveTo>
                <a:lnTo>
                  <a:pt x="31605" y="76447"/>
                </a:lnTo>
                <a:lnTo>
                  <a:pt x="188722" y="3303905"/>
                </a:lnTo>
                <a:lnTo>
                  <a:pt x="201422" y="3303397"/>
                </a:lnTo>
                <a:lnTo>
                  <a:pt x="44306" y="75832"/>
                </a:lnTo>
                <a:close/>
              </a:path>
              <a:path w="201929" h="3303904">
                <a:moveTo>
                  <a:pt x="34289" y="0"/>
                </a:moveTo>
                <a:lnTo>
                  <a:pt x="0" y="77977"/>
                </a:lnTo>
                <a:lnTo>
                  <a:pt x="31605" y="76447"/>
                </a:lnTo>
                <a:lnTo>
                  <a:pt x="30987" y="63754"/>
                </a:lnTo>
                <a:lnTo>
                  <a:pt x="43687" y="63119"/>
                </a:lnTo>
                <a:lnTo>
                  <a:pt x="69787" y="63119"/>
                </a:lnTo>
                <a:lnTo>
                  <a:pt x="34289" y="0"/>
                </a:lnTo>
                <a:close/>
              </a:path>
              <a:path w="201929" h="3303904">
                <a:moveTo>
                  <a:pt x="43687" y="63119"/>
                </a:moveTo>
                <a:lnTo>
                  <a:pt x="30987" y="63754"/>
                </a:lnTo>
                <a:lnTo>
                  <a:pt x="31605" y="76447"/>
                </a:lnTo>
                <a:lnTo>
                  <a:pt x="44306" y="75832"/>
                </a:lnTo>
                <a:lnTo>
                  <a:pt x="43687" y="63119"/>
                </a:lnTo>
                <a:close/>
              </a:path>
              <a:path w="201929" h="3303904">
                <a:moveTo>
                  <a:pt x="69787" y="63119"/>
                </a:moveTo>
                <a:lnTo>
                  <a:pt x="43687" y="63119"/>
                </a:lnTo>
                <a:lnTo>
                  <a:pt x="44306" y="75832"/>
                </a:lnTo>
                <a:lnTo>
                  <a:pt x="76073" y="74295"/>
                </a:lnTo>
                <a:lnTo>
                  <a:pt x="69787" y="63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87111" y="4584191"/>
            <a:ext cx="1049020" cy="852169"/>
          </a:xfrm>
          <a:custGeom>
            <a:avLst/>
            <a:gdLst/>
            <a:ahLst/>
            <a:cxnLst/>
            <a:rect l="l" t="t" r="r" b="b"/>
            <a:pathLst>
              <a:path w="1049020" h="852170">
                <a:moveTo>
                  <a:pt x="63203" y="43048"/>
                </a:moveTo>
                <a:lnTo>
                  <a:pt x="55181" y="52937"/>
                </a:lnTo>
                <a:lnTo>
                  <a:pt x="1040891" y="852042"/>
                </a:lnTo>
                <a:lnTo>
                  <a:pt x="1048892" y="842136"/>
                </a:lnTo>
                <a:lnTo>
                  <a:pt x="63203" y="43048"/>
                </a:lnTo>
                <a:close/>
              </a:path>
              <a:path w="1049020" h="852170">
                <a:moveTo>
                  <a:pt x="0" y="0"/>
                </a:moveTo>
                <a:lnTo>
                  <a:pt x="35178" y="77596"/>
                </a:lnTo>
                <a:lnTo>
                  <a:pt x="55181" y="52937"/>
                </a:lnTo>
                <a:lnTo>
                  <a:pt x="45338" y="44957"/>
                </a:lnTo>
                <a:lnTo>
                  <a:pt x="53339" y="35051"/>
                </a:lnTo>
                <a:lnTo>
                  <a:pt x="69689" y="35051"/>
                </a:lnTo>
                <a:lnTo>
                  <a:pt x="83185" y="18414"/>
                </a:lnTo>
                <a:lnTo>
                  <a:pt x="0" y="0"/>
                </a:lnTo>
                <a:close/>
              </a:path>
              <a:path w="1049020" h="852170">
                <a:moveTo>
                  <a:pt x="53339" y="35051"/>
                </a:moveTo>
                <a:lnTo>
                  <a:pt x="45338" y="44957"/>
                </a:lnTo>
                <a:lnTo>
                  <a:pt x="55181" y="52937"/>
                </a:lnTo>
                <a:lnTo>
                  <a:pt x="63203" y="43048"/>
                </a:lnTo>
                <a:lnTo>
                  <a:pt x="53339" y="35051"/>
                </a:lnTo>
                <a:close/>
              </a:path>
              <a:path w="1049020" h="852170">
                <a:moveTo>
                  <a:pt x="69689" y="35051"/>
                </a:moveTo>
                <a:lnTo>
                  <a:pt x="53339" y="35051"/>
                </a:lnTo>
                <a:lnTo>
                  <a:pt x="63203" y="43048"/>
                </a:lnTo>
                <a:lnTo>
                  <a:pt x="69689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60798" y="1391411"/>
            <a:ext cx="1788160" cy="4019550"/>
          </a:xfrm>
          <a:custGeom>
            <a:avLst/>
            <a:gdLst/>
            <a:ahLst/>
            <a:cxnLst/>
            <a:rect l="l" t="t" r="r" b="b"/>
            <a:pathLst>
              <a:path w="1788160" h="4019550">
                <a:moveTo>
                  <a:pt x="40569" y="67100"/>
                </a:moveTo>
                <a:lnTo>
                  <a:pt x="29028" y="72217"/>
                </a:lnTo>
                <a:lnTo>
                  <a:pt x="1776349" y="4019041"/>
                </a:lnTo>
                <a:lnTo>
                  <a:pt x="1788033" y="4013962"/>
                </a:lnTo>
                <a:lnTo>
                  <a:pt x="40569" y="67100"/>
                </a:lnTo>
                <a:close/>
              </a:path>
              <a:path w="1788160" h="4019550">
                <a:moveTo>
                  <a:pt x="3937" y="0"/>
                </a:moveTo>
                <a:lnTo>
                  <a:pt x="0" y="85089"/>
                </a:lnTo>
                <a:lnTo>
                  <a:pt x="29028" y="72217"/>
                </a:lnTo>
                <a:lnTo>
                  <a:pt x="23875" y="60578"/>
                </a:lnTo>
                <a:lnTo>
                  <a:pt x="35433" y="55499"/>
                </a:lnTo>
                <a:lnTo>
                  <a:pt x="66731" y="55499"/>
                </a:lnTo>
                <a:lnTo>
                  <a:pt x="69596" y="54228"/>
                </a:lnTo>
                <a:lnTo>
                  <a:pt x="3937" y="0"/>
                </a:lnTo>
                <a:close/>
              </a:path>
              <a:path w="1788160" h="4019550">
                <a:moveTo>
                  <a:pt x="35433" y="55499"/>
                </a:moveTo>
                <a:lnTo>
                  <a:pt x="23875" y="60578"/>
                </a:lnTo>
                <a:lnTo>
                  <a:pt x="29028" y="72217"/>
                </a:lnTo>
                <a:lnTo>
                  <a:pt x="40569" y="67100"/>
                </a:lnTo>
                <a:lnTo>
                  <a:pt x="35433" y="55499"/>
                </a:lnTo>
                <a:close/>
              </a:path>
              <a:path w="1788160" h="4019550">
                <a:moveTo>
                  <a:pt x="66731" y="55499"/>
                </a:moveTo>
                <a:lnTo>
                  <a:pt x="35433" y="55499"/>
                </a:lnTo>
                <a:lnTo>
                  <a:pt x="40569" y="67100"/>
                </a:lnTo>
                <a:lnTo>
                  <a:pt x="66731" y="55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59423" y="2214372"/>
            <a:ext cx="831850" cy="1394460"/>
          </a:xfrm>
          <a:custGeom>
            <a:avLst/>
            <a:gdLst/>
            <a:ahLst/>
            <a:cxnLst/>
            <a:rect l="l" t="t" r="r" b="b"/>
            <a:pathLst>
              <a:path w="831850" h="1394460">
                <a:moveTo>
                  <a:pt x="44355" y="62274"/>
                </a:moveTo>
                <a:lnTo>
                  <a:pt x="33433" y="68751"/>
                </a:lnTo>
                <a:lnTo>
                  <a:pt x="820420" y="1394459"/>
                </a:lnTo>
                <a:lnTo>
                  <a:pt x="831342" y="1387982"/>
                </a:lnTo>
                <a:lnTo>
                  <a:pt x="44355" y="62274"/>
                </a:lnTo>
                <a:close/>
              </a:path>
              <a:path w="831850" h="1394460">
                <a:moveTo>
                  <a:pt x="0" y="0"/>
                </a:moveTo>
                <a:lnTo>
                  <a:pt x="6096" y="84962"/>
                </a:lnTo>
                <a:lnTo>
                  <a:pt x="33433" y="68751"/>
                </a:lnTo>
                <a:lnTo>
                  <a:pt x="26924" y="57785"/>
                </a:lnTo>
                <a:lnTo>
                  <a:pt x="37846" y="51307"/>
                </a:lnTo>
                <a:lnTo>
                  <a:pt x="62847" y="51307"/>
                </a:lnTo>
                <a:lnTo>
                  <a:pt x="71627" y="46100"/>
                </a:lnTo>
                <a:lnTo>
                  <a:pt x="0" y="0"/>
                </a:lnTo>
                <a:close/>
              </a:path>
              <a:path w="831850" h="1394460">
                <a:moveTo>
                  <a:pt x="37846" y="51307"/>
                </a:moveTo>
                <a:lnTo>
                  <a:pt x="26924" y="57785"/>
                </a:lnTo>
                <a:lnTo>
                  <a:pt x="33433" y="68751"/>
                </a:lnTo>
                <a:lnTo>
                  <a:pt x="44355" y="62274"/>
                </a:lnTo>
                <a:lnTo>
                  <a:pt x="37846" y="51307"/>
                </a:lnTo>
                <a:close/>
              </a:path>
              <a:path w="831850" h="1394460">
                <a:moveTo>
                  <a:pt x="62847" y="51307"/>
                </a:moveTo>
                <a:lnTo>
                  <a:pt x="37846" y="51307"/>
                </a:lnTo>
                <a:lnTo>
                  <a:pt x="44355" y="62274"/>
                </a:lnTo>
                <a:lnTo>
                  <a:pt x="62847" y="51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20413" y="1402080"/>
            <a:ext cx="749935" cy="3126740"/>
          </a:xfrm>
          <a:custGeom>
            <a:avLst/>
            <a:gdLst/>
            <a:ahLst/>
            <a:cxnLst/>
            <a:rect l="l" t="t" r="r" b="b"/>
            <a:pathLst>
              <a:path w="749935" h="3126740">
                <a:moveTo>
                  <a:pt x="43249" y="72823"/>
                </a:moveTo>
                <a:lnTo>
                  <a:pt x="30941" y="75663"/>
                </a:lnTo>
                <a:lnTo>
                  <a:pt x="737108" y="3126740"/>
                </a:lnTo>
                <a:lnTo>
                  <a:pt x="749426" y="3123946"/>
                </a:lnTo>
                <a:lnTo>
                  <a:pt x="43249" y="72823"/>
                </a:lnTo>
                <a:close/>
              </a:path>
              <a:path w="749935" h="3126740">
                <a:moveTo>
                  <a:pt x="19938" y="0"/>
                </a:moveTo>
                <a:lnTo>
                  <a:pt x="0" y="82804"/>
                </a:lnTo>
                <a:lnTo>
                  <a:pt x="30941" y="75663"/>
                </a:lnTo>
                <a:lnTo>
                  <a:pt x="28066" y="63246"/>
                </a:lnTo>
                <a:lnTo>
                  <a:pt x="40386" y="60452"/>
                </a:lnTo>
                <a:lnTo>
                  <a:pt x="69984" y="60452"/>
                </a:lnTo>
                <a:lnTo>
                  <a:pt x="19938" y="0"/>
                </a:lnTo>
                <a:close/>
              </a:path>
              <a:path w="749935" h="3126740">
                <a:moveTo>
                  <a:pt x="40386" y="60452"/>
                </a:moveTo>
                <a:lnTo>
                  <a:pt x="28066" y="63246"/>
                </a:lnTo>
                <a:lnTo>
                  <a:pt x="30941" y="75663"/>
                </a:lnTo>
                <a:lnTo>
                  <a:pt x="43249" y="72823"/>
                </a:lnTo>
                <a:lnTo>
                  <a:pt x="40386" y="60452"/>
                </a:lnTo>
                <a:close/>
              </a:path>
              <a:path w="749935" h="3126740">
                <a:moveTo>
                  <a:pt x="69984" y="60452"/>
                </a:moveTo>
                <a:lnTo>
                  <a:pt x="40386" y="60452"/>
                </a:lnTo>
                <a:lnTo>
                  <a:pt x="43249" y="72823"/>
                </a:lnTo>
                <a:lnTo>
                  <a:pt x="74295" y="65659"/>
                </a:lnTo>
                <a:lnTo>
                  <a:pt x="69984" y="60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64735" y="1386458"/>
            <a:ext cx="1605915" cy="699770"/>
          </a:xfrm>
          <a:custGeom>
            <a:avLst/>
            <a:gdLst/>
            <a:ahLst/>
            <a:cxnLst/>
            <a:rect l="l" t="t" r="r" b="b"/>
            <a:pathLst>
              <a:path w="1605914" h="699769">
                <a:moveTo>
                  <a:pt x="72546" y="29162"/>
                </a:moveTo>
                <a:lnTo>
                  <a:pt x="67532" y="40820"/>
                </a:lnTo>
                <a:lnTo>
                  <a:pt x="1600580" y="699515"/>
                </a:lnTo>
                <a:lnTo>
                  <a:pt x="1605661" y="687831"/>
                </a:lnTo>
                <a:lnTo>
                  <a:pt x="72546" y="29162"/>
                </a:lnTo>
                <a:close/>
              </a:path>
              <a:path w="1605914" h="699769">
                <a:moveTo>
                  <a:pt x="85089" y="0"/>
                </a:moveTo>
                <a:lnTo>
                  <a:pt x="0" y="4952"/>
                </a:lnTo>
                <a:lnTo>
                  <a:pt x="54990" y="69976"/>
                </a:lnTo>
                <a:lnTo>
                  <a:pt x="67532" y="40820"/>
                </a:lnTo>
                <a:lnTo>
                  <a:pt x="55879" y="35813"/>
                </a:lnTo>
                <a:lnTo>
                  <a:pt x="60833" y="24129"/>
                </a:lnTo>
                <a:lnTo>
                  <a:pt x="74711" y="24129"/>
                </a:lnTo>
                <a:lnTo>
                  <a:pt x="85089" y="0"/>
                </a:lnTo>
                <a:close/>
              </a:path>
              <a:path w="1605914" h="699769">
                <a:moveTo>
                  <a:pt x="60833" y="24129"/>
                </a:moveTo>
                <a:lnTo>
                  <a:pt x="55879" y="35813"/>
                </a:lnTo>
                <a:lnTo>
                  <a:pt x="67532" y="40820"/>
                </a:lnTo>
                <a:lnTo>
                  <a:pt x="72546" y="29162"/>
                </a:lnTo>
                <a:lnTo>
                  <a:pt x="60833" y="24129"/>
                </a:lnTo>
                <a:close/>
              </a:path>
              <a:path w="1605914" h="699769">
                <a:moveTo>
                  <a:pt x="74711" y="24129"/>
                </a:moveTo>
                <a:lnTo>
                  <a:pt x="60833" y="24129"/>
                </a:lnTo>
                <a:lnTo>
                  <a:pt x="72546" y="29162"/>
                </a:lnTo>
                <a:lnTo>
                  <a:pt x="74711" y="24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73879" y="1402080"/>
            <a:ext cx="2515870" cy="2209165"/>
          </a:xfrm>
          <a:custGeom>
            <a:avLst/>
            <a:gdLst/>
            <a:ahLst/>
            <a:cxnLst/>
            <a:rect l="l" t="t" r="r" b="b"/>
            <a:pathLst>
              <a:path w="2515870" h="2209165">
                <a:moveTo>
                  <a:pt x="61473" y="45449"/>
                </a:moveTo>
                <a:lnTo>
                  <a:pt x="53101" y="54983"/>
                </a:lnTo>
                <a:lnTo>
                  <a:pt x="2506979" y="2208911"/>
                </a:lnTo>
                <a:lnTo>
                  <a:pt x="2515362" y="2199386"/>
                </a:lnTo>
                <a:lnTo>
                  <a:pt x="61473" y="45449"/>
                </a:lnTo>
                <a:close/>
              </a:path>
              <a:path w="2515870" h="2209165">
                <a:moveTo>
                  <a:pt x="0" y="0"/>
                </a:moveTo>
                <a:lnTo>
                  <a:pt x="32131" y="78867"/>
                </a:lnTo>
                <a:lnTo>
                  <a:pt x="53101" y="54983"/>
                </a:lnTo>
                <a:lnTo>
                  <a:pt x="43561" y="46609"/>
                </a:lnTo>
                <a:lnTo>
                  <a:pt x="51943" y="37084"/>
                </a:lnTo>
                <a:lnTo>
                  <a:pt x="68818" y="37084"/>
                </a:lnTo>
                <a:lnTo>
                  <a:pt x="82423" y="21590"/>
                </a:lnTo>
                <a:lnTo>
                  <a:pt x="0" y="0"/>
                </a:lnTo>
                <a:close/>
              </a:path>
              <a:path w="2515870" h="2209165">
                <a:moveTo>
                  <a:pt x="51943" y="37084"/>
                </a:moveTo>
                <a:lnTo>
                  <a:pt x="43561" y="46609"/>
                </a:lnTo>
                <a:lnTo>
                  <a:pt x="53101" y="54983"/>
                </a:lnTo>
                <a:lnTo>
                  <a:pt x="61473" y="45449"/>
                </a:lnTo>
                <a:lnTo>
                  <a:pt x="51943" y="37084"/>
                </a:lnTo>
                <a:close/>
              </a:path>
              <a:path w="2515870" h="2209165">
                <a:moveTo>
                  <a:pt x="68818" y="37084"/>
                </a:moveTo>
                <a:lnTo>
                  <a:pt x="51943" y="37084"/>
                </a:lnTo>
                <a:lnTo>
                  <a:pt x="61473" y="45449"/>
                </a:lnTo>
                <a:lnTo>
                  <a:pt x="68818" y="37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90091" y="1735326"/>
            <a:ext cx="466090" cy="427990"/>
          </a:xfrm>
          <a:custGeom>
            <a:avLst/>
            <a:gdLst/>
            <a:ahLst/>
            <a:cxnLst/>
            <a:rect l="l" t="t" r="r" b="b"/>
            <a:pathLst>
              <a:path w="466089" h="427989">
                <a:moveTo>
                  <a:pt x="96891" y="347004"/>
                </a:moveTo>
                <a:lnTo>
                  <a:pt x="82169" y="322128"/>
                </a:lnTo>
                <a:lnTo>
                  <a:pt x="64272" y="301181"/>
                </a:lnTo>
                <a:lnTo>
                  <a:pt x="34836" y="251435"/>
                </a:lnTo>
                <a:lnTo>
                  <a:pt x="19444" y="213032"/>
                </a:lnTo>
                <a:lnTo>
                  <a:pt x="7225" y="170697"/>
                </a:lnTo>
                <a:lnTo>
                  <a:pt x="0" y="93446"/>
                </a:lnTo>
                <a:lnTo>
                  <a:pt x="15191" y="60271"/>
                </a:lnTo>
                <a:lnTo>
                  <a:pt x="37405" y="32767"/>
                </a:lnTo>
                <a:lnTo>
                  <a:pt x="46930" y="20975"/>
                </a:lnTo>
                <a:lnTo>
                  <a:pt x="56450" y="9187"/>
                </a:lnTo>
                <a:lnTo>
                  <a:pt x="72993" y="3073"/>
                </a:lnTo>
                <a:lnTo>
                  <a:pt x="96557" y="2629"/>
                </a:lnTo>
                <a:lnTo>
                  <a:pt x="133491" y="0"/>
                </a:lnTo>
                <a:lnTo>
                  <a:pt x="174273" y="6971"/>
                </a:lnTo>
                <a:lnTo>
                  <a:pt x="222077" y="19613"/>
                </a:lnTo>
                <a:lnTo>
                  <a:pt x="270553" y="45784"/>
                </a:lnTo>
                <a:lnTo>
                  <a:pt x="326063" y="77635"/>
                </a:lnTo>
                <a:lnTo>
                  <a:pt x="368193" y="111664"/>
                </a:lnTo>
                <a:lnTo>
                  <a:pt x="407150" y="149622"/>
                </a:lnTo>
                <a:lnTo>
                  <a:pt x="425046" y="170570"/>
                </a:lnTo>
                <a:lnTo>
                  <a:pt x="435919" y="185844"/>
                </a:lnTo>
                <a:lnTo>
                  <a:pt x="443609" y="205040"/>
                </a:lnTo>
                <a:lnTo>
                  <a:pt x="451309" y="224244"/>
                </a:lnTo>
                <a:lnTo>
                  <a:pt x="463535" y="266580"/>
                </a:lnTo>
                <a:lnTo>
                  <a:pt x="465554" y="307165"/>
                </a:lnTo>
                <a:lnTo>
                  <a:pt x="453537" y="336412"/>
                </a:lnTo>
                <a:lnTo>
                  <a:pt x="438342" y="369594"/>
                </a:lnTo>
                <a:lnTo>
                  <a:pt x="426324" y="398841"/>
                </a:lnTo>
                <a:lnTo>
                  <a:pt x="413631" y="414557"/>
                </a:lnTo>
                <a:lnTo>
                  <a:pt x="397087" y="420671"/>
                </a:lnTo>
                <a:lnTo>
                  <a:pt x="380543" y="426785"/>
                </a:lnTo>
                <a:lnTo>
                  <a:pt x="356976" y="427227"/>
                </a:lnTo>
                <a:lnTo>
                  <a:pt x="333419" y="427676"/>
                </a:lnTo>
                <a:lnTo>
                  <a:pt x="313026" y="424189"/>
                </a:lnTo>
                <a:lnTo>
                  <a:pt x="255026" y="409808"/>
                </a:lnTo>
              </a:path>
            </a:pathLst>
          </a:custGeom>
          <a:ln w="68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75024" y="212503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40" y="0"/>
                </a:lnTo>
              </a:path>
            </a:pathLst>
          </a:custGeom>
          <a:ln w="23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73201" y="2103648"/>
            <a:ext cx="17145" cy="64769"/>
          </a:xfrm>
          <a:custGeom>
            <a:avLst/>
            <a:gdLst/>
            <a:ahLst/>
            <a:cxnLst/>
            <a:rect l="l" t="t" r="r" b="b"/>
            <a:pathLst>
              <a:path w="17145" h="64769">
                <a:moveTo>
                  <a:pt x="0" y="64169"/>
                </a:moveTo>
                <a:lnTo>
                  <a:pt x="4996" y="29247"/>
                </a:lnTo>
                <a:lnTo>
                  <a:pt x="17013" y="0"/>
                </a:lnTo>
                <a:lnTo>
                  <a:pt x="0" y="64169"/>
                </a:lnTo>
              </a:path>
            </a:pathLst>
          </a:custGeom>
          <a:ln w="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63900" y="2146629"/>
            <a:ext cx="87630" cy="72390"/>
          </a:xfrm>
          <a:custGeom>
            <a:avLst/>
            <a:gdLst/>
            <a:ahLst/>
            <a:cxnLst/>
            <a:rect l="l" t="t" r="r" b="b"/>
            <a:pathLst>
              <a:path w="87629" h="72389">
                <a:moveTo>
                  <a:pt x="0" y="3967"/>
                </a:moveTo>
                <a:lnTo>
                  <a:pt x="84269" y="72033"/>
                </a:lnTo>
                <a:lnTo>
                  <a:pt x="87474" y="68065"/>
                </a:lnTo>
                <a:lnTo>
                  <a:pt x="3204" y="0"/>
                </a:lnTo>
                <a:lnTo>
                  <a:pt x="0" y="3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01472" y="991726"/>
            <a:ext cx="465455" cy="348615"/>
          </a:xfrm>
          <a:custGeom>
            <a:avLst/>
            <a:gdLst/>
            <a:ahLst/>
            <a:cxnLst/>
            <a:rect l="l" t="t" r="r" b="b"/>
            <a:pathLst>
              <a:path w="465454" h="348615">
                <a:moveTo>
                  <a:pt x="168500" y="348014"/>
                </a:moveTo>
                <a:lnTo>
                  <a:pt x="147574" y="331839"/>
                </a:lnTo>
                <a:lnTo>
                  <a:pt x="125321" y="320549"/>
                </a:lnTo>
                <a:lnTo>
                  <a:pt x="83480" y="288202"/>
                </a:lnTo>
                <a:lnTo>
                  <a:pt x="57355" y="260123"/>
                </a:lnTo>
                <a:lnTo>
                  <a:pt x="32556" y="227158"/>
                </a:lnTo>
                <a:lnTo>
                  <a:pt x="0" y="160618"/>
                </a:lnTo>
                <a:lnTo>
                  <a:pt x="1429" y="124291"/>
                </a:lnTo>
                <a:lnTo>
                  <a:pt x="14699" y="75438"/>
                </a:lnTo>
                <a:lnTo>
                  <a:pt x="50217" y="37881"/>
                </a:lnTo>
                <a:lnTo>
                  <a:pt x="80427" y="19863"/>
                </a:lnTo>
                <a:lnTo>
                  <a:pt x="117169" y="8864"/>
                </a:lnTo>
                <a:lnTo>
                  <a:pt x="161769" y="0"/>
                </a:lnTo>
                <a:lnTo>
                  <a:pt x="211571" y="3038"/>
                </a:lnTo>
                <a:lnTo>
                  <a:pt x="269244" y="8216"/>
                </a:lnTo>
                <a:lnTo>
                  <a:pt x="316393" y="21024"/>
                </a:lnTo>
                <a:lnTo>
                  <a:pt x="339973" y="27429"/>
                </a:lnTo>
                <a:lnTo>
                  <a:pt x="362215" y="38717"/>
                </a:lnTo>
                <a:lnTo>
                  <a:pt x="384468" y="50007"/>
                </a:lnTo>
                <a:lnTo>
                  <a:pt x="398861" y="59162"/>
                </a:lnTo>
                <a:lnTo>
                  <a:pt x="411916" y="73198"/>
                </a:lnTo>
                <a:lnTo>
                  <a:pt x="424982" y="87238"/>
                </a:lnTo>
                <a:lnTo>
                  <a:pt x="449787" y="120202"/>
                </a:lnTo>
                <a:lnTo>
                  <a:pt x="465395" y="155912"/>
                </a:lnTo>
                <a:lnTo>
                  <a:pt x="465293" y="187355"/>
                </a:lnTo>
                <a:lnTo>
                  <a:pt x="463863" y="223689"/>
                </a:lnTo>
                <a:lnTo>
                  <a:pt x="463762" y="255132"/>
                </a:lnTo>
                <a:lnTo>
                  <a:pt x="458455" y="274670"/>
                </a:lnTo>
                <a:lnTo>
                  <a:pt x="446614" y="287189"/>
                </a:lnTo>
                <a:lnTo>
                  <a:pt x="434773" y="299707"/>
                </a:lnTo>
                <a:lnTo>
                  <a:pt x="415073" y="310091"/>
                </a:lnTo>
                <a:lnTo>
                  <a:pt x="395384" y="320477"/>
                </a:lnTo>
                <a:lnTo>
                  <a:pt x="377010" y="325976"/>
                </a:lnTo>
                <a:lnTo>
                  <a:pt x="323226" y="337594"/>
                </a:lnTo>
              </a:path>
            </a:pathLst>
          </a:custGeom>
          <a:ln w="6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51024" y="1279854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307"/>
                </a:lnTo>
              </a:path>
            </a:pathLst>
          </a:custGeom>
          <a:ln w="7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48370" y="1272834"/>
            <a:ext cx="8255" cy="65405"/>
          </a:xfrm>
          <a:custGeom>
            <a:avLst/>
            <a:gdLst/>
            <a:ahLst/>
            <a:cxnLst/>
            <a:rect l="l" t="t" r="r" b="b"/>
            <a:pathLst>
              <a:path w="8254" h="65405">
                <a:moveTo>
                  <a:pt x="7757" y="65024"/>
                </a:moveTo>
                <a:lnTo>
                  <a:pt x="0" y="31442"/>
                </a:lnTo>
                <a:lnTo>
                  <a:pt x="101" y="0"/>
                </a:lnTo>
                <a:lnTo>
                  <a:pt x="7757" y="65024"/>
                </a:lnTo>
              </a:path>
            </a:pathLst>
          </a:custGeom>
          <a:ln w="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43061" y="1336628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308" y="0"/>
                </a:lnTo>
              </a:path>
            </a:pathLst>
          </a:custGeom>
          <a:ln w="25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48866" y="4588279"/>
            <a:ext cx="469265" cy="488950"/>
          </a:xfrm>
          <a:custGeom>
            <a:avLst/>
            <a:gdLst/>
            <a:ahLst/>
            <a:cxnLst/>
            <a:rect l="l" t="t" r="r" b="b"/>
            <a:pathLst>
              <a:path w="469264" h="488950">
                <a:moveTo>
                  <a:pt x="462319" y="140314"/>
                </a:moveTo>
                <a:lnTo>
                  <a:pt x="462594" y="168281"/>
                </a:lnTo>
                <a:lnTo>
                  <a:pt x="468702" y="193008"/>
                </a:lnTo>
                <a:lnTo>
                  <a:pt x="469247" y="248932"/>
                </a:lnTo>
                <a:lnTo>
                  <a:pt x="461836" y="290535"/>
                </a:lnTo>
                <a:lnTo>
                  <a:pt x="448592" y="335381"/>
                </a:lnTo>
                <a:lnTo>
                  <a:pt x="431373" y="373064"/>
                </a:lnTo>
                <a:lnTo>
                  <a:pt x="408322" y="413985"/>
                </a:lnTo>
                <a:lnTo>
                  <a:pt x="371484" y="443825"/>
                </a:lnTo>
                <a:lnTo>
                  <a:pt x="330666" y="466504"/>
                </a:lnTo>
                <a:lnTo>
                  <a:pt x="313164" y="476227"/>
                </a:lnTo>
                <a:lnTo>
                  <a:pt x="295671" y="485947"/>
                </a:lnTo>
                <a:lnTo>
                  <a:pt x="274198" y="488504"/>
                </a:lnTo>
                <a:lnTo>
                  <a:pt x="248748" y="483902"/>
                </a:lnTo>
                <a:lnTo>
                  <a:pt x="207655" y="478616"/>
                </a:lnTo>
                <a:lnTo>
                  <a:pt x="168416" y="462931"/>
                </a:lnTo>
                <a:lnTo>
                  <a:pt x="125198" y="440085"/>
                </a:lnTo>
                <a:lnTo>
                  <a:pt x="89664" y="403600"/>
                </a:lnTo>
                <a:lnTo>
                  <a:pt x="50146" y="359942"/>
                </a:lnTo>
                <a:lnTo>
                  <a:pt x="26275" y="316978"/>
                </a:lnTo>
                <a:lnTo>
                  <a:pt x="14336" y="295491"/>
                </a:lnTo>
                <a:lnTo>
                  <a:pt x="8235" y="270774"/>
                </a:lnTo>
                <a:lnTo>
                  <a:pt x="2127" y="246047"/>
                </a:lnTo>
                <a:lnTo>
                  <a:pt x="0" y="228482"/>
                </a:lnTo>
                <a:lnTo>
                  <a:pt x="3708" y="207688"/>
                </a:lnTo>
                <a:lnTo>
                  <a:pt x="7412" y="186883"/>
                </a:lnTo>
                <a:lnTo>
                  <a:pt x="20649" y="142035"/>
                </a:lnTo>
                <a:lnTo>
                  <a:pt x="43703" y="101119"/>
                </a:lnTo>
                <a:lnTo>
                  <a:pt x="74711" y="74518"/>
                </a:lnTo>
                <a:lnTo>
                  <a:pt x="111557" y="44673"/>
                </a:lnTo>
                <a:lnTo>
                  <a:pt x="142565" y="18072"/>
                </a:lnTo>
                <a:lnTo>
                  <a:pt x="165889" y="5113"/>
                </a:lnTo>
                <a:lnTo>
                  <a:pt x="187362" y="2556"/>
                </a:lnTo>
                <a:lnTo>
                  <a:pt x="208835" y="0"/>
                </a:lnTo>
                <a:lnTo>
                  <a:pt x="234287" y="4605"/>
                </a:lnTo>
                <a:lnTo>
                  <a:pt x="259734" y="9201"/>
                </a:lnTo>
                <a:lnTo>
                  <a:pt x="279355" y="17046"/>
                </a:lnTo>
                <a:lnTo>
                  <a:pt x="332386" y="43809"/>
                </a:lnTo>
              </a:path>
            </a:pathLst>
          </a:custGeom>
          <a:ln w="74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07301" y="4603449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8039" y="0"/>
                </a:moveTo>
                <a:lnTo>
                  <a:pt x="31007" y="33765"/>
                </a:lnTo>
                <a:lnTo>
                  <a:pt x="0" y="60366"/>
                </a:lnTo>
                <a:lnTo>
                  <a:pt x="58039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32427" y="4538315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2872"/>
                </a:lnTo>
              </a:path>
            </a:pathLst>
          </a:custGeom>
          <a:ln w="46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43281" y="5393224"/>
            <a:ext cx="542290" cy="520700"/>
          </a:xfrm>
          <a:custGeom>
            <a:avLst/>
            <a:gdLst/>
            <a:ahLst/>
            <a:cxnLst/>
            <a:rect l="l" t="t" r="r" b="b"/>
            <a:pathLst>
              <a:path w="542289" h="520700">
                <a:moveTo>
                  <a:pt x="321422" y="0"/>
                </a:moveTo>
                <a:lnTo>
                  <a:pt x="347411" y="17919"/>
                </a:lnTo>
                <a:lnTo>
                  <a:pt x="374214" y="28388"/>
                </a:lnTo>
                <a:lnTo>
                  <a:pt x="426179" y="64225"/>
                </a:lnTo>
                <a:lnTo>
                  <a:pt x="459736" y="98050"/>
                </a:lnTo>
                <a:lnTo>
                  <a:pt x="492480" y="139327"/>
                </a:lnTo>
                <a:lnTo>
                  <a:pt x="516022" y="179593"/>
                </a:lnTo>
                <a:lnTo>
                  <a:pt x="538747" y="227308"/>
                </a:lnTo>
                <a:lnTo>
                  <a:pt x="542250" y="280460"/>
                </a:lnTo>
                <a:lnTo>
                  <a:pt x="536548" y="332605"/>
                </a:lnTo>
                <a:lnTo>
                  <a:pt x="534103" y="354963"/>
                </a:lnTo>
                <a:lnTo>
                  <a:pt x="531659" y="377311"/>
                </a:lnTo>
                <a:lnTo>
                  <a:pt x="520010" y="398652"/>
                </a:lnTo>
                <a:lnTo>
                  <a:pt x="499159" y="418987"/>
                </a:lnTo>
                <a:lnTo>
                  <a:pt x="467472" y="453214"/>
                </a:lnTo>
                <a:lnTo>
                  <a:pt x="427396" y="478985"/>
                </a:lnTo>
                <a:lnTo>
                  <a:pt x="378116" y="503750"/>
                </a:lnTo>
                <a:lnTo>
                  <a:pt x="321264" y="512610"/>
                </a:lnTo>
                <a:lnTo>
                  <a:pt x="255193" y="520461"/>
                </a:lnTo>
                <a:lnTo>
                  <a:pt x="199970" y="514423"/>
                </a:lnTo>
                <a:lnTo>
                  <a:pt x="172352" y="511403"/>
                </a:lnTo>
                <a:lnTo>
                  <a:pt x="145562" y="500935"/>
                </a:lnTo>
                <a:lnTo>
                  <a:pt x="118758" y="490465"/>
                </a:lnTo>
                <a:lnTo>
                  <a:pt x="101161" y="481003"/>
                </a:lnTo>
                <a:lnTo>
                  <a:pt x="84391" y="464092"/>
                </a:lnTo>
                <a:lnTo>
                  <a:pt x="67608" y="447180"/>
                </a:lnTo>
                <a:lnTo>
                  <a:pt x="34857" y="405907"/>
                </a:lnTo>
                <a:lnTo>
                  <a:pt x="12139" y="358193"/>
                </a:lnTo>
                <a:lnTo>
                  <a:pt x="7821" y="312490"/>
                </a:lnTo>
                <a:lnTo>
                  <a:pt x="4318" y="259328"/>
                </a:lnTo>
                <a:lnTo>
                  <a:pt x="0" y="213626"/>
                </a:lnTo>
                <a:lnTo>
                  <a:pt x="3258" y="183829"/>
                </a:lnTo>
                <a:lnTo>
                  <a:pt x="14908" y="162487"/>
                </a:lnTo>
                <a:lnTo>
                  <a:pt x="26557" y="141146"/>
                </a:lnTo>
                <a:lnTo>
                  <a:pt x="47413" y="120812"/>
                </a:lnTo>
                <a:lnTo>
                  <a:pt x="68256" y="100476"/>
                </a:lnTo>
                <a:lnTo>
                  <a:pt x="88297" y="87591"/>
                </a:lnTo>
                <a:lnTo>
                  <a:pt x="147594" y="56378"/>
                </a:lnTo>
              </a:path>
            </a:pathLst>
          </a:custGeom>
          <a:ln w="8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65959" y="5484842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695"/>
                </a:lnTo>
              </a:path>
            </a:pathLst>
          </a:custGeom>
          <a:ln w="4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54064" y="5445577"/>
            <a:ext cx="18415" cy="92710"/>
          </a:xfrm>
          <a:custGeom>
            <a:avLst/>
            <a:gdLst/>
            <a:ahLst/>
            <a:cxnLst/>
            <a:rect l="l" t="t" r="r" b="b"/>
            <a:pathLst>
              <a:path w="18414" h="92710">
                <a:moveTo>
                  <a:pt x="0" y="0"/>
                </a:moveTo>
                <a:lnTo>
                  <a:pt x="13523" y="46714"/>
                </a:lnTo>
                <a:lnTo>
                  <a:pt x="17842" y="92416"/>
                </a:lnTo>
                <a:lnTo>
                  <a:pt x="0" y="0"/>
                </a:lnTo>
              </a:path>
            </a:pathLst>
          </a:custGeom>
          <a:ln w="9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60388" y="5456451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10459" y="0"/>
                </a:lnTo>
              </a:path>
            </a:pathLst>
          </a:custGeom>
          <a:ln w="12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49464" y="3328796"/>
            <a:ext cx="467359" cy="422275"/>
          </a:xfrm>
          <a:custGeom>
            <a:avLst/>
            <a:gdLst/>
            <a:ahLst/>
            <a:cxnLst/>
            <a:rect l="l" t="t" r="r" b="b"/>
            <a:pathLst>
              <a:path w="467359" h="422275">
                <a:moveTo>
                  <a:pt x="0" y="209544"/>
                </a:moveTo>
                <a:lnTo>
                  <a:pt x="11862" y="187625"/>
                </a:lnTo>
                <a:lnTo>
                  <a:pt x="17116" y="166131"/>
                </a:lnTo>
                <a:lnTo>
                  <a:pt x="40842" y="122304"/>
                </a:lnTo>
                <a:lnTo>
                  <a:pt x="65470" y="92519"/>
                </a:lnTo>
                <a:lnTo>
                  <a:pt x="96707" y="62309"/>
                </a:lnTo>
                <a:lnTo>
                  <a:pt x="128391" y="39121"/>
                </a:lnTo>
                <a:lnTo>
                  <a:pt x="166683" y="15509"/>
                </a:lnTo>
                <a:lnTo>
                  <a:pt x="212484" y="5516"/>
                </a:lnTo>
                <a:lnTo>
                  <a:pt x="258736" y="2546"/>
                </a:lnTo>
                <a:lnTo>
                  <a:pt x="278568" y="1272"/>
                </a:lnTo>
                <a:lnTo>
                  <a:pt x="298390" y="0"/>
                </a:lnTo>
                <a:lnTo>
                  <a:pt x="318663" y="5749"/>
                </a:lnTo>
                <a:lnTo>
                  <a:pt x="339387" y="18520"/>
                </a:lnTo>
                <a:lnTo>
                  <a:pt x="373777" y="37465"/>
                </a:lnTo>
                <a:lnTo>
                  <a:pt x="402011" y="63856"/>
                </a:lnTo>
                <a:lnTo>
                  <a:pt x="430695" y="97269"/>
                </a:lnTo>
                <a:lnTo>
                  <a:pt x="446615" y="138550"/>
                </a:lnTo>
                <a:lnTo>
                  <a:pt x="462987" y="186864"/>
                </a:lnTo>
                <a:lnTo>
                  <a:pt x="465692" y="228994"/>
                </a:lnTo>
                <a:lnTo>
                  <a:pt x="467045" y="250064"/>
                </a:lnTo>
                <a:lnTo>
                  <a:pt x="461790" y="271548"/>
                </a:lnTo>
                <a:lnTo>
                  <a:pt x="456536" y="293043"/>
                </a:lnTo>
                <a:lnTo>
                  <a:pt x="450831" y="307514"/>
                </a:lnTo>
                <a:lnTo>
                  <a:pt x="438517" y="322399"/>
                </a:lnTo>
                <a:lnTo>
                  <a:pt x="426204" y="337294"/>
                </a:lnTo>
                <a:lnTo>
                  <a:pt x="394971" y="367509"/>
                </a:lnTo>
                <a:lnTo>
                  <a:pt x="356679" y="391115"/>
                </a:lnTo>
                <a:lnTo>
                  <a:pt x="317485" y="400684"/>
                </a:lnTo>
                <a:lnTo>
                  <a:pt x="271675" y="410678"/>
                </a:lnTo>
                <a:lnTo>
                  <a:pt x="232481" y="420247"/>
                </a:lnTo>
                <a:lnTo>
                  <a:pt x="206051" y="421944"/>
                </a:lnTo>
                <a:lnTo>
                  <a:pt x="185778" y="416194"/>
                </a:lnTo>
                <a:lnTo>
                  <a:pt x="165505" y="410444"/>
                </a:lnTo>
                <a:lnTo>
                  <a:pt x="144781" y="397670"/>
                </a:lnTo>
                <a:lnTo>
                  <a:pt x="124057" y="384906"/>
                </a:lnTo>
                <a:lnTo>
                  <a:pt x="109940" y="371708"/>
                </a:lnTo>
                <a:lnTo>
                  <a:pt x="74193" y="331700"/>
                </a:lnTo>
              </a:path>
            </a:pathLst>
          </a:custGeom>
          <a:ln w="6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57601" y="3669865"/>
            <a:ext cx="40005" cy="2540"/>
          </a:xfrm>
          <a:custGeom>
            <a:avLst/>
            <a:gdLst/>
            <a:ahLst/>
            <a:cxnLst/>
            <a:rect l="l" t="t" r="r" b="b"/>
            <a:pathLst>
              <a:path w="40004" h="2539">
                <a:moveTo>
                  <a:pt x="39644" y="0"/>
                </a:moveTo>
                <a:lnTo>
                  <a:pt x="0" y="2545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25461" y="3662418"/>
            <a:ext cx="78105" cy="26670"/>
          </a:xfrm>
          <a:custGeom>
            <a:avLst/>
            <a:gdLst/>
            <a:ahLst/>
            <a:cxnLst/>
            <a:rect l="l" t="t" r="r" b="b"/>
            <a:pathLst>
              <a:path w="78104" h="26670">
                <a:moveTo>
                  <a:pt x="0" y="26161"/>
                </a:moveTo>
                <a:lnTo>
                  <a:pt x="38747" y="9569"/>
                </a:lnTo>
                <a:lnTo>
                  <a:pt x="77940" y="0"/>
                </a:lnTo>
                <a:lnTo>
                  <a:pt x="0" y="26161"/>
                </a:lnTo>
              </a:path>
            </a:pathLst>
          </a:custGeom>
          <a:ln w="6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37775" y="3673685"/>
            <a:ext cx="5715" cy="84455"/>
          </a:xfrm>
          <a:custGeom>
            <a:avLst/>
            <a:gdLst/>
            <a:ahLst/>
            <a:cxnLst/>
            <a:rect l="l" t="t" r="r" b="b"/>
            <a:pathLst>
              <a:path w="5715" h="84454">
                <a:moveTo>
                  <a:pt x="0" y="0"/>
                </a:moveTo>
                <a:lnTo>
                  <a:pt x="5411" y="84269"/>
                </a:lnTo>
              </a:path>
            </a:pathLst>
          </a:custGeom>
          <a:ln w="7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44" name="object 69">
            <a:extLst>
              <a:ext uri="{FF2B5EF4-FFF2-40B4-BE49-F238E27FC236}">
                <a16:creationId xmlns:a16="http://schemas.microsoft.com/office/drawing/2014/main" id="{775A8619-82A3-4E79-A585-1D99893AB6A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729455" y="1021622"/>
            <a:ext cx="115415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solidFill>
                  <a:schemeClr val="tx1"/>
                </a:solidFill>
                <a:latin typeface="Tw Cen MT" panose="020B0602020104020603" pitchFamily="34" charset="0"/>
              </a:rPr>
              <a:t>9</a:t>
            </a:fld>
            <a:endParaRPr spc="-1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431</TotalTime>
  <Words>386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ISOCP2</vt:lpstr>
      <vt:lpstr>Symbol</vt:lpstr>
      <vt:lpstr>Trebuchet MS</vt:lpstr>
      <vt:lpstr>Tw Cen MT</vt:lpstr>
      <vt:lpstr>Berlin</vt:lpstr>
      <vt:lpstr>Topic : Hasse Diagram</vt:lpstr>
      <vt:lpstr>Partially ordered Sets (Posets)</vt:lpstr>
      <vt:lpstr>Hasse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 Hasse Diagram</dc:title>
  <cp:lastModifiedBy>OPM Alumex</cp:lastModifiedBy>
  <cp:revision>12</cp:revision>
  <dcterms:created xsi:type="dcterms:W3CDTF">2021-06-24T14:36:05Z</dcterms:created>
  <dcterms:modified xsi:type="dcterms:W3CDTF">2023-06-15T06:54:36Z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2015-03-07T00:00:00Z</vt:filetime>
  </property>
  <property fmtid="{D5CDD505-2E9C-101B-9397-08002B2CF9AE}" pid="3" name="LastSaved">
    <vt:filetime>2021-06-24T00:00:00Z</vt:filetime>
  </property>
</Properties>
</file>