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73" r:id="rId3"/>
    <p:sldId id="257" r:id="rId4"/>
    <p:sldId id="259" r:id="rId5"/>
    <p:sldId id="260" r:id="rId6"/>
    <p:sldId id="261" r:id="rId7"/>
    <p:sldId id="262" r:id="rId8"/>
    <p:sldId id="263" r:id="rId9"/>
    <p:sldId id="264" r:id="rId10"/>
    <p:sldId id="265" r:id="rId11"/>
    <p:sldId id="266" r:id="rId12"/>
    <p:sldId id="267" r:id="rId13"/>
    <p:sldId id="279" r:id="rId14"/>
    <p:sldId id="269" r:id="rId15"/>
    <p:sldId id="274" r:id="rId16"/>
    <p:sldId id="275" r:id="rId17"/>
    <p:sldId id="276"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0C4013-7B6C-42FB-AAD7-96A27206D28A}">
          <p14:sldIdLst>
            <p14:sldId id="256"/>
            <p14:sldId id="273"/>
            <p14:sldId id="257"/>
            <p14:sldId id="259"/>
            <p14:sldId id="260"/>
            <p14:sldId id="261"/>
            <p14:sldId id="262"/>
            <p14:sldId id="263"/>
            <p14:sldId id="264"/>
            <p14:sldId id="265"/>
            <p14:sldId id="266"/>
            <p14:sldId id="267"/>
            <p14:sldId id="279"/>
            <p14:sldId id="269"/>
            <p14:sldId id="274"/>
            <p14:sldId id="275"/>
            <p14:sldId id="276"/>
            <p14:sldId id="270"/>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87" d="100"/>
          <a:sy n="87" d="100"/>
        </p:scale>
        <p:origin x="60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85B596-B2CA-4ACA-8276-785AC61C7C6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282956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5B596-B2CA-4ACA-8276-785AC61C7C6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801717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5B596-B2CA-4ACA-8276-785AC61C7C6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47546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5B596-B2CA-4ACA-8276-785AC61C7C6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CC53960-3D99-4BAC-9450-7CFA5266FF7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61249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5B596-B2CA-4ACA-8276-785AC61C7C6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4280533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85B596-B2CA-4ACA-8276-785AC61C7C66}" type="datetimeFigureOut">
              <a:rPr lang="en-US" smtClean="0"/>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3447093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85B596-B2CA-4ACA-8276-785AC61C7C66}" type="datetimeFigureOut">
              <a:rPr lang="en-US" smtClean="0"/>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3771330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85B596-B2CA-4ACA-8276-785AC61C7C6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2731169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185B596-B2CA-4ACA-8276-785AC61C7C66}" type="datetimeFigureOut">
              <a:rPr lang="en-US" smtClean="0"/>
              <a:t>5/2/2021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CC53960-3D99-4BAC-9450-7CFA5266FF7C}" type="slidenum">
              <a:rPr lang="en-US" smtClean="0"/>
              <a:t>‹#›</a:t>
            </a:fld>
            <a:endParaRPr lang="en-US"/>
          </a:p>
        </p:txBody>
      </p:sp>
    </p:spTree>
    <p:extLst>
      <p:ext uri="{BB962C8B-B14F-4D97-AF65-F5344CB8AC3E}">
        <p14:creationId xmlns:p14="http://schemas.microsoft.com/office/powerpoint/2010/main" val="3426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85B596-B2CA-4ACA-8276-785AC61C7C6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45312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85B596-B2CA-4ACA-8276-785AC61C7C66}" type="datetimeFigureOut">
              <a:rPr lang="en-US" smtClean="0"/>
              <a:t>5/2/2021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5215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85B596-B2CA-4ACA-8276-785AC61C7C6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173350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85B596-B2CA-4ACA-8276-785AC61C7C66}" type="datetimeFigureOut">
              <a:rPr lang="en-US" smtClean="0"/>
              <a:t>5/2/2021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272178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85B596-B2CA-4ACA-8276-785AC61C7C66}" type="datetimeFigureOut">
              <a:rPr lang="en-US" smtClean="0"/>
              <a:t>5/2/2021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326621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185B596-B2CA-4ACA-8276-785AC61C7C66}" type="datetimeFigureOut">
              <a:rPr lang="en-US" smtClean="0"/>
              <a:t>5/2/2021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28191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5B596-B2CA-4ACA-8276-785AC61C7C6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363125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85B596-B2CA-4ACA-8276-785AC61C7C66}" type="datetimeFigureOut">
              <a:rPr lang="en-US" smtClean="0"/>
              <a:t>5/2/2021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C53960-3D99-4BAC-9450-7CFA5266FF7C}" type="slidenum">
              <a:rPr lang="en-US" smtClean="0"/>
              <a:t>‹#›</a:t>
            </a:fld>
            <a:endParaRPr lang="en-US"/>
          </a:p>
        </p:txBody>
      </p:sp>
    </p:spTree>
    <p:extLst>
      <p:ext uri="{BB962C8B-B14F-4D97-AF65-F5344CB8AC3E}">
        <p14:creationId xmlns:p14="http://schemas.microsoft.com/office/powerpoint/2010/main" val="56774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85B596-B2CA-4ACA-8276-785AC61C7C66}" type="datetimeFigureOut">
              <a:rPr lang="en-US" smtClean="0"/>
              <a:t>5/2/2021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CC53960-3D99-4BAC-9450-7CFA5266FF7C}" type="slidenum">
              <a:rPr lang="en-US" smtClean="0"/>
              <a:t>‹#›</a:t>
            </a:fld>
            <a:endParaRPr lang="en-US"/>
          </a:p>
        </p:txBody>
      </p:sp>
    </p:spTree>
    <p:extLst>
      <p:ext uri="{BB962C8B-B14F-4D97-AF65-F5344CB8AC3E}">
        <p14:creationId xmlns:p14="http://schemas.microsoft.com/office/powerpoint/2010/main" val="2627371144"/>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033905"/>
            <a:ext cx="8989765" cy="790190"/>
          </a:xfrm>
        </p:spPr>
        <p:txBody>
          <a:bodyPr>
            <a:normAutofit/>
          </a:bodyPr>
          <a:lstStyle/>
          <a:p>
            <a:pPr algn="ctr"/>
            <a:r>
              <a:rPr lang="en-US" sz="4400" b="1" u="sng" dirty="0">
                <a:latin typeface="Tw Cen MT" panose="020B0602020104020603" pitchFamily="34" charset="0"/>
                <a:cs typeface="Arial" panose="020B0604020202020204" pitchFamily="34" charset="0"/>
              </a:rPr>
              <a:t>SECURITY RISK IN IT PROFESSION</a:t>
            </a:r>
            <a:endParaRPr lang="en-US" sz="4400" u="sng" dirty="0">
              <a:latin typeface="Tw Cen MT" panose="020B0602020104020603" pitchFamily="34" charset="0"/>
              <a:cs typeface="Arial" panose="020B0604020202020204" pitchFamily="34" charset="0"/>
            </a:endParaRPr>
          </a:p>
        </p:txBody>
      </p:sp>
      <p:sp>
        <p:nvSpPr>
          <p:cNvPr id="3" name="Subtitle 2"/>
          <p:cNvSpPr>
            <a:spLocks noGrp="1"/>
          </p:cNvSpPr>
          <p:nvPr>
            <p:ph type="subTitle" idx="1"/>
          </p:nvPr>
        </p:nvSpPr>
        <p:spPr>
          <a:xfrm>
            <a:off x="9099932" y="2639635"/>
            <a:ext cx="3092067" cy="1578729"/>
          </a:xfrm>
          <a:effectLst/>
        </p:spPr>
        <p:txBody>
          <a:bodyPr vert="horz" lIns="91440" tIns="45720" rIns="91440" bIns="45720" rtlCol="0" anchor="b">
            <a:normAutofit/>
          </a:bodyPr>
          <a:lstStyle/>
          <a:p>
            <a:pPr algn="l">
              <a:spcBef>
                <a:spcPct val="0"/>
              </a:spcBef>
            </a:pPr>
            <a:r>
              <a:rPr lang="en-US" sz="3600" b="1" cap="all" dirty="0">
                <a:ln w="3175" cmpd="sng">
                  <a:noFill/>
                </a:ln>
                <a:solidFill>
                  <a:schemeClr val="tx1"/>
                </a:solidFill>
                <a:latin typeface="Tw Cen MT" panose="020B0602020104020603" pitchFamily="34" charset="0"/>
                <a:ea typeface="+mj-ea"/>
                <a:cs typeface="Arial" panose="020B0604020202020204" pitchFamily="34" charset="0"/>
              </a:rPr>
              <a:t>ABDUL RAFEH </a:t>
            </a:r>
          </a:p>
          <a:p>
            <a:pPr algn="l">
              <a:spcBef>
                <a:spcPct val="0"/>
              </a:spcBef>
            </a:pPr>
            <a:r>
              <a:rPr lang="en-US" sz="3600" b="1" cap="all" dirty="0">
                <a:ln w="3175" cmpd="sng">
                  <a:noFill/>
                </a:ln>
                <a:solidFill>
                  <a:schemeClr val="tx1"/>
                </a:solidFill>
                <a:latin typeface="Tw Cen MT" panose="020B0602020104020603" pitchFamily="34" charset="0"/>
                <a:ea typeface="+mj-ea"/>
                <a:cs typeface="Arial" panose="020B0604020202020204" pitchFamily="34" charset="0"/>
              </a:rPr>
              <a:t>CSC-20s-104</a:t>
            </a:r>
          </a:p>
          <a:p>
            <a:pPr algn="l">
              <a:spcBef>
                <a:spcPct val="0"/>
              </a:spcBef>
            </a:pPr>
            <a:r>
              <a:rPr lang="en-US" sz="3600" b="1" cap="all" dirty="0">
                <a:ln w="3175" cmpd="sng">
                  <a:noFill/>
                </a:ln>
                <a:latin typeface="Tw Cen MT" panose="020B0602020104020603" pitchFamily="34" charset="0"/>
                <a:ea typeface="+mj-ea"/>
                <a:cs typeface="Arial" panose="020B0604020202020204" pitchFamily="34" charset="0"/>
              </a:rPr>
              <a:t>III-C</a:t>
            </a:r>
            <a:endParaRPr lang="en-US" sz="3600" b="1" cap="all" dirty="0">
              <a:ln w="3175" cmpd="sng">
                <a:noFill/>
              </a:ln>
              <a:solidFill>
                <a:schemeClr val="tx1"/>
              </a:solidFill>
              <a:latin typeface="Tw Cen MT" panose="020B0602020104020603" pitchFamily="34" charset="0"/>
              <a:ea typeface="+mj-ea"/>
              <a:cs typeface="Arial" panose="020B0604020202020204" pitchFamily="34" charset="0"/>
            </a:endParaRPr>
          </a:p>
        </p:txBody>
      </p:sp>
    </p:spTree>
    <p:extLst>
      <p:ext uri="{BB962C8B-B14F-4D97-AF65-F5344CB8AC3E}">
        <p14:creationId xmlns:p14="http://schemas.microsoft.com/office/powerpoint/2010/main" val="46905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70508" y="574766"/>
            <a:ext cx="4050985" cy="1137660"/>
          </a:xfrm>
        </p:spPr>
        <p:txBody>
          <a:bodyPr>
            <a:normAutofit/>
          </a:bodyPr>
          <a:lstStyle/>
          <a:p>
            <a:pPr algn="ctr"/>
            <a:r>
              <a:rPr lang="en-US" sz="4400" b="1" dirty="0">
                <a:solidFill>
                  <a:schemeClr val="bg1"/>
                </a:solidFill>
                <a:latin typeface="Tw Cen MT" panose="020B0602020104020603" pitchFamily="34" charset="0"/>
                <a:cs typeface="Arial" panose="020B0604020202020204" pitchFamily="34" charset="0"/>
              </a:rPr>
              <a:t>Non-repudiation</a:t>
            </a:r>
            <a:endParaRPr lang="en-US" sz="4400"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763837" y="2094745"/>
            <a:ext cx="10664327" cy="2668510"/>
          </a:xfrm>
        </p:spPr>
        <p:txBody>
          <a:bodyPr>
            <a:noAutofit/>
          </a:bodyPr>
          <a:lstStyle/>
          <a:p>
            <a:pPr algn="just"/>
            <a:r>
              <a:rPr lang="en-US" sz="2400" dirty="0">
                <a:solidFill>
                  <a:schemeClr val="bg1"/>
                </a:solidFill>
                <a:latin typeface="Tw Cen MT" panose="020B0602020104020603" pitchFamily="34" charset="0"/>
                <a:cs typeface="Arial" panose="020B0604020202020204" pitchFamily="34" charset="0"/>
              </a:rPr>
              <a:t>The legal definition of non-repudiation is the implication of one party’s intent to satisfy their duties to a contract. Furthermore, it is also the implication that one party in a transaction is not allowed to deny having received a transaction, nor, conversely, is the other party permitted to deny having sent the transaction. E-commerce is the business of buying and selling services or products across electronic systems like the Internet. E-commerce is an example of an industry that utilizes technology like encryptions and digital signatures to establish non-repudiation in a transaction.</a:t>
            </a:r>
          </a:p>
        </p:txBody>
      </p:sp>
    </p:spTree>
    <p:extLst>
      <p:ext uri="{BB962C8B-B14F-4D97-AF65-F5344CB8AC3E}">
        <p14:creationId xmlns:p14="http://schemas.microsoft.com/office/powerpoint/2010/main" val="84948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9686" y="331068"/>
            <a:ext cx="10762937" cy="1051555"/>
          </a:xfrm>
        </p:spPr>
        <p:txBody>
          <a:bodyPr>
            <a:noAutofit/>
          </a:bodyPr>
          <a:lstStyle/>
          <a:p>
            <a:pPr algn="ctr"/>
            <a:r>
              <a:rPr lang="en-US" b="1" dirty="0">
                <a:solidFill>
                  <a:schemeClr val="bg1"/>
                </a:solidFill>
                <a:latin typeface="Tw Cen MT" panose="020B0602020104020603" pitchFamily="34" charset="0"/>
                <a:cs typeface="Arial" panose="020B0604020202020204" pitchFamily="34" charset="0"/>
              </a:rPr>
              <a:t>THREATS &amp; </a:t>
            </a:r>
            <a:r>
              <a:rPr lang="en-US" sz="3600" b="1" dirty="0">
                <a:solidFill>
                  <a:schemeClr val="bg1"/>
                </a:solidFill>
                <a:latin typeface="Tw Cen MT" panose="020B0602020104020603" pitchFamily="34" charset="0"/>
                <a:cs typeface="Arial" panose="020B0604020202020204" pitchFamily="34" charset="0"/>
              </a:rPr>
              <a:t>PROTOCOLS</a:t>
            </a:r>
            <a:r>
              <a:rPr lang="en-US" b="1" dirty="0">
                <a:solidFill>
                  <a:schemeClr val="bg1"/>
                </a:solidFill>
                <a:latin typeface="Tw Cen MT" panose="020B0602020104020603" pitchFamily="34" charset="0"/>
                <a:cs typeface="Arial" panose="020B0604020202020204" pitchFamily="34" charset="0"/>
              </a:rPr>
              <a:t> ON AVAILABILITY</a:t>
            </a:r>
            <a:endParaRPr lang="en-US"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322788" y="1654848"/>
            <a:ext cx="11076732" cy="4850884"/>
          </a:xfrm>
        </p:spPr>
        <p:txBody>
          <a:bodyPr>
            <a:noAutofit/>
          </a:bodyPr>
          <a:lstStyle/>
          <a:p>
            <a:pPr marL="457200" lvl="0" indent="-457200" algn="just">
              <a:buClr>
                <a:schemeClr val="bg1"/>
              </a:buClr>
              <a:buFont typeface="+mj-lt"/>
              <a:buAutoNum type="arabicPeriod"/>
            </a:pPr>
            <a:r>
              <a:rPr lang="en-US" sz="2400" b="1" dirty="0">
                <a:solidFill>
                  <a:schemeClr val="bg1"/>
                </a:solidFill>
                <a:latin typeface="Tw Cen MT" panose="020B0602020104020603" pitchFamily="34" charset="0"/>
                <a:cs typeface="Arial" panose="020B0604020202020204" pitchFamily="34" charset="0"/>
              </a:rPr>
              <a:t>Gray hole attack and black hole attack.</a:t>
            </a:r>
          </a:p>
          <a:p>
            <a:pPr lvl="0" algn="just"/>
            <a:r>
              <a:rPr lang="en-US" sz="2000" dirty="0">
                <a:solidFill>
                  <a:schemeClr val="bg1"/>
                </a:solidFill>
                <a:latin typeface="Tw Cen MT" panose="020B0602020104020603" pitchFamily="34" charset="0"/>
                <a:cs typeface="Arial" panose="020B0604020202020204" pitchFamily="34" charset="0"/>
              </a:rPr>
              <a:t>These attacks utilize in the network layer of OSI Model.</a:t>
            </a:r>
          </a:p>
          <a:p>
            <a:pPr marL="514350" lvl="0" indent="-514350" algn="just">
              <a:buClr>
                <a:schemeClr val="bg1"/>
              </a:buClr>
              <a:buFont typeface="+mj-lt"/>
              <a:buAutoNum type="arabicPeriod" startAt="2"/>
            </a:pPr>
            <a:r>
              <a:rPr lang="en-US" sz="2400" b="1" dirty="0">
                <a:solidFill>
                  <a:schemeClr val="bg1"/>
                </a:solidFill>
                <a:latin typeface="Tw Cen MT" panose="020B0602020104020603" pitchFamily="34" charset="0"/>
                <a:cs typeface="Arial" panose="020B0604020202020204" pitchFamily="34" charset="0"/>
              </a:rPr>
              <a:t>D2D Communication attack.</a:t>
            </a:r>
          </a:p>
          <a:p>
            <a:pPr lvl="0" algn="just"/>
            <a:r>
              <a:rPr lang="en-US" sz="2000" dirty="0">
                <a:solidFill>
                  <a:schemeClr val="bg1"/>
                </a:solidFill>
                <a:latin typeface="Tw Cen MT" panose="020B0602020104020603" pitchFamily="34" charset="0"/>
              </a:rPr>
              <a:t>The protocol utilize in D2D communications is 5G cellular networks.</a:t>
            </a:r>
            <a:endParaRPr lang="en-US" sz="2000" dirty="0">
              <a:solidFill>
                <a:schemeClr val="bg1"/>
              </a:solidFill>
              <a:latin typeface="Tw Cen MT" panose="020B0602020104020603" pitchFamily="34" charset="0"/>
              <a:cs typeface="Arial" panose="020B0604020202020204" pitchFamily="34" charset="0"/>
            </a:endParaRPr>
          </a:p>
          <a:p>
            <a:pPr marL="514350" lvl="0" indent="-514350" algn="just">
              <a:buClrTx/>
              <a:buFont typeface="+mj-lt"/>
              <a:buAutoNum type="arabicPeriod" startAt="3"/>
            </a:pPr>
            <a:r>
              <a:rPr lang="en-US" sz="2400" b="1" dirty="0">
                <a:solidFill>
                  <a:schemeClr val="bg1"/>
                </a:solidFill>
                <a:latin typeface="Tw Cen MT" panose="020B0602020104020603" pitchFamily="34" charset="0"/>
                <a:cs typeface="Arial" panose="020B0604020202020204" pitchFamily="34" charset="0"/>
              </a:rPr>
              <a:t>Flooding attack.</a:t>
            </a:r>
          </a:p>
          <a:p>
            <a:pPr lvl="0" algn="just"/>
            <a:r>
              <a:rPr lang="en-US" sz="2000" dirty="0">
                <a:solidFill>
                  <a:schemeClr val="bg1"/>
                </a:solidFill>
                <a:latin typeface="Tw Cen MT" panose="020B0602020104020603" pitchFamily="34" charset="0"/>
                <a:cs typeface="Arial" pitchFamily="34" charset="0"/>
              </a:rPr>
              <a:t>The Internet Control Message Protocol (ICMP),utilized an internet layer protocol used by network devices to communicate.</a:t>
            </a:r>
          </a:p>
          <a:p>
            <a:pPr marL="514350" lvl="0" indent="-514350" algn="just">
              <a:buClr>
                <a:schemeClr val="bg1"/>
              </a:buClr>
              <a:buFont typeface="+mj-lt"/>
              <a:buAutoNum type="arabicPeriod" startAt="4"/>
            </a:pPr>
            <a:r>
              <a:rPr lang="en-US" sz="2400" b="1" dirty="0">
                <a:solidFill>
                  <a:schemeClr val="bg1"/>
                </a:solidFill>
                <a:latin typeface="Tw Cen MT" panose="020B0602020104020603" pitchFamily="34" charset="0"/>
                <a:cs typeface="Arial" panose="020B0604020202020204" pitchFamily="34" charset="0"/>
              </a:rPr>
              <a:t>Jamming attack.</a:t>
            </a:r>
          </a:p>
          <a:p>
            <a:pPr lvl="0" algn="just"/>
            <a:r>
              <a:rPr lang="en-US" sz="2000" dirty="0">
                <a:solidFill>
                  <a:schemeClr val="bg1"/>
                </a:solidFill>
                <a:latin typeface="Tw Cen MT" panose="020B0602020104020603" pitchFamily="34" charset="0"/>
                <a:cs typeface="Arial" panose="020B0604020202020204" pitchFamily="34" charset="0"/>
              </a:rPr>
              <a:t>The physical layer is responsible for frequencies, an attacker may jam in place of the wide frequency band.</a:t>
            </a:r>
          </a:p>
        </p:txBody>
      </p:sp>
    </p:spTree>
    <p:extLst>
      <p:ext uri="{BB962C8B-B14F-4D97-AF65-F5344CB8AC3E}">
        <p14:creationId xmlns:p14="http://schemas.microsoft.com/office/powerpoint/2010/main" val="2736065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86525" y="-14087"/>
            <a:ext cx="9218950" cy="1142666"/>
          </a:xfrm>
        </p:spPr>
        <p:txBody>
          <a:bodyPr>
            <a:noAutofit/>
          </a:bodyPr>
          <a:lstStyle/>
          <a:p>
            <a:pPr algn="ctr"/>
            <a:r>
              <a:rPr lang="en-US" b="1" dirty="0">
                <a:solidFill>
                  <a:schemeClr val="bg1"/>
                </a:solidFill>
                <a:latin typeface="Tw Cen MT" panose="020B0602020104020603" pitchFamily="34" charset="0"/>
                <a:cs typeface="Arial" panose="020B0604020202020204" pitchFamily="34" charset="0"/>
              </a:rPr>
              <a:t>THREATS &amp; </a:t>
            </a:r>
            <a:r>
              <a:rPr lang="en-US" sz="3600" b="1" dirty="0">
                <a:solidFill>
                  <a:schemeClr val="bg1"/>
                </a:solidFill>
                <a:latin typeface="Tw Cen MT" panose="020B0602020104020603" pitchFamily="34" charset="0"/>
                <a:cs typeface="Arial" panose="020B0604020202020204" pitchFamily="34" charset="0"/>
              </a:rPr>
              <a:t>PROTOCOLS</a:t>
            </a:r>
            <a:r>
              <a:rPr lang="en-US" b="1" dirty="0">
                <a:solidFill>
                  <a:schemeClr val="bg1"/>
                </a:solidFill>
                <a:latin typeface="Tw Cen MT" panose="020B0602020104020603" pitchFamily="34" charset="0"/>
                <a:cs typeface="Arial" panose="020B0604020202020204" pitchFamily="34" charset="0"/>
              </a:rPr>
              <a:t> ON INTEGRITY</a:t>
            </a:r>
            <a:endParaRPr lang="en-US"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1028783" y="963323"/>
            <a:ext cx="10134434" cy="2617157"/>
          </a:xfrm>
        </p:spPr>
        <p:txBody>
          <a:bodyPr>
            <a:noAutofit/>
          </a:bodyPr>
          <a:lstStyle/>
          <a:p>
            <a:pPr marL="457200" indent="-457200" algn="l">
              <a:buClr>
                <a:schemeClr val="bg1"/>
              </a:buClr>
              <a:buFont typeface="+mj-lt"/>
              <a:buAutoNum type="arabicPeriod"/>
            </a:pPr>
            <a:r>
              <a:rPr lang="en-US" sz="2400" b="1" dirty="0">
                <a:solidFill>
                  <a:schemeClr val="bg1"/>
                </a:solidFill>
                <a:latin typeface="Tw Cen MT" panose="020B0602020104020603" pitchFamily="34" charset="0"/>
                <a:cs typeface="Arial" panose="020B0604020202020204" pitchFamily="34" charset="0"/>
              </a:rPr>
              <a:t>Alter or inject false messages.</a:t>
            </a:r>
          </a:p>
          <a:p>
            <a:pPr lvl="0" algn="l"/>
            <a:r>
              <a:rPr lang="en-US" sz="2000" dirty="0">
                <a:solidFill>
                  <a:schemeClr val="bg1"/>
                </a:solidFill>
                <a:latin typeface="Tw Cen MT" panose="020B0602020104020603" pitchFamily="34" charset="0"/>
                <a:cs typeface="Arial" panose="020B0604020202020204" pitchFamily="34" charset="0"/>
              </a:rPr>
              <a:t>This attack utilize in the network layer of OSI Model.</a:t>
            </a:r>
            <a:endParaRPr lang="en-US" sz="2400" dirty="0">
              <a:solidFill>
                <a:schemeClr val="bg1"/>
              </a:solidFill>
              <a:latin typeface="Tw Cen MT" panose="020B0602020104020603" pitchFamily="34" charset="0"/>
              <a:cs typeface="Arial" panose="020B0604020202020204" pitchFamily="34" charset="0"/>
            </a:endParaRPr>
          </a:p>
          <a:p>
            <a:pPr marL="457200" indent="-457200" algn="l">
              <a:buClr>
                <a:schemeClr val="bg1"/>
              </a:buClr>
              <a:buFont typeface="+mj-lt"/>
              <a:buAutoNum type="arabicPeriod" startAt="2"/>
            </a:pPr>
            <a:r>
              <a:rPr lang="en-US" sz="2400" b="1" dirty="0">
                <a:solidFill>
                  <a:schemeClr val="bg1"/>
                </a:solidFill>
                <a:latin typeface="Tw Cen MT" panose="020B0602020104020603" pitchFamily="34" charset="0"/>
                <a:cs typeface="Arial" panose="020B0604020202020204" pitchFamily="34" charset="0"/>
              </a:rPr>
              <a:t>Replay attack</a:t>
            </a:r>
          </a:p>
          <a:p>
            <a:pPr algn="l"/>
            <a:r>
              <a:rPr lang="en-US" sz="2000" dirty="0">
                <a:solidFill>
                  <a:schemeClr val="bg1"/>
                </a:solidFill>
                <a:latin typeface="Tw Cen MT" panose="020B0602020104020603" pitchFamily="34" charset="0"/>
                <a:cs typeface="Arial" panose="020B0604020202020204" pitchFamily="34" charset="0"/>
              </a:rPr>
              <a:t>It operates at the physical and transport layer in the OSI model.</a:t>
            </a:r>
          </a:p>
          <a:p>
            <a:pPr marL="457200" indent="-457200" algn="l">
              <a:buClrTx/>
              <a:buFont typeface="+mj-lt"/>
              <a:buAutoNum type="arabicPeriod" startAt="3"/>
            </a:pPr>
            <a:r>
              <a:rPr lang="en-US" sz="2400" b="1" dirty="0">
                <a:solidFill>
                  <a:schemeClr val="bg1"/>
                </a:solidFill>
                <a:latin typeface="Tw Cen MT" panose="020B0602020104020603" pitchFamily="34" charset="0"/>
                <a:cs typeface="Arial" panose="020B0604020202020204" pitchFamily="34" charset="0"/>
              </a:rPr>
              <a:t>GPS spoofing attack</a:t>
            </a:r>
          </a:p>
          <a:p>
            <a:pPr algn="l"/>
            <a:r>
              <a:rPr lang="en-US" sz="2000" dirty="0">
                <a:solidFill>
                  <a:schemeClr val="bg1"/>
                </a:solidFill>
                <a:latin typeface="Tw Cen MT" panose="020B0602020104020603" pitchFamily="34" charset="0"/>
                <a:cs typeface="Arial" pitchFamily="34" charset="0"/>
              </a:rPr>
              <a:t>Spoofing attacks uses TCP/IP suite protocols.</a:t>
            </a:r>
          </a:p>
        </p:txBody>
      </p:sp>
      <p:sp>
        <p:nvSpPr>
          <p:cNvPr id="4" name="Title 1"/>
          <p:cNvSpPr txBox="1">
            <a:spLocks/>
          </p:cNvSpPr>
          <p:nvPr/>
        </p:nvSpPr>
        <p:spPr>
          <a:xfrm>
            <a:off x="299803" y="3222884"/>
            <a:ext cx="11542427" cy="1024765"/>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chemeClr val="bg1"/>
              </a:solidFill>
              <a:latin typeface="Tw Cen MT" panose="020B0602020104020603" pitchFamily="34" charset="0"/>
              <a:cs typeface="Arial" panose="020B0604020202020204" pitchFamily="34" charset="0"/>
            </a:endParaRPr>
          </a:p>
        </p:txBody>
      </p:sp>
      <p:sp>
        <p:nvSpPr>
          <p:cNvPr id="7" name="Title 1">
            <a:extLst>
              <a:ext uri="{FF2B5EF4-FFF2-40B4-BE49-F238E27FC236}">
                <a16:creationId xmlns:a16="http://schemas.microsoft.com/office/drawing/2014/main" id="{FC72FB5B-157E-4CA1-BF31-266B2C334000}"/>
              </a:ext>
            </a:extLst>
          </p:cNvPr>
          <p:cNvSpPr txBox="1">
            <a:spLocks/>
          </p:cNvSpPr>
          <p:nvPr/>
        </p:nvSpPr>
        <p:spPr>
          <a:xfrm>
            <a:off x="344774" y="3331643"/>
            <a:ext cx="11527436" cy="166965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bg1"/>
                </a:solidFill>
                <a:latin typeface="Tw Cen MT" panose="020B0602020104020603" pitchFamily="34" charset="0"/>
                <a:cs typeface="Arial" panose="020B0604020202020204" pitchFamily="34" charset="0"/>
              </a:rPr>
              <a:t>THREATS &amp; Protocols ON Authenticity</a:t>
            </a:r>
            <a:br>
              <a:rPr lang="en-US" b="1" dirty="0">
                <a:solidFill>
                  <a:schemeClr val="bg1"/>
                </a:solidFill>
                <a:latin typeface="Tw Cen MT" panose="020B0602020104020603" pitchFamily="34" charset="0"/>
                <a:cs typeface="Arial" panose="020B0604020202020204" pitchFamily="34" charset="0"/>
              </a:rPr>
            </a:br>
            <a:endParaRPr lang="en-US" b="1" dirty="0">
              <a:solidFill>
                <a:schemeClr val="bg1"/>
              </a:solidFill>
              <a:latin typeface="Tw Cen MT" panose="020B0602020104020603" pitchFamily="34" charset="0"/>
              <a:cs typeface="Arial" panose="020B0604020202020204" pitchFamily="34" charset="0"/>
            </a:endParaRPr>
          </a:p>
        </p:txBody>
      </p:sp>
      <p:sp>
        <p:nvSpPr>
          <p:cNvPr id="8" name="Text Placeholder 2">
            <a:extLst>
              <a:ext uri="{FF2B5EF4-FFF2-40B4-BE49-F238E27FC236}">
                <a16:creationId xmlns:a16="http://schemas.microsoft.com/office/drawing/2014/main" id="{CCF2FF8B-9B31-4CA3-9757-86FA48A94C88}"/>
              </a:ext>
            </a:extLst>
          </p:cNvPr>
          <p:cNvSpPr txBox="1">
            <a:spLocks/>
          </p:cNvSpPr>
          <p:nvPr/>
        </p:nvSpPr>
        <p:spPr>
          <a:xfrm>
            <a:off x="1012563" y="4564460"/>
            <a:ext cx="10852878" cy="213380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buClrTx/>
              <a:buFont typeface="+mj-lt"/>
              <a:buAutoNum type="arabicPeriod"/>
            </a:pPr>
            <a:r>
              <a:rPr lang="en-US" sz="2400" b="1" dirty="0">
                <a:solidFill>
                  <a:schemeClr val="bg1"/>
                </a:solidFill>
                <a:latin typeface="Tw Cen MT" panose="020B0602020104020603" pitchFamily="34" charset="0"/>
                <a:cs typeface="Arial" panose="020B0604020202020204" pitchFamily="34" charset="0"/>
              </a:rPr>
              <a:t>Certificate replication attack</a:t>
            </a:r>
          </a:p>
          <a:p>
            <a:r>
              <a:rPr lang="en-US" sz="2000" dirty="0">
                <a:solidFill>
                  <a:schemeClr val="bg1"/>
                </a:solidFill>
                <a:latin typeface="Tw Cen MT" panose="020B0602020104020603" pitchFamily="34" charset="0"/>
                <a:cs typeface="Arial" panose="020B0604020202020204" pitchFamily="34" charset="0"/>
              </a:rPr>
              <a:t>This attack utilize the presentation layer TCP protocol.</a:t>
            </a:r>
            <a:endParaRPr lang="en-US" sz="2800" dirty="0">
              <a:solidFill>
                <a:schemeClr val="bg1"/>
              </a:solidFill>
              <a:latin typeface="Tw Cen MT" panose="020B0602020104020603" pitchFamily="34" charset="0"/>
              <a:cs typeface="Arial" panose="020B0604020202020204" pitchFamily="34" charset="0"/>
            </a:endParaRPr>
          </a:p>
          <a:p>
            <a:pPr marL="514350" indent="-514350">
              <a:buClrTx/>
              <a:buFont typeface="+mj-lt"/>
              <a:buAutoNum type="arabicPeriod" startAt="2"/>
            </a:pPr>
            <a:r>
              <a:rPr lang="en-US" sz="2400" b="1" dirty="0">
                <a:solidFill>
                  <a:schemeClr val="bg1"/>
                </a:solidFill>
                <a:latin typeface="Tw Cen MT" panose="020B0602020104020603" pitchFamily="34" charset="0"/>
                <a:cs typeface="Arial" panose="020B0604020202020204" pitchFamily="34" charset="0"/>
              </a:rPr>
              <a:t>Sybil attack</a:t>
            </a:r>
          </a:p>
          <a:p>
            <a:r>
              <a:rPr lang="en-US" sz="2000" dirty="0">
                <a:solidFill>
                  <a:schemeClr val="bg1"/>
                </a:solidFill>
                <a:latin typeface="Tw Cen MT" panose="020B0602020104020603" pitchFamily="34" charset="0"/>
                <a:cs typeface="Arial" panose="020B0604020202020204" pitchFamily="34" charset="0"/>
              </a:rPr>
              <a:t>This attack utilize the physical layer TCP protocol</a:t>
            </a:r>
            <a:r>
              <a:rPr lang="en-US" sz="2400" dirty="0">
                <a:solidFill>
                  <a:schemeClr val="bg1"/>
                </a:solidFill>
                <a:latin typeface="Tw Cen MT" panose="020B0602020104020603" pitchFamily="34" charset="0"/>
                <a:cs typeface="Arial" panose="020B0604020202020204" pitchFamily="34" charset="0"/>
              </a:rPr>
              <a:t>.</a:t>
            </a:r>
          </a:p>
          <a:p>
            <a:br>
              <a:rPr lang="en-US" sz="2800" dirty="0">
                <a:solidFill>
                  <a:schemeClr val="bg1"/>
                </a:solidFill>
                <a:latin typeface="Tw Cen MT" panose="020B0602020104020603" pitchFamily="34" charset="0"/>
                <a:cs typeface="Arial" panose="020B0604020202020204" pitchFamily="34" charset="0"/>
              </a:rPr>
            </a:br>
            <a:endParaRPr lang="en-US" sz="2800" dirty="0">
              <a:solidFill>
                <a:schemeClr val="bg1"/>
              </a:solidFill>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157540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821" y="413044"/>
            <a:ext cx="10813244" cy="1304145"/>
          </a:xfrm>
        </p:spPr>
        <p:txBody>
          <a:bodyPr>
            <a:normAutofit fontScale="90000"/>
          </a:bodyPr>
          <a:lstStyle/>
          <a:p>
            <a:pPr algn="ctr"/>
            <a:r>
              <a:rPr lang="en-US" sz="3600" b="1" dirty="0">
                <a:solidFill>
                  <a:schemeClr val="bg1"/>
                </a:solidFill>
                <a:latin typeface="Tw Cen MT" panose="020B0602020104020603" pitchFamily="34" charset="0"/>
                <a:cs typeface="Arial" panose="020B0604020202020204" pitchFamily="34" charset="0"/>
              </a:rPr>
              <a:t>THREATS &amp; PROTOCOLS ON CONFIDENTIALITY</a:t>
            </a:r>
            <a:br>
              <a:rPr lang="en-US" dirty="0">
                <a:solidFill>
                  <a:schemeClr val="bg1"/>
                </a:solidFill>
                <a:latin typeface="Tw Cen MT" panose="020B0602020104020603" pitchFamily="34" charset="0"/>
                <a:cs typeface="Arial" panose="020B0604020202020204" pitchFamily="34" charset="0"/>
              </a:rPr>
            </a:br>
            <a:endParaRPr lang="en-US" dirty="0">
              <a:latin typeface="Tw Cen MT" panose="020B0602020104020603" pitchFamily="34" charset="0"/>
            </a:endParaRPr>
          </a:p>
        </p:txBody>
      </p:sp>
      <p:sp>
        <p:nvSpPr>
          <p:cNvPr id="3" name="Subtitle 2"/>
          <p:cNvSpPr>
            <a:spLocks noGrp="1"/>
          </p:cNvSpPr>
          <p:nvPr>
            <p:ph type="subTitle" idx="1"/>
          </p:nvPr>
        </p:nvSpPr>
        <p:spPr>
          <a:xfrm>
            <a:off x="777900" y="1192533"/>
            <a:ext cx="11053086" cy="2071141"/>
          </a:xfrm>
        </p:spPr>
        <p:txBody>
          <a:bodyPr/>
          <a:lstStyle/>
          <a:p>
            <a:pPr marL="514350" lvl="0" indent="-514350" algn="l">
              <a:buClrTx/>
              <a:buFont typeface="+mj-lt"/>
              <a:buAutoNum type="arabicPeriod"/>
            </a:pPr>
            <a:r>
              <a:rPr lang="en-US" sz="2400" b="1" dirty="0">
                <a:solidFill>
                  <a:schemeClr val="bg1"/>
                </a:solidFill>
                <a:latin typeface="Tw Cen MT" panose="020B0602020104020603" pitchFamily="34" charset="0"/>
                <a:cs typeface="Arial" panose="020B0604020202020204" pitchFamily="34" charset="0"/>
              </a:rPr>
              <a:t>Eavesdropping attack</a:t>
            </a:r>
          </a:p>
          <a:p>
            <a:pPr lvl="0" algn="l"/>
            <a:r>
              <a:rPr lang="en-US" sz="2000" dirty="0">
                <a:solidFill>
                  <a:schemeClr val="bg1"/>
                </a:solidFill>
                <a:latin typeface="Tw Cen MT" panose="020B0602020104020603" pitchFamily="34" charset="0"/>
                <a:cs typeface="Arial" panose="020B0604020202020204" pitchFamily="34" charset="0"/>
              </a:rPr>
              <a:t>This attack utilize the OSI reference Model.</a:t>
            </a:r>
          </a:p>
          <a:p>
            <a:pPr marL="457200" lvl="0" indent="-457200" algn="l">
              <a:buClrTx/>
              <a:buFont typeface="+mj-lt"/>
              <a:buAutoNum type="arabicPeriod" startAt="2"/>
            </a:pPr>
            <a:r>
              <a:rPr lang="en-US" sz="2400" b="1" dirty="0">
                <a:solidFill>
                  <a:schemeClr val="bg1"/>
                </a:solidFill>
                <a:latin typeface="Tw Cen MT" panose="020B0602020104020603" pitchFamily="34" charset="0"/>
                <a:cs typeface="Arial" panose="020B0604020202020204" pitchFamily="34" charset="0"/>
              </a:rPr>
              <a:t>Location tracking attack</a:t>
            </a:r>
          </a:p>
          <a:p>
            <a:pPr algn="l"/>
            <a:r>
              <a:rPr lang="en-US" sz="2000" dirty="0">
                <a:solidFill>
                  <a:schemeClr val="bg1"/>
                </a:solidFill>
                <a:latin typeface="Tw Cen MT" panose="020B0602020104020603" pitchFamily="34" charset="0"/>
                <a:cs typeface="Arial" panose="020B0604020202020204" pitchFamily="34" charset="0"/>
              </a:rPr>
              <a:t>This attack utilize the network layer of OSI Model.</a:t>
            </a:r>
          </a:p>
          <a:p>
            <a:pPr lvl="0" algn="l"/>
            <a:endParaRPr lang="en-US" sz="2400" dirty="0">
              <a:solidFill>
                <a:schemeClr val="bg1"/>
              </a:solidFill>
              <a:latin typeface="Tw Cen MT" panose="020B0602020104020603" pitchFamily="34" charset="0"/>
              <a:cs typeface="Arial" panose="020B0604020202020204" pitchFamily="34" charset="0"/>
            </a:endParaRPr>
          </a:p>
          <a:p>
            <a:pPr lvl="0" algn="l"/>
            <a:endParaRPr lang="en-US" sz="2400" dirty="0">
              <a:solidFill>
                <a:schemeClr val="bg1"/>
              </a:solidFill>
              <a:latin typeface="Tw Cen MT" panose="020B0602020104020603" pitchFamily="34" charset="0"/>
              <a:cs typeface="Arial" panose="020B0604020202020204" pitchFamily="34" charset="0"/>
            </a:endParaRPr>
          </a:p>
          <a:p>
            <a:pPr algn="l"/>
            <a:endParaRPr lang="en-US" dirty="0">
              <a:latin typeface="Tw Cen MT" panose="020B0602020104020603" pitchFamily="34" charset="0"/>
            </a:endParaRPr>
          </a:p>
        </p:txBody>
      </p:sp>
      <p:sp>
        <p:nvSpPr>
          <p:cNvPr id="5" name="Title 1"/>
          <p:cNvSpPr txBox="1">
            <a:spLocks/>
          </p:cNvSpPr>
          <p:nvPr/>
        </p:nvSpPr>
        <p:spPr>
          <a:xfrm>
            <a:off x="546802" y="3006341"/>
            <a:ext cx="11515283" cy="1451549"/>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b="1" dirty="0">
                <a:solidFill>
                  <a:schemeClr val="bg1"/>
                </a:solidFill>
                <a:latin typeface="Tw Cen MT" panose="020B0602020104020603" pitchFamily="34" charset="0"/>
                <a:cs typeface="Arial" panose="020B0604020202020204" pitchFamily="34" charset="0"/>
              </a:rPr>
              <a:t>THREATS &amp; Protocols ON non-repudiation</a:t>
            </a:r>
            <a:br>
              <a:rPr lang="en-US" sz="3600" dirty="0">
                <a:solidFill>
                  <a:schemeClr val="bg1"/>
                </a:solidFill>
                <a:latin typeface="Tw Cen MT" panose="020B0602020104020603" pitchFamily="34" charset="0"/>
                <a:cs typeface="Arial" panose="020B0604020202020204" pitchFamily="34" charset="0"/>
              </a:rPr>
            </a:br>
            <a:endParaRPr lang="en-US" sz="3600" dirty="0">
              <a:latin typeface="Tw Cen MT" panose="020B0602020104020603" pitchFamily="34" charset="0"/>
            </a:endParaRPr>
          </a:p>
        </p:txBody>
      </p:sp>
      <p:sp>
        <p:nvSpPr>
          <p:cNvPr id="6" name="Text Placeholder 2"/>
          <p:cNvSpPr txBox="1">
            <a:spLocks/>
          </p:cNvSpPr>
          <p:nvPr/>
        </p:nvSpPr>
        <p:spPr>
          <a:xfrm>
            <a:off x="774750" y="4070643"/>
            <a:ext cx="10539573" cy="245838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514350" indent="-514350">
              <a:buClr>
                <a:schemeClr val="bg1"/>
              </a:buClr>
              <a:buFont typeface="+mj-lt"/>
              <a:buAutoNum type="arabicPeriod"/>
            </a:pPr>
            <a:r>
              <a:rPr lang="en-US" sz="2400" b="1" dirty="0">
                <a:solidFill>
                  <a:schemeClr val="bg1"/>
                </a:solidFill>
                <a:latin typeface="Tw Cen MT" panose="020B0602020104020603" pitchFamily="34" charset="0"/>
                <a:cs typeface="Arial" panose="020B0604020202020204" pitchFamily="34" charset="0"/>
              </a:rPr>
              <a:t>Digital Signature</a:t>
            </a:r>
          </a:p>
          <a:p>
            <a:r>
              <a:rPr lang="en-US" sz="2000" dirty="0">
                <a:solidFill>
                  <a:schemeClr val="bg1"/>
                </a:solidFill>
                <a:latin typeface="Tw Cen MT" panose="020B0602020104020603" pitchFamily="34" charset="0"/>
                <a:cs typeface="Arial" panose="020B0604020202020204" pitchFamily="34" charset="0"/>
              </a:rPr>
              <a:t>This attack utilize the application, transport &amp; network layer of OSI Model.</a:t>
            </a:r>
          </a:p>
          <a:p>
            <a:pPr marL="514350" indent="-514350">
              <a:buClr>
                <a:schemeClr val="bg1"/>
              </a:buClr>
              <a:buFont typeface="+mj-lt"/>
              <a:buAutoNum type="arabicPeriod" startAt="2"/>
            </a:pPr>
            <a:r>
              <a:rPr lang="en-US" sz="2400" b="1" dirty="0">
                <a:solidFill>
                  <a:schemeClr val="bg1"/>
                </a:solidFill>
                <a:latin typeface="Tw Cen MT" panose="020B0602020104020603" pitchFamily="34" charset="0"/>
                <a:cs typeface="Arial" panose="020B0604020202020204" pitchFamily="34" charset="0"/>
              </a:rPr>
              <a:t>Encapsulation</a:t>
            </a:r>
          </a:p>
          <a:p>
            <a:r>
              <a:rPr lang="en-US" sz="2000" dirty="0">
                <a:solidFill>
                  <a:schemeClr val="bg1"/>
                </a:solidFill>
                <a:latin typeface="Tw Cen MT" panose="020B0602020104020603" pitchFamily="34" charset="0"/>
                <a:cs typeface="Arial" panose="020B0604020202020204" pitchFamily="34" charset="0"/>
              </a:rPr>
              <a:t>This attack utilize the physical layer of OSI Model.</a:t>
            </a:r>
          </a:p>
        </p:txBody>
      </p:sp>
    </p:spTree>
    <p:extLst>
      <p:ext uri="{BB962C8B-B14F-4D97-AF65-F5344CB8AC3E}">
        <p14:creationId xmlns:p14="http://schemas.microsoft.com/office/powerpoint/2010/main" val="283201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5218" y="357239"/>
            <a:ext cx="10201564" cy="942754"/>
          </a:xfrm>
        </p:spPr>
        <p:txBody>
          <a:bodyPr>
            <a:normAutofit/>
          </a:bodyPr>
          <a:lstStyle/>
          <a:p>
            <a:pPr algn="ctr"/>
            <a:r>
              <a:rPr lang="en-US" b="1" dirty="0">
                <a:solidFill>
                  <a:schemeClr val="bg1"/>
                </a:solidFill>
                <a:latin typeface="Tw Cen MT" panose="020B0602020104020603" pitchFamily="34" charset="0"/>
                <a:cs typeface="Arial" panose="020B0604020202020204" pitchFamily="34" charset="0"/>
              </a:rPr>
              <a:t>Recovering Tools or Software to Recover Attack</a:t>
            </a:r>
            <a:endParaRPr lang="en-US"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1956490" y="1823467"/>
            <a:ext cx="5304463" cy="3883270"/>
          </a:xfrm>
        </p:spPr>
        <p:txBody>
          <a:bodyPr>
            <a:noAutofit/>
          </a:bodyPr>
          <a:lstStyle/>
          <a:p>
            <a:pPr marL="457200" indent="-457200" algn="l">
              <a:buClrTx/>
              <a:buFont typeface="+mj-lt"/>
              <a:buAutoNum type="arabicPeriod"/>
            </a:pPr>
            <a:r>
              <a:rPr lang="en-US" sz="2600" b="1" dirty="0">
                <a:solidFill>
                  <a:schemeClr val="bg1"/>
                </a:solidFill>
                <a:latin typeface="Tw Cen MT" panose="020B0602020104020603" pitchFamily="34" charset="0"/>
                <a:cs typeface="Arial" panose="020B0604020202020204" pitchFamily="34" charset="0"/>
              </a:rPr>
              <a:t>Cryptographic System</a:t>
            </a:r>
            <a:endParaRPr lang="en-US" sz="2600" dirty="0">
              <a:solidFill>
                <a:schemeClr val="bg1"/>
              </a:solidFill>
              <a:latin typeface="Tw Cen MT" panose="020B0602020104020603" pitchFamily="34" charset="0"/>
              <a:cs typeface="Arial" panose="020B0604020202020204" pitchFamily="34" charset="0"/>
            </a:endParaRPr>
          </a:p>
          <a:p>
            <a:pPr marL="457200" indent="-457200" algn="l">
              <a:buClrTx/>
              <a:buFont typeface="+mj-lt"/>
              <a:buAutoNum type="arabicPeriod"/>
            </a:pPr>
            <a:r>
              <a:rPr lang="en-US" sz="2600" b="1" dirty="0">
                <a:solidFill>
                  <a:schemeClr val="bg1"/>
                </a:solidFill>
                <a:latin typeface="Tw Cen MT" panose="020B0602020104020603" pitchFamily="34" charset="0"/>
                <a:cs typeface="Arial" panose="020B0604020202020204" pitchFamily="34" charset="0"/>
              </a:rPr>
              <a:t>Firewall</a:t>
            </a:r>
            <a:endParaRPr lang="en-US" sz="2600" dirty="0">
              <a:solidFill>
                <a:schemeClr val="bg1"/>
              </a:solidFill>
              <a:latin typeface="Tw Cen MT" panose="020B0602020104020603" pitchFamily="34" charset="0"/>
              <a:cs typeface="Arial" panose="020B0604020202020204" pitchFamily="34" charset="0"/>
            </a:endParaRPr>
          </a:p>
          <a:p>
            <a:pPr marL="457200" indent="-457200" algn="l">
              <a:buClrTx/>
              <a:buFont typeface="+mj-lt"/>
              <a:buAutoNum type="arabicPeriod"/>
            </a:pPr>
            <a:r>
              <a:rPr lang="en-US" sz="2600" b="1" dirty="0">
                <a:solidFill>
                  <a:schemeClr val="bg1"/>
                </a:solidFill>
                <a:latin typeface="Tw Cen MT" panose="020B0602020104020603" pitchFamily="34" charset="0"/>
                <a:cs typeface="Arial" panose="020B0604020202020204" pitchFamily="34" charset="0"/>
              </a:rPr>
              <a:t>Air jack</a:t>
            </a:r>
            <a:endParaRPr lang="en-US" sz="2600" dirty="0">
              <a:solidFill>
                <a:schemeClr val="bg1"/>
              </a:solidFill>
              <a:latin typeface="Tw Cen MT" panose="020B0602020104020603" pitchFamily="34" charset="0"/>
              <a:cs typeface="Arial" panose="020B0604020202020204" pitchFamily="34" charset="0"/>
            </a:endParaRPr>
          </a:p>
          <a:p>
            <a:pPr marL="457200" indent="-457200" algn="l">
              <a:buClrTx/>
              <a:buFont typeface="+mj-lt"/>
              <a:buAutoNum type="arabicPeriod"/>
            </a:pPr>
            <a:r>
              <a:rPr lang="en-US" sz="2600" b="1" dirty="0">
                <a:solidFill>
                  <a:schemeClr val="bg1"/>
                </a:solidFill>
                <a:latin typeface="Tw Cen MT" panose="020B0602020104020603" pitchFamily="34" charset="0"/>
                <a:cs typeface="Arial" panose="020B0604020202020204" pitchFamily="34" charset="0"/>
              </a:rPr>
              <a:t>Air crack</a:t>
            </a:r>
            <a:endParaRPr lang="en-US" sz="2600" dirty="0">
              <a:solidFill>
                <a:schemeClr val="bg1"/>
              </a:solidFill>
              <a:latin typeface="Tw Cen MT" panose="020B0602020104020603" pitchFamily="34" charset="0"/>
              <a:cs typeface="Arial" panose="020B0604020202020204" pitchFamily="34" charset="0"/>
            </a:endParaRPr>
          </a:p>
          <a:p>
            <a:pPr marL="457200" indent="-457200" algn="l">
              <a:buClrTx/>
              <a:buFont typeface="+mj-lt"/>
              <a:buAutoNum type="arabicPeriod"/>
            </a:pPr>
            <a:r>
              <a:rPr lang="en-US" sz="2600" b="1" dirty="0">
                <a:solidFill>
                  <a:schemeClr val="bg1"/>
                </a:solidFill>
                <a:latin typeface="Tw Cen MT" panose="020B0602020104020603" pitchFamily="34" charset="0"/>
                <a:cs typeface="Arial" panose="020B0604020202020204" pitchFamily="34" charset="0"/>
              </a:rPr>
              <a:t>Air Snort</a:t>
            </a:r>
            <a:endParaRPr lang="en-US" sz="2600" dirty="0">
              <a:solidFill>
                <a:schemeClr val="bg1"/>
              </a:solidFill>
              <a:latin typeface="Tw Cen MT" panose="020B0602020104020603" pitchFamily="34" charset="0"/>
              <a:cs typeface="Arial" panose="020B0604020202020204" pitchFamily="34" charset="0"/>
            </a:endParaRPr>
          </a:p>
          <a:p>
            <a:pPr marL="457200" indent="-457200" algn="l">
              <a:buClrTx/>
              <a:buFont typeface="+mj-lt"/>
              <a:buAutoNum type="arabicPeriod"/>
            </a:pPr>
            <a:r>
              <a:rPr lang="en-US" sz="2600" b="1" dirty="0">
                <a:solidFill>
                  <a:schemeClr val="bg1"/>
                </a:solidFill>
                <a:latin typeface="Tw Cen MT" panose="020B0602020104020603" pitchFamily="34" charset="0"/>
                <a:cs typeface="Arial" panose="020B0604020202020204" pitchFamily="34" charset="0"/>
              </a:rPr>
              <a:t>We Pattack</a:t>
            </a:r>
            <a:endParaRPr lang="en-US" sz="2600" dirty="0">
              <a:solidFill>
                <a:schemeClr val="bg1"/>
              </a:solidFill>
              <a:latin typeface="Tw Cen MT" panose="020B0602020104020603" pitchFamily="34" charset="0"/>
              <a:cs typeface="Arial" panose="020B0604020202020204" pitchFamily="34" charset="0"/>
            </a:endParaRPr>
          </a:p>
          <a:p>
            <a:pPr marL="457200" indent="-457200" algn="l">
              <a:buClrTx/>
              <a:buFont typeface="+mj-lt"/>
              <a:buAutoNum type="arabicPeriod"/>
            </a:pPr>
            <a:r>
              <a:rPr lang="en-US" sz="2600" b="1" dirty="0">
                <a:solidFill>
                  <a:schemeClr val="bg1"/>
                </a:solidFill>
                <a:latin typeface="Tw Cen MT" panose="020B0602020104020603" pitchFamily="34" charset="0"/>
                <a:cs typeface="Arial" panose="020B0604020202020204" pitchFamily="34" charset="0"/>
              </a:rPr>
              <a:t>Cloud Cracker</a:t>
            </a:r>
            <a:endParaRPr lang="en-US" sz="2600" dirty="0">
              <a:solidFill>
                <a:schemeClr val="bg1"/>
              </a:solidFill>
              <a:latin typeface="Tw Cen MT" panose="020B0602020104020603" pitchFamily="34" charset="0"/>
              <a:cs typeface="Arial" panose="020B0604020202020204" pitchFamily="34" charset="0"/>
            </a:endParaRPr>
          </a:p>
          <a:p>
            <a:pPr marL="457200" indent="-457200" algn="l">
              <a:buClrTx/>
              <a:buFont typeface="+mj-lt"/>
              <a:buAutoNum type="arabicPeriod"/>
            </a:pPr>
            <a:r>
              <a:rPr lang="en-US" sz="2600" b="1" dirty="0">
                <a:solidFill>
                  <a:schemeClr val="bg1"/>
                </a:solidFill>
                <a:latin typeface="Tw Cen MT" panose="020B0602020104020603" pitchFamily="34" charset="0"/>
                <a:cs typeface="Arial" panose="020B0604020202020204" pitchFamily="34" charset="0"/>
              </a:rPr>
              <a:t>Comm View for Wi-Fi</a:t>
            </a:r>
            <a:endParaRPr lang="en-US" sz="2600" dirty="0">
              <a:solidFill>
                <a:schemeClr val="bg1"/>
              </a:solidFill>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55724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492928" y="287383"/>
            <a:ext cx="7206145" cy="1218611"/>
          </a:xfrm>
        </p:spPr>
        <p:txBody>
          <a:bodyPr>
            <a:normAutofit/>
          </a:bodyPr>
          <a:lstStyle/>
          <a:p>
            <a:pPr algn="ctr"/>
            <a:r>
              <a:rPr lang="en-US" sz="4400" b="1" dirty="0">
                <a:solidFill>
                  <a:schemeClr val="bg1"/>
                </a:solidFill>
                <a:latin typeface="Tw Cen MT" panose="020B0602020104020603" pitchFamily="34" charset="0"/>
                <a:cs typeface="Arial" panose="020B0604020202020204" pitchFamily="34" charset="0"/>
              </a:rPr>
              <a:t>FUTURE WORK IN PAKISTAN</a:t>
            </a:r>
            <a:endParaRPr lang="en-US" sz="4400"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1133482" y="2020458"/>
            <a:ext cx="9925037" cy="2817084"/>
          </a:xfrm>
        </p:spPr>
        <p:txBody>
          <a:bodyPr>
            <a:noAutofit/>
          </a:bodyPr>
          <a:lstStyle/>
          <a:p>
            <a:pPr algn="just"/>
            <a:r>
              <a:rPr lang="en-US" sz="2400" dirty="0">
                <a:solidFill>
                  <a:schemeClr val="bg1"/>
                </a:solidFill>
                <a:latin typeface="Tw Cen MT" panose="020B0602020104020603" pitchFamily="34" charset="0"/>
                <a:cs typeface="Arial" panose="020B0604020202020204" pitchFamily="34" charset="0"/>
              </a:rPr>
              <a:t>This century is increasingly being called the </a:t>
            </a:r>
            <a:r>
              <a:rPr lang="en-US" sz="2400" b="1" dirty="0">
                <a:solidFill>
                  <a:schemeClr val="bg1"/>
                </a:solidFill>
                <a:latin typeface="Tw Cen MT" panose="020B0602020104020603" pitchFamily="34" charset="0"/>
                <a:cs typeface="Arial" panose="020B0604020202020204" pitchFamily="34" charset="0"/>
              </a:rPr>
              <a:t>“information age”</a:t>
            </a:r>
            <a:r>
              <a:rPr lang="en-US" sz="2400" dirty="0">
                <a:solidFill>
                  <a:schemeClr val="bg1"/>
                </a:solidFill>
                <a:latin typeface="Tw Cen MT" panose="020B0602020104020603" pitchFamily="34" charset="0"/>
                <a:cs typeface="Arial" panose="020B0604020202020204" pitchFamily="34" charset="0"/>
              </a:rPr>
              <a:t>, but has not come without its downside. As the world relies more and more on internet, interconnectedness and technology, the threat of cyber security being breached increases manifold and has the tendency to impose serious damage. In the same way, Pakistan also faces threats from the cyber world. It’s not a surprise that Pakistan is also facing cyber space issue. In case of Pakistan, cyberspace has been spreading into the institutions of banking, education as well as, telecom sector, military and government sectors. </a:t>
            </a:r>
          </a:p>
        </p:txBody>
      </p:sp>
    </p:spTree>
    <p:extLst>
      <p:ext uri="{BB962C8B-B14F-4D97-AF65-F5344CB8AC3E}">
        <p14:creationId xmlns:p14="http://schemas.microsoft.com/office/powerpoint/2010/main" val="151092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477094" y="418011"/>
            <a:ext cx="5237812" cy="1100863"/>
          </a:xfrm>
        </p:spPr>
        <p:txBody>
          <a:bodyPr>
            <a:normAutofit/>
          </a:bodyPr>
          <a:lstStyle/>
          <a:p>
            <a:pPr algn="ctr"/>
            <a:r>
              <a:rPr lang="en-US" sz="4400" b="1" dirty="0">
                <a:solidFill>
                  <a:schemeClr val="bg1"/>
                </a:solidFill>
                <a:latin typeface="Tw Cen MT" panose="020B0602020104020603" pitchFamily="34" charset="0"/>
                <a:cs typeface="Arial" panose="020B0604020202020204" pitchFamily="34" charset="0"/>
              </a:rPr>
              <a:t>Future Work: NADRA</a:t>
            </a:r>
            <a:endParaRPr lang="en-US" sz="4400" dirty="0">
              <a:latin typeface="Tw Cen MT" panose="020B0602020104020603" pitchFamily="34" charset="0"/>
            </a:endParaRPr>
          </a:p>
        </p:txBody>
      </p:sp>
      <p:sp>
        <p:nvSpPr>
          <p:cNvPr id="3" name="Text Placeholder 2"/>
          <p:cNvSpPr>
            <a:spLocks noGrp="1"/>
          </p:cNvSpPr>
          <p:nvPr>
            <p:ph type="body" idx="1"/>
          </p:nvPr>
        </p:nvSpPr>
        <p:spPr>
          <a:xfrm>
            <a:off x="1036615" y="1790713"/>
            <a:ext cx="10118771" cy="3276574"/>
          </a:xfrm>
        </p:spPr>
        <p:txBody>
          <a:bodyPr>
            <a:noAutofit/>
          </a:bodyPr>
          <a:lstStyle/>
          <a:p>
            <a:pPr algn="just"/>
            <a:r>
              <a:rPr lang="en-US" sz="2400" dirty="0">
                <a:solidFill>
                  <a:schemeClr val="bg1"/>
                </a:solidFill>
                <a:latin typeface="Tw Cen MT" panose="020B0602020104020603" pitchFamily="34" charset="0"/>
                <a:cs typeface="Arial" panose="020B0604020202020204" pitchFamily="34" charset="0"/>
              </a:rPr>
              <a:t>In 21st century, countries and business firms alike are employing latest innovative technologies to make information accessible to all, secure and confidential if need be. States have an especially significant role in his regard to keep record of their citizens. National Database and Registration Authority </a:t>
            </a:r>
            <a:r>
              <a:rPr lang="en-US" sz="2400" b="1" dirty="0">
                <a:solidFill>
                  <a:schemeClr val="bg1"/>
                </a:solidFill>
                <a:latin typeface="Tw Cen MT" panose="020B0602020104020603" pitchFamily="34" charset="0"/>
                <a:cs typeface="Arial" panose="020B0604020202020204" pitchFamily="34" charset="0"/>
              </a:rPr>
              <a:t>(NADRA) </a:t>
            </a:r>
            <a:r>
              <a:rPr lang="en-US" sz="2400" dirty="0">
                <a:solidFill>
                  <a:schemeClr val="bg1"/>
                </a:solidFill>
                <a:latin typeface="Tw Cen MT" panose="020B0602020104020603" pitchFamily="34" charset="0"/>
                <a:cs typeface="Arial" panose="020B0604020202020204" pitchFamily="34" charset="0"/>
              </a:rPr>
              <a:t>is the only organization which registers and stores the information about the population of Pakistan.</a:t>
            </a:r>
          </a:p>
          <a:p>
            <a:pPr algn="just"/>
            <a:r>
              <a:rPr lang="en-US" sz="2400" dirty="0">
                <a:solidFill>
                  <a:schemeClr val="bg1"/>
                </a:solidFill>
                <a:latin typeface="Tw Cen MT" panose="020B0602020104020603" pitchFamily="34" charset="0"/>
                <a:cs typeface="Arial" panose="020B0604020202020204" pitchFamily="34" charset="0"/>
              </a:rPr>
              <a:t>	This information is sensitive and faces a threat of being stolen. </a:t>
            </a:r>
            <a:r>
              <a:rPr lang="en-US" sz="2400" b="1" dirty="0">
                <a:solidFill>
                  <a:schemeClr val="bg1"/>
                </a:solidFill>
                <a:latin typeface="Tw Cen MT" panose="020B0602020104020603" pitchFamily="34" charset="0"/>
                <a:cs typeface="Arial" panose="020B0604020202020204" pitchFamily="34" charset="0"/>
              </a:rPr>
              <a:t>NADRA</a:t>
            </a:r>
            <a:r>
              <a:rPr lang="en-US" sz="2400" dirty="0">
                <a:solidFill>
                  <a:schemeClr val="bg1"/>
                </a:solidFill>
                <a:latin typeface="Tw Cen MT" panose="020B0602020104020603" pitchFamily="34" charset="0"/>
                <a:cs typeface="Arial" panose="020B0604020202020204" pitchFamily="34" charset="0"/>
              </a:rPr>
              <a:t> may be current target for </a:t>
            </a:r>
            <a:r>
              <a:rPr lang="en-US" sz="2400" b="1" dirty="0">
                <a:solidFill>
                  <a:schemeClr val="bg1"/>
                </a:solidFill>
                <a:latin typeface="Tw Cen MT" panose="020B0602020104020603" pitchFamily="34" charset="0"/>
                <a:cs typeface="Arial" panose="020B0604020202020204" pitchFamily="34" charset="0"/>
              </a:rPr>
              <a:t>cyber terrorism </a:t>
            </a:r>
            <a:r>
              <a:rPr lang="en-US" sz="2400" dirty="0">
                <a:solidFill>
                  <a:schemeClr val="bg1"/>
                </a:solidFill>
                <a:latin typeface="Tw Cen MT" panose="020B0602020104020603" pitchFamily="34" charset="0"/>
                <a:cs typeface="Arial" panose="020B0604020202020204" pitchFamily="34" charset="0"/>
              </a:rPr>
              <a:t>to block its essential services, hack human confidential information and use them for their illegal purposes.</a:t>
            </a:r>
          </a:p>
        </p:txBody>
      </p:sp>
    </p:spTree>
    <p:extLst>
      <p:ext uri="{BB962C8B-B14F-4D97-AF65-F5344CB8AC3E}">
        <p14:creationId xmlns:p14="http://schemas.microsoft.com/office/powerpoint/2010/main" val="232970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23310" y="640079"/>
            <a:ext cx="7145381" cy="940526"/>
          </a:xfrm>
        </p:spPr>
        <p:txBody>
          <a:bodyPr>
            <a:noAutofit/>
          </a:bodyPr>
          <a:lstStyle/>
          <a:p>
            <a:pPr algn="ctr"/>
            <a:r>
              <a:rPr lang="en-US" sz="4400" b="1" dirty="0">
                <a:solidFill>
                  <a:schemeClr val="bg1"/>
                </a:solidFill>
                <a:latin typeface="Tw Cen MT" panose="020B0602020104020603" pitchFamily="34" charset="0"/>
                <a:cs typeface="Arial" panose="020B0604020202020204" pitchFamily="34" charset="0"/>
              </a:rPr>
              <a:t>Future Work: CERT PAKISTAN</a:t>
            </a:r>
          </a:p>
        </p:txBody>
      </p:sp>
      <p:sp>
        <p:nvSpPr>
          <p:cNvPr id="3" name="Text Placeholder 2"/>
          <p:cNvSpPr>
            <a:spLocks noGrp="1"/>
          </p:cNvSpPr>
          <p:nvPr>
            <p:ph type="body" idx="1"/>
          </p:nvPr>
        </p:nvSpPr>
        <p:spPr>
          <a:xfrm>
            <a:off x="1536601" y="2182365"/>
            <a:ext cx="9178244" cy="2933950"/>
          </a:xfrm>
        </p:spPr>
        <p:txBody>
          <a:bodyPr>
            <a:normAutofit/>
          </a:bodyPr>
          <a:lstStyle/>
          <a:p>
            <a:pPr algn="just"/>
            <a:r>
              <a:rPr lang="en-US" sz="2400" dirty="0">
                <a:solidFill>
                  <a:schemeClr val="bg1"/>
                </a:solidFill>
                <a:latin typeface="Tw Cen MT" panose="020B0602020104020603" pitchFamily="34" charset="0"/>
                <a:cs typeface="Arial" panose="020B0604020202020204" pitchFamily="34" charset="0"/>
              </a:rPr>
              <a:t>The main objective of the </a:t>
            </a:r>
            <a:r>
              <a:rPr lang="en-US" sz="2400" b="1" dirty="0">
                <a:solidFill>
                  <a:schemeClr val="bg1"/>
                </a:solidFill>
                <a:latin typeface="Tw Cen MT" panose="020B0602020104020603" pitchFamily="34" charset="0"/>
                <a:cs typeface="Arial" panose="020B0604020202020204" pitchFamily="34" charset="0"/>
              </a:rPr>
              <a:t>CERT</a:t>
            </a:r>
            <a:r>
              <a:rPr lang="en-US" sz="2400" dirty="0">
                <a:solidFill>
                  <a:schemeClr val="bg1"/>
                </a:solidFill>
                <a:latin typeface="Tw Cen MT" panose="020B0602020104020603" pitchFamily="34" charset="0"/>
                <a:cs typeface="Arial" panose="020B0604020202020204" pitchFamily="34" charset="0"/>
              </a:rPr>
              <a:t>s would be to control and minimize any damage, preserve evidence, provide quick and efficient recovery, prevent similar future events, and gain insight into threats against the organization.</a:t>
            </a:r>
          </a:p>
          <a:p>
            <a:pPr algn="just"/>
            <a:r>
              <a:rPr lang="en-US" sz="2400" dirty="0">
                <a:solidFill>
                  <a:schemeClr val="bg1"/>
                </a:solidFill>
                <a:latin typeface="Tw Cen MT" panose="020B0602020104020603" pitchFamily="34" charset="0"/>
                <a:cs typeface="Arial" panose="020B0604020202020204" pitchFamily="34" charset="0"/>
              </a:rPr>
              <a:t>In order to achieve this, </a:t>
            </a:r>
            <a:r>
              <a:rPr lang="en-US" sz="2400" b="1" dirty="0">
                <a:solidFill>
                  <a:schemeClr val="bg1"/>
                </a:solidFill>
                <a:latin typeface="Tw Cen MT" panose="020B0602020104020603" pitchFamily="34" charset="0"/>
                <a:cs typeface="Arial" panose="020B0604020202020204" pitchFamily="34" charset="0"/>
              </a:rPr>
              <a:t>Pakistan Telecommunication Authority (PTA)</a:t>
            </a:r>
            <a:r>
              <a:rPr lang="en-US" sz="2400" dirty="0">
                <a:solidFill>
                  <a:schemeClr val="bg1"/>
                </a:solidFill>
                <a:latin typeface="Tw Cen MT" panose="020B0602020104020603" pitchFamily="34" charset="0"/>
                <a:cs typeface="Arial" panose="020B0604020202020204" pitchFamily="34" charset="0"/>
              </a:rPr>
              <a:t> has produced an implementation framework titled </a:t>
            </a:r>
            <a:r>
              <a:rPr lang="en-US" sz="2400" b="1" dirty="0">
                <a:solidFill>
                  <a:schemeClr val="bg1"/>
                </a:solidFill>
                <a:latin typeface="Tw Cen MT" panose="020B0602020104020603" pitchFamily="34" charset="0"/>
                <a:cs typeface="Arial" panose="020B0604020202020204" pitchFamily="34" charset="0"/>
              </a:rPr>
              <a:t>“CERT (Computer Emergency Response Team) – Pakistan Telecom Sector Implementation Plan.”</a:t>
            </a:r>
          </a:p>
        </p:txBody>
      </p:sp>
    </p:spTree>
    <p:extLst>
      <p:ext uri="{BB962C8B-B14F-4D97-AF65-F5344CB8AC3E}">
        <p14:creationId xmlns:p14="http://schemas.microsoft.com/office/powerpoint/2010/main" val="2278999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07743" y="300446"/>
            <a:ext cx="3776515" cy="1007030"/>
          </a:xfrm>
        </p:spPr>
        <p:txBody>
          <a:bodyPr>
            <a:noAutofit/>
          </a:bodyPr>
          <a:lstStyle/>
          <a:p>
            <a:r>
              <a:rPr lang="en-US" sz="4800" b="1" dirty="0">
                <a:solidFill>
                  <a:schemeClr val="bg1"/>
                </a:solidFill>
                <a:latin typeface="Tw Cen MT" panose="020B0602020104020603" pitchFamily="34" charset="0"/>
                <a:cs typeface="Arial" panose="020B0604020202020204" pitchFamily="34" charset="0"/>
              </a:rPr>
              <a:t>CONCLUSION</a:t>
            </a:r>
            <a:endParaRPr lang="en-US" sz="4800"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1296493" y="1837972"/>
            <a:ext cx="9599015" cy="3182056"/>
          </a:xfrm>
        </p:spPr>
        <p:txBody>
          <a:bodyPr>
            <a:noAutofit/>
          </a:bodyPr>
          <a:lstStyle/>
          <a:p>
            <a:pPr algn="just"/>
            <a:r>
              <a:rPr lang="en-US" sz="2400" dirty="0">
                <a:solidFill>
                  <a:schemeClr val="bg1"/>
                </a:solidFill>
                <a:latin typeface="Tw Cen MT" panose="020B0602020104020603" pitchFamily="34" charset="0"/>
                <a:cs typeface="Arial" panose="020B0604020202020204" pitchFamily="34" charset="0"/>
              </a:rPr>
              <a:t>The foremost threats faced with the aid of these assets are human mistakes from staffs, SQL injections, records breaches, fraud, cross-site scripting, data theft, social engineering and energy interruptions which are responsible for the most prominent facts security dangers in the employer. Appropriate enterprise-widespread administrative, technical and bodily controls have been employed to prevent, detect, mitigate and decrease the exploitation of vulnerabilities detected with the belongings. One essential challenge of this file is the scope of belongings used. It is very uncommon to have an organization with only 5 key belongings.</a:t>
            </a:r>
          </a:p>
        </p:txBody>
      </p:sp>
    </p:spTree>
    <p:extLst>
      <p:ext uri="{BB962C8B-B14F-4D97-AF65-F5344CB8AC3E}">
        <p14:creationId xmlns:p14="http://schemas.microsoft.com/office/powerpoint/2010/main" val="250362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312822" y="2212497"/>
            <a:ext cx="7566357" cy="2433007"/>
          </a:xfrm>
        </p:spPr>
        <p:txBody>
          <a:bodyPr>
            <a:normAutofit/>
          </a:bodyPr>
          <a:lstStyle/>
          <a:p>
            <a:pPr algn="ctr"/>
            <a:r>
              <a:rPr lang="en-US" sz="8000" b="1" dirty="0">
                <a:solidFill>
                  <a:schemeClr val="bg1"/>
                </a:solidFill>
                <a:latin typeface="Arial" panose="020B0604020202020204" pitchFamily="34" charset="0"/>
                <a:cs typeface="Arial" panose="020B0604020202020204" pitchFamily="34" charset="0"/>
              </a:rPr>
              <a:t>Thanks!</a:t>
            </a:r>
          </a:p>
        </p:txBody>
      </p:sp>
    </p:spTree>
    <p:extLst>
      <p:ext uri="{BB962C8B-B14F-4D97-AF65-F5344CB8AC3E}">
        <p14:creationId xmlns:p14="http://schemas.microsoft.com/office/powerpoint/2010/main" val="379278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960985" y="334850"/>
            <a:ext cx="2270030" cy="1094239"/>
          </a:xfrm>
        </p:spPr>
        <p:txBody>
          <a:bodyPr>
            <a:normAutofit/>
          </a:bodyPr>
          <a:lstStyle/>
          <a:p>
            <a:pPr algn="ctr"/>
            <a:r>
              <a:rPr lang="en-US" sz="4400" b="1" dirty="0">
                <a:solidFill>
                  <a:schemeClr val="bg1"/>
                </a:solidFill>
                <a:latin typeface="Tw Cen MT" panose="020B0602020104020603" pitchFamily="34" charset="0"/>
                <a:cs typeface="Arial" panose="020B0604020202020204" pitchFamily="34" charset="0"/>
              </a:rPr>
              <a:t>Abstract</a:t>
            </a:r>
          </a:p>
        </p:txBody>
      </p:sp>
      <p:sp>
        <p:nvSpPr>
          <p:cNvPr id="5" name="Text Placeholder 4"/>
          <p:cNvSpPr>
            <a:spLocks noGrp="1"/>
          </p:cNvSpPr>
          <p:nvPr>
            <p:ph type="body" idx="1"/>
          </p:nvPr>
        </p:nvSpPr>
        <p:spPr>
          <a:xfrm>
            <a:off x="663771" y="1699903"/>
            <a:ext cx="10864458" cy="3458195"/>
          </a:xfrm>
        </p:spPr>
        <p:txBody>
          <a:bodyPr>
            <a:noAutofit/>
          </a:bodyPr>
          <a:lstStyle/>
          <a:p>
            <a:pPr algn="just"/>
            <a:r>
              <a:rPr lang="en-US" sz="2400" dirty="0">
                <a:solidFill>
                  <a:schemeClr val="bg1"/>
                </a:solidFill>
                <a:latin typeface="Tw Cen MT" panose="020B0602020104020603" pitchFamily="34" charset="0"/>
                <a:cs typeface="Arial" panose="020B0604020202020204" pitchFamily="34" charset="0"/>
              </a:rPr>
              <a:t>Now a days we are living in “</a:t>
            </a:r>
            <a:r>
              <a:rPr lang="en-US" sz="2400" b="1" dirty="0">
                <a:solidFill>
                  <a:schemeClr val="bg1"/>
                </a:solidFill>
                <a:latin typeface="Tw Cen MT" panose="020B0602020104020603" pitchFamily="34" charset="0"/>
                <a:cs typeface="Arial" panose="020B0604020202020204" pitchFamily="34" charset="0"/>
              </a:rPr>
              <a:t>Informational world</a:t>
            </a:r>
            <a:r>
              <a:rPr lang="en-US" sz="2400" dirty="0">
                <a:solidFill>
                  <a:schemeClr val="bg1"/>
                </a:solidFill>
                <a:latin typeface="Tw Cen MT" panose="020B0602020104020603" pitchFamily="34" charset="0"/>
                <a:cs typeface="Arial" panose="020B0604020202020204" pitchFamily="34" charset="0"/>
              </a:rPr>
              <a:t>”. Information is so necessary for us. If we favor to dealing with and doing any work, we constantly prefer to up-dated ourselves according to the cutting-edge and up to date information. If we are in training world or commercial enterprise world or any different kind of working world, then we all choose the required statistics in a much less losing time and the 2nd thing of required information is its “</a:t>
            </a:r>
            <a:r>
              <a:rPr lang="en-US" sz="2400" b="1" dirty="0">
                <a:solidFill>
                  <a:schemeClr val="bg1"/>
                </a:solidFill>
                <a:latin typeface="Tw Cen MT" panose="020B0602020104020603" pitchFamily="34" charset="0"/>
                <a:cs typeface="Arial" panose="020B0604020202020204" pitchFamily="34" charset="0"/>
              </a:rPr>
              <a:t>Security</a:t>
            </a:r>
            <a:r>
              <a:rPr lang="en-US" sz="2400" dirty="0">
                <a:solidFill>
                  <a:schemeClr val="bg1"/>
                </a:solidFill>
                <a:latin typeface="Tw Cen MT" panose="020B0602020104020603" pitchFamily="34" charset="0"/>
                <a:cs typeface="Arial" panose="020B0604020202020204" pitchFamily="34" charset="0"/>
              </a:rPr>
              <a:t>”. Security consists of private information, employer secrets, economic data, laptop equipment, and objects of country wide safety are positioned at threat if suited protection processes are not followed. Just imagine what will happen if the financial, electric grid system, transport and military command and control system of a country are paralyzed. </a:t>
            </a:r>
          </a:p>
        </p:txBody>
      </p:sp>
    </p:spTree>
    <p:extLst>
      <p:ext uri="{BB962C8B-B14F-4D97-AF65-F5344CB8AC3E}">
        <p14:creationId xmlns:p14="http://schemas.microsoft.com/office/powerpoint/2010/main" val="107644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215296" y="334850"/>
            <a:ext cx="3761409" cy="1094239"/>
          </a:xfrm>
        </p:spPr>
        <p:txBody>
          <a:bodyPr>
            <a:normAutofit/>
          </a:bodyPr>
          <a:lstStyle/>
          <a:p>
            <a:r>
              <a:rPr lang="en-US" sz="4000" b="1" dirty="0">
                <a:solidFill>
                  <a:schemeClr val="bg1"/>
                </a:solidFill>
                <a:latin typeface="Tw Cen MT" panose="020B0602020104020603" pitchFamily="34" charset="0"/>
                <a:cs typeface="Arial" panose="020B0604020202020204" pitchFamily="34" charset="0"/>
              </a:rPr>
              <a:t>INTRODUCTION</a:t>
            </a:r>
          </a:p>
        </p:txBody>
      </p:sp>
      <p:sp>
        <p:nvSpPr>
          <p:cNvPr id="5" name="Text Placeholder 4"/>
          <p:cNvSpPr>
            <a:spLocks noGrp="1"/>
          </p:cNvSpPr>
          <p:nvPr>
            <p:ph type="body" idx="1"/>
          </p:nvPr>
        </p:nvSpPr>
        <p:spPr>
          <a:xfrm>
            <a:off x="620088" y="2033085"/>
            <a:ext cx="10951824" cy="2791831"/>
          </a:xfrm>
        </p:spPr>
        <p:txBody>
          <a:bodyPr>
            <a:normAutofit/>
          </a:bodyPr>
          <a:lstStyle/>
          <a:p>
            <a:pPr algn="just"/>
            <a:r>
              <a:rPr lang="en-US" sz="2400" dirty="0">
                <a:solidFill>
                  <a:schemeClr val="bg1"/>
                </a:solidFill>
                <a:latin typeface="Tw Cen MT" panose="020B0602020104020603" pitchFamily="34" charset="0"/>
                <a:cs typeface="Arial" panose="020B0604020202020204" pitchFamily="34" charset="0"/>
              </a:rPr>
              <a:t>Today, information technology is used as a base to support the company's business strategy, improve service quality and business processes. In use, information technology will bring risks. Management of risk are things that need attention. Management of risks can reduce the risk of such as business processes that are not optimal, financial losses, declining reputation of the company, or the destruction of the company's business. To reduce damage to the information systems of the company's business process, there should be a risk management assessment. Security in general is the quality or state of being Secure, that is, to be free from harm. </a:t>
            </a:r>
          </a:p>
        </p:txBody>
      </p:sp>
    </p:spTree>
    <p:extLst>
      <p:ext uri="{BB962C8B-B14F-4D97-AF65-F5344CB8AC3E}">
        <p14:creationId xmlns:p14="http://schemas.microsoft.com/office/powerpoint/2010/main" val="204064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77772" y="11018"/>
            <a:ext cx="6036456" cy="1055602"/>
          </a:xfrm>
        </p:spPr>
        <p:txBody>
          <a:bodyPr>
            <a:noAutofit/>
          </a:bodyPr>
          <a:lstStyle/>
          <a:p>
            <a:r>
              <a:rPr lang="en-US" sz="4400" b="1" dirty="0">
                <a:solidFill>
                  <a:schemeClr val="bg1"/>
                </a:solidFill>
                <a:latin typeface="Tw Cen MT" panose="020B0602020104020603" pitchFamily="34" charset="0"/>
                <a:cs typeface="Arial" panose="020B0604020202020204" pitchFamily="34" charset="0"/>
              </a:rPr>
              <a:t>METHODOLOGY: Threats</a:t>
            </a:r>
            <a:endParaRPr lang="en-US" sz="4400"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1007925" y="1136484"/>
            <a:ext cx="10176150" cy="4585033"/>
          </a:xfrm>
        </p:spPr>
        <p:txBody>
          <a:bodyPr>
            <a:noAutofit/>
          </a:bodyPr>
          <a:lstStyle/>
          <a:p>
            <a:pPr algn="just"/>
            <a:r>
              <a:rPr lang="en-US" sz="2400" b="1" dirty="0">
                <a:solidFill>
                  <a:schemeClr val="bg1"/>
                </a:solidFill>
                <a:latin typeface="Tw Cen MT" panose="020B0602020104020603" pitchFamily="34" charset="0"/>
                <a:cs typeface="Arial" panose="020B0604020202020204" pitchFamily="34" charset="0"/>
              </a:rPr>
              <a:t>Potential threats to computer security:</a:t>
            </a:r>
          </a:p>
          <a:p>
            <a:pPr lvl="0" algn="just"/>
            <a:r>
              <a:rPr lang="en-US" sz="2400" b="1" dirty="0">
                <a:solidFill>
                  <a:schemeClr val="bg1"/>
                </a:solidFill>
                <a:latin typeface="Tw Cen MT" panose="020B0602020104020603" pitchFamily="34" charset="0"/>
                <a:cs typeface="Arial" panose="020B0604020202020204" pitchFamily="34" charset="0"/>
              </a:rPr>
              <a:t>Internal Threats</a:t>
            </a:r>
          </a:p>
          <a:p>
            <a:pPr algn="just"/>
            <a:r>
              <a:rPr lang="en-US" sz="2400" dirty="0">
                <a:solidFill>
                  <a:schemeClr val="bg1"/>
                </a:solidFill>
                <a:latin typeface="Tw Cen MT" panose="020B0602020104020603" pitchFamily="34" charset="0"/>
                <a:cs typeface="Arial" panose="020B0604020202020204" pitchFamily="34" charset="0"/>
              </a:rPr>
              <a:t>Employees can cause a malicious threat or an accidental threat.</a:t>
            </a:r>
          </a:p>
          <a:p>
            <a:pPr lvl="0" algn="just"/>
            <a:r>
              <a:rPr lang="en-US" sz="2400" b="1" dirty="0">
                <a:solidFill>
                  <a:schemeClr val="bg1"/>
                </a:solidFill>
                <a:latin typeface="Tw Cen MT" panose="020B0602020104020603" pitchFamily="34" charset="0"/>
                <a:cs typeface="Arial" panose="020B0604020202020204" pitchFamily="34" charset="0"/>
              </a:rPr>
              <a:t>External Threats</a:t>
            </a:r>
          </a:p>
          <a:p>
            <a:pPr algn="just"/>
            <a:r>
              <a:rPr lang="en-US" sz="2400" dirty="0">
                <a:solidFill>
                  <a:schemeClr val="bg1"/>
                </a:solidFill>
                <a:latin typeface="Tw Cen MT" panose="020B0602020104020603" pitchFamily="34" charset="0"/>
                <a:cs typeface="Arial" panose="020B0604020202020204" pitchFamily="34" charset="0"/>
              </a:rPr>
              <a:t>Outside users can attack in an unstructured or structured way</a:t>
            </a:r>
            <a:r>
              <a:rPr lang="en-US" sz="2400" b="1" dirty="0">
                <a:solidFill>
                  <a:schemeClr val="bg1"/>
                </a:solidFill>
                <a:latin typeface="Tw Cen MT" panose="020B0602020104020603" pitchFamily="34" charset="0"/>
                <a:cs typeface="Arial" panose="020B0604020202020204" pitchFamily="34" charset="0"/>
              </a:rPr>
              <a:t>. </a:t>
            </a:r>
          </a:p>
          <a:p>
            <a:pPr algn="just"/>
            <a:r>
              <a:rPr lang="en-US" sz="2400" b="1" dirty="0">
                <a:solidFill>
                  <a:schemeClr val="bg1"/>
                </a:solidFill>
                <a:latin typeface="Tw Cen MT" panose="020B0602020104020603" pitchFamily="34" charset="0"/>
                <a:cs typeface="Arial" panose="020B0604020202020204" pitchFamily="34" charset="0"/>
              </a:rPr>
              <a:t>Types of attacks to computer security:</a:t>
            </a:r>
          </a:p>
          <a:p>
            <a:pPr lvl="0" algn="just"/>
            <a:r>
              <a:rPr lang="en-US" sz="2400" b="1" dirty="0">
                <a:solidFill>
                  <a:schemeClr val="bg1"/>
                </a:solidFill>
                <a:latin typeface="Tw Cen MT" panose="020B0602020104020603" pitchFamily="34" charset="0"/>
                <a:cs typeface="Arial" panose="020B0604020202020204" pitchFamily="34" charset="0"/>
              </a:rPr>
              <a:t>Physical</a:t>
            </a:r>
          </a:p>
          <a:p>
            <a:pPr algn="just"/>
            <a:r>
              <a:rPr lang="en-US" sz="2400" dirty="0">
                <a:solidFill>
                  <a:schemeClr val="bg1"/>
                </a:solidFill>
                <a:latin typeface="Tw Cen MT" panose="020B0602020104020603" pitchFamily="34" charset="0"/>
                <a:cs typeface="Arial" panose="020B0604020202020204" pitchFamily="34" charset="0"/>
              </a:rPr>
              <a:t>Theft, damage, or destruction to computer equipment.</a:t>
            </a:r>
          </a:p>
          <a:p>
            <a:pPr lvl="0" algn="just"/>
            <a:r>
              <a:rPr lang="en-US" sz="2400" b="1" dirty="0">
                <a:solidFill>
                  <a:schemeClr val="bg1"/>
                </a:solidFill>
                <a:latin typeface="Tw Cen MT" panose="020B0602020104020603" pitchFamily="34" charset="0"/>
                <a:cs typeface="Arial" panose="020B0604020202020204" pitchFamily="34" charset="0"/>
              </a:rPr>
              <a:t>Data</a:t>
            </a:r>
          </a:p>
          <a:p>
            <a:pPr algn="just"/>
            <a:r>
              <a:rPr lang="en-US" sz="2400" dirty="0">
                <a:solidFill>
                  <a:schemeClr val="bg1"/>
                </a:solidFill>
                <a:latin typeface="Tw Cen MT" panose="020B0602020104020603" pitchFamily="34" charset="0"/>
                <a:cs typeface="Arial" panose="020B0604020202020204" pitchFamily="34" charset="0"/>
              </a:rPr>
              <a:t>Removal, corruption, denial of access, unauthorized access, or theft of information</a:t>
            </a:r>
            <a:r>
              <a:rPr lang="en-US" sz="2400" b="1" dirty="0">
                <a:solidFill>
                  <a:schemeClr val="bg1"/>
                </a:solidFill>
                <a:latin typeface="Tw Cen MT" panose="020B0602020104020603" pitchFamily="34" charset="0"/>
                <a:cs typeface="Arial" panose="020B0604020202020204" pitchFamily="34" charset="0"/>
              </a:rPr>
              <a:t>.</a:t>
            </a:r>
          </a:p>
        </p:txBody>
      </p:sp>
    </p:spTree>
    <p:extLst>
      <p:ext uri="{BB962C8B-B14F-4D97-AF65-F5344CB8AC3E}">
        <p14:creationId xmlns:p14="http://schemas.microsoft.com/office/powerpoint/2010/main" val="360304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12181" y="66102"/>
            <a:ext cx="5567638" cy="1210149"/>
          </a:xfrm>
        </p:spPr>
        <p:txBody>
          <a:bodyPr>
            <a:normAutofit/>
          </a:bodyPr>
          <a:lstStyle/>
          <a:p>
            <a:r>
              <a:rPr lang="en-US" sz="4400" b="1" dirty="0">
                <a:solidFill>
                  <a:schemeClr val="bg1"/>
                </a:solidFill>
                <a:latin typeface="Tw Cen MT" panose="020B0602020104020603" pitchFamily="34" charset="0"/>
                <a:cs typeface="Arial" panose="020B0604020202020204" pitchFamily="34" charset="0"/>
              </a:rPr>
              <a:t>METHODOLOGY: Risks</a:t>
            </a:r>
            <a:endParaRPr lang="en-US" sz="4400" dirty="0">
              <a:latin typeface="Tw Cen MT" panose="020B0602020104020603" pitchFamily="34" charset="0"/>
            </a:endParaRPr>
          </a:p>
        </p:txBody>
      </p:sp>
      <p:sp>
        <p:nvSpPr>
          <p:cNvPr id="3" name="Text Placeholder 2"/>
          <p:cNvSpPr>
            <a:spLocks noGrp="1"/>
          </p:cNvSpPr>
          <p:nvPr>
            <p:ph type="body" idx="1"/>
          </p:nvPr>
        </p:nvSpPr>
        <p:spPr>
          <a:xfrm>
            <a:off x="523036" y="1495200"/>
            <a:ext cx="11145928" cy="4748951"/>
          </a:xfrm>
        </p:spPr>
        <p:txBody>
          <a:bodyPr>
            <a:noAutofit/>
          </a:bodyPr>
          <a:lstStyle/>
          <a:p>
            <a:pPr algn="just"/>
            <a:r>
              <a:rPr lang="en-US" sz="2400" b="1" dirty="0">
                <a:solidFill>
                  <a:schemeClr val="bg1"/>
                </a:solidFill>
                <a:latin typeface="Tw Cen MT" panose="020B0602020104020603" pitchFamily="34" charset="0"/>
                <a:cs typeface="Arial" panose="020B0604020202020204" pitchFamily="34" charset="0"/>
              </a:rPr>
              <a:t>Spyware</a:t>
            </a:r>
            <a:r>
              <a:rPr lang="en-US" sz="2400" dirty="0">
                <a:solidFill>
                  <a:schemeClr val="bg1"/>
                </a:solidFill>
                <a:latin typeface="Tw Cen MT" panose="020B0602020104020603" pitchFamily="34" charset="0"/>
                <a:cs typeface="Arial" panose="020B0604020202020204" pitchFamily="34" charset="0"/>
              </a:rPr>
              <a:t> - distributed without user intervention or knowledge, monitors activity on the computer.</a:t>
            </a:r>
          </a:p>
          <a:p>
            <a:pPr algn="just"/>
            <a:r>
              <a:rPr lang="en-US" sz="2400" b="1" dirty="0">
                <a:solidFill>
                  <a:schemeClr val="bg1"/>
                </a:solidFill>
                <a:latin typeface="Tw Cen MT" panose="020B0602020104020603" pitchFamily="34" charset="0"/>
                <a:cs typeface="Arial" panose="020B0604020202020204" pitchFamily="34" charset="0"/>
              </a:rPr>
              <a:t>Phishing</a:t>
            </a:r>
            <a:r>
              <a:rPr lang="en-US" sz="2400" dirty="0">
                <a:solidFill>
                  <a:schemeClr val="bg1"/>
                </a:solidFill>
                <a:latin typeface="Tw Cen MT" panose="020B0602020104020603" pitchFamily="34" charset="0"/>
                <a:cs typeface="Arial" panose="020B0604020202020204" pitchFamily="34" charset="0"/>
              </a:rPr>
              <a:t> - attacker pretends to represent a legitimate organization and asks for verification of victim’s information such as password or username</a:t>
            </a:r>
          </a:p>
          <a:p>
            <a:pPr algn="just"/>
            <a:r>
              <a:rPr lang="en-US" sz="2400" b="1" dirty="0">
                <a:solidFill>
                  <a:schemeClr val="bg1"/>
                </a:solidFill>
                <a:latin typeface="Tw Cen MT" panose="020B0602020104020603" pitchFamily="34" charset="0"/>
                <a:cs typeface="Arial" panose="020B0604020202020204" pitchFamily="34" charset="0"/>
              </a:rPr>
              <a:t>Network security risks</a:t>
            </a:r>
          </a:p>
          <a:p>
            <a:pPr algn="just"/>
            <a:r>
              <a:rPr lang="en-US" sz="2400" dirty="0">
                <a:solidFill>
                  <a:schemeClr val="bg1"/>
                </a:solidFill>
                <a:latin typeface="Tw Cen MT" panose="020B0602020104020603" pitchFamily="34" charset="0"/>
                <a:cs typeface="Arial" panose="020B0604020202020204" pitchFamily="34" charset="0"/>
              </a:rPr>
              <a:t>The main security risk in today's network are:</a:t>
            </a:r>
          </a:p>
          <a:p>
            <a:pPr marL="342900" lvl="0" indent="-342900" algn="just">
              <a:buClrTx/>
              <a:buFont typeface="Wingdings" panose="05000000000000000000" pitchFamily="2" charset="2"/>
              <a:buChar char="Ø"/>
            </a:pPr>
            <a:r>
              <a:rPr lang="en-US" sz="2400" b="1" dirty="0">
                <a:solidFill>
                  <a:schemeClr val="bg1"/>
                </a:solidFill>
                <a:latin typeface="Tw Cen MT" panose="020B0602020104020603" pitchFamily="34" charset="0"/>
                <a:cs typeface="Arial" panose="020B0604020202020204" pitchFamily="34" charset="0"/>
              </a:rPr>
              <a:t>Availability</a:t>
            </a:r>
          </a:p>
          <a:p>
            <a:pPr marL="342900" lvl="0" indent="-342900" algn="just">
              <a:buClrTx/>
              <a:buFont typeface="Wingdings" panose="05000000000000000000" pitchFamily="2" charset="2"/>
              <a:buChar char="Ø"/>
            </a:pPr>
            <a:r>
              <a:rPr lang="en-US" sz="2400" b="1" dirty="0">
                <a:solidFill>
                  <a:schemeClr val="bg1"/>
                </a:solidFill>
                <a:latin typeface="Tw Cen MT" panose="020B0602020104020603" pitchFamily="34" charset="0"/>
                <a:cs typeface="Arial" panose="020B0604020202020204" pitchFamily="34" charset="0"/>
              </a:rPr>
              <a:t>Integrity</a:t>
            </a:r>
          </a:p>
          <a:p>
            <a:pPr marL="342900" lvl="0" indent="-342900" algn="just">
              <a:buClrTx/>
              <a:buFont typeface="Wingdings" panose="05000000000000000000" pitchFamily="2" charset="2"/>
              <a:buChar char="Ø"/>
            </a:pPr>
            <a:r>
              <a:rPr lang="en-US" sz="2400" b="1" dirty="0">
                <a:solidFill>
                  <a:schemeClr val="bg1"/>
                </a:solidFill>
                <a:latin typeface="Tw Cen MT" panose="020B0602020104020603" pitchFamily="34" charset="0"/>
                <a:cs typeface="Arial" panose="020B0604020202020204" pitchFamily="34" charset="0"/>
              </a:rPr>
              <a:t>Confidentiality</a:t>
            </a:r>
          </a:p>
          <a:p>
            <a:pPr marL="342900" lvl="0" indent="-342900" algn="just">
              <a:buClrTx/>
              <a:buFont typeface="Wingdings" panose="05000000000000000000" pitchFamily="2" charset="2"/>
              <a:buChar char="Ø"/>
            </a:pPr>
            <a:r>
              <a:rPr lang="en-US" sz="2400" b="1" dirty="0">
                <a:solidFill>
                  <a:schemeClr val="bg1"/>
                </a:solidFill>
                <a:latin typeface="Tw Cen MT" panose="020B0602020104020603" pitchFamily="34" charset="0"/>
                <a:cs typeface="Arial" panose="020B0604020202020204" pitchFamily="34" charset="0"/>
              </a:rPr>
              <a:t>Authenticity</a:t>
            </a:r>
          </a:p>
          <a:p>
            <a:pPr marL="342900" lvl="0" indent="-342900" algn="just">
              <a:buClrTx/>
              <a:buFont typeface="Wingdings" panose="05000000000000000000" pitchFamily="2" charset="2"/>
              <a:buChar char="Ø"/>
            </a:pPr>
            <a:r>
              <a:rPr lang="en-US" sz="2400" b="1" dirty="0">
                <a:solidFill>
                  <a:schemeClr val="bg1"/>
                </a:solidFill>
                <a:latin typeface="Tw Cen MT" panose="020B0602020104020603" pitchFamily="34" charset="0"/>
                <a:cs typeface="Arial" panose="020B0604020202020204" pitchFamily="34" charset="0"/>
              </a:rPr>
              <a:t>Non-repudiation</a:t>
            </a:r>
          </a:p>
        </p:txBody>
      </p:sp>
    </p:spTree>
    <p:extLst>
      <p:ext uri="{BB962C8B-B14F-4D97-AF65-F5344CB8AC3E}">
        <p14:creationId xmlns:p14="http://schemas.microsoft.com/office/powerpoint/2010/main" val="369131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35352" y="274320"/>
            <a:ext cx="2921296" cy="1223028"/>
          </a:xfrm>
        </p:spPr>
        <p:txBody>
          <a:bodyPr>
            <a:normAutofit/>
          </a:bodyPr>
          <a:lstStyle/>
          <a:p>
            <a:pPr algn="ctr"/>
            <a:r>
              <a:rPr lang="en-US" sz="4400" b="1" dirty="0">
                <a:solidFill>
                  <a:schemeClr val="bg1"/>
                </a:solidFill>
                <a:latin typeface="Tw Cen MT" panose="020B0602020104020603" pitchFamily="34" charset="0"/>
                <a:cs typeface="Arial" panose="020B0604020202020204" pitchFamily="34" charset="0"/>
              </a:rPr>
              <a:t>Availability</a:t>
            </a:r>
            <a:endParaRPr lang="en-US" sz="4400"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1171303" y="2067945"/>
            <a:ext cx="9849394" cy="2722111"/>
          </a:xfrm>
        </p:spPr>
        <p:txBody>
          <a:bodyPr>
            <a:noAutofit/>
          </a:bodyPr>
          <a:lstStyle/>
          <a:p>
            <a:pPr algn="just"/>
            <a:r>
              <a:rPr lang="en-US" sz="2400" dirty="0">
                <a:solidFill>
                  <a:schemeClr val="bg1"/>
                </a:solidFill>
                <a:latin typeface="Tw Cen MT" panose="020B0602020104020603" pitchFamily="34" charset="0"/>
                <a:cs typeface="Arial" panose="020B0604020202020204" pitchFamily="34" charset="0"/>
              </a:rPr>
              <a:t>Availability is essential to information security, because for any such system to satisfy its purpose, the information on it must be available as needed by any authorized personnel. There is a need for the computer systems that store the information, the safety controls that are employed to guard it, and the communication channels that access it to function in the correct manner. Availability systems make certain that they are available all the time, stopping disruptions to information service from the likes of power outages, system upgrades, or hardware failures.</a:t>
            </a:r>
          </a:p>
        </p:txBody>
      </p:sp>
    </p:spTree>
    <p:extLst>
      <p:ext uri="{BB962C8B-B14F-4D97-AF65-F5344CB8AC3E}">
        <p14:creationId xmlns:p14="http://schemas.microsoft.com/office/powerpoint/2010/main" val="360021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78048" y="376799"/>
            <a:ext cx="2435904" cy="1132875"/>
          </a:xfrm>
        </p:spPr>
        <p:txBody>
          <a:bodyPr>
            <a:noAutofit/>
          </a:bodyPr>
          <a:lstStyle/>
          <a:p>
            <a:pPr algn="ctr"/>
            <a:r>
              <a:rPr lang="en-US" sz="4400" dirty="0">
                <a:solidFill>
                  <a:schemeClr val="bg1"/>
                </a:solidFill>
                <a:latin typeface="Tw Cen MT" panose="020B0602020104020603" pitchFamily="34" charset="0"/>
                <a:cs typeface="Arial" panose="020B0604020202020204" pitchFamily="34" charset="0"/>
              </a:rPr>
              <a:t> </a:t>
            </a:r>
            <a:r>
              <a:rPr lang="en-US" sz="4400" b="1" dirty="0">
                <a:solidFill>
                  <a:schemeClr val="bg1"/>
                </a:solidFill>
                <a:latin typeface="Tw Cen MT" panose="020B0602020104020603" pitchFamily="34" charset="0"/>
                <a:cs typeface="Arial" panose="020B0604020202020204" pitchFamily="34" charset="0"/>
              </a:rPr>
              <a:t>Integrity</a:t>
            </a:r>
            <a:endParaRPr lang="en-US" sz="4400"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752820" y="2310787"/>
            <a:ext cx="10686361" cy="2236426"/>
          </a:xfrm>
        </p:spPr>
        <p:txBody>
          <a:bodyPr>
            <a:normAutofit/>
          </a:bodyPr>
          <a:lstStyle/>
          <a:p>
            <a:pPr algn="just"/>
            <a:r>
              <a:rPr lang="en-US" sz="2400" dirty="0">
                <a:solidFill>
                  <a:schemeClr val="bg1"/>
                </a:solidFill>
                <a:latin typeface="Tw Cen MT" panose="020B0602020104020603" pitchFamily="34" charset="0"/>
                <a:cs typeface="Arial" panose="020B0604020202020204" pitchFamily="34" charset="0"/>
              </a:rPr>
              <a:t>The ability of data not to be modified without undergoing detection is what defines integrity in the information systems world. Integrity is regarded as being violated when any message is actively modified when it is still in transit. In the information security systems world, integrity is closely linked with data confidentiality. Most of the time, information security systems offer message integrity along with a guarantee that transmitted data remains confidential.</a:t>
            </a:r>
          </a:p>
        </p:txBody>
      </p:sp>
    </p:spTree>
    <p:extLst>
      <p:ext uri="{BB962C8B-B14F-4D97-AF65-F5344CB8AC3E}">
        <p14:creationId xmlns:p14="http://schemas.microsoft.com/office/powerpoint/2010/main" val="326928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91115" y="404947"/>
            <a:ext cx="3609771" cy="1046403"/>
          </a:xfrm>
        </p:spPr>
        <p:txBody>
          <a:bodyPr>
            <a:noAutofit/>
          </a:bodyPr>
          <a:lstStyle/>
          <a:p>
            <a:r>
              <a:rPr lang="en-US" sz="4400" b="1" dirty="0">
                <a:solidFill>
                  <a:schemeClr val="bg1"/>
                </a:solidFill>
                <a:latin typeface="Tw Cen MT" panose="020B0602020104020603" pitchFamily="34" charset="0"/>
                <a:cs typeface="Arial" panose="020B0604020202020204" pitchFamily="34" charset="0"/>
              </a:rPr>
              <a:t>Confidentiality</a:t>
            </a:r>
            <a:endParaRPr lang="en-US" sz="4400"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561860" y="2003791"/>
            <a:ext cx="11071952" cy="3489400"/>
          </a:xfrm>
        </p:spPr>
        <p:txBody>
          <a:bodyPr>
            <a:noAutofit/>
          </a:bodyPr>
          <a:lstStyle/>
          <a:p>
            <a:pPr algn="just"/>
            <a:r>
              <a:rPr lang="en-US" sz="2400" dirty="0">
                <a:solidFill>
                  <a:schemeClr val="bg1"/>
                </a:solidFill>
                <a:latin typeface="Tw Cen MT" panose="020B0602020104020603" pitchFamily="34" charset="0"/>
                <a:cs typeface="Arial" panose="020B0604020202020204" pitchFamily="34" charset="0"/>
              </a:rPr>
              <a:t>The definition of confidentiality is ensuring that no unauthorized people or      systems ever get a hold of information that is not meant for them. Violations of information systems confidentiality can take the shape and form of many things. As an example, just the act of permitting a person to look at the computer screen while you are showing data that is confidential may already rise to a breach of confidentiality. If a computing device that holds sensitive information about a company’s clients or employees is unlawfully taken and then resold, that is another case of a confidentiality violation; because of all these easy ways in which confidentiality can be breached, it must be made a high priority in companies alike.</a:t>
            </a:r>
          </a:p>
          <a:p>
            <a:pPr algn="just"/>
            <a:endParaRPr lang="en-US" sz="2400" dirty="0">
              <a:solidFill>
                <a:schemeClr val="bg1"/>
              </a:solidFill>
              <a:latin typeface="Tw Cen MT" panose="020B0602020104020603" pitchFamily="34" charset="0"/>
              <a:cs typeface="Arial" panose="020B0604020202020204" pitchFamily="34" charset="0"/>
            </a:endParaRPr>
          </a:p>
        </p:txBody>
      </p:sp>
    </p:spTree>
    <p:extLst>
      <p:ext uri="{BB962C8B-B14F-4D97-AF65-F5344CB8AC3E}">
        <p14:creationId xmlns:p14="http://schemas.microsoft.com/office/powerpoint/2010/main" val="327882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95560" y="731519"/>
            <a:ext cx="3000881" cy="939877"/>
          </a:xfrm>
        </p:spPr>
        <p:txBody>
          <a:bodyPr>
            <a:normAutofit/>
          </a:bodyPr>
          <a:lstStyle/>
          <a:p>
            <a:r>
              <a:rPr lang="en-US" sz="4400" b="1" dirty="0">
                <a:solidFill>
                  <a:schemeClr val="bg1"/>
                </a:solidFill>
                <a:latin typeface="Tw Cen MT" panose="020B0602020104020603" pitchFamily="34" charset="0"/>
                <a:cs typeface="Arial" panose="020B0604020202020204" pitchFamily="34" charset="0"/>
              </a:rPr>
              <a:t>Authenticity</a:t>
            </a:r>
            <a:endParaRPr lang="en-US" sz="4400" dirty="0">
              <a:solidFill>
                <a:schemeClr val="bg1"/>
              </a:solidFill>
              <a:latin typeface="Tw Cen MT" panose="020B0602020104020603" pitchFamily="34" charset="0"/>
              <a:cs typeface="Arial" panose="020B0604020202020204" pitchFamily="34" charset="0"/>
            </a:endParaRPr>
          </a:p>
        </p:txBody>
      </p:sp>
      <p:sp>
        <p:nvSpPr>
          <p:cNvPr id="3" name="Text Placeholder 2"/>
          <p:cNvSpPr>
            <a:spLocks noGrp="1"/>
          </p:cNvSpPr>
          <p:nvPr>
            <p:ph type="body" idx="1"/>
          </p:nvPr>
        </p:nvSpPr>
        <p:spPr>
          <a:xfrm>
            <a:off x="719769" y="2314880"/>
            <a:ext cx="10752462" cy="2228241"/>
          </a:xfrm>
        </p:spPr>
        <p:txBody>
          <a:bodyPr>
            <a:normAutofit/>
          </a:bodyPr>
          <a:lstStyle/>
          <a:p>
            <a:pPr algn="just"/>
            <a:r>
              <a:rPr lang="en-US" sz="2400" dirty="0">
                <a:solidFill>
                  <a:schemeClr val="bg1"/>
                </a:solidFill>
                <a:latin typeface="Tw Cen MT" panose="020B0602020104020603" pitchFamily="34" charset="0"/>
                <a:cs typeface="Arial" panose="020B0604020202020204" pitchFamily="34" charset="0"/>
              </a:rPr>
              <a:t>Authenticity is an integral component of information security. In the field of information security, as well as in the fields of e-Business and computing, it is of great importance to ensure the genuineness of physical or electronic documents, communications, transactions, and data. Such authenticity helps to reduce instances of fraud by way of misrepresentation. For further authenticity purposes, it is also important to verify that all parties in a transaction are who they really claim to be.</a:t>
            </a:r>
          </a:p>
        </p:txBody>
      </p:sp>
    </p:spTree>
    <p:extLst>
      <p:ext uri="{BB962C8B-B14F-4D97-AF65-F5344CB8AC3E}">
        <p14:creationId xmlns:p14="http://schemas.microsoft.com/office/powerpoint/2010/main" val="74667149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TM04033917[[fn=Berlin]]</Template>
  <TotalTime>289</TotalTime>
  <Words>1550</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Trebuchet MS</vt:lpstr>
      <vt:lpstr>Tw Cen MT</vt:lpstr>
      <vt:lpstr>Wingdings</vt:lpstr>
      <vt:lpstr>Wingdings 3</vt:lpstr>
      <vt:lpstr>Berlin</vt:lpstr>
      <vt:lpstr>SECURITY RISK IN IT PROFESSION</vt:lpstr>
      <vt:lpstr>Abstract</vt:lpstr>
      <vt:lpstr>INTRODUCTION</vt:lpstr>
      <vt:lpstr>METHODOLOGY: Threats</vt:lpstr>
      <vt:lpstr>METHODOLOGY: Risks</vt:lpstr>
      <vt:lpstr>Availability</vt:lpstr>
      <vt:lpstr> Integrity</vt:lpstr>
      <vt:lpstr>Confidentiality</vt:lpstr>
      <vt:lpstr>Authenticity</vt:lpstr>
      <vt:lpstr>Non-repudiation</vt:lpstr>
      <vt:lpstr>THREATS &amp; PROTOCOLS ON AVAILABILITY</vt:lpstr>
      <vt:lpstr>THREATS &amp; PROTOCOLS ON INTEGRITY</vt:lpstr>
      <vt:lpstr>THREATS &amp; PROTOCOLS ON CONFIDENTIALITY </vt:lpstr>
      <vt:lpstr>Recovering Tools or Software to Recover Attack</vt:lpstr>
      <vt:lpstr>FUTURE WORK IN PAKISTAN</vt:lpstr>
      <vt:lpstr>Future Work: NADRA</vt:lpstr>
      <vt:lpstr>Future Work: CERT PAKISTAN</vt:lpstr>
      <vt:lpstr>CONCLUSION</vt:lpstr>
      <vt:lpstr>Thanks!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AWARENESS TECHNIQUES FOR SECURITY RISK IN IT PROFESSION</dc:title>
  <dc:creator>Murtaza Ahmed</dc:creator>
  <cp:lastModifiedBy>CSC20S104</cp:lastModifiedBy>
  <cp:revision>105</cp:revision>
  <dcterms:created xsi:type="dcterms:W3CDTF">2019-12-19T18:01:21Z</dcterms:created>
  <dcterms:modified xsi:type="dcterms:W3CDTF">2021-05-02T09:20:50Z</dcterms:modified>
</cp:coreProperties>
</file>