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8"/>
  </p:notesMasterIdLst>
  <p:sldIdLst>
    <p:sldId id="256" r:id="rId2"/>
    <p:sldId id="257" r:id="rId3"/>
    <p:sldId id="258" r:id="rId4"/>
    <p:sldId id="265" r:id="rId5"/>
    <p:sldId id="264" r:id="rId6"/>
    <p:sldId id="266" r:id="rId7"/>
    <p:sldId id="267" r:id="rId8"/>
    <p:sldId id="259" r:id="rId9"/>
    <p:sldId id="268" r:id="rId10"/>
    <p:sldId id="261" r:id="rId11"/>
    <p:sldId id="262" r:id="rId12"/>
    <p:sldId id="269" r:id="rId13"/>
    <p:sldId id="263"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A2157-85E6-43BC-9067-C2CBDC43B1E5}"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AAB92-70D4-4CDD-8B8D-C4F758424A97}" type="slidenum">
              <a:rPr lang="en-US" smtClean="0"/>
              <a:t>‹#›</a:t>
            </a:fld>
            <a:endParaRPr lang="en-US"/>
          </a:p>
        </p:txBody>
      </p:sp>
    </p:spTree>
    <p:extLst>
      <p:ext uri="{BB962C8B-B14F-4D97-AF65-F5344CB8AC3E}">
        <p14:creationId xmlns:p14="http://schemas.microsoft.com/office/powerpoint/2010/main" val="2990261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SEO is the practice of optimizing a website and its content to improve its organic (non-paid) search engine rankings. The primary objective of SEO is to enhance a website's visibility in the unpaid search results, also known as "organic" or "natural" search results. </a:t>
            </a:r>
          </a:p>
          <a:p>
            <a:pPr marL="228600" indent="-228600">
              <a:buAutoNum type="arabicPeriod"/>
            </a:pPr>
            <a:r>
              <a:rPr lang="en-US" sz="1200" b="0" i="0" kern="1200" dirty="0" smtClean="0">
                <a:solidFill>
                  <a:schemeClr val="tx1"/>
                </a:solidFill>
                <a:effectLst/>
                <a:latin typeface="+mn-lt"/>
                <a:ea typeface="+mn-ea"/>
                <a:cs typeface="+mn-cs"/>
              </a:rPr>
              <a:t>SEM is a broader term that encompasses both paid and unpaid strategies to improve a website's visibility on search engines. However, it is often associated with paid advertising efforts, particularly through platforms like Google Ads.</a:t>
            </a:r>
            <a:endParaRPr lang="en-US" dirty="0"/>
          </a:p>
        </p:txBody>
      </p:sp>
      <p:sp>
        <p:nvSpPr>
          <p:cNvPr id="4" name="Slide Number Placeholder 3"/>
          <p:cNvSpPr>
            <a:spLocks noGrp="1"/>
          </p:cNvSpPr>
          <p:nvPr>
            <p:ph type="sldNum" sz="quarter" idx="10"/>
          </p:nvPr>
        </p:nvSpPr>
        <p:spPr/>
        <p:txBody>
          <a:bodyPr/>
          <a:lstStyle/>
          <a:p>
            <a:fld id="{837AAB92-70D4-4CDD-8B8D-C4F758424A97}" type="slidenum">
              <a:rPr lang="en-US" smtClean="0"/>
              <a:t>3</a:t>
            </a:fld>
            <a:endParaRPr lang="en-US"/>
          </a:p>
        </p:txBody>
      </p:sp>
    </p:spTree>
    <p:extLst>
      <p:ext uri="{BB962C8B-B14F-4D97-AF65-F5344CB8AC3E}">
        <p14:creationId xmlns:p14="http://schemas.microsoft.com/office/powerpoint/2010/main" val="258104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SEO is the practice of optimizing a website and its content to improve its organic (non-paid) search engine rankings. The primary objective of SEO is to enhance a website's visibility in the unpaid search results, also known as "organic" or "natural" search results. </a:t>
            </a:r>
          </a:p>
          <a:p>
            <a:pPr marL="228600" indent="-228600">
              <a:buAutoNum type="arabicPeriod"/>
            </a:pPr>
            <a:r>
              <a:rPr lang="en-US" sz="1200" b="0" i="0" kern="1200" dirty="0" smtClean="0">
                <a:solidFill>
                  <a:schemeClr val="tx1"/>
                </a:solidFill>
                <a:effectLst/>
                <a:latin typeface="+mn-lt"/>
                <a:ea typeface="+mn-ea"/>
                <a:cs typeface="+mn-cs"/>
              </a:rPr>
              <a:t>SEM is a broader term that encompasses both paid and unpaid strategies to improve a website's visibility on search engines. However, it is often associated with paid advertising efforts, particularly through platforms like Google Ads.</a:t>
            </a:r>
            <a:endParaRPr lang="en-US" dirty="0"/>
          </a:p>
        </p:txBody>
      </p:sp>
      <p:sp>
        <p:nvSpPr>
          <p:cNvPr id="4" name="Slide Number Placeholder 3"/>
          <p:cNvSpPr>
            <a:spLocks noGrp="1"/>
          </p:cNvSpPr>
          <p:nvPr>
            <p:ph type="sldNum" sz="quarter" idx="10"/>
          </p:nvPr>
        </p:nvSpPr>
        <p:spPr/>
        <p:txBody>
          <a:bodyPr/>
          <a:lstStyle/>
          <a:p>
            <a:fld id="{837AAB92-70D4-4CDD-8B8D-C4F758424A97}" type="slidenum">
              <a:rPr lang="en-US" smtClean="0"/>
              <a:t>4</a:t>
            </a:fld>
            <a:endParaRPr lang="en-US"/>
          </a:p>
        </p:txBody>
      </p:sp>
    </p:spTree>
    <p:extLst>
      <p:ext uri="{BB962C8B-B14F-4D97-AF65-F5344CB8AC3E}">
        <p14:creationId xmlns:p14="http://schemas.microsoft.com/office/powerpoint/2010/main" val="163732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SEO is the practice of optimizing a website and its content to improve its organic (non-paid) search engine rankings. The primary objective of SEO is to enhance a website's visibility in the unpaid search results, also known as "organic" or "natural" search results. </a:t>
            </a:r>
          </a:p>
          <a:p>
            <a:pPr marL="228600" indent="-228600">
              <a:buAutoNum type="arabicPeriod"/>
            </a:pPr>
            <a:r>
              <a:rPr lang="en-US" sz="1200" b="0" i="0" kern="1200" dirty="0" smtClean="0">
                <a:solidFill>
                  <a:schemeClr val="tx1"/>
                </a:solidFill>
                <a:effectLst/>
                <a:latin typeface="+mn-lt"/>
                <a:ea typeface="+mn-ea"/>
                <a:cs typeface="+mn-cs"/>
              </a:rPr>
              <a:t>SEM is a broader term that encompasses both paid and unpaid strategies to improve a website's visibility on search engines. However, it is often associated with paid advertising efforts, particularly through platforms like Google Ads.</a:t>
            </a:r>
            <a:endParaRPr lang="en-US" dirty="0"/>
          </a:p>
        </p:txBody>
      </p:sp>
      <p:sp>
        <p:nvSpPr>
          <p:cNvPr id="4" name="Slide Number Placeholder 3"/>
          <p:cNvSpPr>
            <a:spLocks noGrp="1"/>
          </p:cNvSpPr>
          <p:nvPr>
            <p:ph type="sldNum" sz="quarter" idx="10"/>
          </p:nvPr>
        </p:nvSpPr>
        <p:spPr/>
        <p:txBody>
          <a:bodyPr/>
          <a:lstStyle/>
          <a:p>
            <a:fld id="{837AAB92-70D4-4CDD-8B8D-C4F758424A97}" type="slidenum">
              <a:rPr lang="en-US" smtClean="0"/>
              <a:t>5</a:t>
            </a:fld>
            <a:endParaRPr lang="en-US"/>
          </a:p>
        </p:txBody>
      </p:sp>
    </p:spTree>
    <p:extLst>
      <p:ext uri="{BB962C8B-B14F-4D97-AF65-F5344CB8AC3E}">
        <p14:creationId xmlns:p14="http://schemas.microsoft.com/office/powerpoint/2010/main" val="2120781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SEO is the practice of optimizing a website and its content to improve its organic (non-paid) search engine rankings. The primary objective of SEO is to enhance a website's visibility in the unpaid search results, also known as "organic" or "natural" search results. </a:t>
            </a:r>
          </a:p>
          <a:p>
            <a:pPr marL="228600" indent="-228600">
              <a:buAutoNum type="arabicPeriod"/>
            </a:pPr>
            <a:r>
              <a:rPr lang="en-US" sz="1200" b="0" i="0" kern="1200" dirty="0" smtClean="0">
                <a:solidFill>
                  <a:schemeClr val="tx1"/>
                </a:solidFill>
                <a:effectLst/>
                <a:latin typeface="+mn-lt"/>
                <a:ea typeface="+mn-ea"/>
                <a:cs typeface="+mn-cs"/>
              </a:rPr>
              <a:t>SEM is a broader term that encompasses both paid and unpaid strategies to improve a website's visibility on search engines. However, it is often associated with paid advertising efforts, particularly through platforms like Google Ads.</a:t>
            </a:r>
            <a:endParaRPr lang="en-US" dirty="0"/>
          </a:p>
        </p:txBody>
      </p:sp>
      <p:sp>
        <p:nvSpPr>
          <p:cNvPr id="4" name="Slide Number Placeholder 3"/>
          <p:cNvSpPr>
            <a:spLocks noGrp="1"/>
          </p:cNvSpPr>
          <p:nvPr>
            <p:ph type="sldNum" sz="quarter" idx="10"/>
          </p:nvPr>
        </p:nvSpPr>
        <p:spPr/>
        <p:txBody>
          <a:bodyPr/>
          <a:lstStyle/>
          <a:p>
            <a:fld id="{837AAB92-70D4-4CDD-8B8D-C4F758424A97}" type="slidenum">
              <a:rPr lang="en-US" smtClean="0"/>
              <a:t>6</a:t>
            </a:fld>
            <a:endParaRPr lang="en-US"/>
          </a:p>
        </p:txBody>
      </p:sp>
    </p:spTree>
    <p:extLst>
      <p:ext uri="{BB962C8B-B14F-4D97-AF65-F5344CB8AC3E}">
        <p14:creationId xmlns:p14="http://schemas.microsoft.com/office/powerpoint/2010/main" val="388584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SEO is the practice of optimizing a website and its content to improve its organic (non-paid) search engine rankings. The primary objective of SEO is to enhance a website's visibility in the unpaid search results, also known as "organic" or "natural" search results. </a:t>
            </a:r>
          </a:p>
          <a:p>
            <a:pPr marL="228600" indent="-228600">
              <a:buAutoNum type="arabicPeriod"/>
            </a:pPr>
            <a:r>
              <a:rPr lang="en-US" sz="1200" b="0" i="0" kern="1200" dirty="0" smtClean="0">
                <a:solidFill>
                  <a:schemeClr val="tx1"/>
                </a:solidFill>
                <a:effectLst/>
                <a:latin typeface="+mn-lt"/>
                <a:ea typeface="+mn-ea"/>
                <a:cs typeface="+mn-cs"/>
              </a:rPr>
              <a:t>SEM is a broader term that encompasses both paid and unpaid strategies to improve a website's visibility on search engines. However, it is often associated with paid advertising efforts, particularly through platforms like Google Ads.</a:t>
            </a:r>
            <a:endParaRPr lang="en-US" dirty="0"/>
          </a:p>
        </p:txBody>
      </p:sp>
      <p:sp>
        <p:nvSpPr>
          <p:cNvPr id="4" name="Slide Number Placeholder 3"/>
          <p:cNvSpPr>
            <a:spLocks noGrp="1"/>
          </p:cNvSpPr>
          <p:nvPr>
            <p:ph type="sldNum" sz="quarter" idx="10"/>
          </p:nvPr>
        </p:nvSpPr>
        <p:spPr/>
        <p:txBody>
          <a:bodyPr/>
          <a:lstStyle/>
          <a:p>
            <a:fld id="{837AAB92-70D4-4CDD-8B8D-C4F758424A97}" type="slidenum">
              <a:rPr lang="en-US" smtClean="0"/>
              <a:t>7</a:t>
            </a:fld>
            <a:endParaRPr lang="en-US"/>
          </a:p>
        </p:txBody>
      </p:sp>
    </p:spTree>
    <p:extLst>
      <p:ext uri="{BB962C8B-B14F-4D97-AF65-F5344CB8AC3E}">
        <p14:creationId xmlns:p14="http://schemas.microsoft.com/office/powerpoint/2010/main" val="407299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AAB92-70D4-4CDD-8B8D-C4F758424A97}" type="slidenum">
              <a:rPr lang="en-US" smtClean="0"/>
              <a:t>25</a:t>
            </a:fld>
            <a:endParaRPr lang="en-US"/>
          </a:p>
        </p:txBody>
      </p:sp>
    </p:spTree>
    <p:extLst>
      <p:ext uri="{BB962C8B-B14F-4D97-AF65-F5344CB8AC3E}">
        <p14:creationId xmlns:p14="http://schemas.microsoft.com/office/powerpoint/2010/main" val="1890951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F91E498-91A6-43AB-961C-33C74F123C22}" type="datetimeFigureOut">
              <a:rPr lang="en-US" smtClean="0"/>
              <a:t>9/25/2023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E4D9BDA-BE74-456D-BAF9-5E1C822DCFC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791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1E498-91A6-43AB-961C-33C74F123C22}"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D9BDA-BE74-456D-BAF9-5E1C822DCFCB}" type="slidenum">
              <a:rPr lang="en-US" smtClean="0"/>
              <a:t>‹#›</a:t>
            </a:fld>
            <a:endParaRPr lang="en-US"/>
          </a:p>
        </p:txBody>
      </p:sp>
    </p:spTree>
    <p:extLst>
      <p:ext uri="{BB962C8B-B14F-4D97-AF65-F5344CB8AC3E}">
        <p14:creationId xmlns:p14="http://schemas.microsoft.com/office/powerpoint/2010/main" val="4039132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1E498-91A6-43AB-961C-33C74F123C2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D9BDA-BE74-456D-BAF9-5E1C822DCFC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675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1E498-91A6-43AB-961C-33C74F123C2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D9BDA-BE74-456D-BAF9-5E1C822DCFC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1253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1E498-91A6-43AB-961C-33C74F123C2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D9BDA-BE74-456D-BAF9-5E1C822DCFCB}" type="slidenum">
              <a:rPr lang="en-US" smtClean="0"/>
              <a:t>‹#›</a:t>
            </a:fld>
            <a:endParaRPr lang="en-US"/>
          </a:p>
        </p:txBody>
      </p:sp>
    </p:spTree>
    <p:extLst>
      <p:ext uri="{BB962C8B-B14F-4D97-AF65-F5344CB8AC3E}">
        <p14:creationId xmlns:p14="http://schemas.microsoft.com/office/powerpoint/2010/main" val="330950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1E498-91A6-43AB-961C-33C74F123C2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D9BDA-BE74-456D-BAF9-5E1C822DCFC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247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1E498-91A6-43AB-961C-33C74F123C2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D9BDA-BE74-456D-BAF9-5E1C822DCFC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7837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91E498-91A6-43AB-961C-33C74F123C2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D9BDA-BE74-456D-BAF9-5E1C822DCFC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812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91E498-91A6-43AB-961C-33C74F123C2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D9BDA-BE74-456D-BAF9-5E1C822DCFC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302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91E498-91A6-43AB-961C-33C74F123C2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D9BDA-BE74-456D-BAF9-5E1C822DCFCB}" type="slidenum">
              <a:rPr lang="en-US" smtClean="0"/>
              <a:t>‹#›</a:t>
            </a:fld>
            <a:endParaRPr lang="en-US"/>
          </a:p>
        </p:txBody>
      </p:sp>
    </p:spTree>
    <p:extLst>
      <p:ext uri="{BB962C8B-B14F-4D97-AF65-F5344CB8AC3E}">
        <p14:creationId xmlns:p14="http://schemas.microsoft.com/office/powerpoint/2010/main" val="121209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1E498-91A6-43AB-961C-33C74F123C22}"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D9BDA-BE74-456D-BAF9-5E1C822DCFC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079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91E498-91A6-43AB-961C-33C74F123C22}"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D9BDA-BE74-456D-BAF9-5E1C822DCFCB}" type="slidenum">
              <a:rPr lang="en-US" smtClean="0"/>
              <a:t>‹#›</a:t>
            </a:fld>
            <a:endParaRPr lang="en-US"/>
          </a:p>
        </p:txBody>
      </p:sp>
    </p:spTree>
    <p:extLst>
      <p:ext uri="{BB962C8B-B14F-4D97-AF65-F5344CB8AC3E}">
        <p14:creationId xmlns:p14="http://schemas.microsoft.com/office/powerpoint/2010/main" val="133414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91E498-91A6-43AB-961C-33C74F123C22}"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D9BDA-BE74-456D-BAF9-5E1C822DCFC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544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91E498-91A6-43AB-961C-33C74F123C22}"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D9BDA-BE74-456D-BAF9-5E1C822DCFC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3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1E498-91A6-43AB-961C-33C74F123C22}"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D9BDA-BE74-456D-BAF9-5E1C822DCFCB}" type="slidenum">
              <a:rPr lang="en-US" smtClean="0"/>
              <a:t>‹#›</a:t>
            </a:fld>
            <a:endParaRPr lang="en-US"/>
          </a:p>
        </p:txBody>
      </p:sp>
    </p:spTree>
    <p:extLst>
      <p:ext uri="{BB962C8B-B14F-4D97-AF65-F5344CB8AC3E}">
        <p14:creationId xmlns:p14="http://schemas.microsoft.com/office/powerpoint/2010/main" val="9894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1E498-91A6-43AB-961C-33C74F123C22}"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D9BDA-BE74-456D-BAF9-5E1C822DCFC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57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1E498-91A6-43AB-961C-33C74F123C22}"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D9BDA-BE74-456D-BAF9-5E1C822DCFCB}" type="slidenum">
              <a:rPr lang="en-US" smtClean="0"/>
              <a:t>‹#›</a:t>
            </a:fld>
            <a:endParaRPr lang="en-US"/>
          </a:p>
        </p:txBody>
      </p:sp>
    </p:spTree>
    <p:extLst>
      <p:ext uri="{BB962C8B-B14F-4D97-AF65-F5344CB8AC3E}">
        <p14:creationId xmlns:p14="http://schemas.microsoft.com/office/powerpoint/2010/main" val="332652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91E498-91A6-43AB-961C-33C74F123C22}" type="datetimeFigureOut">
              <a:rPr lang="en-US" smtClean="0"/>
              <a:t>9/25/2023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E4D9BDA-BE74-456D-BAF9-5E1C822DCFCB}" type="slidenum">
              <a:rPr lang="en-US" smtClean="0"/>
              <a:t>‹#›</a:t>
            </a:fld>
            <a:endParaRPr lang="en-US"/>
          </a:p>
        </p:txBody>
      </p:sp>
    </p:spTree>
    <p:extLst>
      <p:ext uri="{BB962C8B-B14F-4D97-AF65-F5344CB8AC3E}">
        <p14:creationId xmlns:p14="http://schemas.microsoft.com/office/powerpoint/2010/main" val="119169137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Marketing</a:t>
            </a:r>
            <a:endParaRPr lang="en-US" dirty="0"/>
          </a:p>
        </p:txBody>
      </p:sp>
      <p:sp>
        <p:nvSpPr>
          <p:cNvPr id="3" name="Subtitle 2"/>
          <p:cNvSpPr>
            <a:spLocks noGrp="1"/>
          </p:cNvSpPr>
          <p:nvPr>
            <p:ph type="subTitle" idx="1"/>
          </p:nvPr>
        </p:nvSpPr>
        <p:spPr/>
        <p:txBody>
          <a:bodyPr/>
          <a:lstStyle/>
          <a:p>
            <a:r>
              <a:rPr lang="en-US" dirty="0" smtClean="0"/>
              <a:t>Prepared by </a:t>
            </a:r>
            <a:r>
              <a:rPr lang="en-US" dirty="0" err="1" smtClean="0"/>
              <a:t>Abid</a:t>
            </a:r>
            <a:r>
              <a:rPr lang="en-US" dirty="0" smtClean="0"/>
              <a:t> Iqbal</a:t>
            </a:r>
            <a:endParaRPr lang="en-US" dirty="0"/>
          </a:p>
        </p:txBody>
      </p:sp>
    </p:spTree>
    <p:extLst>
      <p:ext uri="{BB962C8B-B14F-4D97-AF65-F5344CB8AC3E}">
        <p14:creationId xmlns:p14="http://schemas.microsoft.com/office/powerpoint/2010/main" val="351794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Digital Marketing</a:t>
            </a:r>
            <a:endParaRPr lang="en-US" b="1" dirty="0"/>
          </a:p>
        </p:txBody>
      </p:sp>
      <p:sp>
        <p:nvSpPr>
          <p:cNvPr id="3" name="Content Placeholder 2"/>
          <p:cNvSpPr>
            <a:spLocks noGrp="1"/>
          </p:cNvSpPr>
          <p:nvPr>
            <p:ph idx="1"/>
          </p:nvPr>
        </p:nvSpPr>
        <p:spPr/>
        <p:txBody>
          <a:bodyPr/>
          <a:lstStyle/>
          <a:p>
            <a:r>
              <a:rPr lang="en-US" dirty="0"/>
              <a:t>Digital marketing is a dynamic field that leverages digital technologies and platforms to promote products, services, or brands to a global audience. It has revolutionized the way businesses connect with consumers and has become an integral part of modern marketing strategies. This introduction provides an overview of digital marketing channels, its historical context, and key terminology and concepts.</a:t>
            </a:r>
          </a:p>
        </p:txBody>
      </p:sp>
    </p:spTree>
    <p:extLst>
      <p:ext uri="{BB962C8B-B14F-4D97-AF65-F5344CB8AC3E}">
        <p14:creationId xmlns:p14="http://schemas.microsoft.com/office/powerpoint/2010/main" val="111034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Overview of Digital Marketing Channels and Their </a:t>
            </a:r>
            <a:r>
              <a:rPr lang="en-US" b="1" dirty="0" smtClean="0"/>
              <a:t>Significance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Digital marketing encompasses a wide range of channels, each offering unique ways to engage with target audiences. These channels include:</a:t>
            </a:r>
          </a:p>
          <a:p>
            <a:r>
              <a:rPr lang="en-US" b="1" dirty="0"/>
              <a:t>Search Engine Marketing (SEM)</a:t>
            </a:r>
            <a:r>
              <a:rPr lang="en-US" dirty="0"/>
              <a:t>: Utilizes paid advertising to appear in search engine results, driving immediate visibility. Example: Google Ads.</a:t>
            </a:r>
          </a:p>
          <a:p>
            <a:r>
              <a:rPr lang="en-US" b="1" dirty="0"/>
              <a:t>Search Engine Optimization (SEO)</a:t>
            </a:r>
            <a:r>
              <a:rPr lang="en-US" dirty="0"/>
              <a:t>: Enhances organic search rankings by optimizing website content. Example: Improving website content to rank higher in Google search results.</a:t>
            </a:r>
          </a:p>
          <a:p>
            <a:r>
              <a:rPr lang="en-US" b="1" dirty="0"/>
              <a:t>Social Media Marketing</a:t>
            </a:r>
            <a:r>
              <a:rPr lang="en-US" dirty="0"/>
              <a:t>: Promotes products or services on platforms like Facebook, Instagram, Twitter, and LinkedIn, fostering brand awareness and engagement. Example: Running a Facebook ad campaign</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88314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Overview of Digital Marketing Channels and Their </a:t>
            </a:r>
            <a:r>
              <a:rPr lang="en-US" b="1" dirty="0" smtClean="0"/>
              <a:t>Significance</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Email Marketing</a:t>
            </a:r>
            <a:r>
              <a:rPr lang="en-US" dirty="0"/>
              <a:t>: Engages with a subscriber list through personalized emails to nurture leads and drive conversions. Example: Sending a weekly newsletter to subscribers.</a:t>
            </a:r>
          </a:p>
          <a:p>
            <a:r>
              <a:rPr lang="en-US" b="1" dirty="0"/>
              <a:t>Content Marketing</a:t>
            </a:r>
            <a:r>
              <a:rPr lang="en-US" dirty="0"/>
              <a:t>: Creates valuable, relevant content like blog posts, videos, and </a:t>
            </a:r>
            <a:r>
              <a:rPr lang="en-US" dirty="0" err="1"/>
              <a:t>infographics</a:t>
            </a:r>
            <a:r>
              <a:rPr lang="en-US" dirty="0"/>
              <a:t> to attract and engage audiences. Example: Publishing informative blog articles.</a:t>
            </a:r>
          </a:p>
          <a:p>
            <a:r>
              <a:rPr lang="en-US" b="1" dirty="0"/>
              <a:t>Display Advertising</a:t>
            </a:r>
            <a:r>
              <a:rPr lang="en-US" dirty="0"/>
              <a:t>: Utilizes banner ads on websites and apps to reach potential customers. Example: Running visually appealing ads on popular websites.</a:t>
            </a:r>
          </a:p>
          <a:p>
            <a:r>
              <a:rPr lang="en-US" b="1" dirty="0"/>
              <a:t>Affiliate Marketing</a:t>
            </a:r>
            <a:r>
              <a:rPr lang="en-US" dirty="0"/>
              <a:t>: Partners with affiliates to promote products or services in exchange for commissions on sales. Example: Collaborating with bloggers to promote products</a:t>
            </a:r>
            <a:r>
              <a:rPr lang="en-US" dirty="0" smtClean="0"/>
              <a:t>.</a:t>
            </a:r>
            <a:endParaRPr lang="en-US" dirty="0"/>
          </a:p>
        </p:txBody>
      </p:sp>
    </p:spTree>
    <p:extLst>
      <p:ext uri="{BB962C8B-B14F-4D97-AF65-F5344CB8AC3E}">
        <p14:creationId xmlns:p14="http://schemas.microsoft.com/office/powerpoint/2010/main" val="227866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Influencer Marketing</a:t>
            </a:r>
            <a:r>
              <a:rPr lang="en-US" dirty="0"/>
              <a:t>: Collaborates with social media influencers to leverage their reach and credibility. Example: An influencer showcasing a product in a YouTube video.</a:t>
            </a:r>
          </a:p>
          <a:p>
            <a:r>
              <a:rPr lang="en-US" b="1" dirty="0"/>
              <a:t>Video Marketing</a:t>
            </a:r>
            <a:r>
              <a:rPr lang="en-US" dirty="0"/>
              <a:t>: Utilizes video content on platforms like YouTube and </a:t>
            </a:r>
            <a:r>
              <a:rPr lang="en-US" dirty="0" err="1"/>
              <a:t>TikTok</a:t>
            </a:r>
            <a:r>
              <a:rPr lang="en-US" dirty="0"/>
              <a:t> to engage audiences and communicate messages effectively. Example: Creating explainer videos.</a:t>
            </a:r>
          </a:p>
          <a:p>
            <a:r>
              <a:rPr lang="en-US" b="1" dirty="0"/>
              <a:t>Mobile Marketing</a:t>
            </a:r>
            <a:r>
              <a:rPr lang="en-US" dirty="0"/>
              <a:t>: Targets mobile device users through mobile apps and SMS marketing. Example: Sending promotions via SMS.</a:t>
            </a:r>
          </a:p>
        </p:txBody>
      </p:sp>
      <p:sp>
        <p:nvSpPr>
          <p:cNvPr id="4" name="Title 1"/>
          <p:cNvSpPr>
            <a:spLocks noGrp="1"/>
          </p:cNvSpPr>
          <p:nvPr>
            <p:ph type="title"/>
          </p:nvPr>
        </p:nvSpPr>
        <p:spPr/>
        <p:txBody>
          <a:bodyPr>
            <a:normAutofit fontScale="90000"/>
          </a:bodyPr>
          <a:lstStyle/>
          <a:p>
            <a:r>
              <a:rPr lang="en-US" b="1" dirty="0"/>
              <a:t>Overview of Digital Marketing Channels and Their </a:t>
            </a:r>
            <a:r>
              <a:rPr lang="en-US" b="1" dirty="0" smtClean="0"/>
              <a:t>Significance</a:t>
            </a:r>
            <a:endParaRPr lang="en-US" dirty="0"/>
          </a:p>
        </p:txBody>
      </p:sp>
    </p:spTree>
    <p:extLst>
      <p:ext uri="{BB962C8B-B14F-4D97-AF65-F5344CB8AC3E}">
        <p14:creationId xmlns:p14="http://schemas.microsoft.com/office/powerpoint/2010/main" val="29052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Historical Context and Evolution of Digital Marketing</a:t>
            </a:r>
            <a:endParaRPr lang="en-US" dirty="0"/>
          </a:p>
        </p:txBody>
      </p:sp>
      <p:sp>
        <p:nvSpPr>
          <p:cNvPr id="3" name="Content Placeholder 2"/>
          <p:cNvSpPr>
            <a:spLocks noGrp="1"/>
          </p:cNvSpPr>
          <p:nvPr>
            <p:ph idx="1"/>
          </p:nvPr>
        </p:nvSpPr>
        <p:spPr/>
        <p:txBody>
          <a:bodyPr/>
          <a:lstStyle/>
          <a:p>
            <a:pPr marL="0" indent="0" algn="just">
              <a:buNone/>
            </a:pPr>
            <a:r>
              <a:rPr lang="en-US" dirty="0"/>
              <a:t>Digital marketing's evolution can be traced back to the early days of the internet in the 1990s. Initially, it primarily involved email marketing and basic website optimization. Over time, it has transformed due to technological advancements and consumer behavior changes. Key milestones include:</a:t>
            </a:r>
          </a:p>
          <a:p>
            <a:r>
              <a:rPr lang="en-US" b="1" dirty="0"/>
              <a:t>Emergence of Search Engines</a:t>
            </a:r>
            <a:r>
              <a:rPr lang="en-US" dirty="0"/>
              <a:t>: The launch of search engines like Yahoo and Google led to the importance of SEO and SEM</a:t>
            </a:r>
            <a:r>
              <a:rPr lang="en-US" dirty="0" smtClean="0"/>
              <a:t>.</a:t>
            </a:r>
          </a:p>
          <a:p>
            <a:r>
              <a:rPr lang="en-US" b="1" dirty="0"/>
              <a:t>Social Media Boom</a:t>
            </a:r>
            <a:r>
              <a:rPr lang="en-US" dirty="0"/>
              <a:t>: The rise of platforms like Facebook and Twitter introduced social media marketing as a significant channel.</a:t>
            </a:r>
          </a:p>
        </p:txBody>
      </p:sp>
    </p:spTree>
    <p:extLst>
      <p:ext uri="{BB962C8B-B14F-4D97-AF65-F5344CB8AC3E}">
        <p14:creationId xmlns:p14="http://schemas.microsoft.com/office/powerpoint/2010/main" val="238269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Mobile Revolution</a:t>
            </a:r>
            <a:r>
              <a:rPr lang="en-US" dirty="0"/>
              <a:t>: The proliferation of smartphones resulted in mobile marketing and app advertising.</a:t>
            </a:r>
          </a:p>
          <a:p>
            <a:r>
              <a:rPr lang="en-US" b="1" dirty="0"/>
              <a:t>Content Is King</a:t>
            </a:r>
            <a:r>
              <a:rPr lang="en-US" dirty="0"/>
              <a:t>: The emphasis on content marketing grew with the increasing importance of quality, informative content.</a:t>
            </a:r>
          </a:p>
          <a:p>
            <a:r>
              <a:rPr lang="en-US" b="1" dirty="0"/>
              <a:t>Data-Driven Marketing</a:t>
            </a:r>
            <a:r>
              <a:rPr lang="en-US" dirty="0"/>
              <a:t>: Advancements in data analytics and tools allowed for more targeted and personalized marketing efforts.</a:t>
            </a:r>
          </a:p>
          <a:p>
            <a:r>
              <a:rPr lang="en-US" b="1" dirty="0"/>
              <a:t>E-commerce Growth</a:t>
            </a:r>
            <a:r>
              <a:rPr lang="en-US" dirty="0"/>
              <a:t>: The growth of online shopping created new opportunities for digital marketing, particularly in e-commerce</a:t>
            </a:r>
            <a:r>
              <a:rPr lang="en-US" dirty="0" smtClean="0"/>
              <a:t>.</a:t>
            </a:r>
            <a:endParaRPr lang="en-US" dirty="0"/>
          </a:p>
        </p:txBody>
      </p:sp>
      <p:sp>
        <p:nvSpPr>
          <p:cNvPr id="4" name="Title 1"/>
          <p:cNvSpPr>
            <a:spLocks noGrp="1"/>
          </p:cNvSpPr>
          <p:nvPr>
            <p:ph type="title"/>
          </p:nvPr>
        </p:nvSpPr>
        <p:spPr/>
        <p:txBody>
          <a:bodyPr>
            <a:normAutofit fontScale="90000"/>
          </a:bodyPr>
          <a:lstStyle/>
          <a:p>
            <a:r>
              <a:rPr lang="en-US" b="1" dirty="0"/>
              <a:t>Historical Context and Evolution of Digital Marketing</a:t>
            </a:r>
            <a:endParaRPr lang="en-US" dirty="0"/>
          </a:p>
        </p:txBody>
      </p:sp>
    </p:spTree>
    <p:extLst>
      <p:ext uri="{BB962C8B-B14F-4D97-AF65-F5344CB8AC3E}">
        <p14:creationId xmlns:p14="http://schemas.microsoft.com/office/powerpoint/2010/main" val="1587239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Key Terminology and Concepts in Digital Marketing</a:t>
            </a:r>
            <a:endParaRPr lang="en-US" dirty="0"/>
          </a:p>
        </p:txBody>
      </p:sp>
      <p:sp>
        <p:nvSpPr>
          <p:cNvPr id="3" name="Content Placeholder 2"/>
          <p:cNvSpPr>
            <a:spLocks noGrp="1"/>
          </p:cNvSpPr>
          <p:nvPr>
            <p:ph idx="1"/>
          </p:nvPr>
        </p:nvSpPr>
        <p:spPr/>
        <p:txBody>
          <a:bodyPr>
            <a:normAutofit lnSpcReduction="10000"/>
          </a:bodyPr>
          <a:lstStyle/>
          <a:p>
            <a:r>
              <a:rPr lang="en-US" b="1" dirty="0"/>
              <a:t>Conversion Rate</a:t>
            </a:r>
            <a:r>
              <a:rPr lang="en-US" dirty="0"/>
              <a:t>: The percentage of website visitors who complete a desired action, such as making a purchase or signing up for a newsletter.</a:t>
            </a:r>
          </a:p>
          <a:p>
            <a:r>
              <a:rPr lang="en-US" b="1" dirty="0"/>
              <a:t>CTR (Click-Through Rate)</a:t>
            </a:r>
            <a:r>
              <a:rPr lang="en-US" dirty="0"/>
              <a:t>: The ratio of clicks on an ad to the number of times it was shown, used to measure ad effectiveness.</a:t>
            </a:r>
          </a:p>
          <a:p>
            <a:r>
              <a:rPr lang="en-US" b="1" dirty="0"/>
              <a:t>ROI (Return on Investment)</a:t>
            </a:r>
            <a:r>
              <a:rPr lang="en-US" dirty="0"/>
              <a:t>: The measure of the profitability of a digital marketing campaign by comparing costs to revenue generated</a:t>
            </a:r>
            <a:r>
              <a:rPr lang="en-US" dirty="0" smtClean="0"/>
              <a:t>.</a:t>
            </a:r>
          </a:p>
          <a:p>
            <a:r>
              <a:rPr lang="en-US" b="1" dirty="0"/>
              <a:t>Keywords</a:t>
            </a:r>
            <a:r>
              <a:rPr lang="en-US" dirty="0"/>
              <a:t>: Words or phrases used in search engine marketing and SEO to target specific search queries.</a:t>
            </a:r>
          </a:p>
        </p:txBody>
      </p:sp>
    </p:spTree>
    <p:extLst>
      <p:ext uri="{BB962C8B-B14F-4D97-AF65-F5344CB8AC3E}">
        <p14:creationId xmlns:p14="http://schemas.microsoft.com/office/powerpoint/2010/main" val="276787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a:t>Landing Page</a:t>
            </a:r>
            <a:r>
              <a:rPr lang="en-US" dirty="0"/>
              <a:t>: The web page where users are directed after clicking an ad or link, designed for specific actions like conversions.</a:t>
            </a:r>
          </a:p>
          <a:p>
            <a:r>
              <a:rPr lang="en-US" b="1" dirty="0"/>
              <a:t>Analytics</a:t>
            </a:r>
            <a:r>
              <a:rPr lang="en-US" dirty="0"/>
              <a:t>: Tools like Google Analytics used to track website traffic, user behavior, and campaign performance.</a:t>
            </a:r>
          </a:p>
          <a:p>
            <a:r>
              <a:rPr lang="en-US" b="1" dirty="0"/>
              <a:t>A/B Testing</a:t>
            </a:r>
            <a:r>
              <a:rPr lang="en-US" dirty="0"/>
              <a:t>: A method of comparing two versions of a webpage or ad to determine which one performs better.</a:t>
            </a:r>
          </a:p>
          <a:p>
            <a:r>
              <a:rPr lang="en-US" b="1" dirty="0"/>
              <a:t>Persona</a:t>
            </a:r>
            <a:r>
              <a:rPr lang="en-US" dirty="0"/>
              <a:t>: A fictional representation of a target customer based on research and data, used to tailor marketing efforts.</a:t>
            </a:r>
          </a:p>
          <a:p>
            <a:r>
              <a:rPr lang="en-US" b="1" dirty="0"/>
              <a:t>CTR (Customer Relationship Management)</a:t>
            </a:r>
            <a:r>
              <a:rPr lang="en-US" dirty="0"/>
              <a:t>: Strategies and tools to manage and nurture customer relationships for repeat business</a:t>
            </a:r>
            <a:r>
              <a:rPr lang="en-US" dirty="0" smtClean="0"/>
              <a:t>.</a:t>
            </a:r>
            <a:endParaRPr lang="en-US" dirty="0"/>
          </a:p>
        </p:txBody>
      </p:sp>
      <p:sp>
        <p:nvSpPr>
          <p:cNvPr id="4" name="Title 1"/>
          <p:cNvSpPr>
            <a:spLocks noGrp="1"/>
          </p:cNvSpPr>
          <p:nvPr>
            <p:ph type="title"/>
          </p:nvPr>
        </p:nvSpPr>
        <p:spPr/>
        <p:txBody>
          <a:bodyPr>
            <a:normAutofit fontScale="90000"/>
          </a:bodyPr>
          <a:lstStyle/>
          <a:p>
            <a:r>
              <a:rPr lang="en-US" b="1" dirty="0"/>
              <a:t>Key Terminology and Concepts in Digital Marketing</a:t>
            </a:r>
            <a:endParaRPr lang="en-US" dirty="0"/>
          </a:p>
        </p:txBody>
      </p:sp>
    </p:spTree>
    <p:extLst>
      <p:ext uri="{BB962C8B-B14F-4D97-AF65-F5344CB8AC3E}">
        <p14:creationId xmlns:p14="http://schemas.microsoft.com/office/powerpoint/2010/main" val="65219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Website and Content Marketing</a:t>
            </a:r>
            <a:endParaRPr lang="en-US" dirty="0"/>
          </a:p>
        </p:txBody>
      </p:sp>
      <p:sp>
        <p:nvSpPr>
          <p:cNvPr id="3" name="Content Placeholder 2"/>
          <p:cNvSpPr>
            <a:spLocks noGrp="1"/>
          </p:cNvSpPr>
          <p:nvPr>
            <p:ph idx="1"/>
          </p:nvPr>
        </p:nvSpPr>
        <p:spPr/>
        <p:txBody>
          <a:bodyPr/>
          <a:lstStyle/>
          <a:p>
            <a:pPr marL="0" indent="0">
              <a:buNone/>
            </a:pPr>
            <a:r>
              <a:rPr lang="en-US" dirty="0"/>
              <a:t>Website and content marketing are integral components of a successful digital marketing strategy. This combination involves creating and maintaining an effective website while producing valuable and engaging content to attract, inform, and engage the target audience.</a:t>
            </a:r>
          </a:p>
        </p:txBody>
      </p:sp>
    </p:spTree>
    <p:extLst>
      <p:ext uri="{BB962C8B-B14F-4D97-AF65-F5344CB8AC3E}">
        <p14:creationId xmlns:p14="http://schemas.microsoft.com/office/powerpoint/2010/main" val="1799902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Website Design and Optimization</a:t>
            </a:r>
            <a:endParaRPr lang="en-US" dirty="0"/>
          </a:p>
        </p:txBody>
      </p:sp>
      <p:sp>
        <p:nvSpPr>
          <p:cNvPr id="3" name="Content Placeholder 2"/>
          <p:cNvSpPr>
            <a:spLocks noGrp="1"/>
          </p:cNvSpPr>
          <p:nvPr>
            <p:ph idx="1"/>
          </p:nvPr>
        </p:nvSpPr>
        <p:spPr/>
        <p:txBody>
          <a:bodyPr/>
          <a:lstStyle/>
          <a:p>
            <a:r>
              <a:rPr lang="en-US" b="1" dirty="0"/>
              <a:t>Website Design</a:t>
            </a:r>
            <a:r>
              <a:rPr lang="en-US" dirty="0"/>
              <a:t>: A well-designed website is visually appealing, user-friendly, and aligned with the brand's identity. It should have clear navigation, responsive design for various devices, and an intuitive layout. Example: Apple's website is known for its sleek design, easy navigation, and product showcases that align with its brand image.</a:t>
            </a:r>
          </a:p>
          <a:p>
            <a:r>
              <a:rPr lang="en-US" b="1" dirty="0"/>
              <a:t>Website Speed</a:t>
            </a:r>
            <a:r>
              <a:rPr lang="en-US" dirty="0"/>
              <a:t>: Optimizing website load times is crucial. Slow-loading pages can lead to higher bounce rates. Example: Amazon ensures fast load times to provide a seamless shopping experience</a:t>
            </a:r>
            <a:r>
              <a:rPr lang="en-US" dirty="0" smtClean="0"/>
              <a:t>.</a:t>
            </a:r>
            <a:endParaRPr lang="en-US" dirty="0"/>
          </a:p>
        </p:txBody>
      </p:sp>
    </p:spTree>
    <p:extLst>
      <p:ext uri="{BB962C8B-B14F-4D97-AF65-F5344CB8AC3E}">
        <p14:creationId xmlns:p14="http://schemas.microsoft.com/office/powerpoint/2010/main" val="384978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and Its Objective</a:t>
            </a:r>
            <a:endParaRPr lang="en-US" dirty="0"/>
          </a:p>
        </p:txBody>
      </p:sp>
      <p:sp>
        <p:nvSpPr>
          <p:cNvPr id="3" name="Content Placeholder 2"/>
          <p:cNvSpPr>
            <a:spLocks noGrp="1"/>
          </p:cNvSpPr>
          <p:nvPr>
            <p:ph idx="1"/>
          </p:nvPr>
        </p:nvSpPr>
        <p:spPr/>
        <p:txBody>
          <a:bodyPr>
            <a:normAutofit lnSpcReduction="10000"/>
          </a:bodyPr>
          <a:lstStyle/>
          <a:p>
            <a:r>
              <a:rPr lang="en-US" b="1" dirty="0" smtClean="0"/>
              <a:t>What is Marketing?</a:t>
            </a:r>
          </a:p>
          <a:p>
            <a:r>
              <a:rPr lang="en-US" dirty="0" smtClean="0"/>
              <a:t>Marketing is </a:t>
            </a:r>
            <a:r>
              <a:rPr lang="en-US" dirty="0"/>
              <a:t>the process of promoting, advertising, and selling products or services to consumers or businesses. </a:t>
            </a:r>
            <a:endParaRPr lang="en-US" dirty="0" smtClean="0"/>
          </a:p>
          <a:p>
            <a:r>
              <a:rPr lang="en-US" dirty="0" smtClean="0"/>
              <a:t>It </a:t>
            </a:r>
            <a:r>
              <a:rPr lang="en-US" dirty="0"/>
              <a:t>involves various strategies, tactics, and activities aimed at creating awareness, generating interest, and ultimately driving customer acquisition and retention</a:t>
            </a:r>
            <a:r>
              <a:rPr lang="en-US" dirty="0" smtClean="0"/>
              <a:t>.</a:t>
            </a:r>
          </a:p>
          <a:p>
            <a:r>
              <a:rPr lang="en-US" dirty="0" smtClean="0"/>
              <a:t>Marketing </a:t>
            </a:r>
            <a:r>
              <a:rPr lang="en-US" dirty="0"/>
              <a:t>is a fundamental function for businesses and organizations to connect with their target audiences and achieve their goals. </a:t>
            </a:r>
          </a:p>
        </p:txBody>
      </p:sp>
    </p:spTree>
    <p:extLst>
      <p:ext uri="{BB962C8B-B14F-4D97-AF65-F5344CB8AC3E}">
        <p14:creationId xmlns:p14="http://schemas.microsoft.com/office/powerpoint/2010/main" val="3097693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Website Design and Optimization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Mobile Optimization</a:t>
            </a:r>
            <a:r>
              <a:rPr lang="en-US" dirty="0"/>
              <a:t>: With the increasing use of mobile devices, websites must be optimized for mobile viewing to ensure a positive user experience. Example: </a:t>
            </a:r>
            <a:r>
              <a:rPr lang="en-US" dirty="0" err="1"/>
              <a:t>Airbnb's</a:t>
            </a:r>
            <a:r>
              <a:rPr lang="en-US" dirty="0"/>
              <a:t> mobile site and app are user-friendly and responsive.</a:t>
            </a:r>
          </a:p>
          <a:p>
            <a:r>
              <a:rPr lang="en-US" b="1" dirty="0"/>
              <a:t>User Experience (UX)</a:t>
            </a:r>
            <a:r>
              <a:rPr lang="en-US" dirty="0"/>
              <a:t>: A website's UX involves elements such as user flow, accessibility, and readability. A user-friendly interface enhances engagement. Example: The website of The New York Times offers a clean and readable layout.</a:t>
            </a:r>
          </a:p>
          <a:p>
            <a:r>
              <a:rPr lang="en-US" b="1" dirty="0"/>
              <a:t>Call to Action (CTA)</a:t>
            </a:r>
            <a:r>
              <a:rPr lang="en-US" dirty="0"/>
              <a:t>: Effective CTAs guide visitors to take desired actions, such as signing up, making a purchase, or contacting the company. Example: </a:t>
            </a:r>
            <a:r>
              <a:rPr lang="en-US" dirty="0" err="1"/>
              <a:t>HubSpot's</a:t>
            </a:r>
            <a:r>
              <a:rPr lang="en-US" dirty="0"/>
              <a:t> website strategically places CTAs to encourage users to try their services.</a:t>
            </a:r>
          </a:p>
        </p:txBody>
      </p:sp>
    </p:spTree>
    <p:extLst>
      <p:ext uri="{BB962C8B-B14F-4D97-AF65-F5344CB8AC3E}">
        <p14:creationId xmlns:p14="http://schemas.microsoft.com/office/powerpoint/2010/main" val="2037892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Content Creation, including Blogging, Video, and </a:t>
            </a:r>
            <a:r>
              <a:rPr lang="en-US" b="1" dirty="0" err="1"/>
              <a:t>Infographics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Blogging</a:t>
            </a:r>
            <a:r>
              <a:rPr lang="en-US" dirty="0"/>
              <a:t>: Regularly publishing informative and engaging blog posts can establish authority and attract organic traffic. Example: Neil Patel's blog provides valuable insights into digital marketing and SEO.</a:t>
            </a:r>
          </a:p>
          <a:p>
            <a:r>
              <a:rPr lang="en-US" b="1" dirty="0"/>
              <a:t>Video Content</a:t>
            </a:r>
            <a:r>
              <a:rPr lang="en-US" dirty="0"/>
              <a:t>: Videos capture attention and convey information effectively. Examples include product demos, tutorials, and </a:t>
            </a:r>
            <a:r>
              <a:rPr lang="en-US" dirty="0" err="1"/>
              <a:t>vlogs</a:t>
            </a:r>
            <a:r>
              <a:rPr lang="en-US" dirty="0"/>
              <a:t>. Example: TED Talks offer educational and inspirational video content.</a:t>
            </a:r>
          </a:p>
          <a:p>
            <a:r>
              <a:rPr lang="en-US" b="1" dirty="0" err="1"/>
              <a:t>Infographics</a:t>
            </a:r>
            <a:r>
              <a:rPr lang="en-US" dirty="0"/>
              <a:t>: Visual content like </a:t>
            </a:r>
            <a:r>
              <a:rPr lang="en-US" dirty="0" err="1"/>
              <a:t>infographics</a:t>
            </a:r>
            <a:r>
              <a:rPr lang="en-US" dirty="0"/>
              <a:t> simplifies complex information, making it easy to digest. Example: The World Health Organization (WHO) uses </a:t>
            </a:r>
            <a:r>
              <a:rPr lang="en-US" dirty="0" err="1"/>
              <a:t>infographics</a:t>
            </a:r>
            <a:r>
              <a:rPr lang="en-US" dirty="0"/>
              <a:t> to convey health-related information.</a:t>
            </a:r>
          </a:p>
          <a:p>
            <a:endParaRPr lang="en-US" dirty="0"/>
          </a:p>
        </p:txBody>
      </p:sp>
    </p:spTree>
    <p:extLst>
      <p:ext uri="{BB962C8B-B14F-4D97-AF65-F5344CB8AC3E}">
        <p14:creationId xmlns:p14="http://schemas.microsoft.com/office/powerpoint/2010/main" val="3895290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Content Creation, including Blogging, Video, and </a:t>
            </a:r>
            <a:r>
              <a:rPr lang="en-US" b="1" dirty="0" err="1"/>
              <a:t>Infographics</a:t>
            </a:r>
            <a:endParaRPr lang="en-US" dirty="0"/>
          </a:p>
        </p:txBody>
      </p:sp>
      <p:sp>
        <p:nvSpPr>
          <p:cNvPr id="3" name="Content Placeholder 2"/>
          <p:cNvSpPr>
            <a:spLocks noGrp="1"/>
          </p:cNvSpPr>
          <p:nvPr>
            <p:ph idx="1"/>
          </p:nvPr>
        </p:nvSpPr>
        <p:spPr/>
        <p:txBody>
          <a:bodyPr/>
          <a:lstStyle/>
          <a:p>
            <a:r>
              <a:rPr lang="en-US" b="1" dirty="0"/>
              <a:t>E-books and Whitepapers</a:t>
            </a:r>
            <a:r>
              <a:rPr lang="en-US" dirty="0"/>
              <a:t>: In-depth content resources like e-books and whitepapers provide valuable information to a specific audience. Example: </a:t>
            </a:r>
            <a:r>
              <a:rPr lang="en-US" dirty="0" err="1"/>
              <a:t>HubSpot</a:t>
            </a:r>
            <a:r>
              <a:rPr lang="en-US" dirty="0"/>
              <a:t> offers free marketing and sales e-books to educate its audience.</a:t>
            </a:r>
          </a:p>
          <a:p>
            <a:r>
              <a:rPr lang="en-US" b="1" dirty="0"/>
              <a:t>Podcasts</a:t>
            </a:r>
            <a:r>
              <a:rPr lang="en-US" dirty="0"/>
              <a:t>: Podcasts are audio content that can be informative or entertaining. They cater to the growing audience of podcast listeners. Example: "The Joe Rogan Experience" is a popular podcast with diverse topics and high engagement</a:t>
            </a:r>
            <a:r>
              <a:rPr lang="en-US" dirty="0" smtClean="0"/>
              <a:t>.</a:t>
            </a:r>
            <a:endParaRPr lang="en-US" dirty="0"/>
          </a:p>
        </p:txBody>
      </p:sp>
    </p:spTree>
    <p:extLst>
      <p:ext uri="{BB962C8B-B14F-4D97-AF65-F5344CB8AC3E}">
        <p14:creationId xmlns:p14="http://schemas.microsoft.com/office/powerpoint/2010/main" val="929809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Search Engine Optimization (SEO) Principles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Keyword Research</a:t>
            </a:r>
            <a:r>
              <a:rPr lang="en-US" dirty="0"/>
              <a:t>: Identifying relevant keywords that users are searching for and strategically incorporating them into content. Example: A travel website might target keywords like "best vacation destinations" or "budget travel tips."</a:t>
            </a:r>
          </a:p>
          <a:p>
            <a:r>
              <a:rPr lang="en-US" b="1" dirty="0"/>
              <a:t>On-Page SEO</a:t>
            </a:r>
            <a:r>
              <a:rPr lang="en-US" dirty="0"/>
              <a:t>: Optimizing individual web pages with title tags, meta descriptions, headers, and keyword-rich content. Example: An e-commerce site uses on-page SEO to improve product page rankings.</a:t>
            </a:r>
          </a:p>
          <a:p>
            <a:r>
              <a:rPr lang="en-US" b="1" dirty="0"/>
              <a:t>Link Building</a:t>
            </a:r>
            <a:r>
              <a:rPr lang="en-US" dirty="0"/>
              <a:t>: Acquiring high-quality backlinks from authoritative websites to improve a site's credibility and SEO rankings. Example: A tech blog might earn backlinks from reputable tech news websites.</a:t>
            </a:r>
          </a:p>
        </p:txBody>
      </p:sp>
    </p:spTree>
    <p:extLst>
      <p:ext uri="{BB962C8B-B14F-4D97-AF65-F5344CB8AC3E}">
        <p14:creationId xmlns:p14="http://schemas.microsoft.com/office/powerpoint/2010/main" val="4197248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a:t>Mobile-Friendly Design</a:t>
            </a:r>
            <a:r>
              <a:rPr lang="en-US" dirty="0"/>
              <a:t>: Ensuring that a website is responsive and mobile-friendly, which is crucial for SEO rankings since Google prioritizes mobile-friendly websites. Example: Mobile optimization is essential for e-commerce websites like Amazon.</a:t>
            </a:r>
          </a:p>
          <a:p>
            <a:r>
              <a:rPr lang="en-US" b="1" dirty="0"/>
              <a:t>Content Quality</a:t>
            </a:r>
            <a:r>
              <a:rPr lang="en-US" dirty="0"/>
              <a:t>: High-quality, informative, and original content not only engages users but also attracts natural backlinks, improving SEO. Example: Educational websites like Khan Academy prioritize content quality to rank well.</a:t>
            </a:r>
          </a:p>
          <a:p>
            <a:r>
              <a:rPr lang="en-US" b="1" dirty="0"/>
              <a:t>User Experience</a:t>
            </a:r>
            <a:r>
              <a:rPr lang="en-US" dirty="0"/>
              <a:t>: A positive user experience, including fast load times and easy navigation, is a ranking factor in SEO. Example: Google rewards websites that provide excellent UX.</a:t>
            </a:r>
          </a:p>
          <a:p>
            <a:endParaRPr lang="en-US" dirty="0"/>
          </a:p>
        </p:txBody>
      </p:sp>
      <p:sp>
        <p:nvSpPr>
          <p:cNvPr id="4" name="Title 1"/>
          <p:cNvSpPr>
            <a:spLocks noGrp="1"/>
          </p:cNvSpPr>
          <p:nvPr>
            <p:ph type="title"/>
          </p:nvPr>
        </p:nvSpPr>
        <p:spPr/>
        <p:txBody>
          <a:bodyPr>
            <a:normAutofit fontScale="90000"/>
          </a:bodyPr>
          <a:lstStyle/>
          <a:p>
            <a:r>
              <a:rPr lang="en-US" b="1" dirty="0"/>
              <a:t>Search Engine Optimization (SEO) Principles</a:t>
            </a:r>
            <a:endParaRPr lang="en-US" dirty="0"/>
          </a:p>
        </p:txBody>
      </p:sp>
    </p:spTree>
    <p:extLst>
      <p:ext uri="{BB962C8B-B14F-4D97-AF65-F5344CB8AC3E}">
        <p14:creationId xmlns:p14="http://schemas.microsoft.com/office/powerpoint/2010/main" val="4113738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Effective website design, engaging content creation, and SEO principles work in tandem to drive organic traffic, improve user engagement, and ultimately achieve digital marketing goals. A well-optimized website with valuable content can significantly contribute to a brand's online success.</a:t>
            </a:r>
          </a:p>
        </p:txBody>
      </p:sp>
      <p:sp>
        <p:nvSpPr>
          <p:cNvPr id="4" name="Title 1"/>
          <p:cNvSpPr>
            <a:spLocks noGrp="1"/>
          </p:cNvSpPr>
          <p:nvPr>
            <p:ph type="title"/>
          </p:nvPr>
        </p:nvSpPr>
        <p:spPr/>
        <p:txBody>
          <a:bodyPr>
            <a:normAutofit fontScale="90000"/>
          </a:bodyPr>
          <a:lstStyle/>
          <a:p>
            <a:r>
              <a:rPr lang="en-US" b="1" dirty="0"/>
              <a:t>Search Engine Optimization (SEO) Principles</a:t>
            </a:r>
            <a:endParaRPr lang="en-US" dirty="0"/>
          </a:p>
        </p:txBody>
      </p:sp>
    </p:spTree>
    <p:extLst>
      <p:ext uri="{BB962C8B-B14F-4D97-AF65-F5344CB8AC3E}">
        <p14:creationId xmlns:p14="http://schemas.microsoft.com/office/powerpoint/2010/main" val="274579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1528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Marketing</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a:t>Digital Marketing</a:t>
            </a:r>
            <a:r>
              <a:rPr lang="en-US" dirty="0"/>
              <a:t>: Leveraging online channels and tools to promote products or services, including </a:t>
            </a:r>
            <a:r>
              <a:rPr lang="en-US" dirty="0" smtClean="0"/>
              <a:t>Search Engine Optimization (SEO), Search Engine Marketing (SEM), </a:t>
            </a:r>
            <a:r>
              <a:rPr lang="en-US" dirty="0"/>
              <a:t>social media, email, and content marketing</a:t>
            </a:r>
            <a:r>
              <a:rPr lang="en-US" dirty="0" smtClean="0"/>
              <a:t>.</a:t>
            </a:r>
          </a:p>
          <a:p>
            <a:r>
              <a:rPr lang="en-US" b="1" dirty="0"/>
              <a:t>Search Engine Optimization (SEO)</a:t>
            </a:r>
            <a:r>
              <a:rPr lang="en-US" dirty="0"/>
              <a:t>: Optimizing website content to rank higher in search engine results. Example: A company optimizing its website to appear on the first page of Google search results for relevant keywords.</a:t>
            </a:r>
          </a:p>
          <a:p>
            <a:r>
              <a:rPr lang="en-US" b="1" dirty="0"/>
              <a:t>Search Engine Marketing (SEM)</a:t>
            </a:r>
            <a:r>
              <a:rPr lang="en-US" dirty="0"/>
              <a:t>: Using paid advertising to appear in search engine results. Example: Running Google Ads to promote a product or service</a:t>
            </a:r>
            <a:r>
              <a:rPr lang="en-US" dirty="0" smtClean="0"/>
              <a:t>.</a:t>
            </a:r>
            <a:endParaRPr lang="en-US" dirty="0"/>
          </a:p>
        </p:txBody>
      </p:sp>
    </p:spTree>
    <p:extLst>
      <p:ext uri="{BB962C8B-B14F-4D97-AF65-F5344CB8AC3E}">
        <p14:creationId xmlns:p14="http://schemas.microsoft.com/office/powerpoint/2010/main" val="131923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Marketing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Social </a:t>
            </a:r>
            <a:r>
              <a:rPr lang="en-US" b="1" dirty="0"/>
              <a:t>Media Marketing</a:t>
            </a:r>
            <a:r>
              <a:rPr lang="en-US" dirty="0"/>
              <a:t>: Promoting products or services on social media platforms like Facebook, Instagram, Twitter, and LinkedIn. Example: Creating engaging posts and running paid ads on Facebook to reach a specific target audience.</a:t>
            </a:r>
          </a:p>
          <a:p>
            <a:r>
              <a:rPr lang="en-US" b="1" dirty="0"/>
              <a:t>Email Marketing</a:t>
            </a:r>
            <a:r>
              <a:rPr lang="en-US" dirty="0"/>
              <a:t>: Sending targeted emails to a list of subscribers or customers. Example: Sending a weekly newsletter with product updates and promotions.</a:t>
            </a:r>
          </a:p>
          <a:p>
            <a:r>
              <a:rPr lang="en-US" b="1" dirty="0"/>
              <a:t>Content Marketing</a:t>
            </a:r>
            <a:r>
              <a:rPr lang="en-US" dirty="0"/>
              <a:t>: Creating and distributing valuable content to attract and engage a target audience. Example: Publishing blog posts, videos, or </a:t>
            </a:r>
            <a:r>
              <a:rPr lang="en-US" dirty="0" err="1"/>
              <a:t>infographics</a:t>
            </a:r>
            <a:r>
              <a:rPr lang="en-US" dirty="0"/>
              <a:t> that provide useful information to potential customers</a:t>
            </a:r>
            <a:r>
              <a:rPr lang="en-US" dirty="0" smtClean="0"/>
              <a:t>.</a:t>
            </a:r>
            <a:endParaRPr lang="en-US" dirty="0"/>
          </a:p>
        </p:txBody>
      </p:sp>
    </p:spTree>
    <p:extLst>
      <p:ext uri="{BB962C8B-B14F-4D97-AF65-F5344CB8AC3E}">
        <p14:creationId xmlns:p14="http://schemas.microsoft.com/office/powerpoint/2010/main" val="399060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Marketing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Traditional </a:t>
            </a:r>
            <a:r>
              <a:rPr lang="en-US" b="1" dirty="0"/>
              <a:t>Marketing</a:t>
            </a:r>
            <a:r>
              <a:rPr lang="en-US" dirty="0"/>
              <a:t>: Utilizing conventional advertising methods such as print, TV, radio, and direct mail to reach a broad audience</a:t>
            </a:r>
            <a:r>
              <a:rPr lang="en-US" dirty="0" smtClean="0"/>
              <a:t>.</a:t>
            </a:r>
          </a:p>
          <a:p>
            <a:r>
              <a:rPr lang="en-US" b="1" dirty="0"/>
              <a:t>Print Advertising</a:t>
            </a:r>
            <a:r>
              <a:rPr lang="en-US" dirty="0"/>
              <a:t>: Placing ads in newspapers, magazines, and brochures. Example: Running a full-page ad in a local newspaper.</a:t>
            </a:r>
          </a:p>
          <a:p>
            <a:r>
              <a:rPr lang="en-US" b="1" dirty="0"/>
              <a:t>TV and Radio Advertising</a:t>
            </a:r>
            <a:r>
              <a:rPr lang="en-US" dirty="0"/>
              <a:t>: Airing commercials on television or radio stations. Example: Running a 30-second TV ad during a primetime show.</a:t>
            </a:r>
          </a:p>
          <a:p>
            <a:r>
              <a:rPr lang="en-US" b="1" dirty="0"/>
              <a:t>Direct Mail Marketing</a:t>
            </a:r>
            <a:r>
              <a:rPr lang="en-US" dirty="0"/>
              <a:t>: Sending physical promotional materials, such as postcards or catalogs, to a targeted list of recipients. Example: Sending a catalog to existing customers.</a:t>
            </a:r>
          </a:p>
          <a:p>
            <a:r>
              <a:rPr lang="en-US" b="1" dirty="0"/>
              <a:t>Outdoor Advertising</a:t>
            </a:r>
            <a:r>
              <a:rPr lang="en-US" dirty="0"/>
              <a:t>: Using billboards, bus ads, and other outdoor mediums to display ads. Example: Renting a billboard along a busy highway.</a:t>
            </a:r>
          </a:p>
          <a:p>
            <a:endParaRPr lang="en-US" dirty="0"/>
          </a:p>
        </p:txBody>
      </p:sp>
    </p:spTree>
    <p:extLst>
      <p:ext uri="{BB962C8B-B14F-4D97-AF65-F5344CB8AC3E}">
        <p14:creationId xmlns:p14="http://schemas.microsoft.com/office/powerpoint/2010/main" val="341139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Marketing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Content </a:t>
            </a:r>
            <a:r>
              <a:rPr lang="en-US" b="1" dirty="0"/>
              <a:t>Marketing</a:t>
            </a:r>
            <a:r>
              <a:rPr lang="en-US" dirty="0"/>
              <a:t>: Creating and sharing valuable, relevant content to attract and engage a target audience, often through blogs, videos, and </a:t>
            </a:r>
            <a:r>
              <a:rPr lang="en-US" dirty="0" err="1"/>
              <a:t>infographics</a:t>
            </a:r>
            <a:r>
              <a:rPr lang="en-US" dirty="0" smtClean="0"/>
              <a:t>.</a:t>
            </a:r>
          </a:p>
          <a:p>
            <a:r>
              <a:rPr lang="en-US" b="1" dirty="0"/>
              <a:t>Blogging</a:t>
            </a:r>
            <a:r>
              <a:rPr lang="en-US" dirty="0"/>
              <a:t>: Creating and regularly updating a blog to provide valuable information and engage an audience. Example: A fitness brand maintaining a blog with workout tips and nutrition advice.</a:t>
            </a:r>
          </a:p>
          <a:p>
            <a:r>
              <a:rPr lang="en-US" b="1" dirty="0"/>
              <a:t>Video Marketing</a:t>
            </a:r>
            <a:r>
              <a:rPr lang="en-US" dirty="0"/>
              <a:t>: Creating video content for platforms like YouTube or </a:t>
            </a:r>
            <a:r>
              <a:rPr lang="en-US" dirty="0" err="1"/>
              <a:t>TikTok</a:t>
            </a:r>
            <a:r>
              <a:rPr lang="en-US" dirty="0"/>
              <a:t> to entertain, educate, or promote products. Example: A cosmetics company producing makeup tutorials on YouTube.</a:t>
            </a:r>
          </a:p>
          <a:p>
            <a:r>
              <a:rPr lang="en-US" b="1" dirty="0" err="1"/>
              <a:t>Infographic</a:t>
            </a:r>
            <a:r>
              <a:rPr lang="en-US" b="1" dirty="0"/>
              <a:t> Marketing</a:t>
            </a:r>
            <a:r>
              <a:rPr lang="en-US" dirty="0"/>
              <a:t>: Creating visually appealing </a:t>
            </a:r>
            <a:r>
              <a:rPr lang="en-US" dirty="0" err="1"/>
              <a:t>infographics</a:t>
            </a:r>
            <a:r>
              <a:rPr lang="en-US" dirty="0"/>
              <a:t> to convey information or statistics. Example: An environmental organization creating </a:t>
            </a:r>
            <a:r>
              <a:rPr lang="en-US" dirty="0" err="1"/>
              <a:t>infographics</a:t>
            </a:r>
            <a:r>
              <a:rPr lang="en-US" dirty="0"/>
              <a:t> about the impact of pollution.</a:t>
            </a:r>
          </a:p>
          <a:p>
            <a:endParaRPr lang="en-US" dirty="0"/>
          </a:p>
        </p:txBody>
      </p:sp>
    </p:spTree>
    <p:extLst>
      <p:ext uri="{BB962C8B-B14F-4D97-AF65-F5344CB8AC3E}">
        <p14:creationId xmlns:p14="http://schemas.microsoft.com/office/powerpoint/2010/main" val="3831153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Marketing</a:t>
            </a:r>
            <a:endParaRPr lang="en-US" dirty="0"/>
          </a:p>
        </p:txBody>
      </p:sp>
      <p:sp>
        <p:nvSpPr>
          <p:cNvPr id="3" name="Content Placeholder 2"/>
          <p:cNvSpPr>
            <a:spLocks noGrp="1"/>
          </p:cNvSpPr>
          <p:nvPr>
            <p:ph idx="1"/>
          </p:nvPr>
        </p:nvSpPr>
        <p:spPr/>
        <p:txBody>
          <a:bodyPr>
            <a:normAutofit/>
          </a:bodyPr>
          <a:lstStyle/>
          <a:p>
            <a:r>
              <a:rPr lang="en-US" b="1" dirty="0" smtClean="0"/>
              <a:t>Influencer </a:t>
            </a:r>
            <a:r>
              <a:rPr lang="en-US" b="1" dirty="0"/>
              <a:t>Marketing</a:t>
            </a:r>
            <a:r>
              <a:rPr lang="en-US" dirty="0"/>
              <a:t>: Collaborating with individuals who have a significant online following to endorse and promote products or services</a:t>
            </a:r>
            <a:r>
              <a:rPr lang="en-US" dirty="0" smtClean="0"/>
              <a:t>.</a:t>
            </a:r>
          </a:p>
          <a:p>
            <a:r>
              <a:rPr lang="en-US" b="1" dirty="0"/>
              <a:t>Event Marketing</a:t>
            </a:r>
            <a:r>
              <a:rPr lang="en-US" dirty="0"/>
              <a:t>: Promoting products or services through live events, trade shows, conferences, or exhibitions to connect with potential customers.</a:t>
            </a:r>
          </a:p>
          <a:p>
            <a:r>
              <a:rPr lang="en-US" b="1" dirty="0"/>
              <a:t>Guerrilla Marketing</a:t>
            </a:r>
            <a:r>
              <a:rPr lang="en-US" dirty="0"/>
              <a:t>: Employing unconventional and attention-grabbing tactics to create buzz and engage an audience</a:t>
            </a:r>
            <a:r>
              <a:rPr lang="en-US" dirty="0" smtClean="0"/>
              <a:t>.</a:t>
            </a:r>
          </a:p>
          <a:p>
            <a:endParaRPr lang="en-US" dirty="0"/>
          </a:p>
        </p:txBody>
      </p:sp>
    </p:spTree>
    <p:extLst>
      <p:ext uri="{BB962C8B-B14F-4D97-AF65-F5344CB8AC3E}">
        <p14:creationId xmlns:p14="http://schemas.microsoft.com/office/powerpoint/2010/main" val="382095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Affiliate </a:t>
            </a:r>
            <a:r>
              <a:rPr lang="en-US" b="1" dirty="0"/>
              <a:t>Marketing</a:t>
            </a:r>
            <a:r>
              <a:rPr lang="en-US" dirty="0"/>
              <a:t>: Partnering with affiliates or businesses to promote products in exchange for commissions on sales generated.</a:t>
            </a:r>
          </a:p>
          <a:p>
            <a:r>
              <a:rPr lang="en-US" b="1" dirty="0"/>
              <a:t>Cause Marketing</a:t>
            </a:r>
            <a:r>
              <a:rPr lang="en-US" dirty="0"/>
              <a:t>: Aligning a brand with a social or environmental cause to drive sales and support a charitable or ethical mission</a:t>
            </a:r>
            <a:r>
              <a:rPr lang="en-US" dirty="0" smtClean="0"/>
              <a:t>.</a:t>
            </a:r>
            <a:endParaRPr lang="en-US" dirty="0"/>
          </a:p>
        </p:txBody>
      </p:sp>
      <p:sp>
        <p:nvSpPr>
          <p:cNvPr id="4" name="Title 1"/>
          <p:cNvSpPr>
            <a:spLocks noGrp="1"/>
          </p:cNvSpPr>
          <p:nvPr>
            <p:ph type="title"/>
          </p:nvPr>
        </p:nvSpPr>
        <p:spPr/>
        <p:txBody>
          <a:bodyPr/>
          <a:lstStyle/>
          <a:p>
            <a:r>
              <a:rPr lang="en-US" dirty="0" smtClean="0"/>
              <a:t>Types of Marketing</a:t>
            </a:r>
            <a:endParaRPr lang="en-US" dirty="0"/>
          </a:p>
        </p:txBody>
      </p:sp>
    </p:spTree>
    <p:extLst>
      <p:ext uri="{BB962C8B-B14F-4D97-AF65-F5344CB8AC3E}">
        <p14:creationId xmlns:p14="http://schemas.microsoft.com/office/powerpoint/2010/main" val="425138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2810051"/>
          </a:xfrm>
        </p:spPr>
        <p:txBody>
          <a:bodyPr/>
          <a:lstStyle/>
          <a:p>
            <a:r>
              <a:rPr lang="en-US" dirty="0" smtClean="0"/>
              <a:t>Digital Marketing</a:t>
            </a:r>
            <a:endParaRPr lang="en-US" dirty="0"/>
          </a:p>
        </p:txBody>
      </p:sp>
    </p:spTree>
    <p:extLst>
      <p:ext uri="{BB962C8B-B14F-4D97-AF65-F5344CB8AC3E}">
        <p14:creationId xmlns:p14="http://schemas.microsoft.com/office/powerpoint/2010/main" val="37285738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1379</TotalTime>
  <Words>2621</Words>
  <Application>Microsoft Office PowerPoint</Application>
  <PresentationFormat>Widescreen</PresentationFormat>
  <Paragraphs>112</Paragraphs>
  <Slides>26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Garamond</vt:lpstr>
      <vt:lpstr>Organic</vt:lpstr>
      <vt:lpstr>Digital Marketing</vt:lpstr>
      <vt:lpstr>Marketing and Its Objective</vt:lpstr>
      <vt:lpstr>Types of Marketing</vt:lpstr>
      <vt:lpstr>Types of Marketing</vt:lpstr>
      <vt:lpstr>Types of Marketing</vt:lpstr>
      <vt:lpstr>Types of Marketing</vt:lpstr>
      <vt:lpstr>Types of Marketing</vt:lpstr>
      <vt:lpstr>Types of Marketing</vt:lpstr>
      <vt:lpstr>Digital Marketing</vt:lpstr>
      <vt:lpstr>Introduction to Digital Marketing</vt:lpstr>
      <vt:lpstr>Overview of Digital Marketing Channels and Their Significance</vt:lpstr>
      <vt:lpstr>Overview of Digital Marketing Channels and Their Significance</vt:lpstr>
      <vt:lpstr>Overview of Digital Marketing Channels and Their Significance</vt:lpstr>
      <vt:lpstr>Historical Context and Evolution of Digital Marketing</vt:lpstr>
      <vt:lpstr>Historical Context and Evolution of Digital Marketing</vt:lpstr>
      <vt:lpstr>Key Terminology and Concepts in Digital Marketing</vt:lpstr>
      <vt:lpstr>Key Terminology and Concepts in Digital Marketing</vt:lpstr>
      <vt:lpstr>Website and Content Marketing</vt:lpstr>
      <vt:lpstr>Website Design and Optimization</vt:lpstr>
      <vt:lpstr>Website Design and Optimization</vt:lpstr>
      <vt:lpstr>Content Creation, including Blogging, Video, and Infographics</vt:lpstr>
      <vt:lpstr>Content Creation, including Blogging, Video, and Infographics</vt:lpstr>
      <vt:lpstr>Search Engine Optimization (SEO) Principles</vt:lpstr>
      <vt:lpstr>Search Engine Optimization (SEO) Principles</vt:lpstr>
      <vt:lpstr>Search Engine Optimization (SEO) Principles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HP</dc:creator>
  <cp:lastModifiedBy>HP</cp:lastModifiedBy>
  <cp:revision>56</cp:revision>
  <dcterms:created xsi:type="dcterms:W3CDTF">2023-09-25T10:40:40Z</dcterms:created>
  <dcterms:modified xsi:type="dcterms:W3CDTF">2023-09-26T10:28:13Z</dcterms:modified>
</cp:coreProperties>
</file>