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88" r:id="rId9"/>
    <p:sldId id="289" r:id="rId10"/>
    <p:sldId id="296" r:id="rId11"/>
    <p:sldId id="291" r:id="rId12"/>
    <p:sldId id="297" r:id="rId13"/>
    <p:sldId id="298" r:id="rId14"/>
    <p:sldId id="292" r:id="rId15"/>
    <p:sldId id="293" r:id="rId16"/>
    <p:sldId id="294" r:id="rId17"/>
    <p:sldId id="299" r:id="rId18"/>
    <p:sldId id="300" r:id="rId19"/>
    <p:sldId id="301" r:id="rId20"/>
    <p:sldId id="302" r:id="rId21"/>
    <p:sldId id="303" r:id="rId22"/>
    <p:sldId id="304" r:id="rId23"/>
    <p:sldId id="309" r:id="rId24"/>
    <p:sldId id="310" r:id="rId25"/>
    <p:sldId id="311" r:id="rId26"/>
    <p:sldId id="305" r:id="rId27"/>
    <p:sldId id="312" r:id="rId28"/>
    <p:sldId id="313" r:id="rId29"/>
    <p:sldId id="314" r:id="rId30"/>
    <p:sldId id="306" r:id="rId31"/>
    <p:sldId id="315" r:id="rId32"/>
    <p:sldId id="316" r:id="rId33"/>
    <p:sldId id="31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81942-AFDE-4466-BCC6-8465182FF87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207669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81942-AFDE-4466-BCC6-8465182FF87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364504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81942-AFDE-4466-BCC6-8465182FF87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74706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81942-AFDE-4466-BCC6-8465182FF87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241513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81942-AFDE-4466-BCC6-8465182FF87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336477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81942-AFDE-4466-BCC6-8465182FF87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292047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81942-AFDE-4466-BCC6-8465182FF878}"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29157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81942-AFDE-4466-BCC6-8465182FF878}"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386633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81942-AFDE-4466-BCC6-8465182FF878}"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28319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81942-AFDE-4466-BCC6-8465182FF87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340561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81942-AFDE-4466-BCC6-8465182FF87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DE128-2E83-419E-932A-3DD282E8B6F3}" type="slidenum">
              <a:rPr lang="en-US" smtClean="0"/>
              <a:t>‹#›</a:t>
            </a:fld>
            <a:endParaRPr lang="en-US"/>
          </a:p>
        </p:txBody>
      </p:sp>
    </p:spTree>
    <p:extLst>
      <p:ext uri="{BB962C8B-B14F-4D97-AF65-F5344CB8AC3E}">
        <p14:creationId xmlns:p14="http://schemas.microsoft.com/office/powerpoint/2010/main" val="276521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81942-AFDE-4466-BCC6-8465182FF878}" type="datetimeFigureOut">
              <a:rPr lang="en-US" smtClean="0"/>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DE128-2E83-419E-932A-3DD282E8B6F3}" type="slidenum">
              <a:rPr lang="en-US" smtClean="0"/>
              <a:t>‹#›</a:t>
            </a:fld>
            <a:endParaRPr lang="en-US"/>
          </a:p>
        </p:txBody>
      </p:sp>
    </p:spTree>
    <p:extLst>
      <p:ext uri="{BB962C8B-B14F-4D97-AF65-F5344CB8AC3E}">
        <p14:creationId xmlns:p14="http://schemas.microsoft.com/office/powerpoint/2010/main" val="421863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proutsocial.com/insights/brand-awarenes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sproutsocial.com/insights/social-media-listening/" TargetMode="External"/><Relationship Id="rId2" Type="http://schemas.openxmlformats.org/officeDocument/2006/relationships/hyperlink" Target="https://sproutsocial.com/insights/social-media-monitoring/" TargetMode="Externa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sproutsocial.com/insights/user-generated-content-guide/" TargetMode="External"/><Relationship Id="rId2" Type="http://schemas.openxmlformats.org/officeDocument/2006/relationships/hyperlink" Target="https://sproutsocial.com/insights/customer-ca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proutsocial.com/insights/social-media-ro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routsocial.com/insights/social-business-intelligen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proutsocial.com/insights/social-media-metr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routsocial.com/insights/social-media-content-strateg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proutsocial.com/insights/create-a-hashtag/"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proutsocial.com/insights/best-times-to-post-on-social-media/"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proutsocial.com/insights/social-media-campaign-management-with-sprout/" TargetMode="External"/><Relationship Id="rId2" Type="http://schemas.openxmlformats.org/officeDocument/2006/relationships/hyperlink" Target="https://sproutsocial.com/insights/what-to-do-when-your-content-stall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proutsocial.com/features/social-media-analytic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Marketing</a:t>
            </a:r>
            <a:endParaRPr lang="en-US" dirty="0"/>
          </a:p>
        </p:txBody>
      </p:sp>
      <p:sp>
        <p:nvSpPr>
          <p:cNvPr id="3" name="Subtitle 2"/>
          <p:cNvSpPr>
            <a:spLocks noGrp="1"/>
          </p:cNvSpPr>
          <p:nvPr>
            <p:ph type="subTitle" idx="1"/>
          </p:nvPr>
        </p:nvSpPr>
        <p:spPr/>
        <p:txBody>
          <a:bodyPr/>
          <a:lstStyle/>
          <a:p>
            <a:r>
              <a:rPr lang="en-US" dirty="0" smtClean="0"/>
              <a:t>Digital marketing Lecture 4</a:t>
            </a:r>
            <a:endParaRPr lang="en-US" dirty="0"/>
          </a:p>
        </p:txBody>
      </p:sp>
    </p:spTree>
    <p:extLst>
      <p:ext uri="{BB962C8B-B14F-4D97-AF65-F5344CB8AC3E}">
        <p14:creationId xmlns:p14="http://schemas.microsoft.com/office/powerpoint/2010/main" val="261288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Content Placeholder 2"/>
          <p:cNvSpPr>
            <a:spLocks noGrp="1"/>
          </p:cNvSpPr>
          <p:nvPr>
            <p:ph sz="half" idx="1"/>
          </p:nvPr>
        </p:nvSpPr>
        <p:spPr/>
        <p:txBody>
          <a:bodyPr/>
          <a:lstStyle/>
          <a:p>
            <a:pPr marL="228600" lvl="1">
              <a:spcBef>
                <a:spcPts val="1000"/>
              </a:spcBef>
            </a:pPr>
            <a:r>
              <a:rPr lang="en-US" dirty="0" smtClean="0"/>
              <a:t>Increase brand awareness</a:t>
            </a:r>
          </a:p>
          <a:p>
            <a:pPr lvl="1" algn="just"/>
            <a:r>
              <a:rPr lang="en-US" dirty="0" smtClean="0">
                <a:hlinkClick r:id="rId2"/>
              </a:rPr>
              <a:t>Brand awareness</a:t>
            </a:r>
            <a:r>
              <a:rPr lang="en-US" dirty="0" smtClean="0"/>
              <a:t> means getting your name out there. Some 68% of consumers say the primary reason they follow a brand on social media is to stay informed about new products or services.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41033"/>
            <a:ext cx="5181600" cy="4120521"/>
          </a:xfrm>
          <a:prstGeom prst="rect">
            <a:avLst/>
          </a:prstGeom>
        </p:spPr>
      </p:pic>
    </p:spTree>
    <p:extLst>
      <p:ext uri="{BB962C8B-B14F-4D97-AF65-F5344CB8AC3E}">
        <p14:creationId xmlns:p14="http://schemas.microsoft.com/office/powerpoint/2010/main" val="75353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6802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Text Placeholder 2"/>
          <p:cNvSpPr>
            <a:spLocks noGrp="1"/>
          </p:cNvSpPr>
          <p:nvPr>
            <p:ph type="body" idx="1"/>
          </p:nvPr>
        </p:nvSpPr>
        <p:spPr/>
        <p:txBody>
          <a:bodyPr/>
          <a:lstStyle/>
          <a:p>
            <a:r>
              <a:rPr lang="en-US" dirty="0"/>
              <a:t>Generate leads and </a:t>
            </a:r>
            <a:r>
              <a:rPr lang="en-US" dirty="0" smtClean="0"/>
              <a:t>sales</a:t>
            </a:r>
            <a:endParaRPr lang="en-US" dirty="0"/>
          </a:p>
        </p:txBody>
      </p:sp>
      <p:sp>
        <p:nvSpPr>
          <p:cNvPr id="4" name="Content Placeholder 3"/>
          <p:cNvSpPr>
            <a:spLocks noGrp="1"/>
          </p:cNvSpPr>
          <p:nvPr>
            <p:ph sz="half" idx="2"/>
          </p:nvPr>
        </p:nvSpPr>
        <p:spPr/>
        <p:txBody>
          <a:bodyPr>
            <a:normAutofit/>
          </a:bodyPr>
          <a:lstStyle/>
          <a:p>
            <a:pPr marL="0" indent="0" algn="just">
              <a:buNone/>
            </a:pPr>
            <a:r>
              <a:rPr lang="en-US" sz="2400" dirty="0"/>
              <a:t>Whether online, in-store or directly through your social profiles, followers don’t make purchases by accident. For example, are you alerting customers about new products and promos? Are you integrating your product catalog into your social profiles? Are you running exclusive deals for followers? Social media gives you an avenue to generate revenue.</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892119" y="2093119"/>
            <a:ext cx="4463269" cy="3684588"/>
          </a:xfrm>
        </p:spPr>
      </p:pic>
    </p:spTree>
    <p:extLst>
      <p:ext uri="{BB962C8B-B14F-4D97-AF65-F5344CB8AC3E}">
        <p14:creationId xmlns:p14="http://schemas.microsoft.com/office/powerpoint/2010/main" val="13387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Text Placeholder 2"/>
          <p:cNvSpPr>
            <a:spLocks noGrp="1"/>
          </p:cNvSpPr>
          <p:nvPr>
            <p:ph type="body" idx="1"/>
          </p:nvPr>
        </p:nvSpPr>
        <p:spPr/>
        <p:txBody>
          <a:bodyPr/>
          <a:lstStyle/>
          <a:p>
            <a:r>
              <a:rPr lang="en-US" dirty="0"/>
              <a:t>Grow your brand’s </a:t>
            </a:r>
            <a:r>
              <a:rPr lang="en-US" dirty="0" smtClean="0"/>
              <a:t>audience</a:t>
            </a:r>
            <a:endParaRPr lang="en-US" dirty="0"/>
          </a:p>
        </p:txBody>
      </p:sp>
      <p:sp>
        <p:nvSpPr>
          <p:cNvPr id="4" name="Content Placeholder 3"/>
          <p:cNvSpPr>
            <a:spLocks noGrp="1"/>
          </p:cNvSpPr>
          <p:nvPr>
            <p:ph sz="half" idx="2"/>
          </p:nvPr>
        </p:nvSpPr>
        <p:spPr/>
        <p:txBody>
          <a:bodyPr>
            <a:normAutofit fontScale="77500" lnSpcReduction="20000"/>
          </a:bodyPr>
          <a:lstStyle/>
          <a:p>
            <a:pPr marL="0" indent="0" algn="just">
              <a:buNone/>
            </a:pPr>
            <a:r>
              <a:rPr lang="en-US" dirty="0"/>
              <a:t>Bringing new followers into the fold means finding ways to introduce your brand to folks who haven’t heard of you before. Growing your audience also means discovering conversations around your business and industry that matter the most. Digging through your social channels is nearly impossible without </a:t>
            </a:r>
            <a:r>
              <a:rPr lang="en-US" b="1" u="sng" dirty="0">
                <a:hlinkClick r:id="rId2"/>
              </a:rPr>
              <a:t>monitoring</a:t>
            </a:r>
            <a:r>
              <a:rPr lang="en-US" dirty="0"/>
              <a:t> or </a:t>
            </a:r>
            <a:r>
              <a:rPr lang="en-US" b="1" u="sng" dirty="0">
                <a:hlinkClick r:id="rId3"/>
              </a:rPr>
              <a:t>listening</a:t>
            </a:r>
            <a:r>
              <a:rPr lang="en-US" dirty="0"/>
              <a:t> for specific keywords, phrases or hashtags. Having a pulse on these conversations helps you expand your core audience (and reach adjacent audiences) much faster.</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9547" y="1838103"/>
            <a:ext cx="5715798" cy="4351560"/>
          </a:xfrm>
          <a:prstGeom prst="rect">
            <a:avLst/>
          </a:prstGeom>
        </p:spPr>
      </p:pic>
    </p:spTree>
    <p:extLst>
      <p:ext uri="{BB962C8B-B14F-4D97-AF65-F5344CB8AC3E}">
        <p14:creationId xmlns:p14="http://schemas.microsoft.com/office/powerpoint/2010/main" val="406055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Provide holistic customer </a:t>
            </a:r>
            <a:r>
              <a:rPr lang="en-US" b="1" dirty="0" smtClean="0"/>
              <a:t>care</a:t>
            </a:r>
          </a:p>
          <a:p>
            <a:pPr lvl="1" algn="just">
              <a:lnSpc>
                <a:spcPct val="100000"/>
              </a:lnSpc>
            </a:pPr>
            <a:r>
              <a:rPr lang="en-US" sz="2800" dirty="0"/>
              <a:t>The Index shows over half of consumers believe the most memorable thing a brand can do on social media is respond to customers.</a:t>
            </a:r>
          </a:p>
          <a:p>
            <a:pPr lvl="1" algn="just">
              <a:lnSpc>
                <a:spcPct val="100000"/>
              </a:lnSpc>
            </a:pPr>
            <a:r>
              <a:rPr lang="en-US" sz="2800" dirty="0"/>
              <a:t>Although 76% of consumers value quick responses, providing quality customer care isn’t just responding rapidly. Consumer expectations have evolved. Some 70% of consumers expect brands to provide a holistic experience with personalized responses that fit their unique customer service needs.</a:t>
            </a:r>
          </a:p>
          <a:p>
            <a:pPr lvl="1" algn="just">
              <a:lnSpc>
                <a:spcPct val="100000"/>
              </a:lnSpc>
            </a:pPr>
            <a:r>
              <a:rPr lang="en-US" sz="2800" dirty="0"/>
              <a:t>This means companies need to experiment with messaging and content when approaching </a:t>
            </a:r>
            <a:r>
              <a:rPr lang="en-US" sz="2800" dirty="0">
                <a:hlinkClick r:id="rId2"/>
              </a:rPr>
              <a:t>customer care</a:t>
            </a:r>
            <a:r>
              <a:rPr lang="en-US" sz="2800" dirty="0"/>
              <a:t>. </a:t>
            </a:r>
            <a:r>
              <a:rPr lang="en-US" sz="2800" dirty="0"/>
              <a:t>For example, </a:t>
            </a:r>
            <a:endParaRPr lang="en-US" sz="2800" dirty="0" smtClean="0"/>
          </a:p>
          <a:p>
            <a:pPr lvl="2" algn="just">
              <a:lnSpc>
                <a:spcPct val="100000"/>
              </a:lnSpc>
            </a:pPr>
            <a:r>
              <a:rPr lang="en-US" dirty="0" smtClean="0"/>
              <a:t>Does </a:t>
            </a:r>
            <a:r>
              <a:rPr lang="en-US" dirty="0"/>
              <a:t>your team have a protocol for handling @-mentions and comments? </a:t>
            </a:r>
            <a:endParaRPr lang="en-US" dirty="0" smtClean="0"/>
          </a:p>
          <a:p>
            <a:pPr lvl="2" algn="just">
              <a:lnSpc>
                <a:spcPct val="100000"/>
              </a:lnSpc>
            </a:pPr>
            <a:r>
              <a:rPr lang="en-US" dirty="0" smtClean="0"/>
              <a:t>Do </a:t>
            </a:r>
            <a:r>
              <a:rPr lang="en-US" dirty="0"/>
              <a:t>you have </a:t>
            </a:r>
            <a:r>
              <a:rPr lang="en-US" dirty="0" err="1"/>
              <a:t>templated</a:t>
            </a:r>
            <a:r>
              <a:rPr lang="en-US" dirty="0"/>
              <a:t> responses to FAQs? </a:t>
            </a:r>
            <a:endParaRPr lang="en-US" dirty="0" smtClean="0"/>
          </a:p>
          <a:p>
            <a:pPr lvl="2" algn="just">
              <a:lnSpc>
                <a:spcPct val="100000"/>
              </a:lnSpc>
            </a:pPr>
            <a:r>
              <a:rPr lang="en-US" dirty="0" smtClean="0"/>
              <a:t>Does </a:t>
            </a:r>
            <a:r>
              <a:rPr lang="en-US" dirty="0"/>
              <a:t>your brand promote </a:t>
            </a:r>
            <a:r>
              <a:rPr lang="en-US" dirty="0">
                <a:hlinkClick r:id="rId3"/>
              </a:rPr>
              <a:t>user-generated content</a:t>
            </a:r>
            <a:r>
              <a:rPr lang="en-US" dirty="0"/>
              <a:t> and hashtags? </a:t>
            </a:r>
          </a:p>
          <a:p>
            <a:pPr lvl="1" algn="just">
              <a:lnSpc>
                <a:spcPct val="100000"/>
              </a:lnSpc>
            </a:pPr>
            <a:r>
              <a:rPr lang="en-US" sz="2800" dirty="0"/>
              <a:t>Your customers can be your best cheerleaders, but only if you give them a reason to grab the megaphone.</a:t>
            </a:r>
          </a:p>
        </p:txBody>
      </p:sp>
    </p:spTree>
    <p:extLst>
      <p:ext uri="{BB962C8B-B14F-4D97-AF65-F5344CB8AC3E}">
        <p14:creationId xmlns:p14="http://schemas.microsoft.com/office/powerpoint/2010/main" val="350186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Content Placeholder 2"/>
          <p:cNvSpPr>
            <a:spLocks noGrp="1"/>
          </p:cNvSpPr>
          <p:nvPr>
            <p:ph idx="1"/>
          </p:nvPr>
        </p:nvSpPr>
        <p:spPr/>
        <p:txBody>
          <a:bodyPr>
            <a:normAutofit/>
          </a:bodyPr>
          <a:lstStyle/>
          <a:p>
            <a:r>
              <a:rPr lang="en-US" b="1" dirty="0"/>
              <a:t>Drive traffic to your site to illustrate ROI of social </a:t>
            </a:r>
            <a:r>
              <a:rPr lang="en-US" b="1" dirty="0" smtClean="0"/>
              <a:t>efforts</a:t>
            </a:r>
          </a:p>
          <a:p>
            <a:pPr lvl="1" algn="just"/>
            <a:r>
              <a:rPr lang="en-US" dirty="0" smtClean="0"/>
              <a:t>About </a:t>
            </a:r>
            <a:r>
              <a:rPr lang="en-US" dirty="0"/>
              <a:t>46% of marketers plan to calculate the return on investment (ROI) of advertising spend to connect the value of social to business </a:t>
            </a:r>
            <a:r>
              <a:rPr lang="en-US" dirty="0" smtClean="0"/>
              <a:t>goals.</a:t>
            </a:r>
            <a:endParaRPr lang="en-US" dirty="0"/>
          </a:p>
          <a:p>
            <a:pPr lvl="1" algn="just"/>
            <a:r>
              <a:rPr lang="en-US" dirty="0"/>
              <a:t>Simple enough. If you’re laser-focused on generating leads or traffic to your website, social media can make it happen. Whether through organic promotional posts or social ads, keeping an eye on conversions and URL clicks can help you better determine your </a:t>
            </a:r>
            <a:r>
              <a:rPr lang="en-US" b="1" u="sng" dirty="0">
                <a:hlinkClick r:id="rId2"/>
              </a:rPr>
              <a:t>ROI from social media</a:t>
            </a:r>
            <a:r>
              <a:rPr lang="en-US" dirty="0"/>
              <a:t>.</a:t>
            </a:r>
          </a:p>
          <a:p>
            <a:pPr lvl="1" algn="just"/>
            <a:r>
              <a:rPr lang="en-US" dirty="0"/>
              <a:t>Any combination of these goals is fair game and can help you better understand which networks to tackle, too. When in doubt, keep your social media marketing strategy simple rather than complicating it with too many objectives that might distract you. Pick one or two and rally your team around them</a:t>
            </a:r>
            <a:r>
              <a:rPr lang="en-US" dirty="0" smtClean="0"/>
              <a:t>.</a:t>
            </a:r>
            <a:endParaRPr lang="en-US" dirty="0"/>
          </a:p>
        </p:txBody>
      </p:sp>
    </p:spTree>
    <p:extLst>
      <p:ext uri="{BB962C8B-B14F-4D97-AF65-F5344CB8AC3E}">
        <p14:creationId xmlns:p14="http://schemas.microsoft.com/office/powerpoint/2010/main" val="235626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Content Placeholder 2"/>
          <p:cNvSpPr>
            <a:spLocks noGrp="1"/>
          </p:cNvSpPr>
          <p:nvPr>
            <p:ph idx="1"/>
          </p:nvPr>
        </p:nvSpPr>
        <p:spPr/>
        <p:txBody>
          <a:bodyPr/>
          <a:lstStyle/>
          <a:p>
            <a:r>
              <a:rPr lang="en-US" b="1" dirty="0"/>
              <a:t>Research your target audience and select your networks</a:t>
            </a:r>
          </a:p>
          <a:p>
            <a:pPr algn="just"/>
            <a:r>
              <a:rPr lang="en-US" dirty="0"/>
              <a:t>Making assumptions is bad news for marketers. Both leaders and practitioners can disprove assumptions from the valuable insights social data provides. With the right tool, marketers can </a:t>
            </a:r>
            <a:r>
              <a:rPr lang="en-US" b="1" u="sng" dirty="0">
                <a:hlinkClick r:id="rId2"/>
              </a:rPr>
              <a:t>quickly research their audience</a:t>
            </a:r>
            <a:r>
              <a:rPr lang="en-US" dirty="0"/>
              <a:t>. No formal market research or data science chops necessary.</a:t>
            </a:r>
          </a:p>
          <a:p>
            <a:pPr algn="just"/>
            <a:r>
              <a:rPr lang="en-US" dirty="0"/>
              <a:t>What you need to know about your audience to influence your social media marketing strategy is already available. You just have to know where to look</a:t>
            </a:r>
            <a:r>
              <a:rPr lang="en-US" dirty="0" smtClean="0"/>
              <a:t>.</a:t>
            </a:r>
            <a:endParaRPr lang="en-US" dirty="0"/>
          </a:p>
        </p:txBody>
      </p:sp>
    </p:spTree>
    <p:extLst>
      <p:ext uri="{BB962C8B-B14F-4D97-AF65-F5344CB8AC3E}">
        <p14:creationId xmlns:p14="http://schemas.microsoft.com/office/powerpoint/2010/main" val="133173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Establish your most important metrics and KPIs</a:t>
            </a:r>
          </a:p>
        </p:txBody>
      </p:sp>
      <p:sp>
        <p:nvSpPr>
          <p:cNvPr id="3" name="Content Placeholder 2"/>
          <p:cNvSpPr>
            <a:spLocks noGrp="1"/>
          </p:cNvSpPr>
          <p:nvPr>
            <p:ph idx="1"/>
          </p:nvPr>
        </p:nvSpPr>
        <p:spPr/>
        <p:txBody>
          <a:bodyPr>
            <a:normAutofit/>
          </a:bodyPr>
          <a:lstStyle/>
          <a:p>
            <a:r>
              <a:rPr lang="en-US" dirty="0"/>
              <a:t>No matter your goals or industry, your social media strategy should be data-driven. Rather than focus on vanity metrics, dig into data that aligns directly with your goals.</a:t>
            </a:r>
          </a:p>
          <a:p>
            <a:r>
              <a:rPr lang="en-US" dirty="0"/>
              <a:t>So, what metrics are we talking about? Below you’ll find a quick overview, but our full guide breaks down the </a:t>
            </a:r>
            <a:r>
              <a:rPr lang="en-US" b="1" u="sng" dirty="0">
                <a:hlinkClick r:id="rId2"/>
              </a:rPr>
              <a:t>social media metrics that matter</a:t>
            </a:r>
            <a:r>
              <a:rPr lang="en-US" dirty="0"/>
              <a:t> (and why) in more detail</a:t>
            </a:r>
            <a:r>
              <a:rPr lang="en-US" dirty="0" smtClean="0"/>
              <a:t>.</a:t>
            </a:r>
          </a:p>
          <a:p>
            <a:pPr lvl="1"/>
            <a:r>
              <a:rPr lang="en-US" b="1" dirty="0"/>
              <a:t>Reach</a:t>
            </a:r>
            <a:r>
              <a:rPr lang="en-US" dirty="0"/>
              <a:t>. Post reach is the number of unique users who saw your post. How much of your content actually reaches users’ feeds?</a:t>
            </a:r>
          </a:p>
          <a:p>
            <a:pPr lvl="1"/>
            <a:r>
              <a:rPr lang="en-US" b="1" dirty="0"/>
              <a:t>Clicks</a:t>
            </a:r>
            <a:r>
              <a:rPr lang="en-US" dirty="0"/>
              <a:t>. This is the number of clicks on your content or account. Tracking clicks per campaign is essential to understand what drives curiosity or encourages people to buy.</a:t>
            </a:r>
          </a:p>
          <a:p>
            <a:endParaRPr lang="en-US" dirty="0"/>
          </a:p>
        </p:txBody>
      </p:sp>
    </p:spTree>
    <p:extLst>
      <p:ext uri="{BB962C8B-B14F-4D97-AF65-F5344CB8AC3E}">
        <p14:creationId xmlns:p14="http://schemas.microsoft.com/office/powerpoint/2010/main" val="60687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Establish your most important metrics and KPIs</a:t>
            </a:r>
            <a:endParaRPr lang="en-US" dirty="0"/>
          </a:p>
        </p:txBody>
      </p:sp>
      <p:sp>
        <p:nvSpPr>
          <p:cNvPr id="3" name="Content Placeholder 2"/>
          <p:cNvSpPr>
            <a:spLocks noGrp="1"/>
          </p:cNvSpPr>
          <p:nvPr>
            <p:ph idx="1"/>
          </p:nvPr>
        </p:nvSpPr>
        <p:spPr/>
        <p:txBody>
          <a:bodyPr>
            <a:normAutofit/>
          </a:bodyPr>
          <a:lstStyle/>
          <a:p>
            <a:pPr marL="685800" lvl="2">
              <a:spcBef>
                <a:spcPts val="1000"/>
              </a:spcBef>
            </a:pPr>
            <a:r>
              <a:rPr lang="en-US" b="1" dirty="0" smtClean="0"/>
              <a:t>Engagement</a:t>
            </a:r>
            <a:r>
              <a:rPr lang="en-US" dirty="0" smtClean="0"/>
              <a:t>. The total number of social interactions divided by the number of impressions. This sheds light on how well your audience perceives you and their willingness to interact.</a:t>
            </a:r>
          </a:p>
          <a:p>
            <a:pPr marL="685800" lvl="2">
              <a:spcBef>
                <a:spcPts val="1000"/>
              </a:spcBef>
            </a:pPr>
            <a:r>
              <a:rPr lang="en-US" b="1" dirty="0" smtClean="0"/>
              <a:t>Hashtag </a:t>
            </a:r>
            <a:r>
              <a:rPr lang="en-US" b="1" dirty="0"/>
              <a:t>performance</a:t>
            </a:r>
            <a:r>
              <a:rPr lang="en-US" dirty="0"/>
              <a:t>. What were your most-used hashtags? Which hashtags were most associated with your brand? Having these answers can help shape the focus of your content going </a:t>
            </a:r>
            <a:r>
              <a:rPr lang="en-US" dirty="0" smtClean="0"/>
              <a:t>forward.</a:t>
            </a:r>
          </a:p>
          <a:p>
            <a:pPr marL="685800" lvl="2">
              <a:spcBef>
                <a:spcPts val="1000"/>
              </a:spcBef>
            </a:pPr>
            <a:r>
              <a:rPr lang="en-US" b="1" dirty="0" smtClean="0"/>
              <a:t>Organic </a:t>
            </a:r>
            <a:r>
              <a:rPr lang="en-US" b="1" dirty="0"/>
              <a:t>and paid likes</a:t>
            </a:r>
            <a:r>
              <a:rPr lang="en-US" dirty="0"/>
              <a:t>. Beyond a standard Like count, these interactions are attributed to paid or organic content. Given how much harder organic engagement is to gain, many brands turn to ads. Knowing these differences can help you budget both your ad spend and the time you invest in different </a:t>
            </a:r>
            <a:r>
              <a:rPr lang="en-US" dirty="0" smtClean="0"/>
              <a:t>formats.</a:t>
            </a:r>
          </a:p>
          <a:p>
            <a:pPr marL="685800" lvl="2">
              <a:spcBef>
                <a:spcPts val="1000"/>
              </a:spcBef>
            </a:pPr>
            <a:r>
              <a:rPr lang="en-US" b="1" dirty="0" smtClean="0"/>
              <a:t>Sentiment</a:t>
            </a:r>
            <a:r>
              <a:rPr lang="en-US" dirty="0"/>
              <a:t>. This is the measurement of how users react to your content, brand or hashtag. Did customers find your recent campaign offensive? What type of sentiment do people associate with your campaign hashtag? It’s always better to dig deeper and find out how people talk or feel about your brand.</a:t>
            </a:r>
          </a:p>
          <a:p>
            <a:pPr marL="685800" lvl="2">
              <a:spcBef>
                <a:spcPts val="1000"/>
              </a:spcBef>
            </a:pPr>
            <a:endParaRPr lang="en-US" dirty="0" smtClean="0"/>
          </a:p>
          <a:p>
            <a:endParaRPr lang="en-US" dirty="0"/>
          </a:p>
        </p:txBody>
      </p:sp>
    </p:spTree>
    <p:extLst>
      <p:ext uri="{BB962C8B-B14F-4D97-AF65-F5344CB8AC3E}">
        <p14:creationId xmlns:p14="http://schemas.microsoft.com/office/powerpoint/2010/main" val="124345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Establish your most important metrics and KPIs</a:t>
            </a:r>
            <a:endParaRPr lang="en-US" dirty="0"/>
          </a:p>
        </p:txBody>
      </p:sp>
      <p:sp>
        <p:nvSpPr>
          <p:cNvPr id="3" name="Content Placeholder 2"/>
          <p:cNvSpPr>
            <a:spLocks noGrp="1"/>
          </p:cNvSpPr>
          <p:nvPr>
            <p:ph idx="1"/>
          </p:nvPr>
        </p:nvSpPr>
        <p:spPr/>
        <p:txBody>
          <a:bodyPr>
            <a:normAutofit fontScale="92500" lnSpcReduction="10000"/>
          </a:bodyPr>
          <a:lstStyle/>
          <a:p>
            <a:pPr lvl="1" algn="just"/>
            <a:r>
              <a:rPr lang="en-US" b="1" dirty="0"/>
              <a:t>Hashtag performance</a:t>
            </a:r>
            <a:r>
              <a:rPr lang="en-US" dirty="0"/>
              <a:t>. What were your most-used hashtags? Which hashtags were most associated with your brand? Having these answers can help shape the focus of your content going forward.</a:t>
            </a:r>
          </a:p>
          <a:p>
            <a:pPr lvl="1" algn="just"/>
            <a:r>
              <a:rPr lang="en-US" b="1" dirty="0"/>
              <a:t>Organic and paid likes</a:t>
            </a:r>
            <a:r>
              <a:rPr lang="en-US" dirty="0"/>
              <a:t>. Beyond a standard Like count, these interactions are attributed to paid or organic content. Given how much harder organic engagement is to gain, many brands turn to ads. Knowing these differences can help you budget both your ad spend and the time you invest in different formats.</a:t>
            </a:r>
          </a:p>
          <a:p>
            <a:pPr lvl="1" algn="just"/>
            <a:r>
              <a:rPr lang="en-US" b="1" dirty="0"/>
              <a:t>Sentiment</a:t>
            </a:r>
            <a:r>
              <a:rPr lang="en-US" dirty="0"/>
              <a:t>. This is the measurement of how users react to your content, brand or hashtag. Did customers find your recent campaign offensive? What type of sentiment do people associate with your campaign hashtag? It’s always better to dig deeper and find out how people talk or feel about your brand</a:t>
            </a:r>
            <a:r>
              <a:rPr lang="en-US" dirty="0" smtClean="0"/>
              <a:t>.</a:t>
            </a:r>
          </a:p>
          <a:p>
            <a:pPr lvl="1" algn="just"/>
            <a:r>
              <a:rPr lang="en-US" b="1" dirty="0"/>
              <a:t>Reply time. </a:t>
            </a:r>
            <a:r>
              <a:rPr lang="en-US" dirty="0"/>
              <a:t>This refers to how long it takes for your team to reply to a customer message or @-mention on social.</a:t>
            </a:r>
          </a:p>
          <a:p>
            <a:pPr lvl="1" algn="just"/>
            <a:r>
              <a:rPr lang="en-US" b="1" dirty="0"/>
              <a:t>Total response volume. </a:t>
            </a:r>
            <a:r>
              <a:rPr lang="en-US" dirty="0"/>
              <a:t>The sum of responses your team sends to customers.</a:t>
            </a:r>
          </a:p>
          <a:p>
            <a:pPr lvl="1" algn="just"/>
            <a:endParaRPr lang="en-US" dirty="0"/>
          </a:p>
          <a:p>
            <a:endParaRPr lang="en-US" dirty="0"/>
          </a:p>
        </p:txBody>
      </p:sp>
    </p:spTree>
    <p:extLst>
      <p:ext uri="{BB962C8B-B14F-4D97-AF65-F5344CB8AC3E}">
        <p14:creationId xmlns:p14="http://schemas.microsoft.com/office/powerpoint/2010/main" val="26053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529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Establish your most important metrics and KPIs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b="1" dirty="0"/>
              <a:t>Customer satisfaction score (CSAT). </a:t>
            </a:r>
            <a:r>
              <a:rPr lang="en-US" dirty="0"/>
              <a:t>A CSAT shows how satisfied customers are with your product, service or brand as a whole. You can use social messaging to measure CSAT by </a:t>
            </a:r>
            <a:r>
              <a:rPr lang="en-US" dirty="0" err="1"/>
              <a:t>DMing</a:t>
            </a:r>
            <a:r>
              <a:rPr lang="en-US" dirty="0"/>
              <a:t> customers and asking them how likely they are to refer your business. Or by working with your customer care team to formalize a survey for after interactions.</a:t>
            </a:r>
          </a:p>
          <a:p>
            <a:pPr lvl="1"/>
            <a:r>
              <a:rPr lang="en-US" b="1" dirty="0"/>
              <a:t>Impressions.</a:t>
            </a:r>
            <a:r>
              <a:rPr lang="en-US" dirty="0"/>
              <a:t> The number of times a piece of content was displayed to users. Impressions can indicate how well you’re promoting your account, content, campaigns, ads, etc.</a:t>
            </a:r>
          </a:p>
          <a:p>
            <a:pPr lvl="1"/>
            <a:r>
              <a:rPr lang="en-US" b="1" dirty="0"/>
              <a:t>Brand mentions. </a:t>
            </a:r>
            <a:r>
              <a:rPr lang="en-US" dirty="0"/>
              <a:t>This number tracks how many times a brand is mentioned in posts/comments, whether the brand is directly tagged or not.</a:t>
            </a:r>
          </a:p>
          <a:p>
            <a:pPr lvl="1"/>
            <a:r>
              <a:rPr lang="en-US" b="1" dirty="0"/>
              <a:t>Share of voice (SOV). </a:t>
            </a:r>
            <a:r>
              <a:rPr lang="en-US" dirty="0"/>
              <a:t>This indicates where your brand ranks in the market compared to competitors. SOV can help you understand how much of the industry conversation your brand dominates.</a:t>
            </a:r>
          </a:p>
          <a:p>
            <a:pPr lvl="1"/>
            <a:r>
              <a:rPr lang="en-US" b="1" dirty="0"/>
              <a:t>Conversation rate. </a:t>
            </a:r>
            <a:r>
              <a:rPr lang="en-US" dirty="0"/>
              <a:t>This metric measures how many people you convert to take a desired action on social, such as making a purchase, downloading gated content, or signing up for a free trial, webinar, </a:t>
            </a:r>
            <a:r>
              <a:rPr lang="en-US" dirty="0" err="1"/>
              <a:t>newletter</a:t>
            </a:r>
            <a:r>
              <a:rPr lang="en-US" dirty="0"/>
              <a:t>, etc.</a:t>
            </a:r>
          </a:p>
        </p:txBody>
      </p:sp>
    </p:spTree>
    <p:extLst>
      <p:ext uri="{BB962C8B-B14F-4D97-AF65-F5344CB8AC3E}">
        <p14:creationId xmlns:p14="http://schemas.microsoft.com/office/powerpoint/2010/main" val="395157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(and curate) engaging social </a:t>
            </a:r>
            <a:r>
              <a:rPr lang="en-US" b="1" dirty="0" smtClean="0"/>
              <a:t>content</a:t>
            </a:r>
            <a:endParaRPr lang="en-US" dirty="0"/>
          </a:p>
        </p:txBody>
      </p:sp>
      <p:sp>
        <p:nvSpPr>
          <p:cNvPr id="3" name="Content Placeholder 2"/>
          <p:cNvSpPr>
            <a:spLocks noGrp="1"/>
          </p:cNvSpPr>
          <p:nvPr>
            <p:ph idx="1"/>
          </p:nvPr>
        </p:nvSpPr>
        <p:spPr/>
        <p:txBody>
          <a:bodyPr/>
          <a:lstStyle/>
          <a:p>
            <a:pPr marL="0" indent="0">
              <a:buNone/>
            </a:pPr>
            <a:r>
              <a:rPr lang="en-US" dirty="0"/>
              <a:t>No surprises here. Your social media marketing strategy hinges on your content. At this point, you should have a pretty good idea of what to publish based on your goals, audience and brand identity. You probably feel confident in which networks to cover, too.</a:t>
            </a:r>
          </a:p>
          <a:p>
            <a:pPr marL="0" indent="0">
              <a:buNone/>
            </a:pPr>
            <a:r>
              <a:rPr lang="en-US" dirty="0"/>
              <a:t>But what about your content strategy? Below are some tips, ideas and inspiration that can help</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299505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Defining your content strategy</a:t>
            </a:r>
          </a:p>
          <a:p>
            <a:r>
              <a:rPr lang="en-US" dirty="0" smtClean="0"/>
              <a:t>Coming up with a </a:t>
            </a:r>
            <a:r>
              <a:rPr lang="en-US" b="1" u="sng" dirty="0" smtClean="0">
                <a:hlinkClick r:id="rId2"/>
              </a:rPr>
              <a:t>content strategy</a:t>
            </a:r>
            <a:r>
              <a:rPr lang="en-US" dirty="0" smtClean="0"/>
              <a:t> might seem like a lot of legwork, but it all really boils down to your goals.</a:t>
            </a:r>
          </a:p>
          <a:p>
            <a:pPr lvl="1"/>
            <a:r>
              <a:rPr lang="en-US" dirty="0" smtClean="0"/>
              <a:t>Looking </a:t>
            </a:r>
            <a:r>
              <a:rPr lang="en-US" dirty="0"/>
              <a:t>to educate your audience in the B2B space? Publish blogs, news and opinions relevant to your industry.</a:t>
            </a:r>
          </a:p>
          <a:p>
            <a:pPr lvl="1"/>
            <a:r>
              <a:rPr lang="en-US" dirty="0"/>
              <a:t>Trying to push e-commerce products? Post action shots of your products and photos of others showing off your swag.</a:t>
            </a:r>
          </a:p>
          <a:p>
            <a:pPr lvl="1"/>
            <a:r>
              <a:rPr lang="en-US" dirty="0"/>
              <a:t>Focused on customer service? Tips, shout-outs and company updates are fair game.</a:t>
            </a:r>
          </a:p>
          <a:p>
            <a:endParaRPr lang="en-US" dirty="0"/>
          </a:p>
        </p:txBody>
      </p:sp>
    </p:spTree>
    <p:extLst>
      <p:ext uri="{BB962C8B-B14F-4D97-AF65-F5344CB8AC3E}">
        <p14:creationId xmlns:p14="http://schemas.microsoft.com/office/powerpoint/2010/main" val="2640656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Hashtags</a:t>
            </a:r>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endParaRPr lang="en-US" dirty="0" smtClean="0"/>
          </a:p>
          <a:p>
            <a:pPr marL="0" indent="0">
              <a:buNone/>
            </a:pPr>
            <a:r>
              <a:rPr lang="en-US" dirty="0" smtClean="0"/>
              <a:t>Regardless of what you might post, </a:t>
            </a:r>
            <a:r>
              <a:rPr lang="en-US" b="1" u="sng" dirty="0" smtClean="0">
                <a:hlinkClick r:id="rId2"/>
              </a:rPr>
              <a:t>coming up with a hashtag</a:t>
            </a:r>
            <a:r>
              <a:rPr lang="en-US" dirty="0" smtClean="0"/>
              <a:t> to couple with your content is a brilliant branding move.</a:t>
            </a:r>
          </a:p>
          <a:p>
            <a:pPr marL="0" indent="0">
              <a:buNone/>
            </a:pPr>
            <a:endParaRPr lang="en-US" dirty="0"/>
          </a:p>
          <a:p>
            <a:pPr marL="0" indent="0">
              <a:buNone/>
            </a:pPr>
            <a:r>
              <a:rPr lang="en-US" b="1" i="1" dirty="0">
                <a:solidFill>
                  <a:srgbClr val="FF0000"/>
                </a:solidFill>
              </a:rPr>
              <a:t>Hashtags can be used to get your attention and encourage people to share their photos interacting with your brand.</a:t>
            </a:r>
            <a:endParaRPr lang="en-US" b="1" i="1" dirty="0" smtClean="0">
              <a:solidFill>
                <a:srgbClr val="FF0000"/>
              </a:solidFill>
            </a:endParaRPr>
          </a:p>
          <a:p>
            <a:pPr marL="0" indent="0">
              <a:buNone/>
            </a:pPr>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2436" y="887104"/>
            <a:ext cx="5254388" cy="5302559"/>
          </a:xfrm>
        </p:spPr>
      </p:pic>
    </p:spTree>
    <p:extLst>
      <p:ext uri="{BB962C8B-B14F-4D97-AF65-F5344CB8AC3E}">
        <p14:creationId xmlns:p14="http://schemas.microsoft.com/office/powerpoint/2010/main" val="27489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marL="0" indent="0">
              <a:buNone/>
            </a:pPr>
            <a:r>
              <a:rPr lang="en-US" b="1" i="1" dirty="0" smtClean="0">
                <a:solidFill>
                  <a:srgbClr val="FF0000"/>
                </a:solidFill>
              </a:rPr>
              <a:t>Hashtags can be used to get your attention and encourage people to share their photos interacting with your brand.</a:t>
            </a:r>
            <a:endParaRPr lang="en-US" b="1" i="1" dirty="0" smtClean="0">
              <a:solidFill>
                <a:srgbClr val="FF0000"/>
              </a:solidFill>
            </a:endParaRP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575" y="1228299"/>
            <a:ext cx="5106628" cy="4961364"/>
          </a:xfrm>
        </p:spPr>
      </p:pic>
    </p:spTree>
    <p:extLst>
      <p:ext uri="{BB962C8B-B14F-4D97-AF65-F5344CB8AC3E}">
        <p14:creationId xmlns:p14="http://schemas.microsoft.com/office/powerpoint/2010/main" val="26411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Find your brand </a:t>
            </a:r>
            <a:r>
              <a:rPr lang="en-US" dirty="0" smtClean="0"/>
              <a:t>voice</a:t>
            </a:r>
            <a:endParaRPr lang="en-US" dirty="0"/>
          </a:p>
        </p:txBody>
      </p:sp>
      <p:sp>
        <p:nvSpPr>
          <p:cNvPr id="4" name="Content Placeholder 3"/>
          <p:cNvSpPr>
            <a:spLocks noGrp="1"/>
          </p:cNvSpPr>
          <p:nvPr>
            <p:ph sz="half" idx="2"/>
          </p:nvPr>
        </p:nvSpPr>
        <p:spPr/>
        <p:txBody>
          <a:bodyPr>
            <a:normAutofit fontScale="85000" lnSpcReduction="20000"/>
          </a:bodyPr>
          <a:lstStyle/>
          <a:p>
            <a:pPr marL="0" indent="0" algn="just">
              <a:buNone/>
            </a:pPr>
            <a:r>
              <a:rPr lang="en-US" dirty="0"/>
              <a:t>One of the best ways to stand out on social media is to define your distinct brand voice. Chances are you’ve seen a post from a particular brand that just feels like, well, theirs</a:t>
            </a:r>
            <a:r>
              <a:rPr lang="en-US" dirty="0" smtClean="0"/>
              <a:t>.</a:t>
            </a:r>
          </a:p>
          <a:p>
            <a:pPr marL="0" indent="0" algn="just">
              <a:buNone/>
            </a:pPr>
            <a:endParaRPr lang="en-US" dirty="0" smtClean="0"/>
          </a:p>
          <a:p>
            <a:pPr marL="0" indent="0" algn="just">
              <a:buNone/>
            </a:pPr>
            <a:r>
              <a:rPr lang="en-US" b="1" i="1" dirty="0">
                <a:solidFill>
                  <a:srgbClr val="FF0000"/>
                </a:solidFill>
              </a:rPr>
              <a:t>Of course, not every company will benefit from the same sort of tone. The key is to present yourself as a human rather than a robot. Adopt a consistent brand voice and style that’s appropriate for your business.</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1160060"/>
            <a:ext cx="5183188" cy="4585647"/>
          </a:xfrm>
        </p:spPr>
      </p:pic>
    </p:spTree>
    <p:extLst>
      <p:ext uri="{BB962C8B-B14F-4D97-AF65-F5344CB8AC3E}">
        <p14:creationId xmlns:p14="http://schemas.microsoft.com/office/powerpoint/2010/main" val="386973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Make your social presence as timely as possible</a:t>
            </a:r>
          </a:p>
        </p:txBody>
      </p:sp>
      <p:sp>
        <p:nvSpPr>
          <p:cNvPr id="3" name="Content Placeholder 2"/>
          <p:cNvSpPr>
            <a:spLocks noGrp="1"/>
          </p:cNvSpPr>
          <p:nvPr>
            <p:ph idx="1"/>
          </p:nvPr>
        </p:nvSpPr>
        <p:spPr/>
        <p:txBody>
          <a:bodyPr/>
          <a:lstStyle/>
          <a:p>
            <a:r>
              <a:rPr lang="en-US" dirty="0"/>
              <a:t>Timeliness is arguably more important than ever for marketers. Not only are you expected to put out fresh content regularly, but also to always be “on” for your followers. But you can’t always expect customers to operate on your clock. And timeliness is a tall order when you’re strapped for resources or are part of a small team</a:t>
            </a:r>
            <a:r>
              <a:rPr lang="en-US" dirty="0" smtClean="0"/>
              <a:t>.</a:t>
            </a:r>
          </a:p>
          <a:p>
            <a:pPr lvl="1"/>
            <a:endParaRPr lang="en-US" dirty="0"/>
          </a:p>
        </p:txBody>
      </p:sp>
    </p:spTree>
    <p:extLst>
      <p:ext uri="{BB962C8B-B14F-4D97-AF65-F5344CB8AC3E}">
        <p14:creationId xmlns:p14="http://schemas.microsoft.com/office/powerpoint/2010/main" val="2117951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Assemble your content </a:t>
            </a:r>
            <a:r>
              <a:rPr lang="en-US" dirty="0" smtClean="0"/>
              <a:t>calendar</a:t>
            </a:r>
            <a:endParaRPr lang="en-US" dirty="0"/>
          </a:p>
        </p:txBody>
      </p:sp>
      <p:sp>
        <p:nvSpPr>
          <p:cNvPr id="4" name="Content Placeholder 3"/>
          <p:cNvSpPr>
            <a:spLocks noGrp="1"/>
          </p:cNvSpPr>
          <p:nvPr>
            <p:ph sz="half" idx="2"/>
          </p:nvPr>
        </p:nvSpPr>
        <p:spPr/>
        <p:txBody>
          <a:bodyPr/>
          <a:lstStyle/>
          <a:p>
            <a:pPr marL="0" indent="0" algn="just">
              <a:buNone/>
            </a:pPr>
            <a:r>
              <a:rPr lang="en-US" dirty="0"/>
              <a:t>Use a content calendar to plan out your posts and stay organized. Knowing in advance what you’re going to post will save you a lot of time and keeps you from posting the same pieces of content too frequently.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133" y="655093"/>
            <a:ext cx="5896192" cy="5718411"/>
          </a:xfrm>
          <a:prstGeom prst="rect">
            <a:avLst/>
          </a:prstGeom>
        </p:spPr>
      </p:pic>
    </p:spTree>
    <p:extLst>
      <p:ext uri="{BB962C8B-B14F-4D97-AF65-F5344CB8AC3E}">
        <p14:creationId xmlns:p14="http://schemas.microsoft.com/office/powerpoint/2010/main" val="2377240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Post at the best times to engage</a:t>
            </a:r>
          </a:p>
        </p:txBody>
      </p:sp>
      <p:sp>
        <p:nvSpPr>
          <p:cNvPr id="4" name="Content Placeholder 3"/>
          <p:cNvSpPr>
            <a:spLocks noGrp="1"/>
          </p:cNvSpPr>
          <p:nvPr>
            <p:ph sz="half" idx="2"/>
          </p:nvPr>
        </p:nvSpPr>
        <p:spPr/>
        <p:txBody>
          <a:bodyPr>
            <a:normAutofit fontScale="92500"/>
          </a:bodyPr>
          <a:lstStyle/>
          <a:p>
            <a:r>
              <a:rPr lang="en-US" dirty="0"/>
              <a:t>As evidenced by our </a:t>
            </a:r>
            <a:r>
              <a:rPr lang="en-US" b="1" u="sng" dirty="0">
                <a:hlinkClick r:id="rId2"/>
              </a:rPr>
              <a:t>best times to post on social</a:t>
            </a:r>
            <a:r>
              <a:rPr lang="en-US" dirty="0"/>
              <a:t>, brands have a lot of ground to cover in terms of frequency and how much content to push. It’s important to pay attention to the optimal times for engagement so you can automate the most tedious aspects of your social presence without having to worry about posting in real time.</a:t>
            </a:r>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31256" y="613280"/>
            <a:ext cx="5523931" cy="5391735"/>
          </a:xfrm>
        </p:spPr>
      </p:pic>
    </p:spTree>
    <p:extLst>
      <p:ext uri="{BB962C8B-B14F-4D97-AF65-F5344CB8AC3E}">
        <p14:creationId xmlns:p14="http://schemas.microsoft.com/office/powerpoint/2010/main" val="2577540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Respond to your customer questions and shout-outs ASAP</a:t>
            </a:r>
          </a:p>
        </p:txBody>
      </p:sp>
      <p:sp>
        <p:nvSpPr>
          <p:cNvPr id="4" name="Content Placeholder 3"/>
          <p:cNvSpPr>
            <a:spLocks noGrp="1"/>
          </p:cNvSpPr>
          <p:nvPr>
            <p:ph sz="half" idx="2"/>
          </p:nvPr>
        </p:nvSpPr>
        <p:spPr>
          <a:xfrm>
            <a:off x="859809" y="2511187"/>
            <a:ext cx="5137766" cy="3678475"/>
          </a:xfrm>
        </p:spPr>
        <p:txBody>
          <a:bodyPr>
            <a:normAutofit fontScale="62500" lnSpcReduction="20000"/>
          </a:bodyPr>
          <a:lstStyle/>
          <a:p>
            <a:pPr algn="just"/>
            <a:r>
              <a:rPr lang="en-US" dirty="0"/>
              <a:t>Your customers want speedy responses, but it’s likely impossible to respond to every message across multiple channels manually. Lean into AI to help execute faster. For example, you can use </a:t>
            </a:r>
            <a:r>
              <a:rPr lang="en-US" dirty="0" err="1"/>
              <a:t>chatbots</a:t>
            </a:r>
            <a:r>
              <a:rPr lang="en-US" dirty="0"/>
              <a:t> or automated replies to connect with customers when your team is offline.</a:t>
            </a:r>
          </a:p>
          <a:p>
            <a:pPr algn="just"/>
            <a:r>
              <a:rPr lang="en-US" dirty="0"/>
              <a:t>The 2023 Index shows 81% of marketers say AI has already had a positive impact on their work. But marketers aren’t just using AI to increase efficiency–they’re using it to scale their entire customer care strategies.</a:t>
            </a:r>
          </a:p>
          <a:p>
            <a:pPr algn="just"/>
            <a:r>
              <a:rPr lang="en-US" dirty="0"/>
              <a:t>Over half of marketers plan to use customer self-service resources like FAQs, forums and </a:t>
            </a:r>
            <a:r>
              <a:rPr lang="en-US" dirty="0" err="1"/>
              <a:t>chatbots</a:t>
            </a:r>
            <a:r>
              <a:rPr lang="en-US" dirty="0"/>
              <a:t> to grow their social customer care strategy. Nearly half of brands say they will use AI and automation to handle basic customer inquiries and tasks.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319" y="1033128"/>
            <a:ext cx="5734850" cy="5156534"/>
          </a:xfrm>
          <a:prstGeom prst="rect">
            <a:avLst/>
          </a:prstGeom>
        </p:spPr>
      </p:pic>
    </p:spTree>
    <p:extLst>
      <p:ext uri="{BB962C8B-B14F-4D97-AF65-F5344CB8AC3E}">
        <p14:creationId xmlns:p14="http://schemas.microsoft.com/office/powerpoint/2010/main" val="95039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33647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Evaluate and improve your social media </a:t>
            </a:r>
            <a:r>
              <a:rPr lang="en-US" b="1" dirty="0" smtClean="0"/>
              <a:t>strategy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Without continuously analyzing your efforts, you’ll never know how one campaign did over another. Having a bird’s eye view of your social media activity helps put things into perspective. This means looking at your top-performing content and adjusting your campaigns </a:t>
            </a:r>
            <a:r>
              <a:rPr lang="en-US" b="1" u="sng" dirty="0">
                <a:hlinkClick r:id="rId2"/>
              </a:rPr>
              <a:t>when your content stalls</a:t>
            </a:r>
            <a:r>
              <a:rPr lang="en-US" dirty="0"/>
              <a:t>.</a:t>
            </a:r>
          </a:p>
          <a:p>
            <a:pPr algn="just"/>
            <a:r>
              <a:rPr lang="en-US" dirty="0"/>
              <a:t>There’s no denying that a lot of social media is a matter of trial-and-error. </a:t>
            </a:r>
            <a:r>
              <a:rPr lang="en-US" b="1" u="sng" dirty="0">
                <a:hlinkClick r:id="rId3"/>
              </a:rPr>
              <a:t>Monitoring the metrics behind your campaigns</a:t>
            </a:r>
            <a:r>
              <a:rPr lang="en-US" dirty="0"/>
              <a:t> in real time allows you to make small tweaks to your social media marketing strategy rather than sweeping, time-consuming changes.</a:t>
            </a:r>
          </a:p>
          <a:p>
            <a:pPr algn="just"/>
            <a:r>
              <a:rPr lang="en-US" dirty="0"/>
              <a:t>Doing social media marketing right starts by being diligent about your data. You can be reactive in the short term to get the most out of your running campaigns, and then proactively use these takeaways to inform your next strategy overhaul</a:t>
            </a:r>
            <a:r>
              <a:rPr lang="en-US" dirty="0" smtClean="0"/>
              <a:t>.</a:t>
            </a:r>
            <a:endParaRPr lang="en-US" dirty="0"/>
          </a:p>
          <a:p>
            <a:endParaRPr lang="en-US" dirty="0"/>
          </a:p>
        </p:txBody>
      </p:sp>
    </p:spTree>
    <p:extLst>
      <p:ext uri="{BB962C8B-B14F-4D97-AF65-F5344CB8AC3E}">
        <p14:creationId xmlns:p14="http://schemas.microsoft.com/office/powerpoint/2010/main" val="2321061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Evaluate and improve your social media strategy</a:t>
            </a:r>
            <a:endParaRPr lang="en-US" dirty="0"/>
          </a:p>
        </p:txBody>
      </p:sp>
      <p:sp>
        <p:nvSpPr>
          <p:cNvPr id="3" name="Content Placeholder 2"/>
          <p:cNvSpPr>
            <a:spLocks noGrp="1"/>
          </p:cNvSpPr>
          <p:nvPr>
            <p:ph idx="1"/>
          </p:nvPr>
        </p:nvSpPr>
        <p:spPr/>
        <p:txBody>
          <a:bodyPr/>
          <a:lstStyle/>
          <a:p>
            <a:r>
              <a:rPr lang="en-US" dirty="0" smtClean="0"/>
              <a:t>To guarantee that you get in front of as many customers as possible, monitoring your growth is a major must-do. With Sprout, </a:t>
            </a:r>
            <a:r>
              <a:rPr lang="en-US" b="1" u="sng" dirty="0" smtClean="0">
                <a:hlinkClick r:id="rId2"/>
              </a:rPr>
              <a:t>social reports</a:t>
            </a:r>
            <a:r>
              <a:rPr lang="en-US" dirty="0" smtClean="0"/>
              <a:t> can clue you in on everything from your top-performing content to how engaged your audience is. These reports are crucial for accountability and guaranteeing your numbers continue to tick upward.</a:t>
            </a:r>
          </a:p>
          <a:p>
            <a:r>
              <a:rPr lang="en-US" dirty="0"/>
              <a:t>Based on your data, you can better assess whether your KPIs truly ladder up to your overarching company goals or whether they need to change.</a:t>
            </a:r>
            <a:endParaRPr lang="en-US" dirty="0" smtClean="0"/>
          </a:p>
          <a:p>
            <a:endParaRPr lang="en-US" dirty="0"/>
          </a:p>
        </p:txBody>
      </p:sp>
    </p:spTree>
    <p:extLst>
      <p:ext uri="{BB962C8B-B14F-4D97-AF65-F5344CB8AC3E}">
        <p14:creationId xmlns:p14="http://schemas.microsoft.com/office/powerpoint/2010/main" val="186460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Bring other departments into the </a:t>
            </a:r>
            <a:r>
              <a:rPr lang="en-US" b="1" dirty="0" smtClean="0"/>
              <a:t>mix</a:t>
            </a:r>
            <a:endParaRPr lang="en-US" dirty="0"/>
          </a:p>
        </p:txBody>
      </p:sp>
      <p:sp>
        <p:nvSpPr>
          <p:cNvPr id="3" name="Content Placeholder 2"/>
          <p:cNvSpPr>
            <a:spLocks noGrp="1"/>
          </p:cNvSpPr>
          <p:nvPr>
            <p:ph idx="1"/>
          </p:nvPr>
        </p:nvSpPr>
        <p:spPr/>
        <p:txBody>
          <a:bodyPr>
            <a:normAutofit lnSpcReduction="10000"/>
          </a:bodyPr>
          <a:lstStyle/>
          <a:p>
            <a:r>
              <a:rPr lang="en-US" dirty="0"/>
              <a:t>Social media teams have a unique advantage when it comes to understanding customer sentiment. You’re the eyes and ears for your brand online. Those insights can do more than just inform marketing strategy. They can transform your business. Stand-out social media teams will approach cross-department collaboration with enthusiasm and intention</a:t>
            </a:r>
            <a:r>
              <a:rPr lang="en-US" dirty="0" smtClean="0"/>
              <a:t>.</a:t>
            </a:r>
          </a:p>
          <a:p>
            <a:r>
              <a:rPr lang="en-US" b="1" dirty="0"/>
              <a:t>Human Resources</a:t>
            </a:r>
          </a:p>
          <a:p>
            <a:r>
              <a:rPr lang="en-US" b="1" dirty="0"/>
              <a:t>Sales</a:t>
            </a:r>
          </a:p>
          <a:p>
            <a:r>
              <a:rPr lang="en-US" b="1" dirty="0"/>
              <a:t>Product and merchandising</a:t>
            </a:r>
          </a:p>
          <a:p>
            <a:r>
              <a:rPr lang="en-US" b="1" dirty="0"/>
              <a:t>Customer </a:t>
            </a:r>
            <a:r>
              <a:rPr lang="en-US" b="1" dirty="0" smtClean="0"/>
              <a:t>care</a:t>
            </a:r>
            <a:endParaRPr lang="en-US" b="1" dirty="0"/>
          </a:p>
        </p:txBody>
      </p:sp>
    </p:spTree>
    <p:extLst>
      <p:ext uri="{BB962C8B-B14F-4D97-AF65-F5344CB8AC3E}">
        <p14:creationId xmlns:p14="http://schemas.microsoft.com/office/powerpoint/2010/main" val="1237424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Paid Media Advertising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989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1320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516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40659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1519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295" y="2132297"/>
            <a:ext cx="9144000" cy="2387600"/>
          </a:xfrm>
        </p:spPr>
        <p:txBody>
          <a:bodyPr/>
          <a:lstStyle/>
          <a:p>
            <a:r>
              <a:rPr lang="en-US" dirty="0" smtClean="0"/>
              <a:t>How to build Social Media Strategy</a:t>
            </a:r>
            <a:endParaRPr lang="en-US" dirty="0"/>
          </a:p>
        </p:txBody>
      </p:sp>
    </p:spTree>
    <p:extLst>
      <p:ext uri="{BB962C8B-B14F-4D97-AF65-F5344CB8AC3E}">
        <p14:creationId xmlns:p14="http://schemas.microsoft.com/office/powerpoint/2010/main" val="44441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Strategy</a:t>
            </a:r>
            <a:endParaRPr lang="en-US" dirty="0"/>
          </a:p>
        </p:txBody>
      </p:sp>
      <p:sp>
        <p:nvSpPr>
          <p:cNvPr id="3" name="Content Placeholder 2"/>
          <p:cNvSpPr>
            <a:spLocks noGrp="1"/>
          </p:cNvSpPr>
          <p:nvPr>
            <p:ph idx="1"/>
          </p:nvPr>
        </p:nvSpPr>
        <p:spPr/>
        <p:txBody>
          <a:bodyPr>
            <a:normAutofit lnSpcReduction="10000"/>
          </a:bodyPr>
          <a:lstStyle/>
          <a:p>
            <a:r>
              <a:rPr lang="en-US" dirty="0" smtClean="0"/>
              <a:t>Set goals: </a:t>
            </a:r>
          </a:p>
          <a:p>
            <a:pPr lvl="1" algn="just"/>
            <a:r>
              <a:rPr lang="en-US" dirty="0"/>
              <a:t>Social media strategy planning starts with your goals. Whether you want to expand your team, build a larger following or a more active community, taking the time to define your social goals is the first step to reaching them.</a:t>
            </a:r>
          </a:p>
          <a:p>
            <a:pPr lvl="1" algn="just"/>
            <a:r>
              <a:rPr lang="en-US" dirty="0"/>
              <a:t>Either way, your goals will define your social media marketing strategy and how much time and energy you’ll need to dedicate to your campaigns.</a:t>
            </a:r>
          </a:p>
          <a:p>
            <a:r>
              <a:rPr lang="en-US" dirty="0" smtClean="0"/>
              <a:t>The goals may include:</a:t>
            </a:r>
          </a:p>
          <a:p>
            <a:pPr lvl="1"/>
            <a:r>
              <a:rPr lang="en-US" dirty="0"/>
              <a:t>Increase brand awareness</a:t>
            </a:r>
          </a:p>
          <a:p>
            <a:pPr lvl="1"/>
            <a:r>
              <a:rPr lang="en-US" dirty="0"/>
              <a:t>Generate leads and sales</a:t>
            </a:r>
          </a:p>
          <a:p>
            <a:pPr lvl="1"/>
            <a:r>
              <a:rPr lang="en-US" dirty="0"/>
              <a:t> Grow your brand’s audience</a:t>
            </a:r>
          </a:p>
          <a:p>
            <a:pPr lvl="1"/>
            <a:r>
              <a:rPr lang="en-US" dirty="0"/>
              <a:t>Provide holistic customer care</a:t>
            </a:r>
          </a:p>
          <a:p>
            <a:pPr lvl="1"/>
            <a:r>
              <a:rPr lang="en-US" dirty="0"/>
              <a:t>Provide holistic customer </a:t>
            </a:r>
            <a:r>
              <a:rPr lang="en-US" dirty="0" smtClean="0"/>
              <a:t>care</a:t>
            </a:r>
            <a:endParaRPr lang="en-US" dirty="0"/>
          </a:p>
        </p:txBody>
      </p:sp>
    </p:spTree>
    <p:extLst>
      <p:ext uri="{BB962C8B-B14F-4D97-AF65-F5344CB8AC3E}">
        <p14:creationId xmlns:p14="http://schemas.microsoft.com/office/powerpoint/2010/main" val="183019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1479</Words>
  <Application>Microsoft Office PowerPoint</Application>
  <PresentationFormat>Widescreen</PresentationFormat>
  <Paragraphs>104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Social Media Marketing</vt:lpstr>
      <vt:lpstr>PowerPoint Presentation</vt:lpstr>
      <vt:lpstr>PowerPoint Presentation</vt:lpstr>
      <vt:lpstr>PowerPoint Presentation</vt:lpstr>
      <vt:lpstr>PowerPoint Presentation</vt:lpstr>
      <vt:lpstr>PowerPoint Presentation</vt:lpstr>
      <vt:lpstr>PowerPoint Presentation</vt:lpstr>
      <vt:lpstr>How to build Social Media Strategy</vt:lpstr>
      <vt:lpstr>Social Media Strategy</vt:lpstr>
      <vt:lpstr>Social Media Strategy</vt:lpstr>
      <vt:lpstr>PowerPoint Presentation</vt:lpstr>
      <vt:lpstr>Social Media Strategy</vt:lpstr>
      <vt:lpstr>Social Media Strategy</vt:lpstr>
      <vt:lpstr>Social Media Strategy</vt:lpstr>
      <vt:lpstr>Social Media Strategy</vt:lpstr>
      <vt:lpstr>Social Media Strategy</vt:lpstr>
      <vt:lpstr>Establish your most important metrics and KPIs</vt:lpstr>
      <vt:lpstr>Establish your most important metrics and KPIs</vt:lpstr>
      <vt:lpstr>Establish your most important metrics and KPIs</vt:lpstr>
      <vt:lpstr>Establish your most important metrics and KPIs</vt:lpstr>
      <vt:lpstr>Create (and curate) engaging social content</vt:lpstr>
      <vt:lpstr>PowerPoint Presentation</vt:lpstr>
      <vt:lpstr>PowerPoint Presentation</vt:lpstr>
      <vt:lpstr>PowerPoint Presentation</vt:lpstr>
      <vt:lpstr>PowerPoint Presentation</vt:lpstr>
      <vt:lpstr>Make your social presence as timely as possible</vt:lpstr>
      <vt:lpstr>PowerPoint Presentation</vt:lpstr>
      <vt:lpstr>PowerPoint Presentation</vt:lpstr>
      <vt:lpstr>PowerPoint Presentation</vt:lpstr>
      <vt:lpstr>Evaluate and improve your social media strategy</vt:lpstr>
      <vt:lpstr>Evaluate and improve your social media strategy</vt:lpstr>
      <vt:lpstr>Bring other departments into the mix</vt:lpstr>
      <vt:lpstr>Paid Media Advertising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HP</dc:creator>
  <cp:lastModifiedBy>HP</cp:lastModifiedBy>
  <cp:revision>115</cp:revision>
  <dcterms:created xsi:type="dcterms:W3CDTF">2023-10-13T16:42:10Z</dcterms:created>
  <dcterms:modified xsi:type="dcterms:W3CDTF">2023-10-14T07:11:43Z</dcterms:modified>
</cp:coreProperties>
</file>