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0" r:id="rId2"/>
  </p:sldMasterIdLst>
  <p:notesMasterIdLst>
    <p:notesMasterId r:id="rId31"/>
  </p:notesMasterIdLst>
  <p:sldIdLst>
    <p:sldId id="297" r:id="rId3"/>
    <p:sldId id="289" r:id="rId4"/>
    <p:sldId id="295" r:id="rId5"/>
    <p:sldId id="396" r:id="rId6"/>
    <p:sldId id="287" r:id="rId7"/>
    <p:sldId id="299" r:id="rId8"/>
    <p:sldId id="293" r:id="rId9"/>
    <p:sldId id="290" r:id="rId10"/>
    <p:sldId id="397" r:id="rId11"/>
    <p:sldId id="398" r:id="rId12"/>
    <p:sldId id="291" r:id="rId13"/>
    <p:sldId id="294" r:id="rId14"/>
    <p:sldId id="298" r:id="rId15"/>
    <p:sldId id="292" r:id="rId16"/>
    <p:sldId id="399" r:id="rId17"/>
    <p:sldId id="441" r:id="rId18"/>
    <p:sldId id="440" r:id="rId19"/>
    <p:sldId id="442" r:id="rId20"/>
    <p:sldId id="257" r:id="rId21"/>
    <p:sldId id="469" r:id="rId22"/>
    <p:sldId id="470" r:id="rId23"/>
    <p:sldId id="403" r:id="rId24"/>
    <p:sldId id="468" r:id="rId25"/>
    <p:sldId id="400" r:id="rId26"/>
    <p:sldId id="439" r:id="rId27"/>
    <p:sldId id="435" r:id="rId28"/>
    <p:sldId id="404" r:id="rId29"/>
    <p:sldId id="471" r:id="rId3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0" autoAdjust="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B5F55B-2B0B-493D-B5A6-0CD165B2D26A}" type="datetimeFigureOut">
              <a:rPr lang="en-US" smtClean="0"/>
              <a:t>9/24/2023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B90FF74-37B7-4E21-A86E-405D13812DF3}" type="slidenum">
              <a:rPr lang="en-US" smtClean="0"/>
              <a:t>‹#›</a:t>
            </a:fld>
            <a:endParaRPr lang="en-US"/>
          </a:p>
        </p:txBody>
      </p:sp>
    </p:spTree>
    <p:extLst>
      <p:ext uri="{BB962C8B-B14F-4D97-AF65-F5344CB8AC3E}">
        <p14:creationId xmlns:p14="http://schemas.microsoft.com/office/powerpoint/2010/main" val="150752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marL="0" marR="0" lvl="0" indent="0" algn="r" defTabSz="927100" rtl="0" eaLnBrk="1" fontAlgn="base" latinLnBrk="0" hangingPunct="1">
              <a:lnSpc>
                <a:spcPct val="100000"/>
              </a:lnSpc>
              <a:spcBef>
                <a:spcPct val="0"/>
              </a:spcBef>
              <a:spcAft>
                <a:spcPct val="0"/>
              </a:spcAft>
              <a:buClrTx/>
              <a:buSzTx/>
              <a:buFontTx/>
              <a:buNone/>
              <a:tabLst/>
              <a:defRPr/>
            </a:pPr>
            <a:fld id="{D50EDFCD-7148-4A94-A7EB-145A99094DB1}"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9271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63491" name="Rectangle 2"/>
          <p:cNvSpPr>
            <a:spLocks noGrp="1" noRot="1" noChangeAspect="1" noChangeArrowheads="1" noTextEdit="1"/>
          </p:cNvSpPr>
          <p:nvPr>
            <p:ph type="sldImg"/>
          </p:nvPr>
        </p:nvSpPr>
        <p:spPr>
          <a:xfrm>
            <a:off x="379413" y="696913"/>
            <a:ext cx="6188075" cy="3481387"/>
          </a:xfrm>
          <a:ln/>
        </p:spPr>
      </p:sp>
      <p:sp>
        <p:nvSpPr>
          <p:cNvPr id="63492" name="Rectangle 3"/>
          <p:cNvSpPr>
            <a:spLocks noGrp="1" noChangeArrowheads="1"/>
          </p:cNvSpPr>
          <p:nvPr>
            <p:ph type="body" idx="1"/>
          </p:nvPr>
        </p:nvSpPr>
        <p:spPr>
          <a:noFill/>
          <a:ln w="9525"/>
        </p:spPr>
        <p:txBody>
          <a:bodyPr/>
          <a:lstStyle/>
          <a:p>
            <a:endParaRPr lang="en-US" altLang="en-US" smtClean="0"/>
          </a:p>
        </p:txBody>
      </p:sp>
    </p:spTree>
    <p:extLst>
      <p:ext uri="{BB962C8B-B14F-4D97-AF65-F5344CB8AC3E}">
        <p14:creationId xmlns:p14="http://schemas.microsoft.com/office/powerpoint/2010/main" val="53506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9/24/2023</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9" name="Slide Number Placeholder 8"/>
          <p:cNvSpPr>
            <a:spLocks noGrp="1"/>
          </p:cNvSpPr>
          <p:nvPr>
            <p:ph type="sldNum" sz="quarter" idx="12"/>
          </p:nvPr>
        </p:nvSpPr>
        <p:spPr/>
        <p:txBody>
          <a:bodyPr/>
          <a:lstStyle>
            <a:lvl1pPr>
              <a:defRPr/>
            </a:lvl1pPr>
          </a:lstStyle>
          <a:p>
            <a:pPr rtl="0" fontAlgn="base">
              <a:spcBef>
                <a:spcPct val="0"/>
              </a:spcBef>
              <a:spcAft>
                <a:spcPct val="0"/>
              </a:spcAft>
            </a:pPr>
            <a:fld id="{384564A0-8E16-4651-A185-5FFCEDF3B9FA}"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0391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pPr rtl="0" fontAlgn="base">
              <a:spcBef>
                <a:spcPct val="0"/>
              </a:spcBef>
              <a:spcAft>
                <a:spcPct val="0"/>
              </a:spcAft>
            </a:pPr>
            <a:fld id="{F4D82EA2-D85C-48BF-8A93-EA0D2FE5D387}"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92573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pPr rtl="0" fontAlgn="base">
              <a:spcBef>
                <a:spcPct val="0"/>
              </a:spcBef>
              <a:spcAft>
                <a:spcPct val="0"/>
              </a:spcAft>
            </a:pPr>
            <a:fld id="{1157D14C-CC08-40B6-8437-BCF0EA7020D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7723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8" y="273055"/>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8EE747D5-FB23-45A0-9936-2AB24BB822A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87781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2A232921-A1F9-43F3-8BC8-8D5CBA5D2AF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943997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315CEB7A-A053-429D-B447-D0F541C690E9}"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78231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5309" y="225429"/>
            <a:ext cx="2279652" cy="597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44233" y="225429"/>
            <a:ext cx="6637867" cy="5975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4CDAF1AF-2F14-4EA2-AE2E-B0F7B219C00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2972173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90"/>
            <a:ext cx="4457700" cy="475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7205137" y="1449390"/>
            <a:ext cx="4459817" cy="4751387"/>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5B6D7F81-D383-4C64-943A-5B2F1B32D75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99046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89"/>
            <a:ext cx="9120719" cy="229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44235" y="3900492"/>
            <a:ext cx="9120719" cy="230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35C76EAD-5CA6-40B8-A9FD-204ACB69DAD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1370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9/24/2023</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sz="half" idx="2"/>
          </p:nvPr>
        </p:nvSpPr>
        <p:spPr>
          <a:xfrm>
            <a:off x="455848" y="1705851"/>
            <a:ext cx="5429250" cy="387222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sz="half" idx="3"/>
          </p:nvPr>
        </p:nvSpPr>
        <p:spPr>
          <a:xfrm>
            <a:off x="6319014" y="1705851"/>
            <a:ext cx="4161790" cy="359156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9/24/2023</a:t>
            </a:fld>
            <a:endParaRPr lang="en-US"/>
          </a:p>
        </p:txBody>
      </p:sp>
      <p:sp>
        <p:nvSpPr>
          <p:cNvPr id="7" name="Holder 7"/>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9/24/2023</a:t>
            </a:fld>
            <a:endParaRPr lang="en-US"/>
          </a:p>
        </p:txBody>
      </p:sp>
      <p:sp>
        <p:nvSpPr>
          <p:cNvPr id="5" name="Holder 5"/>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9/24/2023</a:t>
            </a:fld>
            <a:endParaRPr lang="en-US"/>
          </a:p>
        </p:txBody>
      </p:sp>
      <p:sp>
        <p:nvSpPr>
          <p:cNvPr id="4" name="Holder 4"/>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6257" name="Picture 177" descr="csk_biorep_page1IMAGE"/>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46082" name="Rectangle 2"/>
          <p:cNvSpPr>
            <a:spLocks noGrp="1" noChangeArrowheads="1"/>
          </p:cNvSpPr>
          <p:nvPr>
            <p:ph type="ctrTitle"/>
          </p:nvPr>
        </p:nvSpPr>
        <p:spPr>
          <a:xfrm>
            <a:off x="3024721" y="3176589"/>
            <a:ext cx="8612716" cy="2074862"/>
          </a:xfrm>
        </p:spPr>
        <p:txBody>
          <a:bodyPr/>
          <a:lstStyle>
            <a:lvl1pPr>
              <a:defRPr sz="3200"/>
            </a:lvl1pPr>
          </a:lstStyle>
          <a:p>
            <a:r>
              <a:rPr lang="en-US" smtClean="0"/>
              <a:t>Click to edit Master title style</a:t>
            </a:r>
            <a:endParaRPr lang="en-US"/>
          </a:p>
        </p:txBody>
      </p:sp>
      <p:sp>
        <p:nvSpPr>
          <p:cNvPr id="46083" name="Rectangle 3"/>
          <p:cNvSpPr>
            <a:spLocks noGrp="1" noChangeArrowheads="1"/>
          </p:cNvSpPr>
          <p:nvPr>
            <p:ph type="subTitle" idx="1"/>
          </p:nvPr>
        </p:nvSpPr>
        <p:spPr>
          <a:xfrm>
            <a:off x="575737" y="296867"/>
            <a:ext cx="7505700" cy="1368425"/>
          </a:xfrm>
        </p:spPr>
        <p:txBody>
          <a:bodyPr/>
          <a:lstStyle>
            <a:lvl1pPr marL="0" indent="0">
              <a:buFontTx/>
              <a:buNone/>
              <a:defRPr sz="1200"/>
            </a:lvl1pPr>
          </a:lstStyle>
          <a:p>
            <a:r>
              <a:rPr lang="en-US" smtClean="0"/>
              <a:t>Click to edit Master subtitle style</a:t>
            </a:r>
            <a:endParaRPr lang="en-US"/>
          </a:p>
        </p:txBody>
      </p:sp>
      <p:sp>
        <p:nvSpPr>
          <p:cNvPr id="46254" name="Rectangle 174"/>
          <p:cNvSpPr>
            <a:spLocks noGrp="1" noChangeArrowheads="1"/>
          </p:cNvSpPr>
          <p:nvPr>
            <p:ph type="dt" sz="half" idx="2"/>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6255" name="Rectangle 175"/>
          <p:cNvSpPr>
            <a:spLocks noGrp="1" noChangeArrowheads="1"/>
          </p:cNvSpPr>
          <p:nvPr>
            <p:ph type="ftr" sz="quarter" idx="3"/>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6256" name="Rectangle 176"/>
          <p:cNvSpPr>
            <a:spLocks noGrp="1" noChangeArrowheads="1"/>
          </p:cNvSpPr>
          <p:nvPr>
            <p:ph type="sldNum" sz="quarter" idx="4"/>
          </p:nvPr>
        </p:nvSpPr>
        <p:spPr/>
        <p:txBody>
          <a:bodyPr/>
          <a:lstStyle>
            <a:lvl1pPr>
              <a:defRPr/>
            </a:lvl1pPr>
          </a:lstStyle>
          <a:p>
            <a:pPr rtl="0" fontAlgn="base">
              <a:spcBef>
                <a:spcPct val="0"/>
              </a:spcBef>
              <a:spcAft>
                <a:spcPct val="0"/>
              </a:spcAft>
            </a:pPr>
            <a:fld id="{B959A3FB-12C1-4949-9DB2-4A4E63B4D69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15922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0A4C6ADE-B3AE-43C3-832B-D74B71E851A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8938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4"/>
            <a:ext cx="103632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230960D1-EE98-401B-A2EE-B5EE14AF28C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09315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44235" y="1449390"/>
            <a:ext cx="44577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205137" y="1449390"/>
            <a:ext cx="4459817"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B53C50EB-0A00-4B12-A89E-AE8488C7FCA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517113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jpe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9645396" y="60960"/>
            <a:ext cx="2138171" cy="566927"/>
          </a:xfrm>
          <a:prstGeom prst="rect">
            <a:avLst/>
          </a:prstGeom>
        </p:spPr>
      </p:pic>
      <p:sp>
        <p:nvSpPr>
          <p:cNvPr id="2" name="Holder 2"/>
          <p:cNvSpPr>
            <a:spLocks noGrp="1"/>
          </p:cNvSpPr>
          <p:nvPr>
            <p:ph type="title"/>
          </p:nvPr>
        </p:nvSpPr>
        <p:spPr>
          <a:xfrm>
            <a:off x="321735" y="711937"/>
            <a:ext cx="7508240" cy="369569"/>
          </a:xfrm>
          <a:prstGeom prst="rect">
            <a:avLst/>
          </a:prstGeom>
        </p:spPr>
        <p:txBody>
          <a:bodyPr wrap="square" lIns="0" tIns="0" rIns="0" bIns="0">
            <a:spAutoFit/>
          </a:bodyPr>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a:xfrm>
            <a:off x="302609" y="2557105"/>
            <a:ext cx="10699115" cy="13735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217141" y="6700340"/>
            <a:ext cx="527050" cy="142240"/>
          </a:xfrm>
          <a:prstGeom prst="rect">
            <a:avLst/>
          </a:prstGeom>
        </p:spPr>
        <p:txBody>
          <a:bodyPr wrap="square" lIns="0" tIns="0" rIns="0" bIns="0">
            <a:spAutoFit/>
          </a:bodyPr>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9/24/2023</a:t>
            </a:fld>
            <a:endParaRPr lang="en-US"/>
          </a:p>
        </p:txBody>
      </p:sp>
      <p:sp>
        <p:nvSpPr>
          <p:cNvPr id="6" name="Holder 6"/>
          <p:cNvSpPr>
            <a:spLocks noGrp="1"/>
          </p:cNvSpPr>
          <p:nvPr>
            <p:ph type="sldNum" sz="quarter" idx="7"/>
          </p:nvPr>
        </p:nvSpPr>
        <p:spPr>
          <a:xfrm>
            <a:off x="11437619" y="6696896"/>
            <a:ext cx="304800" cy="142240"/>
          </a:xfrm>
          <a:prstGeom prst="rect">
            <a:avLst/>
          </a:prstGeom>
        </p:spPr>
        <p:txBody>
          <a:bodyPr wrap="square" lIns="0" tIns="0" rIns="0" bIns="0">
            <a:spAutoFit/>
          </a:bodyPr>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7000"/>
            <a:lum/>
          </a:blip>
          <a:srcRect/>
          <a:stretch>
            <a:fillRect l="6000" t="10000" r="-8000"/>
          </a:stretch>
        </a:blipFill>
        <a:effectLst/>
      </p:bgPr>
    </p:bg>
    <p:spTree>
      <p:nvGrpSpPr>
        <p:cNvPr id="1" name=""/>
        <p:cNvGrpSpPr/>
        <p:nvPr/>
      </p:nvGrpSpPr>
      <p:grpSpPr>
        <a:xfrm>
          <a:off x="0" y="0"/>
          <a:ext cx="0" cy="0"/>
          <a:chOff x="0" y="0"/>
          <a:chExt cx="0" cy="0"/>
        </a:xfrm>
      </p:grpSpPr>
      <p:pic>
        <p:nvPicPr>
          <p:cNvPr id="22694" name="Picture 166" descr="csk_biorep_page2IMAGE"/>
          <p:cNvPicPr>
            <a:picLocks noChangeAspect="1" noChangeArrowheads="1"/>
          </p:cNvPicPr>
          <p:nvPr/>
        </p:nvPicPr>
        <p:blipFill>
          <a:blip r:embed="rId16" cstate="print"/>
          <a:srcRect/>
          <a:stretch>
            <a:fillRect/>
          </a:stretch>
        </p:blipFill>
        <p:spPr bwMode="auto">
          <a:xfrm>
            <a:off x="0" y="0"/>
            <a:ext cx="12192000" cy="6858000"/>
          </a:xfrm>
          <a:prstGeom prst="rect">
            <a:avLst/>
          </a:prstGeom>
          <a:noFill/>
        </p:spPr>
      </p:pic>
      <p:sp>
        <p:nvSpPr>
          <p:cNvPr id="22530" name="Rectangle 2"/>
          <p:cNvSpPr>
            <a:spLocks noGrp="1" noChangeArrowheads="1"/>
          </p:cNvSpPr>
          <p:nvPr>
            <p:ph type="title"/>
          </p:nvPr>
        </p:nvSpPr>
        <p:spPr bwMode="auto">
          <a:xfrm>
            <a:off x="2544235" y="225429"/>
            <a:ext cx="9120719" cy="1008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2531" name="Rectangle 3"/>
          <p:cNvSpPr>
            <a:spLocks noGrp="1" noChangeArrowheads="1"/>
          </p:cNvSpPr>
          <p:nvPr>
            <p:ph type="body" idx="1"/>
          </p:nvPr>
        </p:nvSpPr>
        <p:spPr bwMode="auto">
          <a:xfrm>
            <a:off x="2544235" y="1449390"/>
            <a:ext cx="9120719" cy="4751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dt" sz="half" idx="2"/>
          </p:nvPr>
        </p:nvSpPr>
        <p:spPr bwMode="auto">
          <a:xfrm>
            <a:off x="575735" y="6308725"/>
            <a:ext cx="2451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900">
                <a:latin typeface="+mn-lt"/>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22533" name="Rectangle 5"/>
          <p:cNvSpPr>
            <a:spLocks noGrp="1" noChangeArrowheads="1"/>
          </p:cNvSpPr>
          <p:nvPr>
            <p:ph type="ftr" sz="quarter" idx="3"/>
          </p:nvPr>
        </p:nvSpPr>
        <p:spPr bwMode="auto">
          <a:xfrm>
            <a:off x="3168657" y="6308725"/>
            <a:ext cx="5753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mn-lt"/>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22534" name="Rectangle 6"/>
          <p:cNvSpPr>
            <a:spLocks noGrp="1" noChangeArrowheads="1"/>
          </p:cNvSpPr>
          <p:nvPr>
            <p:ph type="sldNum" sz="quarter" idx="4"/>
          </p:nvPr>
        </p:nvSpPr>
        <p:spPr bwMode="auto">
          <a:xfrm>
            <a:off x="9124951" y="6308725"/>
            <a:ext cx="25400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mn-lt"/>
              </a:defRPr>
            </a:lvl1pPr>
          </a:lstStyle>
          <a:p>
            <a:pPr rtl="0" fontAlgn="base">
              <a:spcBef>
                <a:spcPct val="0"/>
              </a:spcBef>
              <a:spcAft>
                <a:spcPct val="0"/>
              </a:spcAft>
            </a:pPr>
            <a:fld id="{3F6FC8E5-14CA-48A0-A1F8-319ECDA3C4C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21452137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rtl="0" eaLnBrk="1" fontAlgn="base" hangingPunct="1">
        <a:spcBef>
          <a:spcPct val="0"/>
        </a:spcBef>
        <a:spcAft>
          <a:spcPct val="0"/>
        </a:spcAft>
        <a:defRPr sz="28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2pPr>
      <a:lvl3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3pPr>
      <a:lvl4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4pPr>
      <a:lvl5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5pPr>
      <a:lvl6pPr marL="457200" algn="l" rtl="0" eaLnBrk="1" fontAlgn="base" hangingPunct="1">
        <a:spcBef>
          <a:spcPct val="0"/>
        </a:spcBef>
        <a:spcAft>
          <a:spcPct val="0"/>
        </a:spcAft>
        <a:defRPr sz="2800">
          <a:solidFill>
            <a:schemeClr val="tx1"/>
          </a:solidFill>
          <a:latin typeface="Century Gothic" pitchFamily="34" charset="0"/>
          <a:cs typeface="Times New Roman" pitchFamily="18" charset="0"/>
        </a:defRPr>
      </a:lvl6pPr>
      <a:lvl7pPr marL="914400" algn="l" rtl="0" eaLnBrk="1" fontAlgn="base" hangingPunct="1">
        <a:spcBef>
          <a:spcPct val="0"/>
        </a:spcBef>
        <a:spcAft>
          <a:spcPct val="0"/>
        </a:spcAft>
        <a:defRPr sz="2800">
          <a:solidFill>
            <a:schemeClr val="tx1"/>
          </a:solidFill>
          <a:latin typeface="Century Gothic" pitchFamily="34" charset="0"/>
          <a:cs typeface="Times New Roman" pitchFamily="18" charset="0"/>
        </a:defRPr>
      </a:lvl7pPr>
      <a:lvl8pPr marL="1371600" algn="l" rtl="0" eaLnBrk="1" fontAlgn="base" hangingPunct="1">
        <a:spcBef>
          <a:spcPct val="0"/>
        </a:spcBef>
        <a:spcAft>
          <a:spcPct val="0"/>
        </a:spcAft>
        <a:defRPr sz="2800">
          <a:solidFill>
            <a:schemeClr val="tx1"/>
          </a:solidFill>
          <a:latin typeface="Century Gothic" pitchFamily="34" charset="0"/>
          <a:cs typeface="Times New Roman" pitchFamily="18" charset="0"/>
        </a:defRPr>
      </a:lvl8pPr>
      <a:lvl9pPr marL="1828800" algn="l" rtl="0" eaLnBrk="1" fontAlgn="base" hangingPunct="1">
        <a:spcBef>
          <a:spcPct val="0"/>
        </a:spcBef>
        <a:spcAft>
          <a:spcPct val="0"/>
        </a:spcAft>
        <a:defRPr sz="2800">
          <a:solidFill>
            <a:schemeClr val="tx1"/>
          </a:solidFill>
          <a:latin typeface="Century Gothic" pitchFamily="34" charset="0"/>
          <a:cs typeface="Times New Roman" pitchFamily="18" charset="0"/>
        </a:defRPr>
      </a:lvl9pPr>
    </p:titleStyle>
    <p:bodyStyle>
      <a:lvl1pPr marL="342900" indent="-342900" algn="l" rtl="0" eaLnBrk="1" fontAlgn="base" hangingPunct="1">
        <a:spcBef>
          <a:spcPct val="20000"/>
        </a:spcBef>
        <a:spcAft>
          <a:spcPct val="20000"/>
        </a:spcAft>
        <a:buClr>
          <a:schemeClr val="tx1"/>
        </a:buClr>
        <a:buChar char="•"/>
        <a:defRPr sz="2000">
          <a:solidFill>
            <a:schemeClr val="tx1"/>
          </a:solidFill>
          <a:latin typeface="+mn-lt"/>
          <a:ea typeface="+mn-ea"/>
          <a:cs typeface="+mn-cs"/>
        </a:defRPr>
      </a:lvl1pPr>
      <a:lvl2pPr marL="742950" indent="-285750" algn="l" rtl="0" eaLnBrk="1" fontAlgn="base" hangingPunct="1">
        <a:spcBef>
          <a:spcPct val="20000"/>
        </a:spcBef>
        <a:spcAft>
          <a:spcPct val="20000"/>
        </a:spcAft>
        <a:buClr>
          <a:schemeClr val="tx1"/>
        </a:buClr>
        <a:buChar char="•"/>
        <a:defRPr>
          <a:solidFill>
            <a:schemeClr val="tx1"/>
          </a:solidFill>
          <a:latin typeface="+mn-lt"/>
          <a:cs typeface="+mn-cs"/>
        </a:defRPr>
      </a:lvl2pPr>
      <a:lvl3pPr marL="1143000" indent="-228600" algn="l" rtl="0" eaLnBrk="1" fontAlgn="base" hangingPunct="1">
        <a:spcBef>
          <a:spcPct val="20000"/>
        </a:spcBef>
        <a:spcAft>
          <a:spcPct val="20000"/>
        </a:spcAft>
        <a:buClr>
          <a:schemeClr val="tx1"/>
        </a:buClr>
        <a:buChar char="•"/>
        <a:defRPr sz="1600">
          <a:solidFill>
            <a:schemeClr val="tx1"/>
          </a:solidFill>
          <a:latin typeface="+mn-lt"/>
          <a:cs typeface="+mn-cs"/>
        </a:defRPr>
      </a:lvl3pPr>
      <a:lvl4pPr marL="1600200" indent="-228600" algn="l" rtl="0" eaLnBrk="1" fontAlgn="base" hangingPunct="1">
        <a:spcBef>
          <a:spcPct val="20000"/>
        </a:spcBef>
        <a:spcAft>
          <a:spcPct val="20000"/>
        </a:spcAft>
        <a:buClr>
          <a:schemeClr val="tx1"/>
        </a:buClr>
        <a:buChar char="•"/>
        <a:defRPr sz="1400">
          <a:solidFill>
            <a:schemeClr val="tx1"/>
          </a:solidFill>
          <a:latin typeface="+mn-lt"/>
          <a:cs typeface="+mn-cs"/>
        </a:defRPr>
      </a:lvl4pPr>
      <a:lvl5pPr marL="2057400" indent="-228600" algn="l" rtl="0" eaLnBrk="1" fontAlgn="base" hangingPunct="1">
        <a:spcBef>
          <a:spcPct val="20000"/>
        </a:spcBef>
        <a:spcAft>
          <a:spcPct val="20000"/>
        </a:spcAft>
        <a:buClr>
          <a:schemeClr val="tx1"/>
        </a:buClr>
        <a:buChar char="•"/>
        <a:defRPr sz="1200">
          <a:solidFill>
            <a:schemeClr val="tx1"/>
          </a:solidFill>
          <a:latin typeface="+mn-lt"/>
          <a:cs typeface="+mn-cs"/>
        </a:defRPr>
      </a:lvl5pPr>
      <a:lvl6pPr marL="2514600" indent="-228600" algn="l" rtl="0" eaLnBrk="1" fontAlgn="base" hangingPunct="1">
        <a:spcBef>
          <a:spcPct val="20000"/>
        </a:spcBef>
        <a:spcAft>
          <a:spcPct val="20000"/>
        </a:spcAft>
        <a:buClr>
          <a:schemeClr val="tx1"/>
        </a:buClr>
        <a:buChar char="•"/>
        <a:defRPr sz="1200">
          <a:solidFill>
            <a:schemeClr val="tx1"/>
          </a:solidFill>
          <a:latin typeface="+mn-lt"/>
          <a:cs typeface="+mn-cs"/>
        </a:defRPr>
      </a:lvl6pPr>
      <a:lvl7pPr marL="2971800" indent="-228600" algn="l" rtl="0" eaLnBrk="1" fontAlgn="base" hangingPunct="1">
        <a:spcBef>
          <a:spcPct val="20000"/>
        </a:spcBef>
        <a:spcAft>
          <a:spcPct val="20000"/>
        </a:spcAft>
        <a:buClr>
          <a:schemeClr val="tx1"/>
        </a:buClr>
        <a:buChar char="•"/>
        <a:defRPr sz="1200">
          <a:solidFill>
            <a:schemeClr val="tx1"/>
          </a:solidFill>
          <a:latin typeface="+mn-lt"/>
          <a:cs typeface="+mn-cs"/>
        </a:defRPr>
      </a:lvl7pPr>
      <a:lvl8pPr marL="3429000" indent="-228600" algn="l" rtl="0" eaLnBrk="1" fontAlgn="base" hangingPunct="1">
        <a:spcBef>
          <a:spcPct val="20000"/>
        </a:spcBef>
        <a:spcAft>
          <a:spcPct val="20000"/>
        </a:spcAft>
        <a:buClr>
          <a:schemeClr val="tx1"/>
        </a:buClr>
        <a:buChar char="•"/>
        <a:defRPr sz="1200">
          <a:solidFill>
            <a:schemeClr val="tx1"/>
          </a:solidFill>
          <a:latin typeface="+mn-lt"/>
          <a:cs typeface="+mn-cs"/>
        </a:defRPr>
      </a:lvl8pPr>
      <a:lvl9pPr marL="3886200" indent="-228600" algn="l" rtl="0" eaLnBrk="1" fontAlgn="base" hangingPunct="1">
        <a:spcBef>
          <a:spcPct val="20000"/>
        </a:spcBef>
        <a:spcAft>
          <a:spcPct val="20000"/>
        </a:spcAft>
        <a:buClr>
          <a:schemeClr val="tx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Grp="1" noChangeArrowheads="1"/>
          </p:cNvSpPr>
          <p:nvPr>
            <p:ph type="subTitle" idx="1"/>
          </p:nvPr>
        </p:nvSpPr>
        <p:spPr>
          <a:xfrm>
            <a:off x="8458200" y="5474905"/>
            <a:ext cx="3657592" cy="1244149"/>
          </a:xfrm>
          <a:ln w="38100">
            <a:solidFill>
              <a:srgbClr val="3333CC"/>
            </a:solidFill>
          </a:ln>
        </p:spPr>
        <p:txBody>
          <a:bodyPr/>
          <a:lstStyle/>
          <a:p>
            <a:pPr>
              <a:defRPr/>
            </a:pPr>
            <a:r>
              <a:rPr lang="en-US" altLang="en-US" sz="2200" b="1" u="sng" dirty="0">
                <a:solidFill>
                  <a:srgbClr val="00B050"/>
                </a:solidFill>
              </a:rPr>
              <a:t>Dr. Engr. M Malook Rind</a:t>
            </a:r>
          </a:p>
          <a:p>
            <a:pPr algn="l">
              <a:defRPr/>
            </a:pPr>
            <a:r>
              <a:rPr lang="en-US" altLang="en-US" b="1" dirty="0" err="1" smtClean="0">
                <a:solidFill>
                  <a:schemeClr val="tx1"/>
                </a:solidFill>
                <a:latin typeface="+mj-lt"/>
              </a:rPr>
              <a:t>Ph.D</a:t>
            </a:r>
            <a:r>
              <a:rPr lang="en-US" altLang="en-US" b="1" dirty="0" smtClean="0">
                <a:solidFill>
                  <a:schemeClr val="tx1"/>
                </a:solidFill>
                <a:latin typeface="+mj-lt"/>
              </a:rPr>
              <a:t> (I.T), ME (CSN), MBA (MIS), BE (CS)</a:t>
            </a:r>
          </a:p>
          <a:p>
            <a:pPr algn="l">
              <a:defRPr/>
            </a:pPr>
            <a:r>
              <a:rPr lang="en-US" altLang="en-US" b="1" dirty="0" smtClean="0">
                <a:solidFill>
                  <a:schemeClr val="tx1"/>
                </a:solidFill>
                <a:latin typeface="+mj-lt"/>
              </a:rPr>
              <a:t>CCNA, CCNP, Juniper Certified.</a:t>
            </a:r>
          </a:p>
          <a:p>
            <a:pPr algn="l">
              <a:defRPr/>
            </a:pPr>
            <a:r>
              <a:rPr lang="en-US" altLang="en-US" sz="1400" b="1" dirty="0">
                <a:solidFill>
                  <a:srgbClr val="0070C0"/>
                </a:solidFill>
                <a:latin typeface="+mj-lt"/>
              </a:rPr>
              <a:t>Professor (Computer Science)</a:t>
            </a:r>
          </a:p>
          <a:p>
            <a:pPr algn="l">
              <a:defRPr/>
            </a:pPr>
            <a:endParaRPr lang="en-US" altLang="en-US" sz="1600" b="1" dirty="0">
              <a:latin typeface="+mj-lt"/>
            </a:endParaRPr>
          </a:p>
        </p:txBody>
      </p:sp>
      <p:sp>
        <p:nvSpPr>
          <p:cNvPr id="3" name="Rounded Rectangle 2"/>
          <p:cNvSpPr/>
          <p:nvPr/>
        </p:nvSpPr>
        <p:spPr bwMode="auto">
          <a:xfrm>
            <a:off x="2074872" y="110485"/>
            <a:ext cx="8065827" cy="646754"/>
          </a:xfrm>
          <a:prstGeom prst="roundRect">
            <a:avLst/>
          </a:prstGeom>
          <a:solidFill>
            <a:schemeClr val="accent2">
              <a:lumMod val="20000"/>
              <a:lumOff val="80000"/>
            </a:schemeClr>
          </a:solidFill>
          <a:ln w="38100" cap="flat" cmpd="sng" algn="ctr">
            <a:solidFill>
              <a:srgbClr val="FF0000"/>
            </a:solidFill>
            <a:prstDash val="solid"/>
            <a:round/>
            <a:headEnd type="none" w="sm" len="sm"/>
            <a:tailEnd type="none" w="sm" len="sm"/>
          </a:ln>
          <a:effectLst/>
        </p:spPr>
        <p:txBody>
          <a:bodyPr/>
          <a:lstStyle/>
          <a:p>
            <a:pPr algn="ctr" rtl="0" fontAlgn="base">
              <a:spcBef>
                <a:spcPct val="0"/>
              </a:spcBef>
              <a:spcAft>
                <a:spcPct val="0"/>
              </a:spcAft>
              <a:defRPr/>
            </a:pPr>
            <a:r>
              <a:rPr lang="en-US" sz="3600" b="1" kern="1200" dirty="0">
                <a:solidFill>
                  <a:srgbClr val="0041C4"/>
                </a:solidFill>
                <a:latin typeface="Times New Roman" pitchFamily="18" charset="0"/>
                <a:ea typeface="+mn-ea"/>
                <a:cs typeface="Times New Roman" pitchFamily="18" charset="0"/>
              </a:rPr>
              <a:t>“Information Security”</a:t>
            </a:r>
            <a:endParaRPr lang="en-US" altLang="en-US" sz="3600" b="1" kern="1200" dirty="0">
              <a:solidFill>
                <a:srgbClr val="0041C4"/>
              </a:solidFill>
              <a:latin typeface="Times New Roman" pitchFamily="18" charset="0"/>
              <a:ea typeface="+mn-ea"/>
              <a:cs typeface="Times New Roman" pitchFamily="18" charset="0"/>
            </a:endParaRPr>
          </a:p>
        </p:txBody>
      </p:sp>
      <p:sp>
        <p:nvSpPr>
          <p:cNvPr id="9218" name="AutoShape 2" descr="Image result for kdu university college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sp>
        <p:nvSpPr>
          <p:cNvPr id="8194" name="AutoShape 2" descr="Image result for asia pacific university malaysia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pic>
        <p:nvPicPr>
          <p:cNvPr id="7" name="Picture 6" descr="3841479820397985.jpg"/>
          <p:cNvPicPr>
            <a:picLocks noChangeAspect="1"/>
          </p:cNvPicPr>
          <p:nvPr/>
        </p:nvPicPr>
        <p:blipFill>
          <a:blip r:embed="rId3"/>
          <a:stretch>
            <a:fillRect/>
          </a:stretch>
        </p:blipFill>
        <p:spPr>
          <a:xfrm>
            <a:off x="142874" y="5474905"/>
            <a:ext cx="3073402" cy="1317329"/>
          </a:xfrm>
          <a:prstGeom prst="rect">
            <a:avLst/>
          </a:prstGeom>
          <a:solidFill>
            <a:schemeClr val="accent2">
              <a:lumMod val="20000"/>
              <a:lumOff val="80000"/>
            </a:schemeClr>
          </a:solidFill>
          <a:ln w="38100" cap="flat" cmpd="sng" algn="ctr">
            <a:solidFill>
              <a:srgbClr val="006600"/>
            </a:solidFill>
            <a:prstDash val="solid"/>
            <a:round/>
            <a:headEnd type="none" w="sm" len="sm"/>
            <a:tailEnd type="none" w="sm" len="sm"/>
          </a:ln>
          <a:effectLst/>
        </p:spPr>
      </p:pic>
      <p:sp>
        <p:nvSpPr>
          <p:cNvPr id="8" name="Rectangle 6"/>
          <p:cNvSpPr txBox="1">
            <a:spLocks noChangeArrowheads="1"/>
          </p:cNvSpPr>
          <p:nvPr/>
        </p:nvSpPr>
        <p:spPr bwMode="auto">
          <a:xfrm>
            <a:off x="4953000" y="4585234"/>
            <a:ext cx="1963002" cy="504965"/>
          </a:xfrm>
          <a:prstGeom prst="rect">
            <a:avLst/>
          </a:prstGeom>
          <a:noFill/>
          <a:ln w="38100">
            <a:solidFill>
              <a:schemeClr val="tx2">
                <a:lumMod val="60000"/>
                <a:lumOff val="40000"/>
              </a:schemeClr>
            </a:solidFill>
            <a:miter lim="800000"/>
            <a:headEnd/>
            <a:tailEnd/>
          </a:ln>
          <a:effectLst/>
        </p:spPr>
        <p:txBody>
          <a:bodyPr vert="horz" wrap="square" lIns="91440" tIns="0" rIns="91440" bIns="0" numCol="1" anchor="t" anchorCtr="0" compatLnSpc="1">
            <a:prstTxWarp prst="textNoShape">
              <a:avLst/>
            </a:prstTxWarp>
          </a:bodyPr>
          <a:lstStyle/>
          <a:p>
            <a:pPr algn="just" rtl="0" fontAlgn="base">
              <a:spcBef>
                <a:spcPct val="20000"/>
              </a:spcBef>
              <a:spcAft>
                <a:spcPct val="20000"/>
              </a:spcAft>
              <a:buClr>
                <a:srgbClr val="000000"/>
              </a:buClr>
              <a:defRPr/>
            </a:pPr>
            <a:r>
              <a:rPr lang="en-US" altLang="en-US" sz="2600" b="1" i="1" u="sng" dirty="0">
                <a:solidFill>
                  <a:srgbClr val="0070C0"/>
                </a:solidFill>
                <a:latin typeface="Century Gothic"/>
                <a:ea typeface="+mn-ea"/>
                <a:cs typeface="Times New Roman"/>
              </a:rPr>
              <a:t>Lecture # 1 </a:t>
            </a:r>
            <a:endParaRPr lang="en-US" altLang="en-US" sz="2600" b="1" i="1" dirty="0">
              <a:solidFill>
                <a:srgbClr val="0070C0"/>
              </a:solidFill>
              <a:latin typeface="Century Gothic"/>
              <a:ea typeface="+mn-ea"/>
              <a:cs typeface="Times New Roman"/>
            </a:endParaRPr>
          </a:p>
          <a:p>
            <a:pPr algn="just" rtl="0" fontAlgn="base">
              <a:spcBef>
                <a:spcPct val="20000"/>
              </a:spcBef>
              <a:spcAft>
                <a:spcPct val="20000"/>
              </a:spcAft>
              <a:buClr>
                <a:srgbClr val="000000"/>
              </a:buClr>
              <a:defRPr/>
            </a:pPr>
            <a:endParaRPr lang="en-US" altLang="en-US" sz="1600" b="1" dirty="0">
              <a:solidFill>
                <a:srgbClr val="000000"/>
              </a:solidFill>
              <a:latin typeface="Century Gothic"/>
              <a:ea typeface="+mn-ea"/>
              <a:cs typeface="Times New Roman"/>
            </a:endParaRPr>
          </a:p>
        </p:txBody>
      </p:sp>
      <p:pic>
        <p:nvPicPr>
          <p:cNvPr id="1026" name="Picture 2" descr="Types of wireless communication modules - Jotrin Electron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872" y="828680"/>
            <a:ext cx="8051531" cy="3371849"/>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864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ectangle 12"/>
          <p:cNvSpPr txBox="1">
            <a:spLocks noChangeArrowheads="1"/>
          </p:cNvSpPr>
          <p:nvPr/>
        </p:nvSpPr>
        <p:spPr>
          <a:xfrm>
            <a:off x="152400" y="152400"/>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dirty="0" smtClean="0"/>
              <a:t>Course Introduction (</a:t>
            </a:r>
            <a:r>
              <a:rPr lang="en-US" sz="2400" dirty="0" err="1" smtClean="0"/>
              <a:t>Cont</a:t>
            </a:r>
            <a:r>
              <a:rPr lang="en-US" sz="2400" dirty="0" smtClean="0"/>
              <a:t>…)</a:t>
            </a:r>
            <a:endParaRPr lang="en-US" sz="2400" dirty="0"/>
          </a:p>
        </p:txBody>
      </p:sp>
      <p:sp>
        <p:nvSpPr>
          <p:cNvPr id="10" name="TextBox 9"/>
          <p:cNvSpPr txBox="1"/>
          <p:nvPr/>
        </p:nvSpPr>
        <p:spPr>
          <a:xfrm>
            <a:off x="145143" y="774442"/>
            <a:ext cx="11742057" cy="4401205"/>
          </a:xfrm>
          <a:prstGeom prst="rect">
            <a:avLst/>
          </a:prstGeom>
          <a:noFill/>
        </p:spPr>
        <p:txBody>
          <a:bodyPr wrap="square" rtlCol="0">
            <a:spAutoFit/>
          </a:bodyPr>
          <a:lstStyle/>
          <a:p>
            <a:pPr algn="l" rtl="0" fontAlgn="base">
              <a:spcBef>
                <a:spcPct val="0"/>
              </a:spcBef>
              <a:spcAft>
                <a:spcPct val="0"/>
              </a:spcAft>
            </a:pPr>
            <a:r>
              <a:rPr lang="en-US" sz="2000" b="1" kern="1200" dirty="0" smtClean="0">
                <a:solidFill>
                  <a:srgbClr val="B60203"/>
                </a:solidFill>
                <a:latin typeface="Arial"/>
                <a:ea typeface="+mn-ea"/>
                <a:cs typeface="Times New Roman" pitchFamily="18" charset="0"/>
              </a:rPr>
              <a:t>Course Contents</a:t>
            </a:r>
          </a:p>
          <a:p>
            <a:pPr algn="l" rtl="0" fontAlgn="base">
              <a:spcBef>
                <a:spcPct val="0"/>
              </a:spcBef>
              <a:spcAft>
                <a:spcPct val="0"/>
              </a:spcAft>
            </a:pPr>
            <a:endParaRPr lang="en-US" sz="2000" b="1" kern="1200" dirty="0">
              <a:solidFill>
                <a:srgbClr val="B60203"/>
              </a:solidFill>
              <a:latin typeface="Arial"/>
              <a:ea typeface="+mn-ea"/>
              <a:cs typeface="Times New Roman" pitchFamily="18" charset="0"/>
            </a:endParaRPr>
          </a:p>
          <a:p>
            <a:pPr indent="457200" algn="just" rtl="0" fontAlgn="base">
              <a:spcBef>
                <a:spcPct val="0"/>
              </a:spcBef>
              <a:spcAft>
                <a:spcPct val="0"/>
              </a:spcAft>
            </a:pPr>
            <a:r>
              <a:rPr lang="en-US" sz="2000" kern="1200" dirty="0" smtClean="0">
                <a:solidFill>
                  <a:srgbClr val="000000"/>
                </a:solidFill>
                <a:latin typeface="Century Gothic"/>
                <a:ea typeface="+mn-ea"/>
                <a:cs typeface="Times New Roman" pitchFamily="18" charset="0"/>
              </a:rPr>
              <a:t>• </a:t>
            </a:r>
            <a:r>
              <a:rPr lang="en-US" sz="2000" b="1" kern="1200" dirty="0" smtClean="0">
                <a:solidFill>
                  <a:srgbClr val="000000"/>
                </a:solidFill>
                <a:latin typeface="Century Gothic"/>
                <a:ea typeface="+mn-ea"/>
                <a:cs typeface="Times New Roman" pitchFamily="18" charset="0"/>
              </a:rPr>
              <a:t>Network Security:  </a:t>
            </a:r>
            <a:r>
              <a:rPr lang="en-US" sz="2000" kern="1200" dirty="0" smtClean="0">
                <a:solidFill>
                  <a:srgbClr val="000000"/>
                </a:solidFill>
                <a:latin typeface="Century Gothic"/>
                <a:ea typeface="+mn-ea"/>
                <a:cs typeface="Times New Roman" pitchFamily="18" charset="0"/>
              </a:rPr>
              <a:t>Network Security Design, Firewalls, Network Protection, Web Security. Wireless Network Security, Cloud And Virtualization Security,  IOT Security</a:t>
            </a:r>
          </a:p>
          <a:p>
            <a:pPr indent="457200" algn="just" rtl="0" fontAlgn="base">
              <a:spcBef>
                <a:spcPct val="0"/>
              </a:spcBef>
              <a:spcAft>
                <a:spcPct val="0"/>
              </a:spcAft>
            </a:pPr>
            <a:endParaRPr lang="en-US" sz="2000" kern="1200" dirty="0" smtClean="0">
              <a:solidFill>
                <a:srgbClr val="000000"/>
              </a:solidFill>
              <a:latin typeface="Century Gothic"/>
              <a:ea typeface="+mn-ea"/>
              <a:cs typeface="Times New Roman" pitchFamily="18" charset="0"/>
            </a:endParaRPr>
          </a:p>
          <a:p>
            <a:pPr indent="457200" algn="just" rtl="0" fontAlgn="base">
              <a:spcBef>
                <a:spcPct val="0"/>
              </a:spcBef>
              <a:spcAft>
                <a:spcPct val="0"/>
              </a:spcAft>
            </a:pPr>
            <a:r>
              <a:rPr lang="en-US" sz="2000" kern="1200" dirty="0" smtClean="0">
                <a:solidFill>
                  <a:srgbClr val="000000"/>
                </a:solidFill>
                <a:latin typeface="Century Gothic"/>
                <a:ea typeface="+mn-ea"/>
                <a:cs typeface="Times New Roman" pitchFamily="18" charset="0"/>
              </a:rPr>
              <a:t>• </a:t>
            </a:r>
            <a:r>
              <a:rPr lang="en-US" sz="2000" b="1" kern="1200" dirty="0">
                <a:solidFill>
                  <a:srgbClr val="000000"/>
                </a:solidFill>
                <a:latin typeface="Century Gothic"/>
                <a:ea typeface="+mn-ea"/>
                <a:cs typeface="Times New Roman" pitchFamily="18" charset="0"/>
              </a:rPr>
              <a:t>Operating System (OS) Security: </a:t>
            </a:r>
            <a:r>
              <a:rPr lang="en-US" sz="2000" kern="1200" dirty="0">
                <a:solidFill>
                  <a:srgbClr val="000000"/>
                </a:solidFill>
                <a:latin typeface="Century Gothic"/>
                <a:ea typeface="+mn-ea"/>
                <a:cs typeface="Times New Roman" pitchFamily="18" charset="0"/>
              </a:rPr>
              <a:t>OS Hardening, OS Protection Methods, OS Firewalls, OS Security Tools.</a:t>
            </a:r>
          </a:p>
          <a:p>
            <a:pPr indent="457200" algn="just" rtl="0" fontAlgn="base">
              <a:spcBef>
                <a:spcPct val="0"/>
              </a:spcBef>
              <a:spcAft>
                <a:spcPct val="0"/>
              </a:spcAft>
            </a:pPr>
            <a:endParaRPr lang="en-US" sz="2000" kern="1200" dirty="0" smtClean="0">
              <a:solidFill>
                <a:srgbClr val="000000"/>
              </a:solidFill>
              <a:latin typeface="Century Gothic"/>
              <a:ea typeface="+mn-ea"/>
              <a:cs typeface="Times New Roman" pitchFamily="18" charset="0"/>
            </a:endParaRPr>
          </a:p>
          <a:p>
            <a:pPr indent="457200" algn="just" rtl="0" fontAlgn="base">
              <a:spcBef>
                <a:spcPct val="0"/>
              </a:spcBef>
              <a:spcAft>
                <a:spcPct val="0"/>
              </a:spcAft>
            </a:pPr>
            <a:r>
              <a:rPr lang="en-US" sz="2000" kern="1200" dirty="0" smtClean="0">
                <a:solidFill>
                  <a:srgbClr val="000000"/>
                </a:solidFill>
                <a:latin typeface="Century Gothic"/>
                <a:ea typeface="+mn-ea"/>
                <a:cs typeface="Times New Roman" pitchFamily="18" charset="0"/>
              </a:rPr>
              <a:t>• </a:t>
            </a:r>
            <a:r>
              <a:rPr lang="en-US" sz="2000" b="1" kern="1200" dirty="0" smtClean="0">
                <a:solidFill>
                  <a:srgbClr val="000000"/>
                </a:solidFill>
                <a:latin typeface="Century Gothic"/>
                <a:ea typeface="+mn-ea"/>
                <a:cs typeface="Times New Roman" pitchFamily="18" charset="0"/>
              </a:rPr>
              <a:t>Intrusion Detection and Prevention Systems:  </a:t>
            </a:r>
            <a:r>
              <a:rPr lang="en-US" sz="2000" kern="1200" dirty="0" smtClean="0">
                <a:solidFill>
                  <a:srgbClr val="000000"/>
                </a:solidFill>
                <a:latin typeface="Century Gothic"/>
                <a:ea typeface="+mn-ea"/>
                <a:cs typeface="Times New Roman" pitchFamily="18" charset="0"/>
              </a:rPr>
              <a:t>Intrusion Detection Systems (IDS), Network Intrusion Detection Systems (NIDS), Host-based Intrusion Detection Systems (HIDS), Intrusion Prevention Systems (IPS), System Information and Event Management (SIEM).</a:t>
            </a:r>
          </a:p>
          <a:p>
            <a:pPr indent="457200" algn="just" rtl="0" fontAlgn="base">
              <a:spcBef>
                <a:spcPct val="0"/>
              </a:spcBef>
              <a:spcAft>
                <a:spcPct val="0"/>
              </a:spcAft>
            </a:pPr>
            <a:endParaRPr lang="en-US" sz="2000" kern="1200" dirty="0" smtClean="0">
              <a:solidFill>
                <a:srgbClr val="000000"/>
              </a:solidFill>
              <a:latin typeface="Century Gothic"/>
              <a:ea typeface="+mn-ea"/>
              <a:cs typeface="Times New Roman" pitchFamily="18" charset="0"/>
            </a:endParaRPr>
          </a:p>
          <a:p>
            <a:pPr indent="457200" algn="just" rtl="0" fontAlgn="base">
              <a:spcBef>
                <a:spcPct val="0"/>
              </a:spcBef>
              <a:spcAft>
                <a:spcPct val="0"/>
              </a:spcAft>
            </a:pPr>
            <a:r>
              <a:rPr lang="en-US" sz="2000" b="1" kern="1200" dirty="0" smtClean="0">
                <a:solidFill>
                  <a:srgbClr val="000000"/>
                </a:solidFill>
                <a:latin typeface="Century Gothic"/>
                <a:ea typeface="+mn-ea"/>
                <a:cs typeface="Times New Roman" pitchFamily="18" charset="0"/>
              </a:rPr>
              <a:t>• Privacy Laws:</a:t>
            </a:r>
            <a:r>
              <a:rPr lang="en-US" sz="2000" kern="1200" dirty="0" smtClean="0">
                <a:solidFill>
                  <a:srgbClr val="000000"/>
                </a:solidFill>
                <a:latin typeface="Century Gothic"/>
                <a:ea typeface="+mn-ea"/>
                <a:cs typeface="Times New Roman" pitchFamily="18" charset="0"/>
              </a:rPr>
              <a:t> Penalties, and Privacy Issues, Electronic Data Privacy Protection, Global Privacy Laws.</a:t>
            </a:r>
          </a:p>
        </p:txBody>
      </p:sp>
      <p:sp>
        <p:nvSpPr>
          <p:cNvPr id="8" name="object 2"/>
          <p:cNvSpPr/>
          <p:nvPr/>
        </p:nvSpPr>
        <p:spPr>
          <a:xfrm>
            <a:off x="515" y="5334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1385159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Rectangle 12"/>
          <p:cNvSpPr txBox="1">
            <a:spLocks noChangeArrowheads="1"/>
          </p:cNvSpPr>
          <p:nvPr/>
        </p:nvSpPr>
        <p:spPr>
          <a:xfrm>
            <a:off x="152400" y="152400"/>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dirty="0" smtClean="0"/>
              <a:t>Course Introduction (</a:t>
            </a:r>
            <a:r>
              <a:rPr lang="en-US" sz="2400" dirty="0" err="1" smtClean="0"/>
              <a:t>Cont</a:t>
            </a:r>
            <a:r>
              <a:rPr lang="en-US" sz="2400" dirty="0" smtClean="0"/>
              <a:t>…)</a:t>
            </a:r>
            <a:endParaRPr lang="en-US" sz="2400" dirty="0"/>
          </a:p>
        </p:txBody>
      </p:sp>
      <p:sp>
        <p:nvSpPr>
          <p:cNvPr id="10" name="TextBox 9"/>
          <p:cNvSpPr txBox="1"/>
          <p:nvPr/>
        </p:nvSpPr>
        <p:spPr>
          <a:xfrm>
            <a:off x="152400" y="914400"/>
            <a:ext cx="11506200" cy="3877985"/>
          </a:xfrm>
          <a:prstGeom prst="rect">
            <a:avLst/>
          </a:prstGeom>
          <a:noFill/>
        </p:spPr>
        <p:txBody>
          <a:bodyPr wrap="square" rtlCol="0">
            <a:spAutoFit/>
          </a:bodyPr>
          <a:lstStyle/>
          <a:p>
            <a:pPr algn="l" rtl="0" fontAlgn="base">
              <a:spcBef>
                <a:spcPct val="0"/>
              </a:spcBef>
              <a:spcAft>
                <a:spcPct val="0"/>
              </a:spcAft>
            </a:pPr>
            <a:r>
              <a:rPr lang="en-US" sz="2000" b="1" kern="1200" dirty="0">
                <a:solidFill>
                  <a:srgbClr val="B60203"/>
                </a:solidFill>
                <a:latin typeface="Arial"/>
                <a:ea typeface="+mn-ea"/>
                <a:cs typeface="Times New Roman" pitchFamily="18" charset="0"/>
              </a:rPr>
              <a:t>Learning Outcomes</a:t>
            </a:r>
          </a:p>
          <a:p>
            <a:pPr algn="just" rtl="0" fontAlgn="base">
              <a:spcBef>
                <a:spcPct val="0"/>
              </a:spcBef>
              <a:spcAft>
                <a:spcPct val="0"/>
              </a:spcAft>
            </a:pPr>
            <a:endParaRPr lang="en-US" sz="1200" b="1" kern="1200" cap="all" dirty="0">
              <a:solidFill>
                <a:srgbClr val="000000"/>
              </a:solidFill>
              <a:latin typeface="Times New Roman" pitchFamily="18" charset="0"/>
              <a:ea typeface="+mn-ea"/>
              <a:cs typeface="Times New Roman" pitchFamily="18" charset="0"/>
            </a:endParaRPr>
          </a:p>
          <a:p>
            <a:pPr algn="just" rtl="0" fontAlgn="base">
              <a:spcBef>
                <a:spcPct val="0"/>
              </a:spcBef>
              <a:spcAft>
                <a:spcPct val="0"/>
              </a:spcAft>
            </a:pPr>
            <a:r>
              <a:rPr lang="en-US" kern="1200" dirty="0">
                <a:solidFill>
                  <a:srgbClr val="000000"/>
                </a:solidFill>
                <a:latin typeface="Century Gothic"/>
                <a:ea typeface="+mn-ea"/>
                <a:cs typeface="Times New Roman" pitchFamily="18" charset="0"/>
              </a:rPr>
              <a:t>At the end of this </a:t>
            </a:r>
            <a:r>
              <a:rPr lang="en-US" kern="1200" dirty="0" smtClean="0">
                <a:solidFill>
                  <a:srgbClr val="000000"/>
                </a:solidFill>
                <a:latin typeface="Century Gothic"/>
                <a:ea typeface="+mn-ea"/>
                <a:cs typeface="Times New Roman" pitchFamily="18" charset="0"/>
              </a:rPr>
              <a:t>course, </a:t>
            </a:r>
            <a:r>
              <a:rPr lang="en-US" kern="1200" dirty="0">
                <a:solidFill>
                  <a:srgbClr val="000000"/>
                </a:solidFill>
                <a:latin typeface="Century Gothic"/>
                <a:ea typeface="+mn-ea"/>
                <a:cs typeface="Times New Roman" pitchFamily="18" charset="0"/>
              </a:rPr>
              <a:t>a student should understand </a:t>
            </a:r>
            <a:r>
              <a:rPr lang="en-US" kern="1200" dirty="0" smtClean="0">
                <a:solidFill>
                  <a:srgbClr val="000000"/>
                </a:solidFill>
                <a:latin typeface="Century Gothic"/>
                <a:ea typeface="+mn-ea"/>
                <a:cs typeface="Times New Roman" pitchFamily="18" charset="0"/>
              </a:rPr>
              <a:t>the:</a:t>
            </a:r>
            <a:endParaRPr lang="en-US" kern="1200" dirty="0">
              <a:solidFill>
                <a:srgbClr val="000000"/>
              </a:solidFill>
              <a:latin typeface="Century Gothic"/>
              <a:ea typeface="+mn-ea"/>
              <a:cs typeface="Times New Roman" pitchFamily="18" charset="0"/>
            </a:endParaRPr>
          </a:p>
          <a:p>
            <a:pPr algn="just" rtl="0" fontAlgn="base">
              <a:spcBef>
                <a:spcPct val="0"/>
              </a:spcBef>
              <a:spcAft>
                <a:spcPct val="0"/>
              </a:spcAft>
            </a:pPr>
            <a:endParaRPr lang="en-US" kern="1200" dirty="0">
              <a:solidFill>
                <a:srgbClr val="000000"/>
              </a:solidFill>
              <a:latin typeface="Century Gothic"/>
              <a:ea typeface="+mn-ea"/>
              <a:cs typeface="Times New Roman" pitchFamily="18" charset="0"/>
            </a:endParaRPr>
          </a:p>
          <a:p>
            <a:pPr marL="548640" indent="-365760" algn="just" rtl="0" fontAlgn="base">
              <a:spcBef>
                <a:spcPct val="0"/>
              </a:spcBef>
              <a:spcAft>
                <a:spcPct val="0"/>
              </a:spcAft>
              <a:buFont typeface="Arial" pitchFamily="34" charset="0"/>
              <a:buChar char="•"/>
            </a:pPr>
            <a:r>
              <a:rPr lang="en-US" b="1" kern="1200" dirty="0" smtClean="0">
                <a:solidFill>
                  <a:srgbClr val="000000"/>
                </a:solidFill>
                <a:latin typeface="Century Gothic"/>
                <a:ea typeface="+mn-ea"/>
                <a:cs typeface="Times New Roman" pitchFamily="18" charset="0"/>
              </a:rPr>
              <a:t>Explain </a:t>
            </a:r>
            <a:r>
              <a:rPr lang="en-US" b="1" kern="1200" dirty="0" smtClean="0">
                <a:solidFill>
                  <a:srgbClr val="000000"/>
                </a:solidFill>
                <a:latin typeface="Century Gothic"/>
                <a:cs typeface="Times New Roman" pitchFamily="18" charset="0"/>
              </a:rPr>
              <a:t>key concepts of information security such as design principles, cryptography, risk </a:t>
            </a:r>
            <a:r>
              <a:rPr lang="en-US" b="1" kern="1200" dirty="0">
                <a:solidFill>
                  <a:srgbClr val="000000"/>
                </a:solidFill>
                <a:latin typeface="Century Gothic"/>
                <a:ea typeface="+mn-ea"/>
                <a:cs typeface="Times New Roman" pitchFamily="18" charset="0"/>
              </a:rPr>
              <a:t>management, and ethics. </a:t>
            </a:r>
            <a:endParaRPr lang="en-US" b="1" kern="1200" dirty="0" smtClean="0">
              <a:solidFill>
                <a:srgbClr val="000000"/>
              </a:solidFill>
              <a:latin typeface="Century Gothic"/>
              <a:ea typeface="+mn-ea"/>
              <a:cs typeface="Times New Roman" pitchFamily="18" charset="0"/>
            </a:endParaRPr>
          </a:p>
          <a:p>
            <a:pPr marL="548640" indent="-365760" algn="just" rtl="0" fontAlgn="base">
              <a:spcBef>
                <a:spcPct val="0"/>
              </a:spcBef>
              <a:spcAft>
                <a:spcPct val="0"/>
              </a:spcAft>
              <a:buFont typeface="Arial" pitchFamily="34" charset="0"/>
              <a:buChar char="•"/>
            </a:pPr>
            <a:endParaRPr lang="en-US" b="1" kern="1200" dirty="0">
              <a:solidFill>
                <a:srgbClr val="000000"/>
              </a:solidFill>
              <a:latin typeface="Century Gothic"/>
              <a:ea typeface="+mn-ea"/>
              <a:cs typeface="Times New Roman" pitchFamily="18" charset="0"/>
            </a:endParaRPr>
          </a:p>
          <a:p>
            <a:pPr marL="548640" indent="-365760" algn="just" rtl="0" fontAlgn="base">
              <a:spcBef>
                <a:spcPct val="0"/>
              </a:spcBef>
              <a:spcAft>
                <a:spcPct val="0"/>
              </a:spcAft>
              <a:buFont typeface="Arial" pitchFamily="34" charset="0"/>
              <a:buChar char="•"/>
            </a:pPr>
            <a:r>
              <a:rPr lang="en-US" b="1" kern="1200" dirty="0" smtClean="0">
                <a:solidFill>
                  <a:srgbClr val="000000"/>
                </a:solidFill>
                <a:latin typeface="Century Gothic"/>
                <a:ea typeface="+mn-ea"/>
                <a:cs typeface="Times New Roman" pitchFamily="18" charset="0"/>
              </a:rPr>
              <a:t>Discuss </a:t>
            </a:r>
            <a:r>
              <a:rPr lang="en-US" b="1" kern="1200" dirty="0">
                <a:solidFill>
                  <a:srgbClr val="000000"/>
                </a:solidFill>
                <a:latin typeface="Century Gothic"/>
                <a:ea typeface="+mn-ea"/>
                <a:cs typeface="Times New Roman" pitchFamily="18" charset="0"/>
              </a:rPr>
              <a:t>legal, ethical, and professional issues in information Security</a:t>
            </a:r>
            <a:r>
              <a:rPr lang="en-US" b="1" kern="1200" dirty="0" smtClean="0">
                <a:solidFill>
                  <a:srgbClr val="000000"/>
                </a:solidFill>
                <a:latin typeface="Century Gothic"/>
                <a:ea typeface="+mn-ea"/>
                <a:cs typeface="Times New Roman" pitchFamily="18" charset="0"/>
              </a:rPr>
              <a:t>.</a:t>
            </a:r>
          </a:p>
          <a:p>
            <a:pPr marL="548640" indent="-365760" algn="just" rtl="0" fontAlgn="base">
              <a:spcBef>
                <a:spcPct val="0"/>
              </a:spcBef>
              <a:spcAft>
                <a:spcPct val="0"/>
              </a:spcAft>
              <a:buFont typeface="Arial" pitchFamily="34" charset="0"/>
              <a:buChar char="•"/>
            </a:pPr>
            <a:endParaRPr lang="en-US" b="1" kern="1200" dirty="0">
              <a:solidFill>
                <a:srgbClr val="000000"/>
              </a:solidFill>
              <a:latin typeface="Century Gothic"/>
              <a:ea typeface="+mn-ea"/>
              <a:cs typeface="Times New Roman" pitchFamily="18" charset="0"/>
            </a:endParaRPr>
          </a:p>
          <a:p>
            <a:pPr marL="548640" indent="-365760" algn="just" rtl="0" fontAlgn="base">
              <a:spcBef>
                <a:spcPct val="0"/>
              </a:spcBef>
              <a:spcAft>
                <a:spcPct val="0"/>
              </a:spcAft>
              <a:buFont typeface="Arial" pitchFamily="34" charset="0"/>
              <a:buChar char="•"/>
            </a:pPr>
            <a:r>
              <a:rPr lang="en-US" b="1" kern="1200" dirty="0" smtClean="0">
                <a:solidFill>
                  <a:srgbClr val="000000"/>
                </a:solidFill>
                <a:latin typeface="Century Gothic"/>
                <a:ea typeface="+mn-ea"/>
                <a:cs typeface="Times New Roman" pitchFamily="18" charset="0"/>
              </a:rPr>
              <a:t>Apply </a:t>
            </a:r>
            <a:r>
              <a:rPr lang="en-US" b="1" kern="1200" dirty="0">
                <a:solidFill>
                  <a:srgbClr val="000000"/>
                </a:solidFill>
                <a:latin typeface="Century Gothic"/>
                <a:ea typeface="+mn-ea"/>
                <a:cs typeface="Times New Roman" pitchFamily="18" charset="0"/>
              </a:rPr>
              <a:t>various security and risk management tools for achieving information security and privacy</a:t>
            </a:r>
            <a:r>
              <a:rPr lang="en-US" b="1" kern="1200" dirty="0" smtClean="0">
                <a:solidFill>
                  <a:srgbClr val="000000"/>
                </a:solidFill>
                <a:latin typeface="Century Gothic"/>
                <a:ea typeface="+mn-ea"/>
                <a:cs typeface="Times New Roman" pitchFamily="18" charset="0"/>
              </a:rPr>
              <a:t>.</a:t>
            </a:r>
          </a:p>
          <a:p>
            <a:pPr marL="548640" indent="-365760" algn="just" rtl="0" fontAlgn="base">
              <a:spcBef>
                <a:spcPct val="0"/>
              </a:spcBef>
              <a:spcAft>
                <a:spcPct val="0"/>
              </a:spcAft>
              <a:buFont typeface="Arial" pitchFamily="34" charset="0"/>
              <a:buChar char="•"/>
            </a:pPr>
            <a:endParaRPr lang="en-US" b="1" kern="1200" dirty="0">
              <a:solidFill>
                <a:srgbClr val="000000"/>
              </a:solidFill>
              <a:latin typeface="Century Gothic"/>
              <a:ea typeface="+mn-ea"/>
              <a:cs typeface="Times New Roman" pitchFamily="18" charset="0"/>
            </a:endParaRPr>
          </a:p>
          <a:p>
            <a:pPr marL="548640" indent="-365760" algn="just" rtl="0" fontAlgn="base">
              <a:spcBef>
                <a:spcPct val="0"/>
              </a:spcBef>
              <a:spcAft>
                <a:spcPct val="0"/>
              </a:spcAft>
              <a:buFont typeface="Arial" pitchFamily="34" charset="0"/>
              <a:buChar char="•"/>
            </a:pPr>
            <a:r>
              <a:rPr lang="en-US" b="1" kern="1200" dirty="0" smtClean="0">
                <a:solidFill>
                  <a:srgbClr val="000000"/>
                </a:solidFill>
                <a:latin typeface="Century Gothic"/>
                <a:ea typeface="+mn-ea"/>
                <a:cs typeface="Times New Roman" pitchFamily="18" charset="0"/>
              </a:rPr>
              <a:t>Identify </a:t>
            </a:r>
            <a:r>
              <a:rPr lang="en-US" b="1" kern="1200" dirty="0">
                <a:solidFill>
                  <a:srgbClr val="000000"/>
                </a:solidFill>
                <a:latin typeface="Century Gothic"/>
                <a:ea typeface="+mn-ea"/>
                <a:cs typeface="Times New Roman" pitchFamily="18" charset="0"/>
              </a:rPr>
              <a:t>appropriate techniques to tackle and solve problems in the discipline of information security. </a:t>
            </a:r>
          </a:p>
          <a:p>
            <a:pPr marL="548640" algn="just" rtl="0" fontAlgn="base">
              <a:spcBef>
                <a:spcPct val="0"/>
              </a:spcBef>
              <a:spcAft>
                <a:spcPct val="0"/>
              </a:spcAft>
              <a:buFont typeface="Arial" pitchFamily="34" charset="0"/>
              <a:buChar char="•"/>
            </a:pPr>
            <a:endParaRPr lang="en-US" sz="1600" kern="1200" cap="all" dirty="0">
              <a:solidFill>
                <a:srgbClr val="000000"/>
              </a:solidFill>
              <a:latin typeface="Times New Roman" pitchFamily="18" charset="0"/>
              <a:ea typeface="+mn-ea"/>
              <a:cs typeface="Times New Roman" pitchFamily="18" charset="0"/>
            </a:endParaRPr>
          </a:p>
        </p:txBody>
      </p:sp>
      <p:sp>
        <p:nvSpPr>
          <p:cNvPr id="7" name="object 2"/>
          <p:cNvSpPr/>
          <p:nvPr/>
        </p:nvSpPr>
        <p:spPr>
          <a:xfrm>
            <a:off x="515" y="619341"/>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472690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65976"/>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ectangle 12"/>
          <p:cNvSpPr txBox="1">
            <a:spLocks noChangeArrowheads="1"/>
          </p:cNvSpPr>
          <p:nvPr/>
        </p:nvSpPr>
        <p:spPr>
          <a:xfrm>
            <a:off x="152400" y="152400"/>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dirty="0" smtClean="0"/>
              <a:t>Course Introduction (</a:t>
            </a:r>
            <a:r>
              <a:rPr lang="en-US" sz="2400" dirty="0" err="1" smtClean="0"/>
              <a:t>Cont</a:t>
            </a:r>
            <a:r>
              <a:rPr lang="en-US" sz="2400" dirty="0" smtClean="0"/>
              <a:t>…)</a:t>
            </a:r>
            <a:endParaRPr lang="en-US" sz="2400" dirty="0"/>
          </a:p>
        </p:txBody>
      </p:sp>
      <p:sp>
        <p:nvSpPr>
          <p:cNvPr id="10" name="Rectangle 12"/>
          <p:cNvSpPr txBox="1">
            <a:spLocks noChangeArrowheads="1"/>
          </p:cNvSpPr>
          <p:nvPr/>
        </p:nvSpPr>
        <p:spPr bwMode="auto">
          <a:xfrm>
            <a:off x="83457" y="654026"/>
            <a:ext cx="6946900" cy="439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8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2pPr>
            <a:lvl3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3pPr>
            <a:lvl4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4pPr>
            <a:lvl5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5pPr>
            <a:lvl6pPr marL="457200" algn="l" rtl="0" eaLnBrk="1" fontAlgn="base" hangingPunct="1">
              <a:spcBef>
                <a:spcPct val="0"/>
              </a:spcBef>
              <a:spcAft>
                <a:spcPct val="0"/>
              </a:spcAft>
              <a:defRPr sz="2800">
                <a:solidFill>
                  <a:schemeClr val="tx1"/>
                </a:solidFill>
                <a:latin typeface="Century Gothic" pitchFamily="34" charset="0"/>
                <a:cs typeface="Times New Roman" pitchFamily="18" charset="0"/>
              </a:defRPr>
            </a:lvl6pPr>
            <a:lvl7pPr marL="914400" algn="l" rtl="0" eaLnBrk="1" fontAlgn="base" hangingPunct="1">
              <a:spcBef>
                <a:spcPct val="0"/>
              </a:spcBef>
              <a:spcAft>
                <a:spcPct val="0"/>
              </a:spcAft>
              <a:defRPr sz="2800">
                <a:solidFill>
                  <a:schemeClr val="tx1"/>
                </a:solidFill>
                <a:latin typeface="Century Gothic" pitchFamily="34" charset="0"/>
                <a:cs typeface="Times New Roman" pitchFamily="18" charset="0"/>
              </a:defRPr>
            </a:lvl7pPr>
            <a:lvl8pPr marL="1371600" algn="l" rtl="0" eaLnBrk="1" fontAlgn="base" hangingPunct="1">
              <a:spcBef>
                <a:spcPct val="0"/>
              </a:spcBef>
              <a:spcAft>
                <a:spcPct val="0"/>
              </a:spcAft>
              <a:defRPr sz="2800">
                <a:solidFill>
                  <a:schemeClr val="tx1"/>
                </a:solidFill>
                <a:latin typeface="Century Gothic" pitchFamily="34" charset="0"/>
                <a:cs typeface="Times New Roman" pitchFamily="18" charset="0"/>
              </a:defRPr>
            </a:lvl8pPr>
            <a:lvl9pPr marL="1828800" algn="l" rtl="0" eaLnBrk="1" fontAlgn="base" hangingPunct="1">
              <a:spcBef>
                <a:spcPct val="0"/>
              </a:spcBef>
              <a:spcAft>
                <a:spcPct val="0"/>
              </a:spcAft>
              <a:defRPr sz="2800">
                <a:solidFill>
                  <a:schemeClr val="tx1"/>
                </a:solidFill>
                <a:latin typeface="Century Gothic" pitchFamily="34" charset="0"/>
                <a:cs typeface="Times New Roman" pitchFamily="18" charset="0"/>
              </a:defRPr>
            </a:lvl9pPr>
          </a:lstStyle>
          <a:p>
            <a:pPr marL="0" marR="0" lvl="0" indent="0" defTabSz="914400" eaLnBrk="1" latinLnBrk="0" hangingPunct="1">
              <a:lnSpc>
                <a:spcPct val="100000"/>
              </a:lnSpc>
              <a:buClrTx/>
              <a:buSzTx/>
              <a:buFontTx/>
              <a:buNone/>
              <a:tabLst/>
              <a:defRPr/>
            </a:pPr>
            <a:r>
              <a:rPr lang="en-US" sz="2000" b="1" kern="1200" dirty="0">
                <a:solidFill>
                  <a:srgbClr val="B60203"/>
                </a:solidFill>
                <a:latin typeface="Arial"/>
                <a:ea typeface="+mn-ea"/>
                <a:cs typeface="Times New Roman" pitchFamily="18" charset="0"/>
              </a:rPr>
              <a:t>Learning Strategies </a:t>
            </a:r>
          </a:p>
        </p:txBody>
      </p:sp>
      <p:sp>
        <p:nvSpPr>
          <p:cNvPr id="12" name="Rectangle 11"/>
          <p:cNvSpPr/>
          <p:nvPr/>
        </p:nvSpPr>
        <p:spPr>
          <a:xfrm>
            <a:off x="152400" y="1295400"/>
            <a:ext cx="11559648" cy="3170099"/>
          </a:xfrm>
          <a:prstGeom prst="rect">
            <a:avLst/>
          </a:prstGeom>
        </p:spPr>
        <p:txBody>
          <a:bodyPr wrap="square">
            <a:spAutoFit/>
          </a:bodyPr>
          <a:lstStyle/>
          <a:p>
            <a:pPr marL="12700" marR="7620" algn="just" rtl="0" fontAlgn="base">
              <a:spcBef>
                <a:spcPct val="0"/>
              </a:spcBef>
              <a:spcAft>
                <a:spcPct val="0"/>
              </a:spcAft>
            </a:pPr>
            <a:r>
              <a:rPr lang="en-US" sz="2000" kern="1200" spc="-5" dirty="0">
                <a:solidFill>
                  <a:srgbClr val="000000"/>
                </a:solidFill>
                <a:latin typeface="Century Gothic"/>
                <a:ea typeface="+mn-ea"/>
                <a:cs typeface="Arial Narrow"/>
              </a:rPr>
              <a:t>Active </a:t>
            </a:r>
            <a:r>
              <a:rPr lang="en-US" sz="2000" kern="1200" dirty="0">
                <a:solidFill>
                  <a:srgbClr val="000000"/>
                </a:solidFill>
                <a:latin typeface="Century Gothic"/>
                <a:ea typeface="+mn-ea"/>
                <a:cs typeface="Arial Narrow"/>
              </a:rPr>
              <a:t>learning </a:t>
            </a:r>
            <a:r>
              <a:rPr lang="en-US" sz="2000" kern="1200" spc="-5" dirty="0">
                <a:solidFill>
                  <a:srgbClr val="000000"/>
                </a:solidFill>
                <a:latin typeface="Century Gothic"/>
                <a:ea typeface="+mn-ea"/>
                <a:cs typeface="Arial Narrow"/>
              </a:rPr>
              <a:t>strategies </a:t>
            </a:r>
            <a:r>
              <a:rPr lang="en-US" sz="2000" kern="1200" dirty="0">
                <a:solidFill>
                  <a:srgbClr val="000000"/>
                </a:solidFill>
                <a:latin typeface="Century Gothic"/>
                <a:ea typeface="+mn-ea"/>
                <a:cs typeface="Arial Narrow"/>
              </a:rPr>
              <a:t>are </a:t>
            </a:r>
            <a:r>
              <a:rPr lang="en-US" sz="2000" kern="1200" spc="-5" dirty="0">
                <a:solidFill>
                  <a:srgbClr val="000000"/>
                </a:solidFill>
                <a:latin typeface="Century Gothic"/>
                <a:ea typeface="+mn-ea"/>
                <a:cs typeface="Arial Narrow"/>
              </a:rPr>
              <a:t>employed in </a:t>
            </a:r>
            <a:r>
              <a:rPr lang="en-US" sz="2000" kern="1200" dirty="0">
                <a:solidFill>
                  <a:srgbClr val="000000"/>
                </a:solidFill>
                <a:latin typeface="Century Gothic"/>
                <a:ea typeface="+mn-ea"/>
                <a:cs typeface="Arial Narrow"/>
              </a:rPr>
              <a:t>this </a:t>
            </a:r>
            <a:r>
              <a:rPr lang="en-US" sz="2000" kern="1200" spc="-10" dirty="0">
                <a:solidFill>
                  <a:srgbClr val="000000"/>
                </a:solidFill>
                <a:latin typeface="Century Gothic"/>
                <a:ea typeface="+mn-ea"/>
                <a:cs typeface="Arial Narrow"/>
              </a:rPr>
              <a:t>course </a:t>
            </a:r>
            <a:r>
              <a:rPr lang="en-US" sz="2000" kern="1200" dirty="0">
                <a:solidFill>
                  <a:srgbClr val="000000"/>
                </a:solidFill>
                <a:latin typeface="Century Gothic"/>
                <a:ea typeface="+mn-ea"/>
                <a:cs typeface="Arial Narrow"/>
              </a:rPr>
              <a:t>to </a:t>
            </a:r>
            <a:r>
              <a:rPr lang="en-US" sz="2000" kern="1200" spc="-5" dirty="0">
                <a:solidFill>
                  <a:srgbClr val="000000"/>
                </a:solidFill>
                <a:latin typeface="Century Gothic"/>
                <a:ea typeface="+mn-ea"/>
                <a:cs typeface="Arial Narrow"/>
              </a:rPr>
              <a:t>encourage  </a:t>
            </a:r>
            <a:r>
              <a:rPr lang="en-US" sz="2000" kern="1200" dirty="0">
                <a:solidFill>
                  <a:srgbClr val="000000"/>
                </a:solidFill>
                <a:latin typeface="Century Gothic"/>
                <a:ea typeface="+mn-ea"/>
                <a:cs typeface="Arial Narrow"/>
              </a:rPr>
              <a:t>students' participation </a:t>
            </a:r>
            <a:r>
              <a:rPr lang="en-US" sz="2000" kern="1200" spc="-5" dirty="0">
                <a:solidFill>
                  <a:srgbClr val="000000"/>
                </a:solidFill>
                <a:latin typeface="Century Gothic"/>
                <a:ea typeface="+mn-ea"/>
                <a:cs typeface="Arial Narrow"/>
              </a:rPr>
              <a:t>in </a:t>
            </a:r>
            <a:r>
              <a:rPr lang="en-US" sz="2000" kern="1200" spc="-10" dirty="0">
                <a:solidFill>
                  <a:srgbClr val="000000"/>
                </a:solidFill>
                <a:latin typeface="Century Gothic"/>
                <a:ea typeface="+mn-ea"/>
                <a:cs typeface="Arial Narrow"/>
              </a:rPr>
              <a:t>class </a:t>
            </a:r>
            <a:r>
              <a:rPr lang="en-US" sz="2000" kern="1200" dirty="0">
                <a:solidFill>
                  <a:srgbClr val="000000"/>
                </a:solidFill>
                <a:latin typeface="Century Gothic"/>
                <a:ea typeface="+mn-ea"/>
                <a:cs typeface="Arial Narrow"/>
              </a:rPr>
              <a:t>and to foster </a:t>
            </a:r>
            <a:r>
              <a:rPr lang="en-US" sz="2000" kern="1200" spc="-5" dirty="0">
                <a:solidFill>
                  <a:srgbClr val="000000"/>
                </a:solidFill>
                <a:latin typeface="Century Gothic"/>
                <a:ea typeface="+mn-ea"/>
                <a:cs typeface="Arial Narrow"/>
              </a:rPr>
              <a:t>their abilities </a:t>
            </a:r>
            <a:r>
              <a:rPr lang="en-US" sz="2000" kern="1200" dirty="0">
                <a:solidFill>
                  <a:srgbClr val="000000"/>
                </a:solidFill>
                <a:latin typeface="Century Gothic"/>
                <a:ea typeface="+mn-ea"/>
                <a:cs typeface="Arial Narrow"/>
              </a:rPr>
              <a:t>to gather  </a:t>
            </a:r>
            <a:r>
              <a:rPr lang="en-US" sz="2000" kern="1200" spc="-5" dirty="0">
                <a:solidFill>
                  <a:srgbClr val="000000"/>
                </a:solidFill>
                <a:latin typeface="Century Gothic"/>
                <a:ea typeface="+mn-ea"/>
                <a:cs typeface="Arial Narrow"/>
              </a:rPr>
              <a:t>information </a:t>
            </a:r>
            <a:r>
              <a:rPr lang="en-US" sz="2000" kern="1200" dirty="0">
                <a:solidFill>
                  <a:srgbClr val="000000"/>
                </a:solidFill>
                <a:latin typeface="Century Gothic"/>
                <a:ea typeface="+mn-ea"/>
                <a:cs typeface="Arial Narrow"/>
              </a:rPr>
              <a:t>and data from </a:t>
            </a:r>
            <a:r>
              <a:rPr lang="en-US" sz="2000" kern="1200" spc="-5" dirty="0">
                <a:solidFill>
                  <a:srgbClr val="000000"/>
                </a:solidFill>
                <a:latin typeface="Century Gothic"/>
                <a:ea typeface="+mn-ea"/>
                <a:cs typeface="Arial Narrow"/>
              </a:rPr>
              <a:t>its sources </a:t>
            </a:r>
            <a:r>
              <a:rPr lang="en-US" sz="2000" kern="1200" dirty="0">
                <a:solidFill>
                  <a:srgbClr val="000000"/>
                </a:solidFill>
                <a:latin typeface="Century Gothic"/>
                <a:ea typeface="+mn-ea"/>
                <a:cs typeface="Arial Narrow"/>
              </a:rPr>
              <a:t>and analyze</a:t>
            </a:r>
            <a:r>
              <a:rPr lang="en-US" sz="2000" kern="1200" spc="65" dirty="0">
                <a:solidFill>
                  <a:srgbClr val="000000"/>
                </a:solidFill>
                <a:latin typeface="Century Gothic"/>
                <a:ea typeface="+mn-ea"/>
                <a:cs typeface="Arial Narrow"/>
              </a:rPr>
              <a:t> </a:t>
            </a:r>
            <a:r>
              <a:rPr lang="en-US" sz="2000" kern="1200" spc="-5" dirty="0">
                <a:solidFill>
                  <a:srgbClr val="000000"/>
                </a:solidFill>
                <a:latin typeface="Century Gothic"/>
                <a:ea typeface="+mn-ea"/>
                <a:cs typeface="Arial Narrow"/>
              </a:rPr>
              <a:t>it.</a:t>
            </a:r>
            <a:endParaRPr lang="en-US" sz="2000" kern="1200" dirty="0">
              <a:solidFill>
                <a:srgbClr val="000000"/>
              </a:solidFill>
              <a:latin typeface="Century Gothic"/>
              <a:ea typeface="+mn-ea"/>
              <a:cs typeface="Arial Narrow"/>
            </a:endParaRPr>
          </a:p>
          <a:p>
            <a:pPr algn="ctr" rtl="0" fontAlgn="base">
              <a:spcBef>
                <a:spcPts val="5"/>
              </a:spcBef>
              <a:spcAft>
                <a:spcPct val="0"/>
              </a:spcAft>
            </a:pPr>
            <a:endParaRPr lang="en-US" sz="2000" kern="1200" dirty="0">
              <a:solidFill>
                <a:srgbClr val="000000"/>
              </a:solidFill>
              <a:latin typeface="Century Gothic"/>
              <a:ea typeface="+mn-ea"/>
              <a:cs typeface="Times New Roman"/>
            </a:endParaRPr>
          </a:p>
          <a:p>
            <a:pPr marL="12700" marR="7620" algn="just" rtl="0" fontAlgn="base">
              <a:spcBef>
                <a:spcPts val="5"/>
              </a:spcBef>
              <a:spcAft>
                <a:spcPct val="0"/>
              </a:spcAft>
            </a:pPr>
            <a:r>
              <a:rPr lang="en-US" sz="2000" kern="1200" dirty="0">
                <a:solidFill>
                  <a:srgbClr val="000000"/>
                </a:solidFill>
                <a:latin typeface="Century Gothic"/>
                <a:ea typeface="+mn-ea"/>
                <a:cs typeface="Arial Narrow"/>
              </a:rPr>
              <a:t>Active </a:t>
            </a:r>
            <a:r>
              <a:rPr lang="en-US" sz="2000" kern="1200" spc="-5" dirty="0">
                <a:solidFill>
                  <a:srgbClr val="000000"/>
                </a:solidFill>
                <a:latin typeface="Century Gothic"/>
                <a:ea typeface="+mn-ea"/>
                <a:cs typeface="Arial Narrow"/>
              </a:rPr>
              <a:t>learning strategies </a:t>
            </a:r>
            <a:r>
              <a:rPr lang="en-US" sz="2000" kern="1200" spc="-10" dirty="0">
                <a:solidFill>
                  <a:srgbClr val="000000"/>
                </a:solidFill>
                <a:latin typeface="Century Gothic"/>
                <a:ea typeface="+mn-ea"/>
                <a:cs typeface="Arial Narrow"/>
              </a:rPr>
              <a:t>will </a:t>
            </a:r>
            <a:r>
              <a:rPr lang="en-US" sz="2000" kern="1200" dirty="0">
                <a:solidFill>
                  <a:srgbClr val="000000"/>
                </a:solidFill>
                <a:latin typeface="Century Gothic"/>
                <a:ea typeface="+mn-ea"/>
                <a:cs typeface="Arial Narrow"/>
              </a:rPr>
              <a:t>focus on Theory, Problem </a:t>
            </a:r>
            <a:r>
              <a:rPr lang="en-US" sz="2000" kern="1200" spc="-5" dirty="0">
                <a:solidFill>
                  <a:srgbClr val="000000"/>
                </a:solidFill>
                <a:latin typeface="Century Gothic"/>
                <a:ea typeface="+mn-ea"/>
                <a:cs typeface="Arial Narrow"/>
              </a:rPr>
              <a:t>Analysis,  </a:t>
            </a:r>
            <a:r>
              <a:rPr lang="en-US" sz="2000" kern="1200" dirty="0">
                <a:solidFill>
                  <a:srgbClr val="000000"/>
                </a:solidFill>
                <a:latin typeface="Century Gothic"/>
                <a:ea typeface="+mn-ea"/>
                <a:cs typeface="Arial Narrow"/>
              </a:rPr>
              <a:t>Design and/or </a:t>
            </a:r>
            <a:r>
              <a:rPr lang="en-US" sz="2000" kern="1200" spc="-5" dirty="0">
                <a:solidFill>
                  <a:srgbClr val="000000"/>
                </a:solidFill>
                <a:latin typeface="Century Gothic"/>
                <a:ea typeface="+mn-ea"/>
                <a:cs typeface="Arial Narrow"/>
              </a:rPr>
              <a:t>Solution and Social </a:t>
            </a:r>
            <a:r>
              <a:rPr lang="en-US" sz="2000" kern="1200" dirty="0">
                <a:solidFill>
                  <a:srgbClr val="000000"/>
                </a:solidFill>
                <a:latin typeface="Century Gothic"/>
                <a:ea typeface="+mn-ea"/>
                <a:cs typeface="Arial Narrow"/>
              </a:rPr>
              <a:t>Ethical Issues related to Computer  </a:t>
            </a:r>
            <a:r>
              <a:rPr lang="en-US" sz="2000" kern="1200" spc="-5" dirty="0">
                <a:solidFill>
                  <a:srgbClr val="000000"/>
                </a:solidFill>
                <a:latin typeface="Century Gothic"/>
                <a:ea typeface="+mn-ea"/>
                <a:cs typeface="Arial Narrow"/>
              </a:rPr>
              <a:t>Science in </a:t>
            </a:r>
            <a:r>
              <a:rPr lang="en-US" sz="2000" kern="1200" dirty="0">
                <a:solidFill>
                  <a:srgbClr val="000000"/>
                </a:solidFill>
                <a:latin typeface="Century Gothic"/>
                <a:ea typeface="+mn-ea"/>
                <a:cs typeface="Arial Narrow"/>
              </a:rPr>
              <a:t>general and course </a:t>
            </a:r>
            <a:r>
              <a:rPr lang="en-US" sz="2000" kern="1200" spc="-5" dirty="0">
                <a:solidFill>
                  <a:srgbClr val="000000"/>
                </a:solidFill>
                <a:latin typeface="Century Gothic"/>
                <a:ea typeface="+mn-ea"/>
                <a:cs typeface="Arial Narrow"/>
              </a:rPr>
              <a:t>in</a:t>
            </a:r>
            <a:r>
              <a:rPr lang="en-US" sz="2000" kern="1200" spc="-15" dirty="0">
                <a:solidFill>
                  <a:srgbClr val="000000"/>
                </a:solidFill>
                <a:latin typeface="Century Gothic"/>
                <a:ea typeface="+mn-ea"/>
                <a:cs typeface="Arial Narrow"/>
              </a:rPr>
              <a:t> </a:t>
            </a:r>
            <a:r>
              <a:rPr lang="en-US" sz="2000" kern="1200" dirty="0">
                <a:solidFill>
                  <a:srgbClr val="000000"/>
                </a:solidFill>
                <a:latin typeface="Century Gothic"/>
                <a:ea typeface="+mn-ea"/>
                <a:cs typeface="Arial Narrow"/>
              </a:rPr>
              <a:t>particular.</a:t>
            </a:r>
          </a:p>
          <a:p>
            <a:pPr algn="ctr" rtl="0" fontAlgn="base">
              <a:spcBef>
                <a:spcPts val="10"/>
              </a:spcBef>
              <a:spcAft>
                <a:spcPct val="0"/>
              </a:spcAft>
            </a:pPr>
            <a:endParaRPr lang="en-US" sz="2000" b="1" kern="1200" dirty="0">
              <a:solidFill>
                <a:srgbClr val="B60203"/>
              </a:solidFill>
              <a:latin typeface="Arial"/>
              <a:ea typeface="+mn-ea"/>
              <a:cs typeface="Times New Roman" pitchFamily="18" charset="0"/>
            </a:endParaRPr>
          </a:p>
          <a:p>
            <a:pPr marL="12700" marR="5080" algn="just" rtl="0" fontAlgn="base">
              <a:spcBef>
                <a:spcPct val="0"/>
              </a:spcBef>
              <a:spcAft>
                <a:spcPct val="0"/>
              </a:spcAft>
            </a:pPr>
            <a:r>
              <a:rPr lang="en-US" sz="2000" kern="1200" spc="-5" dirty="0">
                <a:solidFill>
                  <a:srgbClr val="000000"/>
                </a:solidFill>
                <a:latin typeface="Century Gothic"/>
                <a:ea typeface="+mn-ea"/>
                <a:cs typeface="Arial Narrow"/>
              </a:rPr>
              <a:t>Active </a:t>
            </a:r>
            <a:r>
              <a:rPr lang="en-US" sz="2000" kern="1200" dirty="0">
                <a:solidFill>
                  <a:srgbClr val="000000"/>
                </a:solidFill>
                <a:latin typeface="Century Gothic"/>
                <a:ea typeface="+mn-ea"/>
                <a:cs typeface="Arial Narrow"/>
              </a:rPr>
              <a:t>learning </a:t>
            </a:r>
            <a:r>
              <a:rPr lang="en-US" sz="2000" kern="1200" spc="-5" dirty="0">
                <a:solidFill>
                  <a:srgbClr val="000000"/>
                </a:solidFill>
                <a:latin typeface="Century Gothic"/>
                <a:ea typeface="+mn-ea"/>
                <a:cs typeface="Arial Narrow"/>
              </a:rPr>
              <a:t>strategies include assignments/projects </a:t>
            </a:r>
            <a:r>
              <a:rPr lang="en-US" sz="2000" kern="1200" dirty="0">
                <a:solidFill>
                  <a:srgbClr val="000000"/>
                </a:solidFill>
                <a:latin typeface="Century Gothic"/>
                <a:ea typeface="+mn-ea"/>
                <a:cs typeface="Arial Narrow"/>
              </a:rPr>
              <a:t>where students  work </a:t>
            </a:r>
            <a:r>
              <a:rPr lang="en-US" sz="2000" kern="1200" spc="-5" dirty="0">
                <a:solidFill>
                  <a:srgbClr val="000000"/>
                </a:solidFill>
                <a:latin typeface="Century Gothic"/>
                <a:ea typeface="+mn-ea"/>
                <a:cs typeface="Arial Narrow"/>
              </a:rPr>
              <a:t>in individual </a:t>
            </a:r>
            <a:r>
              <a:rPr lang="en-US" sz="2000" kern="1200" dirty="0">
                <a:solidFill>
                  <a:srgbClr val="000000"/>
                </a:solidFill>
                <a:latin typeface="Century Gothic"/>
                <a:ea typeface="+mn-ea"/>
                <a:cs typeface="Arial Narrow"/>
              </a:rPr>
              <a:t>and </a:t>
            </a:r>
            <a:r>
              <a:rPr lang="en-US" sz="2000" kern="1200" spc="-5" dirty="0">
                <a:solidFill>
                  <a:srgbClr val="000000"/>
                </a:solidFill>
                <a:latin typeface="Century Gothic"/>
                <a:ea typeface="+mn-ea"/>
                <a:cs typeface="Arial Narrow"/>
              </a:rPr>
              <a:t>in </a:t>
            </a:r>
            <a:r>
              <a:rPr lang="en-US" sz="2000" kern="1200" dirty="0">
                <a:solidFill>
                  <a:srgbClr val="000000"/>
                </a:solidFill>
                <a:latin typeface="Century Gothic"/>
                <a:ea typeface="+mn-ea"/>
                <a:cs typeface="Arial Narrow"/>
              </a:rPr>
              <a:t>teams to </a:t>
            </a:r>
            <a:r>
              <a:rPr lang="en-US" sz="2000" kern="1200" spc="-5" dirty="0">
                <a:solidFill>
                  <a:srgbClr val="000000"/>
                </a:solidFill>
                <a:latin typeface="Century Gothic"/>
                <a:ea typeface="+mn-ea"/>
                <a:cs typeface="Arial Narrow"/>
              </a:rPr>
              <a:t>solve certain problems </a:t>
            </a:r>
            <a:r>
              <a:rPr lang="en-US" sz="2000" kern="1200" dirty="0">
                <a:solidFill>
                  <a:srgbClr val="000000"/>
                </a:solidFill>
                <a:latin typeface="Century Gothic"/>
                <a:ea typeface="+mn-ea"/>
                <a:cs typeface="Arial Narrow"/>
              </a:rPr>
              <a:t>and </a:t>
            </a:r>
            <a:r>
              <a:rPr lang="en-US" sz="2000" kern="1200" spc="5" dirty="0">
                <a:solidFill>
                  <a:srgbClr val="000000"/>
                </a:solidFill>
                <a:latin typeface="Century Gothic"/>
                <a:ea typeface="+mn-ea"/>
                <a:cs typeface="Arial Narrow"/>
              </a:rPr>
              <a:t>do  </a:t>
            </a:r>
            <a:r>
              <a:rPr lang="en-US" sz="2000" kern="1200" spc="-5" dirty="0">
                <a:solidFill>
                  <a:srgbClr val="000000"/>
                </a:solidFill>
                <a:latin typeface="Century Gothic"/>
                <a:ea typeface="+mn-ea"/>
                <a:cs typeface="Arial Narrow"/>
              </a:rPr>
              <a:t>projects </a:t>
            </a:r>
            <a:r>
              <a:rPr lang="en-US" sz="2000" kern="1200" dirty="0">
                <a:solidFill>
                  <a:srgbClr val="000000"/>
                </a:solidFill>
                <a:latin typeface="Century Gothic"/>
                <a:ea typeface="+mn-ea"/>
                <a:cs typeface="Arial Narrow"/>
              </a:rPr>
              <a:t>on their own.  Readings </a:t>
            </a:r>
            <a:r>
              <a:rPr lang="en-US" sz="2000" kern="1200" spc="-5" dirty="0">
                <a:solidFill>
                  <a:srgbClr val="000000"/>
                </a:solidFill>
                <a:latin typeface="Century Gothic"/>
                <a:ea typeface="+mn-ea"/>
                <a:cs typeface="Arial Narrow"/>
              </a:rPr>
              <a:t>may include </a:t>
            </a:r>
            <a:r>
              <a:rPr lang="en-US" sz="2000" kern="1200" dirty="0">
                <a:solidFill>
                  <a:srgbClr val="000000"/>
                </a:solidFill>
                <a:latin typeface="Century Gothic"/>
                <a:ea typeface="+mn-ea"/>
                <a:cs typeface="Arial Narrow"/>
              </a:rPr>
              <a:t>many Internet</a:t>
            </a:r>
            <a:r>
              <a:rPr lang="en-US" sz="2000" kern="1200" spc="90" dirty="0">
                <a:solidFill>
                  <a:srgbClr val="000000"/>
                </a:solidFill>
                <a:latin typeface="Century Gothic"/>
                <a:ea typeface="+mn-ea"/>
                <a:cs typeface="Arial Narrow"/>
              </a:rPr>
              <a:t> </a:t>
            </a:r>
            <a:r>
              <a:rPr lang="en-US" sz="2000" kern="1200" spc="-5" dirty="0">
                <a:solidFill>
                  <a:srgbClr val="000000"/>
                </a:solidFill>
                <a:latin typeface="Century Gothic"/>
                <a:ea typeface="+mn-ea"/>
                <a:cs typeface="Arial Narrow"/>
              </a:rPr>
              <a:t>sites</a:t>
            </a:r>
            <a:endParaRPr lang="en-US" sz="2000" kern="1200" dirty="0">
              <a:solidFill>
                <a:srgbClr val="000000"/>
              </a:solidFill>
              <a:latin typeface="Century Gothic"/>
              <a:ea typeface="+mn-ea"/>
              <a:cs typeface="Times New Roman" pitchFamily="18" charset="0"/>
            </a:endParaRPr>
          </a:p>
        </p:txBody>
      </p:sp>
      <p:sp>
        <p:nvSpPr>
          <p:cNvPr id="8" name="object 2"/>
          <p:cNvSpPr/>
          <p:nvPr/>
        </p:nvSpPr>
        <p:spPr>
          <a:xfrm>
            <a:off x="515" y="619341"/>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1167850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ectangle 12"/>
          <p:cNvSpPr txBox="1">
            <a:spLocks noChangeArrowheads="1"/>
          </p:cNvSpPr>
          <p:nvPr/>
        </p:nvSpPr>
        <p:spPr>
          <a:xfrm>
            <a:off x="152400" y="152400"/>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dirty="0" smtClean="0"/>
              <a:t>Course Introduction (</a:t>
            </a:r>
            <a:r>
              <a:rPr lang="en-US" sz="2400" dirty="0" err="1" smtClean="0"/>
              <a:t>Cont</a:t>
            </a:r>
            <a:r>
              <a:rPr lang="en-US" sz="2400" dirty="0" smtClean="0"/>
              <a:t>…)</a:t>
            </a:r>
            <a:endParaRPr lang="en-US" sz="2400" dirty="0"/>
          </a:p>
        </p:txBody>
      </p:sp>
      <p:sp>
        <p:nvSpPr>
          <p:cNvPr id="10" name="TextBox 9"/>
          <p:cNvSpPr txBox="1"/>
          <p:nvPr/>
        </p:nvSpPr>
        <p:spPr>
          <a:xfrm>
            <a:off x="152400" y="914400"/>
            <a:ext cx="11625943" cy="4216539"/>
          </a:xfrm>
          <a:prstGeom prst="rect">
            <a:avLst/>
          </a:prstGeom>
          <a:noFill/>
        </p:spPr>
        <p:txBody>
          <a:bodyPr wrap="square" rtlCol="0">
            <a:spAutoFit/>
          </a:bodyPr>
          <a:lstStyle/>
          <a:p>
            <a:pPr algn="l" rtl="0" fontAlgn="base">
              <a:spcBef>
                <a:spcPct val="0"/>
              </a:spcBef>
              <a:spcAft>
                <a:spcPct val="0"/>
              </a:spcAft>
            </a:pPr>
            <a:r>
              <a:rPr lang="en-US" sz="2000" b="1" kern="1200" dirty="0" smtClean="0">
                <a:solidFill>
                  <a:srgbClr val="B60203"/>
                </a:solidFill>
                <a:latin typeface="Arial"/>
                <a:ea typeface="+mn-ea"/>
                <a:cs typeface="Times New Roman" pitchFamily="18" charset="0"/>
              </a:rPr>
              <a:t>Books and Resources:</a:t>
            </a:r>
            <a:endParaRPr lang="en-US" sz="2000" b="1" kern="1200" dirty="0">
              <a:solidFill>
                <a:srgbClr val="B60203"/>
              </a:solidFill>
              <a:latin typeface="Arial"/>
              <a:ea typeface="+mn-ea"/>
              <a:cs typeface="Times New Roman" pitchFamily="18" charset="0"/>
            </a:endParaRPr>
          </a:p>
          <a:p>
            <a:pPr algn="just" rtl="0" fontAlgn="base">
              <a:spcBef>
                <a:spcPct val="0"/>
              </a:spcBef>
              <a:spcAft>
                <a:spcPct val="0"/>
              </a:spcAft>
            </a:pPr>
            <a:endParaRPr lang="en-US" kern="1200" cap="all" dirty="0">
              <a:solidFill>
                <a:srgbClr val="000000"/>
              </a:solidFill>
              <a:latin typeface="Century Gothic"/>
              <a:ea typeface="+mn-ea"/>
              <a:cs typeface="Times New Roman" pitchFamily="18" charset="0"/>
            </a:endParaRPr>
          </a:p>
          <a:p>
            <a:pPr marL="297180" algn="just" rtl="0" fontAlgn="base">
              <a:spcBef>
                <a:spcPts val="1200"/>
              </a:spcBef>
              <a:spcAft>
                <a:spcPts val="1200"/>
              </a:spcAft>
            </a:pPr>
            <a:r>
              <a:rPr lang="en-US" sz="2000" kern="1200" dirty="0" smtClean="0">
                <a:solidFill>
                  <a:srgbClr val="000000"/>
                </a:solidFill>
                <a:latin typeface="Century Gothic"/>
                <a:ea typeface="+mn-ea"/>
                <a:cs typeface="Times New Roman" pitchFamily="18" charset="0"/>
              </a:rPr>
              <a:t>1. Computer Security: Principles and Practice, 5th edition by William Stallings</a:t>
            </a:r>
          </a:p>
          <a:p>
            <a:pPr marL="297180" algn="just" rtl="0" fontAlgn="base">
              <a:spcBef>
                <a:spcPts val="1200"/>
              </a:spcBef>
              <a:spcAft>
                <a:spcPts val="1200"/>
              </a:spcAft>
            </a:pPr>
            <a:r>
              <a:rPr lang="en-US" sz="2000" kern="1200" dirty="0" smtClean="0">
                <a:solidFill>
                  <a:srgbClr val="000000"/>
                </a:solidFill>
                <a:latin typeface="Century Gothic"/>
                <a:ea typeface="+mn-ea"/>
                <a:cs typeface="Times New Roman" pitchFamily="18" charset="0"/>
              </a:rPr>
              <a:t>2. Principles of Information Security, 7th edition by M. Whitman and H. </a:t>
            </a:r>
            <a:r>
              <a:rPr lang="en-US" sz="2000" kern="1200" dirty="0" err="1" smtClean="0">
                <a:solidFill>
                  <a:srgbClr val="000000"/>
                </a:solidFill>
                <a:latin typeface="Century Gothic"/>
                <a:ea typeface="+mn-ea"/>
                <a:cs typeface="Times New Roman" pitchFamily="18" charset="0"/>
              </a:rPr>
              <a:t>Mattord</a:t>
            </a:r>
            <a:endParaRPr lang="en-US" sz="2000" kern="1200" dirty="0" smtClean="0">
              <a:solidFill>
                <a:srgbClr val="000000"/>
              </a:solidFill>
              <a:latin typeface="Century Gothic"/>
              <a:ea typeface="+mn-ea"/>
              <a:cs typeface="Times New Roman" pitchFamily="18" charset="0"/>
            </a:endParaRPr>
          </a:p>
          <a:p>
            <a:pPr marL="297180" algn="just" rtl="0" fontAlgn="base">
              <a:spcBef>
                <a:spcPts val="1200"/>
              </a:spcBef>
              <a:spcAft>
                <a:spcPts val="1200"/>
              </a:spcAft>
            </a:pPr>
            <a:r>
              <a:rPr lang="en-US" sz="2000" kern="1200" dirty="0" smtClean="0">
                <a:solidFill>
                  <a:srgbClr val="000000"/>
                </a:solidFill>
                <a:latin typeface="Century Gothic"/>
                <a:ea typeface="+mn-ea"/>
                <a:cs typeface="Times New Roman" pitchFamily="18" charset="0"/>
              </a:rPr>
              <a:t>3. Computer Security Fundamentals, 3rd edition by William </a:t>
            </a:r>
            <a:r>
              <a:rPr lang="en-US" sz="2000" kern="1200" dirty="0" err="1" smtClean="0">
                <a:solidFill>
                  <a:srgbClr val="000000"/>
                </a:solidFill>
                <a:latin typeface="Century Gothic"/>
                <a:ea typeface="+mn-ea"/>
                <a:cs typeface="Times New Roman" pitchFamily="18" charset="0"/>
              </a:rPr>
              <a:t>Easttom</a:t>
            </a:r>
            <a:endParaRPr lang="en-US" sz="2000" kern="1200" dirty="0" smtClean="0">
              <a:solidFill>
                <a:srgbClr val="000000"/>
              </a:solidFill>
              <a:latin typeface="Century Gothic"/>
              <a:ea typeface="+mn-ea"/>
              <a:cs typeface="Times New Roman" pitchFamily="18" charset="0"/>
            </a:endParaRPr>
          </a:p>
          <a:p>
            <a:pPr marL="297180" algn="just" rtl="0" fontAlgn="base">
              <a:spcBef>
                <a:spcPts val="1200"/>
              </a:spcBef>
              <a:spcAft>
                <a:spcPts val="1200"/>
              </a:spcAft>
            </a:pPr>
            <a:r>
              <a:rPr lang="en-US" sz="2000" kern="1200" dirty="0" smtClean="0">
                <a:solidFill>
                  <a:srgbClr val="000000"/>
                </a:solidFill>
                <a:latin typeface="Century Gothic"/>
                <a:ea typeface="+mn-ea"/>
                <a:cs typeface="Times New Roman" pitchFamily="18" charset="0"/>
              </a:rPr>
              <a:t>4. </a:t>
            </a:r>
            <a:r>
              <a:rPr lang="en-US" sz="2000" kern="1200" dirty="0" err="1" smtClean="0">
                <a:solidFill>
                  <a:srgbClr val="000000"/>
                </a:solidFill>
                <a:latin typeface="Century Gothic"/>
                <a:ea typeface="+mn-ea"/>
                <a:cs typeface="Times New Roman" pitchFamily="18" charset="0"/>
              </a:rPr>
              <a:t>Comptia</a:t>
            </a:r>
            <a:r>
              <a:rPr lang="en-US" sz="2000" kern="1200" dirty="0" smtClean="0">
                <a:solidFill>
                  <a:srgbClr val="000000"/>
                </a:solidFill>
                <a:latin typeface="Century Gothic"/>
                <a:ea typeface="+mn-ea"/>
                <a:cs typeface="Times New Roman" pitchFamily="18" charset="0"/>
              </a:rPr>
              <a:t> Security+ Guide to Network Security Fundamentals 7 Edition by Mark </a:t>
            </a:r>
            <a:r>
              <a:rPr lang="en-US" sz="2000" kern="1200" dirty="0" err="1" smtClean="0">
                <a:solidFill>
                  <a:srgbClr val="000000"/>
                </a:solidFill>
                <a:latin typeface="Century Gothic"/>
                <a:ea typeface="+mn-ea"/>
                <a:cs typeface="Times New Roman" pitchFamily="18" charset="0"/>
              </a:rPr>
              <a:t>Ciampa</a:t>
            </a:r>
            <a:endParaRPr lang="en-US" sz="2000" kern="1200" dirty="0" smtClean="0">
              <a:solidFill>
                <a:srgbClr val="000000"/>
              </a:solidFill>
              <a:latin typeface="Century Gothic"/>
              <a:ea typeface="+mn-ea"/>
              <a:cs typeface="Times New Roman" pitchFamily="18" charset="0"/>
            </a:endParaRPr>
          </a:p>
          <a:p>
            <a:pPr marL="297180" algn="just" rtl="0" fontAlgn="base">
              <a:spcBef>
                <a:spcPts val="1200"/>
              </a:spcBef>
              <a:spcAft>
                <a:spcPts val="1200"/>
              </a:spcAft>
            </a:pPr>
            <a:r>
              <a:rPr lang="en-US" sz="2000" kern="1200" dirty="0" smtClean="0">
                <a:solidFill>
                  <a:srgbClr val="000000"/>
                </a:solidFill>
                <a:latin typeface="Century Gothic"/>
                <a:ea typeface="+mn-ea"/>
                <a:cs typeface="Times New Roman" pitchFamily="18" charset="0"/>
              </a:rPr>
              <a:t>5. The Official (ISC)2 CISSP CBK Reference 6th Edition by Arthur J. Deane, Aaron Kraus</a:t>
            </a:r>
          </a:p>
          <a:p>
            <a:pPr marL="297180" algn="just" rtl="0" fontAlgn="base">
              <a:spcBef>
                <a:spcPts val="1200"/>
              </a:spcBef>
              <a:spcAft>
                <a:spcPts val="1200"/>
              </a:spcAft>
            </a:pPr>
            <a:r>
              <a:rPr lang="en-US" sz="2000" kern="1200" dirty="0" smtClean="0">
                <a:solidFill>
                  <a:srgbClr val="000000"/>
                </a:solidFill>
                <a:latin typeface="Century Gothic"/>
                <a:ea typeface="+mn-ea"/>
                <a:cs typeface="Times New Roman" pitchFamily="18" charset="0"/>
              </a:rPr>
              <a:t>6. Ethical Hacking Essentials (Professional) 1st Edition by  EC-Council 2021</a:t>
            </a:r>
            <a:endParaRPr lang="en-US" sz="2000" kern="1200" dirty="0">
              <a:solidFill>
                <a:srgbClr val="000000"/>
              </a:solidFill>
              <a:latin typeface="Century Gothic"/>
              <a:ea typeface="+mn-ea"/>
              <a:cs typeface="Times New Roman" pitchFamily="18" charset="0"/>
            </a:endParaRPr>
          </a:p>
        </p:txBody>
      </p:sp>
      <p:sp>
        <p:nvSpPr>
          <p:cNvPr id="8" name="object 2"/>
          <p:cNvSpPr/>
          <p:nvPr/>
        </p:nvSpPr>
        <p:spPr>
          <a:xfrm>
            <a:off x="515" y="619341"/>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2231795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Rectangle 12"/>
          <p:cNvSpPr txBox="1">
            <a:spLocks noChangeArrowheads="1"/>
          </p:cNvSpPr>
          <p:nvPr/>
        </p:nvSpPr>
        <p:spPr>
          <a:xfrm>
            <a:off x="228600" y="153562"/>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smtClean="0"/>
              <a:t>Course Introduction (Cont…)</a:t>
            </a:r>
            <a:endParaRPr lang="en-US" sz="2400" dirty="0"/>
          </a:p>
        </p:txBody>
      </p:sp>
      <p:sp>
        <p:nvSpPr>
          <p:cNvPr id="9" name="Rectangle 12"/>
          <p:cNvSpPr>
            <a:spLocks noGrp="1" noChangeArrowheads="1"/>
          </p:cNvSpPr>
          <p:nvPr>
            <p:ph type="title"/>
          </p:nvPr>
        </p:nvSpPr>
        <p:spPr>
          <a:xfrm>
            <a:off x="152400" y="685800"/>
            <a:ext cx="6946900" cy="307777"/>
          </a:xfrm>
          <a:noFill/>
        </p:spPr>
        <p:txBody>
          <a:bodyPr/>
          <a:lstStyle/>
          <a:p>
            <a:r>
              <a:rPr lang="en-US" sz="2000" kern="1200" dirty="0">
                <a:solidFill>
                  <a:srgbClr val="B60203"/>
                </a:solidFill>
                <a:ea typeface="+mn-ea"/>
                <a:cs typeface="Times New Roman" pitchFamily="18" charset="0"/>
              </a:rPr>
              <a:t>Why Study this subject?</a:t>
            </a:r>
          </a:p>
        </p:txBody>
      </p:sp>
      <p:sp>
        <p:nvSpPr>
          <p:cNvPr id="11" name="TextBox 10"/>
          <p:cNvSpPr txBox="1"/>
          <p:nvPr/>
        </p:nvSpPr>
        <p:spPr>
          <a:xfrm>
            <a:off x="342899" y="990600"/>
            <a:ext cx="11544301" cy="4811574"/>
          </a:xfrm>
          <a:prstGeom prst="rect">
            <a:avLst/>
          </a:prstGeom>
          <a:noFill/>
        </p:spPr>
        <p:txBody>
          <a:bodyPr wrap="square" rtlCol="0">
            <a:spAutoFit/>
          </a:bodyPr>
          <a:lstStyle/>
          <a:p>
            <a:pPr marL="319088" indent="-319088" algn="just" rtl="0" eaLnBrk="0" fontAlgn="base" hangingPunct="0">
              <a:spcBef>
                <a:spcPts val="700"/>
              </a:spcBef>
              <a:spcAft>
                <a:spcPts val="1200"/>
              </a:spcAft>
              <a:buClr>
                <a:srgbClr val="7598D9"/>
              </a:buClr>
              <a:buSzPct val="60000"/>
              <a:buFont typeface="Wingdings" pitchFamily="2" charset="2"/>
              <a:buChar char=""/>
            </a:pPr>
            <a:r>
              <a:rPr lang="en-US" kern="1200" dirty="0" smtClean="0">
                <a:solidFill>
                  <a:prstClr val="black"/>
                </a:solidFill>
                <a:latin typeface="Century Gothic"/>
                <a:ea typeface="MS PGothic" pitchFamily="34" charset="-128"/>
                <a:cs typeface="Times New Roman" pitchFamily="18" charset="0"/>
              </a:rPr>
              <a:t>The study of Information Security teach you how to protect computer operating systems, networks, and data from cyber attacks. You’ll learn how to monitor systems and mitigate threats when they happen.</a:t>
            </a:r>
          </a:p>
          <a:p>
            <a:pPr marL="319088" indent="-319088" algn="just" rtl="0" eaLnBrk="0" fontAlgn="base" hangingPunct="0">
              <a:spcBef>
                <a:spcPts val="700"/>
              </a:spcBef>
              <a:spcAft>
                <a:spcPts val="1200"/>
              </a:spcAft>
              <a:buClr>
                <a:srgbClr val="7598D9"/>
              </a:buClr>
              <a:buSzPct val="60000"/>
              <a:buFont typeface="Wingdings" pitchFamily="2" charset="2"/>
              <a:buChar char=""/>
            </a:pPr>
            <a:r>
              <a:rPr lang="en-US" kern="1200" dirty="0" smtClean="0">
                <a:solidFill>
                  <a:prstClr val="black"/>
                </a:solidFill>
                <a:latin typeface="Century Gothic"/>
                <a:ea typeface="MS PGothic" pitchFamily="34" charset="-128"/>
                <a:cs typeface="Times New Roman" pitchFamily="18" charset="0"/>
              </a:rPr>
              <a:t>Reasons to Learn Information/Cybersecurity</a:t>
            </a:r>
          </a:p>
          <a:p>
            <a:pPr marL="640080" lvl="1" indent="-319088" algn="just" rtl="0" eaLnBrk="0" fontAlgn="base" hangingPunct="0">
              <a:spcBef>
                <a:spcPts val="700"/>
              </a:spcBef>
              <a:spcAft>
                <a:spcPts val="1200"/>
              </a:spcAft>
              <a:buClr>
                <a:srgbClr val="7598D9"/>
              </a:buClr>
              <a:buSzPct val="60000"/>
              <a:buFont typeface="Wingdings" pitchFamily="2" charset="2"/>
              <a:buChar char=""/>
            </a:pPr>
            <a:r>
              <a:rPr lang="en-US" b="1" dirty="0"/>
              <a:t>High </a:t>
            </a:r>
            <a:r>
              <a:rPr lang="en-US" b="1" dirty="0" smtClean="0"/>
              <a:t>Demand</a:t>
            </a:r>
          </a:p>
          <a:p>
            <a:pPr marL="640080" lvl="1" indent="-319088" algn="just" rtl="0" eaLnBrk="0" fontAlgn="base" hangingPunct="0">
              <a:spcBef>
                <a:spcPts val="700"/>
              </a:spcBef>
              <a:spcAft>
                <a:spcPts val="1200"/>
              </a:spcAft>
              <a:buClr>
                <a:srgbClr val="7598D9"/>
              </a:buClr>
              <a:buSzPct val="60000"/>
              <a:buFont typeface="Wingdings" pitchFamily="2" charset="2"/>
              <a:buChar char=""/>
            </a:pPr>
            <a:r>
              <a:rPr lang="en-US" b="1" dirty="0" smtClean="0"/>
              <a:t>Plenty of Opportunities</a:t>
            </a:r>
          </a:p>
          <a:p>
            <a:pPr marL="640080" lvl="1" indent="-319088" algn="just" rtl="0" eaLnBrk="0" fontAlgn="base" hangingPunct="0">
              <a:spcBef>
                <a:spcPts val="700"/>
              </a:spcBef>
              <a:spcAft>
                <a:spcPts val="1200"/>
              </a:spcAft>
              <a:buClr>
                <a:srgbClr val="7598D9"/>
              </a:buClr>
              <a:buSzPct val="60000"/>
              <a:buFont typeface="Wingdings" pitchFamily="2" charset="2"/>
              <a:buChar char=""/>
            </a:pPr>
            <a:r>
              <a:rPr lang="en-US" b="1" dirty="0" smtClean="0"/>
              <a:t>Specialties within cyber security are increasing</a:t>
            </a:r>
          </a:p>
          <a:p>
            <a:pPr marL="640080" lvl="1" indent="-319088" algn="just" rtl="0" eaLnBrk="0" fontAlgn="base" hangingPunct="0">
              <a:spcBef>
                <a:spcPts val="700"/>
              </a:spcBef>
              <a:spcAft>
                <a:spcPts val="1200"/>
              </a:spcAft>
              <a:buClr>
                <a:srgbClr val="7598D9"/>
              </a:buClr>
              <a:buSzPct val="60000"/>
              <a:buFont typeface="Wingdings" pitchFamily="2" charset="2"/>
              <a:buChar char=""/>
            </a:pPr>
            <a:r>
              <a:rPr lang="en-US" b="1" dirty="0" smtClean="0"/>
              <a:t>Great </a:t>
            </a:r>
            <a:r>
              <a:rPr lang="en-US" b="1" dirty="0"/>
              <a:t>Salary </a:t>
            </a:r>
            <a:r>
              <a:rPr lang="en-US" b="1" dirty="0" smtClean="0"/>
              <a:t>Benefits</a:t>
            </a:r>
          </a:p>
          <a:p>
            <a:pPr marL="640080" lvl="1" indent="-319088" algn="just" rtl="0" eaLnBrk="0" fontAlgn="base" hangingPunct="0">
              <a:spcBef>
                <a:spcPts val="700"/>
              </a:spcBef>
              <a:spcAft>
                <a:spcPts val="1200"/>
              </a:spcAft>
              <a:buClr>
                <a:srgbClr val="7598D9"/>
              </a:buClr>
              <a:buSzPct val="60000"/>
              <a:buFont typeface="Wingdings" pitchFamily="2" charset="2"/>
              <a:buChar char=""/>
            </a:pPr>
            <a:r>
              <a:rPr lang="en-US" b="1" dirty="0"/>
              <a:t>Working with Top </a:t>
            </a:r>
            <a:r>
              <a:rPr lang="en-US" b="1" dirty="0" smtClean="0"/>
              <a:t>Organizations</a:t>
            </a:r>
          </a:p>
          <a:p>
            <a:pPr marL="640080" lvl="1" indent="-319088" algn="just" rtl="0" eaLnBrk="0" fontAlgn="base" hangingPunct="0">
              <a:spcBef>
                <a:spcPts val="700"/>
              </a:spcBef>
              <a:spcAft>
                <a:spcPts val="1200"/>
              </a:spcAft>
              <a:buClr>
                <a:srgbClr val="7598D9"/>
              </a:buClr>
              <a:buSzPct val="60000"/>
              <a:buFont typeface="Wingdings" pitchFamily="2" charset="2"/>
              <a:buChar char=""/>
            </a:pPr>
            <a:r>
              <a:rPr lang="en-US" b="1" dirty="0" smtClean="0"/>
              <a:t> A Job that Never Gets Boring</a:t>
            </a:r>
          </a:p>
          <a:p>
            <a:pPr marL="640080" lvl="1" indent="-319088" algn="just" rtl="0" eaLnBrk="0" fontAlgn="base" hangingPunct="0">
              <a:spcBef>
                <a:spcPts val="700"/>
              </a:spcBef>
              <a:spcAft>
                <a:spcPts val="1200"/>
              </a:spcAft>
              <a:buClr>
                <a:srgbClr val="7598D9"/>
              </a:buClr>
              <a:buSzPct val="60000"/>
              <a:buFont typeface="Wingdings" pitchFamily="2" charset="2"/>
              <a:buChar char=""/>
            </a:pPr>
            <a:r>
              <a:rPr lang="en-US" b="1" dirty="0" smtClean="0"/>
              <a:t>A </a:t>
            </a:r>
            <a:r>
              <a:rPr lang="en-US" b="1" dirty="0"/>
              <a:t>Variety of Industries to Choose</a:t>
            </a:r>
            <a:endParaRPr lang="en-US" kern="1200" dirty="0" smtClean="0">
              <a:solidFill>
                <a:prstClr val="black"/>
              </a:solidFill>
              <a:latin typeface="Century Gothic"/>
              <a:ea typeface="MS PGothic" pitchFamily="34" charset="-128"/>
              <a:cs typeface="Times New Roman" pitchFamily="18" charset="0"/>
            </a:endParaRPr>
          </a:p>
        </p:txBody>
      </p:sp>
      <p:sp>
        <p:nvSpPr>
          <p:cNvPr id="10" name="object 2"/>
          <p:cNvSpPr/>
          <p:nvPr/>
        </p:nvSpPr>
        <p:spPr>
          <a:xfrm>
            <a:off x="515" y="619341"/>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3"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smtClean="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931323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Rectangle 12"/>
          <p:cNvSpPr txBox="1">
            <a:spLocks noChangeArrowheads="1"/>
          </p:cNvSpPr>
          <p:nvPr/>
        </p:nvSpPr>
        <p:spPr>
          <a:xfrm>
            <a:off x="228600" y="153562"/>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smtClean="0"/>
              <a:t>Course Introduction (Cont…)</a:t>
            </a:r>
            <a:endParaRPr lang="en-US" sz="2400" dirty="0"/>
          </a:p>
        </p:txBody>
      </p:sp>
      <p:sp>
        <p:nvSpPr>
          <p:cNvPr id="9" name="Rectangle 12"/>
          <p:cNvSpPr>
            <a:spLocks noGrp="1" noChangeArrowheads="1"/>
          </p:cNvSpPr>
          <p:nvPr>
            <p:ph type="title"/>
          </p:nvPr>
        </p:nvSpPr>
        <p:spPr>
          <a:xfrm>
            <a:off x="152400" y="685800"/>
            <a:ext cx="6946900" cy="307777"/>
          </a:xfrm>
          <a:noFill/>
        </p:spPr>
        <p:txBody>
          <a:bodyPr/>
          <a:lstStyle/>
          <a:p>
            <a:r>
              <a:rPr lang="en-US" sz="2000" kern="1200" dirty="0">
                <a:solidFill>
                  <a:srgbClr val="B60203"/>
                </a:solidFill>
                <a:ea typeface="+mn-ea"/>
                <a:cs typeface="Times New Roman" pitchFamily="18" charset="0"/>
              </a:rPr>
              <a:t>Why Study this subject?</a:t>
            </a:r>
          </a:p>
        </p:txBody>
      </p:sp>
      <p:sp>
        <p:nvSpPr>
          <p:cNvPr id="11" name="TextBox 10"/>
          <p:cNvSpPr txBox="1"/>
          <p:nvPr/>
        </p:nvSpPr>
        <p:spPr>
          <a:xfrm>
            <a:off x="342899" y="990600"/>
            <a:ext cx="11544301" cy="5475858"/>
          </a:xfrm>
          <a:prstGeom prst="rect">
            <a:avLst/>
          </a:prstGeom>
          <a:noFill/>
        </p:spPr>
        <p:txBody>
          <a:bodyPr wrap="square" rtlCol="0">
            <a:spAutoFit/>
          </a:bodyPr>
          <a:lstStyle/>
          <a:p>
            <a:pPr marL="319088" indent="-319088" algn="just" rtl="0" eaLnBrk="0" fontAlgn="base" hangingPunct="0">
              <a:spcBef>
                <a:spcPts val="700"/>
              </a:spcBef>
              <a:spcAft>
                <a:spcPts val="1200"/>
              </a:spcAft>
              <a:buClr>
                <a:srgbClr val="7598D9"/>
              </a:buClr>
              <a:buSzPct val="60000"/>
              <a:buFont typeface="Wingdings" pitchFamily="2" charset="2"/>
              <a:buChar char=""/>
            </a:pPr>
            <a:r>
              <a:rPr lang="en-US" kern="1200" dirty="0" smtClean="0">
                <a:solidFill>
                  <a:prstClr val="black"/>
                </a:solidFill>
                <a:latin typeface="Century Gothic"/>
                <a:ea typeface="MS PGothic" pitchFamily="34" charset="-128"/>
                <a:cs typeface="Times New Roman" pitchFamily="18" charset="0"/>
              </a:rPr>
              <a:t>Few sub domains or specialized area include: </a:t>
            </a:r>
          </a:p>
          <a:p>
            <a:pPr marL="640080" lvl="8" indent="-285750" algn="just" rtl="0" eaLnBrk="0" fontAlgn="base" hangingPunct="0">
              <a:buClr>
                <a:srgbClr val="7598D9"/>
              </a:buClr>
              <a:buSzPct val="60000"/>
              <a:buFont typeface="Wingdings" panose="05000000000000000000" pitchFamily="2" charset="2"/>
              <a:buChar char="§"/>
            </a:pPr>
            <a:r>
              <a:rPr lang="en-US" kern="1200" dirty="0" smtClean="0">
                <a:solidFill>
                  <a:prstClr val="black"/>
                </a:solidFill>
                <a:latin typeface="Century Gothic"/>
                <a:ea typeface="MS PGothic" pitchFamily="34" charset="-128"/>
                <a:cs typeface="Times New Roman" pitchFamily="18" charset="0"/>
              </a:rPr>
              <a:t>Network security</a:t>
            </a:r>
          </a:p>
          <a:p>
            <a:pPr marL="640080" lvl="8" indent="-285750" algn="just" rtl="0" eaLnBrk="0" fontAlgn="base" hangingPunct="0">
              <a:buClr>
                <a:srgbClr val="7598D9"/>
              </a:buClr>
              <a:buSzPct val="60000"/>
              <a:buFont typeface="Wingdings" panose="05000000000000000000" pitchFamily="2" charset="2"/>
              <a:buChar char="§"/>
            </a:pPr>
            <a:r>
              <a:rPr lang="en-US" kern="1200" dirty="0" smtClean="0">
                <a:solidFill>
                  <a:prstClr val="black"/>
                </a:solidFill>
                <a:latin typeface="Century Gothic"/>
                <a:ea typeface="MS PGothic" pitchFamily="34" charset="-128"/>
                <a:cs typeface="Times New Roman" pitchFamily="18" charset="0"/>
              </a:rPr>
              <a:t>Infrastructure security</a:t>
            </a:r>
          </a:p>
          <a:p>
            <a:pPr marL="640080" lvl="8" indent="-285750" algn="just" rtl="0" eaLnBrk="0" fontAlgn="base" hangingPunct="0">
              <a:buClr>
                <a:srgbClr val="7598D9"/>
              </a:buClr>
              <a:buSzPct val="60000"/>
              <a:buFont typeface="Wingdings" panose="05000000000000000000" pitchFamily="2" charset="2"/>
              <a:buChar char="§"/>
            </a:pPr>
            <a:r>
              <a:rPr lang="en-US" kern="1200" dirty="0" smtClean="0">
                <a:solidFill>
                  <a:prstClr val="black"/>
                </a:solidFill>
                <a:latin typeface="Century Gothic"/>
                <a:ea typeface="MS PGothic" pitchFamily="34" charset="-128"/>
                <a:cs typeface="Times New Roman" pitchFamily="18" charset="0"/>
              </a:rPr>
              <a:t>Application security</a:t>
            </a:r>
          </a:p>
          <a:p>
            <a:pPr marL="640080" lvl="8" indent="-285750" algn="just" rtl="0" eaLnBrk="0" fontAlgn="base" hangingPunct="0">
              <a:buClr>
                <a:srgbClr val="7598D9"/>
              </a:buClr>
              <a:buSzPct val="60000"/>
              <a:buFont typeface="Wingdings" panose="05000000000000000000" pitchFamily="2" charset="2"/>
              <a:buChar char="§"/>
            </a:pPr>
            <a:r>
              <a:rPr lang="en-US" kern="1200" dirty="0" smtClean="0">
                <a:solidFill>
                  <a:prstClr val="black"/>
                </a:solidFill>
                <a:latin typeface="Century Gothic"/>
                <a:ea typeface="MS PGothic" pitchFamily="34" charset="-128"/>
                <a:cs typeface="Times New Roman" pitchFamily="18" charset="0"/>
              </a:rPr>
              <a:t>Cloud computing security</a:t>
            </a:r>
          </a:p>
          <a:p>
            <a:pPr marL="640080" lvl="8" indent="-285750" algn="just" rtl="0" eaLnBrk="0" fontAlgn="base" hangingPunct="0">
              <a:buClr>
                <a:srgbClr val="7598D9"/>
              </a:buClr>
              <a:buSzPct val="60000"/>
              <a:buFont typeface="Wingdings" panose="05000000000000000000" pitchFamily="2" charset="2"/>
              <a:buChar char="§"/>
            </a:pPr>
            <a:r>
              <a:rPr lang="en-US" kern="1200" dirty="0" smtClean="0">
                <a:solidFill>
                  <a:prstClr val="black"/>
                </a:solidFill>
                <a:latin typeface="Century Gothic"/>
                <a:ea typeface="MS PGothic" pitchFamily="34" charset="-128"/>
                <a:cs typeface="Times New Roman" pitchFamily="18" charset="0"/>
              </a:rPr>
              <a:t>Internet security</a:t>
            </a:r>
          </a:p>
          <a:p>
            <a:pPr marL="319088" marR="0" lvl="0" indent="-319088" algn="just" defTabSz="914400" rtl="0" eaLnBrk="0" fontAlgn="base" latinLnBrk="0" hangingPunct="0">
              <a:lnSpc>
                <a:spcPct val="100000"/>
              </a:lnSpc>
              <a:spcBef>
                <a:spcPts val="700"/>
              </a:spcBef>
              <a:spcAft>
                <a:spcPts val="1200"/>
              </a:spcAft>
              <a:buClr>
                <a:srgbClr val="7598D9"/>
              </a:buClr>
              <a:buSzPct val="60000"/>
              <a:buFont typeface="Wingdings" pitchFamily="2" charset="2"/>
              <a:buChar char=""/>
              <a:tabLst/>
              <a:defRPr/>
            </a:pPr>
            <a:r>
              <a:rPr kumimoji="0" lang="en-US" sz="1800" b="0" i="0" u="none" strike="noStrike" kern="1200" cap="none" spc="0" normalizeH="0" baseline="0" noProof="0" dirty="0" smtClean="0">
                <a:ln>
                  <a:noFill/>
                </a:ln>
                <a:solidFill>
                  <a:prstClr val="black"/>
                </a:solidFill>
                <a:effectLst/>
                <a:uLnTx/>
                <a:uFillTx/>
                <a:latin typeface="Century Gothic"/>
                <a:ea typeface="MS PGothic" pitchFamily="34" charset="-128"/>
                <a:cs typeface="Times New Roman" pitchFamily="18" charset="0"/>
              </a:rPr>
              <a:t>The sorts of roles that you could fulfil may include: </a:t>
            </a:r>
          </a:p>
          <a:p>
            <a:pPr marL="640080" marR="0" lvl="8" indent="-285750" algn="just" defTabSz="914400" rtl="0" eaLnBrk="0" fontAlgn="base" latinLnBrk="0" hangingPunct="0">
              <a:lnSpc>
                <a:spcPct val="100000"/>
              </a:lnSpc>
              <a:buClr>
                <a:srgbClr val="7598D9"/>
              </a:buClr>
              <a:buSzPct val="60000"/>
              <a:buFont typeface="Wingdings" panose="05000000000000000000" pitchFamily="2" charset="2"/>
              <a:buChar char="§"/>
              <a:tabLst/>
              <a:defRPr/>
            </a:pPr>
            <a:r>
              <a:rPr lang="en-US" kern="1200" dirty="0">
                <a:solidFill>
                  <a:prstClr val="black"/>
                </a:solidFill>
                <a:latin typeface="Century Gothic"/>
                <a:ea typeface="MS PGothic" pitchFamily="34" charset="-128"/>
                <a:cs typeface="Times New Roman" pitchFamily="18" charset="0"/>
              </a:rPr>
              <a:t>Information security analyst</a:t>
            </a:r>
          </a:p>
          <a:p>
            <a:pPr marL="640080" marR="0" lvl="8" indent="-285750" algn="just" defTabSz="914400" rtl="0" eaLnBrk="0" fontAlgn="base" latinLnBrk="0" hangingPunct="0">
              <a:lnSpc>
                <a:spcPct val="100000"/>
              </a:lnSpc>
              <a:buClr>
                <a:srgbClr val="7598D9"/>
              </a:buClr>
              <a:buSzPct val="60000"/>
              <a:buFont typeface="Wingdings" panose="05000000000000000000" pitchFamily="2" charset="2"/>
              <a:buChar char="§"/>
              <a:tabLst/>
              <a:defRPr/>
            </a:pPr>
            <a:r>
              <a:rPr lang="en-US" kern="1200" dirty="0">
                <a:solidFill>
                  <a:prstClr val="black"/>
                </a:solidFill>
                <a:latin typeface="Century Gothic"/>
                <a:ea typeface="MS PGothic" pitchFamily="34" charset="-128"/>
                <a:cs typeface="Times New Roman" pitchFamily="18" charset="0"/>
              </a:rPr>
              <a:t>Digital forensic examiner</a:t>
            </a:r>
          </a:p>
          <a:p>
            <a:pPr marL="640080" marR="0" lvl="8" indent="-285750" algn="just" defTabSz="914400" rtl="0" eaLnBrk="0" fontAlgn="base" latinLnBrk="0" hangingPunct="0">
              <a:lnSpc>
                <a:spcPct val="100000"/>
              </a:lnSpc>
              <a:buClr>
                <a:srgbClr val="7598D9"/>
              </a:buClr>
              <a:buSzPct val="60000"/>
              <a:buFont typeface="Wingdings" panose="05000000000000000000" pitchFamily="2" charset="2"/>
              <a:buChar char="§"/>
              <a:tabLst/>
              <a:defRPr/>
            </a:pPr>
            <a:r>
              <a:rPr lang="en-US" kern="1200" dirty="0" smtClean="0">
                <a:solidFill>
                  <a:prstClr val="black"/>
                </a:solidFill>
                <a:latin typeface="Century Gothic"/>
                <a:ea typeface="MS PGothic" pitchFamily="34" charset="-128"/>
                <a:cs typeface="Times New Roman" pitchFamily="18" charset="0"/>
              </a:rPr>
              <a:t>Security </a:t>
            </a:r>
            <a:r>
              <a:rPr lang="en-US" kern="1200" dirty="0">
                <a:solidFill>
                  <a:prstClr val="black"/>
                </a:solidFill>
                <a:latin typeface="Century Gothic"/>
                <a:ea typeface="MS PGothic" pitchFamily="34" charset="-128"/>
                <a:cs typeface="Times New Roman" pitchFamily="18" charset="0"/>
              </a:rPr>
              <a:t>systems administrator</a:t>
            </a:r>
          </a:p>
          <a:p>
            <a:pPr marL="640080" marR="0" lvl="8" indent="-285750" algn="just" defTabSz="914400" rtl="0" eaLnBrk="0" fontAlgn="base" latinLnBrk="0" hangingPunct="0">
              <a:lnSpc>
                <a:spcPct val="100000"/>
              </a:lnSpc>
              <a:buClr>
                <a:srgbClr val="7598D9"/>
              </a:buClr>
              <a:buSzPct val="60000"/>
              <a:buFont typeface="Wingdings" panose="05000000000000000000" pitchFamily="2" charset="2"/>
              <a:buChar char="§"/>
              <a:tabLst/>
              <a:defRPr/>
            </a:pPr>
            <a:r>
              <a:rPr lang="en-US" kern="1200" dirty="0">
                <a:solidFill>
                  <a:prstClr val="black"/>
                </a:solidFill>
                <a:latin typeface="Century Gothic"/>
                <a:ea typeface="MS PGothic" pitchFamily="34" charset="-128"/>
                <a:cs typeface="Times New Roman" pitchFamily="18" charset="0"/>
              </a:rPr>
              <a:t>IT security specialist</a:t>
            </a:r>
          </a:p>
          <a:p>
            <a:pPr marL="640080" marR="0" lvl="8" indent="-285750" algn="just" defTabSz="914400" rtl="0" eaLnBrk="0" fontAlgn="base" latinLnBrk="0" hangingPunct="0">
              <a:lnSpc>
                <a:spcPct val="100000"/>
              </a:lnSpc>
              <a:buClr>
                <a:srgbClr val="7598D9"/>
              </a:buClr>
              <a:buSzPct val="60000"/>
              <a:buFont typeface="Wingdings" panose="05000000000000000000" pitchFamily="2" charset="2"/>
              <a:buChar char="§"/>
              <a:tabLst/>
              <a:defRPr/>
            </a:pPr>
            <a:r>
              <a:rPr lang="en-US" kern="1200" dirty="0">
                <a:solidFill>
                  <a:prstClr val="black"/>
                </a:solidFill>
                <a:latin typeface="Century Gothic"/>
                <a:ea typeface="MS PGothic" pitchFamily="34" charset="-128"/>
                <a:cs typeface="Times New Roman" pitchFamily="18" charset="0"/>
              </a:rPr>
              <a:t>Security engineer</a:t>
            </a:r>
          </a:p>
          <a:p>
            <a:pPr marL="640080" marR="0" lvl="8" indent="-285750" algn="just" defTabSz="914400" rtl="0" eaLnBrk="0" fontAlgn="base" latinLnBrk="0" hangingPunct="0">
              <a:lnSpc>
                <a:spcPct val="100000"/>
              </a:lnSpc>
              <a:buClr>
                <a:srgbClr val="7598D9"/>
              </a:buClr>
              <a:buSzPct val="60000"/>
              <a:buFont typeface="Wingdings" panose="05000000000000000000" pitchFamily="2" charset="2"/>
              <a:buChar char="§"/>
              <a:tabLst/>
              <a:defRPr/>
            </a:pPr>
            <a:r>
              <a:rPr lang="en-US" kern="1200" dirty="0">
                <a:solidFill>
                  <a:prstClr val="black"/>
                </a:solidFill>
                <a:latin typeface="Century Gothic"/>
                <a:ea typeface="MS PGothic" pitchFamily="34" charset="-128"/>
                <a:cs typeface="Times New Roman" pitchFamily="18" charset="0"/>
              </a:rPr>
              <a:t>Security architect</a:t>
            </a:r>
          </a:p>
          <a:p>
            <a:pPr marL="640080" marR="0" lvl="8" indent="-285750" algn="just" defTabSz="914400" rtl="0" eaLnBrk="0" fontAlgn="base" latinLnBrk="0" hangingPunct="0">
              <a:lnSpc>
                <a:spcPct val="100000"/>
              </a:lnSpc>
              <a:buClr>
                <a:srgbClr val="7598D9"/>
              </a:buClr>
              <a:buSzPct val="60000"/>
              <a:buFont typeface="Wingdings" panose="05000000000000000000" pitchFamily="2" charset="2"/>
              <a:buChar char="§"/>
              <a:tabLst/>
              <a:defRPr/>
            </a:pPr>
            <a:r>
              <a:rPr lang="en-US" kern="1200" dirty="0">
                <a:solidFill>
                  <a:prstClr val="black"/>
                </a:solidFill>
                <a:latin typeface="Century Gothic"/>
                <a:ea typeface="MS PGothic" pitchFamily="34" charset="-128"/>
                <a:cs typeface="Times New Roman" pitchFamily="18" charset="0"/>
              </a:rPr>
              <a:t>Chief information officer (CIO</a:t>
            </a:r>
            <a:r>
              <a:rPr lang="en-US" kern="1200" dirty="0" smtClean="0">
                <a:solidFill>
                  <a:prstClr val="black"/>
                </a:solidFill>
                <a:latin typeface="Century Gothic"/>
                <a:ea typeface="MS PGothic" pitchFamily="34" charset="-128"/>
                <a:cs typeface="Times New Roman" pitchFamily="18" charset="0"/>
              </a:rPr>
              <a:t>)</a:t>
            </a:r>
          </a:p>
          <a:p>
            <a:pPr marL="640080" marR="0" lvl="8" indent="-285750" algn="just" defTabSz="914400" rtl="0" eaLnBrk="0" fontAlgn="base" latinLnBrk="0" hangingPunct="0">
              <a:lnSpc>
                <a:spcPct val="100000"/>
              </a:lnSpc>
              <a:buClr>
                <a:srgbClr val="7598D9"/>
              </a:buClr>
              <a:buSzPct val="60000"/>
              <a:buFont typeface="Wingdings" panose="05000000000000000000" pitchFamily="2" charset="2"/>
              <a:buChar char="§"/>
              <a:tabLst/>
              <a:defRPr/>
            </a:pPr>
            <a:r>
              <a:rPr lang="en-US" kern="1200" dirty="0">
                <a:solidFill>
                  <a:prstClr val="black"/>
                </a:solidFill>
                <a:latin typeface="Century Gothic"/>
                <a:ea typeface="MS PGothic" pitchFamily="34" charset="-128"/>
                <a:cs typeface="Times New Roman" pitchFamily="18" charset="0"/>
              </a:rPr>
              <a:t>Chief information </a:t>
            </a:r>
            <a:r>
              <a:rPr lang="en-US" kern="1200" dirty="0" smtClean="0">
                <a:solidFill>
                  <a:prstClr val="black"/>
                </a:solidFill>
                <a:latin typeface="Century Gothic"/>
                <a:ea typeface="MS PGothic" pitchFamily="34" charset="-128"/>
                <a:cs typeface="Times New Roman" pitchFamily="18" charset="0"/>
              </a:rPr>
              <a:t>Security Officer </a:t>
            </a:r>
            <a:r>
              <a:rPr lang="en-US" kern="1200" dirty="0">
                <a:solidFill>
                  <a:prstClr val="black"/>
                </a:solidFill>
                <a:latin typeface="Century Gothic"/>
                <a:ea typeface="MS PGothic" pitchFamily="34" charset="-128"/>
                <a:cs typeface="Times New Roman" pitchFamily="18" charset="0"/>
              </a:rPr>
              <a:t>(</a:t>
            </a:r>
            <a:r>
              <a:rPr lang="en-US" kern="1200" dirty="0" smtClean="0">
                <a:solidFill>
                  <a:prstClr val="black"/>
                </a:solidFill>
                <a:latin typeface="Century Gothic"/>
                <a:ea typeface="MS PGothic" pitchFamily="34" charset="-128"/>
                <a:cs typeface="Times New Roman" pitchFamily="18" charset="0"/>
              </a:rPr>
              <a:t>CISO)</a:t>
            </a:r>
          </a:p>
          <a:p>
            <a:pPr marL="640080" marR="0" lvl="8" indent="-285750" algn="just" defTabSz="914400" rtl="0" eaLnBrk="0" fontAlgn="base" latinLnBrk="0" hangingPunct="0">
              <a:lnSpc>
                <a:spcPct val="100000"/>
              </a:lnSpc>
              <a:buClr>
                <a:srgbClr val="7598D9"/>
              </a:buClr>
              <a:buSzPct val="60000"/>
              <a:buFont typeface="Wingdings" panose="05000000000000000000" pitchFamily="2" charset="2"/>
              <a:buChar char="§"/>
              <a:tabLst/>
              <a:defRPr/>
            </a:pPr>
            <a:r>
              <a:rPr lang="en-US" kern="1200" dirty="0" smtClean="0">
                <a:solidFill>
                  <a:prstClr val="black"/>
                </a:solidFill>
                <a:latin typeface="Century Gothic"/>
                <a:ea typeface="MS PGothic" pitchFamily="34" charset="-128"/>
                <a:cs typeface="Times New Roman" pitchFamily="18" charset="0"/>
              </a:rPr>
              <a:t>Network </a:t>
            </a:r>
            <a:r>
              <a:rPr lang="en-US" kern="1200" dirty="0">
                <a:solidFill>
                  <a:prstClr val="black"/>
                </a:solidFill>
                <a:latin typeface="Century Gothic"/>
                <a:ea typeface="MS PGothic" pitchFamily="34" charset="-128"/>
                <a:cs typeface="Times New Roman" pitchFamily="18" charset="0"/>
              </a:rPr>
              <a:t>security engineer</a:t>
            </a:r>
          </a:p>
          <a:p>
            <a:pPr marL="640080" marR="0" lvl="8" indent="-285750" algn="just" defTabSz="914400" rtl="0" eaLnBrk="0" fontAlgn="base" latinLnBrk="0" hangingPunct="0">
              <a:lnSpc>
                <a:spcPct val="100000"/>
              </a:lnSpc>
              <a:buClr>
                <a:srgbClr val="7598D9"/>
              </a:buClr>
              <a:buSzPct val="60000"/>
              <a:buFont typeface="Wingdings" panose="05000000000000000000" pitchFamily="2" charset="2"/>
              <a:buChar char="§"/>
              <a:tabLst/>
              <a:defRPr/>
            </a:pPr>
            <a:r>
              <a:rPr lang="en-US" kern="1200" dirty="0" smtClean="0">
                <a:solidFill>
                  <a:prstClr val="black"/>
                </a:solidFill>
                <a:latin typeface="Century Gothic"/>
                <a:ea typeface="MS PGothic" pitchFamily="34" charset="-128"/>
                <a:cs typeface="Times New Roman" pitchFamily="18" charset="0"/>
              </a:rPr>
              <a:t>Cybersecurity manager</a:t>
            </a:r>
          </a:p>
          <a:p>
            <a:pPr marL="640080" lvl="8" indent="-285750" algn="just" rtl="0" eaLnBrk="0" fontAlgn="base" hangingPunct="0">
              <a:buClr>
                <a:srgbClr val="7598D9"/>
              </a:buClr>
              <a:buSzPct val="60000"/>
              <a:buFont typeface="Wingdings" panose="05000000000000000000" pitchFamily="2" charset="2"/>
              <a:buChar char="§"/>
              <a:defRPr/>
            </a:pPr>
            <a:r>
              <a:rPr lang="en-US" kern="1200" dirty="0">
                <a:solidFill>
                  <a:prstClr val="black"/>
                </a:solidFill>
                <a:latin typeface="Century Gothic"/>
                <a:ea typeface="MS PGothic" pitchFamily="34" charset="-128"/>
                <a:cs typeface="Times New Roman" pitchFamily="18" charset="0"/>
              </a:rPr>
              <a:t>Security </a:t>
            </a:r>
            <a:r>
              <a:rPr lang="en-US" kern="1200" dirty="0" smtClean="0">
                <a:solidFill>
                  <a:prstClr val="black"/>
                </a:solidFill>
                <a:latin typeface="Century Gothic"/>
                <a:ea typeface="MS PGothic" pitchFamily="34" charset="-128"/>
                <a:cs typeface="Times New Roman" pitchFamily="18" charset="0"/>
              </a:rPr>
              <a:t>Technician</a:t>
            </a:r>
            <a:endParaRPr lang="en-US" kern="1200" dirty="0">
              <a:solidFill>
                <a:prstClr val="black"/>
              </a:solidFill>
              <a:latin typeface="Century Gothic"/>
              <a:ea typeface="MS PGothic" pitchFamily="34" charset="-128"/>
              <a:cs typeface="Times New Roman" pitchFamily="18" charset="0"/>
            </a:endParaRPr>
          </a:p>
        </p:txBody>
      </p:sp>
      <p:sp>
        <p:nvSpPr>
          <p:cNvPr id="10" name="object 2"/>
          <p:cNvSpPr/>
          <p:nvPr/>
        </p:nvSpPr>
        <p:spPr>
          <a:xfrm>
            <a:off x="515" y="619341"/>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3"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smtClean="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784978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Rectangle 12"/>
          <p:cNvSpPr txBox="1">
            <a:spLocks noChangeArrowheads="1"/>
          </p:cNvSpPr>
          <p:nvPr/>
        </p:nvSpPr>
        <p:spPr>
          <a:xfrm>
            <a:off x="228600" y="153562"/>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smtClean="0"/>
              <a:t>Course Introduction (Cont…)</a:t>
            </a:r>
            <a:endParaRPr lang="en-US" sz="2400" dirty="0"/>
          </a:p>
        </p:txBody>
      </p:sp>
      <p:sp>
        <p:nvSpPr>
          <p:cNvPr id="9" name="Rectangle 12"/>
          <p:cNvSpPr>
            <a:spLocks noGrp="1" noChangeArrowheads="1"/>
          </p:cNvSpPr>
          <p:nvPr>
            <p:ph type="title"/>
          </p:nvPr>
        </p:nvSpPr>
        <p:spPr>
          <a:xfrm>
            <a:off x="152400" y="685800"/>
            <a:ext cx="9372600" cy="307777"/>
          </a:xfrm>
          <a:noFill/>
        </p:spPr>
        <p:txBody>
          <a:bodyPr/>
          <a:lstStyle/>
          <a:p>
            <a:r>
              <a:rPr lang="en-US" sz="2000" kern="1200" dirty="0" smtClean="0">
                <a:solidFill>
                  <a:srgbClr val="B60203"/>
                </a:solidFill>
                <a:ea typeface="+mn-ea"/>
                <a:cs typeface="Times New Roman" pitchFamily="18" charset="0"/>
              </a:rPr>
              <a:t>Certifications in Cyber/Information Security</a:t>
            </a:r>
            <a:endParaRPr lang="en-US" sz="2000" kern="1200" dirty="0">
              <a:solidFill>
                <a:srgbClr val="B60203"/>
              </a:solidFill>
              <a:ea typeface="+mn-ea"/>
              <a:cs typeface="Times New Roman" pitchFamily="18" charset="0"/>
            </a:endParaRPr>
          </a:p>
        </p:txBody>
      </p:sp>
      <p:sp>
        <p:nvSpPr>
          <p:cNvPr id="10" name="object 2"/>
          <p:cNvSpPr/>
          <p:nvPr/>
        </p:nvSpPr>
        <p:spPr>
          <a:xfrm>
            <a:off x="515" y="619341"/>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3"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smtClean="0"/>
              <a:t>Dr. M Malook Rind                                                                                                                Information Security</a:t>
            </a:r>
            <a:r>
              <a:rPr lang="en-US" sz="1000" spc="-10" dirty="0" smtClean="0"/>
              <a:t>  </a:t>
            </a:r>
            <a:r>
              <a:rPr lang="en-US" sz="1000" dirty="0" smtClean="0"/>
              <a:t>                                                                                                                                                  Lecture 1          </a:t>
            </a:r>
            <a:endParaRPr lang="en-US" sz="1000" dirty="0"/>
          </a:p>
        </p:txBody>
      </p:sp>
      <p:pic>
        <p:nvPicPr>
          <p:cNvPr id="6" name="Picture 5"/>
          <p:cNvPicPr>
            <a:picLocks noChangeAspect="1"/>
          </p:cNvPicPr>
          <p:nvPr/>
        </p:nvPicPr>
        <p:blipFill>
          <a:blip r:embed="rId2"/>
          <a:stretch>
            <a:fillRect/>
          </a:stretch>
        </p:blipFill>
        <p:spPr>
          <a:xfrm>
            <a:off x="21296" y="993576"/>
            <a:ext cx="12094503" cy="5635824"/>
          </a:xfrm>
          <a:prstGeom prst="rect">
            <a:avLst/>
          </a:prstGeom>
          <a:ln>
            <a:solidFill>
              <a:srgbClr val="FF0000"/>
            </a:solidFill>
          </a:ln>
        </p:spPr>
      </p:pic>
    </p:spTree>
    <p:extLst>
      <p:ext uri="{BB962C8B-B14F-4D97-AF65-F5344CB8AC3E}">
        <p14:creationId xmlns:p14="http://schemas.microsoft.com/office/powerpoint/2010/main" val="859816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Rectangle 12"/>
          <p:cNvSpPr txBox="1">
            <a:spLocks noChangeArrowheads="1"/>
          </p:cNvSpPr>
          <p:nvPr/>
        </p:nvSpPr>
        <p:spPr>
          <a:xfrm>
            <a:off x="228600" y="153562"/>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smtClean="0"/>
              <a:t>Course Introduction (Cont…)</a:t>
            </a:r>
            <a:endParaRPr lang="en-US" sz="2400" dirty="0"/>
          </a:p>
        </p:txBody>
      </p:sp>
      <p:sp>
        <p:nvSpPr>
          <p:cNvPr id="9" name="Rectangle 12"/>
          <p:cNvSpPr>
            <a:spLocks noGrp="1" noChangeArrowheads="1"/>
          </p:cNvSpPr>
          <p:nvPr>
            <p:ph type="title"/>
          </p:nvPr>
        </p:nvSpPr>
        <p:spPr>
          <a:xfrm>
            <a:off x="152400" y="685800"/>
            <a:ext cx="9372600" cy="307777"/>
          </a:xfrm>
          <a:noFill/>
        </p:spPr>
        <p:txBody>
          <a:bodyPr/>
          <a:lstStyle/>
          <a:p>
            <a:r>
              <a:rPr lang="en-US" sz="2000" kern="1200" dirty="0" smtClean="0">
                <a:solidFill>
                  <a:srgbClr val="B60203"/>
                </a:solidFill>
                <a:ea typeface="+mn-ea"/>
                <a:cs typeface="Times New Roman" pitchFamily="18" charset="0"/>
              </a:rPr>
              <a:t>In Demand Certifications world wide 2023</a:t>
            </a:r>
            <a:endParaRPr lang="en-US" sz="2000" kern="1200" dirty="0">
              <a:solidFill>
                <a:srgbClr val="B60203"/>
              </a:solidFill>
              <a:ea typeface="+mn-ea"/>
              <a:cs typeface="Times New Roman" pitchFamily="18" charset="0"/>
            </a:endParaRPr>
          </a:p>
        </p:txBody>
      </p:sp>
      <p:sp>
        <p:nvSpPr>
          <p:cNvPr id="10" name="object 2"/>
          <p:cNvSpPr/>
          <p:nvPr/>
        </p:nvSpPr>
        <p:spPr>
          <a:xfrm>
            <a:off x="515" y="619341"/>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3"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smtClean="0"/>
              <a:t>Dr. M Malook Rind                                                                                                                Information Security</a:t>
            </a:r>
            <a:r>
              <a:rPr lang="en-US" sz="1000" spc="-10" dirty="0" smtClean="0"/>
              <a:t>  </a:t>
            </a:r>
            <a:r>
              <a:rPr lang="en-US" sz="1000" dirty="0" smtClean="0"/>
              <a:t>                                                                                                                                                  Lecture 1          </a:t>
            </a:r>
            <a:endParaRPr lang="en-US" sz="1000" dirty="0"/>
          </a:p>
        </p:txBody>
      </p:sp>
      <p:pic>
        <p:nvPicPr>
          <p:cNvPr id="3" name="Picture 2"/>
          <p:cNvPicPr>
            <a:picLocks noChangeAspect="1"/>
          </p:cNvPicPr>
          <p:nvPr/>
        </p:nvPicPr>
        <p:blipFill>
          <a:blip r:embed="rId2"/>
          <a:stretch>
            <a:fillRect/>
          </a:stretch>
        </p:blipFill>
        <p:spPr>
          <a:xfrm>
            <a:off x="76200" y="1006900"/>
            <a:ext cx="11956474" cy="5622500"/>
          </a:xfrm>
          <a:prstGeom prst="rect">
            <a:avLst/>
          </a:prstGeom>
          <a:ln>
            <a:solidFill>
              <a:srgbClr val="FF0000"/>
            </a:solidFill>
          </a:ln>
        </p:spPr>
      </p:pic>
    </p:spTree>
    <p:extLst>
      <p:ext uri="{BB962C8B-B14F-4D97-AF65-F5344CB8AC3E}">
        <p14:creationId xmlns:p14="http://schemas.microsoft.com/office/powerpoint/2010/main" val="2602516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Rectangle 12"/>
          <p:cNvSpPr txBox="1">
            <a:spLocks noChangeArrowheads="1"/>
          </p:cNvSpPr>
          <p:nvPr/>
        </p:nvSpPr>
        <p:spPr>
          <a:xfrm>
            <a:off x="228600" y="153562"/>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smtClean="0"/>
              <a:t>Course Introduction (Cont…)</a:t>
            </a:r>
            <a:endParaRPr lang="en-US" sz="2400" dirty="0"/>
          </a:p>
        </p:txBody>
      </p:sp>
      <p:sp>
        <p:nvSpPr>
          <p:cNvPr id="9" name="Rectangle 12"/>
          <p:cNvSpPr>
            <a:spLocks noGrp="1" noChangeArrowheads="1"/>
          </p:cNvSpPr>
          <p:nvPr>
            <p:ph type="title"/>
          </p:nvPr>
        </p:nvSpPr>
        <p:spPr>
          <a:xfrm>
            <a:off x="152400" y="685800"/>
            <a:ext cx="9372600" cy="307777"/>
          </a:xfrm>
          <a:noFill/>
        </p:spPr>
        <p:txBody>
          <a:bodyPr/>
          <a:lstStyle/>
          <a:p>
            <a:r>
              <a:rPr lang="en-US" sz="2000" kern="1200" dirty="0" smtClean="0">
                <a:solidFill>
                  <a:srgbClr val="B60203"/>
                </a:solidFill>
                <a:ea typeface="+mn-ea"/>
                <a:cs typeface="Times New Roman" pitchFamily="18" charset="0"/>
              </a:rPr>
              <a:t>Entry Level Cyber Security Certifications </a:t>
            </a:r>
            <a:endParaRPr lang="en-US" sz="2000" kern="1200" dirty="0">
              <a:solidFill>
                <a:srgbClr val="B60203"/>
              </a:solidFill>
              <a:ea typeface="+mn-ea"/>
              <a:cs typeface="Times New Roman" pitchFamily="18" charset="0"/>
            </a:endParaRPr>
          </a:p>
        </p:txBody>
      </p:sp>
      <p:sp>
        <p:nvSpPr>
          <p:cNvPr id="10" name="object 2"/>
          <p:cNvSpPr/>
          <p:nvPr/>
        </p:nvSpPr>
        <p:spPr>
          <a:xfrm>
            <a:off x="515" y="619341"/>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3"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smtClean="0"/>
              <a:t>Dr. M Malook Rind                                                                                                                Information Security</a:t>
            </a:r>
            <a:r>
              <a:rPr lang="en-US" sz="1000" spc="-10" dirty="0" smtClean="0"/>
              <a:t>  </a:t>
            </a:r>
            <a:r>
              <a:rPr lang="en-US" sz="1000" dirty="0" smtClean="0"/>
              <a:t>                                                                                                                                                  Lecture 1          </a:t>
            </a:r>
            <a:endParaRPr lang="en-US" sz="1000" dirty="0"/>
          </a:p>
        </p:txBody>
      </p:sp>
      <p:pic>
        <p:nvPicPr>
          <p:cNvPr id="2054" name="Picture 6" descr="Top 5 Cyber Security Certifications for Entry-level Roles In 2022 -  Intellectual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57201"/>
            <a:ext cx="11277600" cy="465496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12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 Information </a:t>
            </a:r>
            <a:r>
              <a:rPr lang="en-US" dirty="0"/>
              <a:t>Security - Overview</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pic>
        <p:nvPicPr>
          <p:cNvPr id="3" name="Picture 2"/>
          <p:cNvPicPr>
            <a:picLocks noChangeAspect="1"/>
          </p:cNvPicPr>
          <p:nvPr/>
        </p:nvPicPr>
        <p:blipFill>
          <a:blip r:embed="rId3"/>
          <a:stretch>
            <a:fillRect/>
          </a:stretch>
        </p:blipFill>
        <p:spPr>
          <a:xfrm>
            <a:off x="103909" y="1836205"/>
            <a:ext cx="12011891" cy="4781550"/>
          </a:xfrm>
          <a:prstGeom prst="rect">
            <a:avLst/>
          </a:prstGeom>
          <a:ln>
            <a:solidFill>
              <a:srgbClr val="FF0000"/>
            </a:solidFill>
          </a:ln>
        </p:spPr>
      </p:pic>
      <p:sp>
        <p:nvSpPr>
          <p:cNvPr id="10" name="Rectangle 9"/>
          <p:cNvSpPr/>
          <p:nvPr/>
        </p:nvSpPr>
        <p:spPr>
          <a:xfrm>
            <a:off x="76200" y="1066800"/>
            <a:ext cx="12039600" cy="738664"/>
          </a:xfrm>
          <a:prstGeom prst="rect">
            <a:avLst/>
          </a:prstGeom>
        </p:spPr>
        <p:txBody>
          <a:bodyPr wrap="square">
            <a:spAutoFit/>
          </a:bodyPr>
          <a:lstStyle/>
          <a:p>
            <a:pPr algn="just"/>
            <a:r>
              <a:rPr lang="en-US" sz="2100" dirty="0" smtClean="0">
                <a:latin typeface="+mn-lt"/>
              </a:rPr>
              <a:t>Information security refers to the protection or safeguarding of </a:t>
            </a:r>
            <a:r>
              <a:rPr lang="en-US" sz="2100" b="1" dirty="0" smtClean="0">
                <a:latin typeface="+mn-lt"/>
              </a:rPr>
              <a:t>information</a:t>
            </a:r>
            <a:r>
              <a:rPr lang="en-US" sz="2100" dirty="0" smtClean="0">
                <a:latin typeface="+mn-lt"/>
              </a:rPr>
              <a:t> and </a:t>
            </a:r>
            <a:r>
              <a:rPr lang="en-US" sz="2100" b="1" dirty="0" smtClean="0">
                <a:latin typeface="+mn-lt"/>
              </a:rPr>
              <a:t>information systems </a:t>
            </a:r>
            <a:r>
              <a:rPr lang="en-US" sz="2100" dirty="0" smtClean="0">
                <a:latin typeface="+mn-lt"/>
              </a:rPr>
              <a:t>that </a:t>
            </a:r>
            <a:r>
              <a:rPr lang="en-US" sz="2100" b="1" dirty="0" smtClean="0">
                <a:latin typeface="+mn-lt"/>
              </a:rPr>
              <a:t>use</a:t>
            </a:r>
            <a:r>
              <a:rPr lang="en-US" sz="2100" dirty="0" smtClean="0">
                <a:latin typeface="+mn-lt"/>
              </a:rPr>
              <a:t>, </a:t>
            </a:r>
            <a:r>
              <a:rPr lang="en-US" sz="2100" b="1" dirty="0" smtClean="0">
                <a:latin typeface="+mn-lt"/>
              </a:rPr>
              <a:t>store</a:t>
            </a:r>
            <a:r>
              <a:rPr lang="en-US" sz="2100" dirty="0" smtClean="0">
                <a:latin typeface="+mn-lt"/>
              </a:rPr>
              <a:t>, and </a:t>
            </a:r>
            <a:r>
              <a:rPr lang="en-US" sz="2100" b="1" dirty="0" smtClean="0">
                <a:latin typeface="+mn-lt"/>
              </a:rPr>
              <a:t>transmi</a:t>
            </a:r>
            <a:r>
              <a:rPr lang="en-US" sz="2100" dirty="0" smtClean="0">
                <a:latin typeface="+mn-lt"/>
              </a:rPr>
              <a:t>t information from unauthorized access, disclosure, alteration, and destruction.</a:t>
            </a:r>
            <a:endParaRPr lang="en-US" sz="22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4" name="object 6"/>
          <p:cNvSpPr txBox="1">
            <a:spLocks/>
          </p:cNvSpPr>
          <p:nvPr/>
        </p:nvSpPr>
        <p:spPr>
          <a:xfrm>
            <a:off x="76200" y="6629400"/>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                                                                                                                                        Information </a:t>
            </a:r>
            <a:r>
              <a:rPr lang="en-US" sz="1000" dirty="0"/>
              <a:t>Security</a:t>
            </a:r>
            <a:r>
              <a:rPr lang="en-US" sz="1000" spc="-10" dirty="0" smtClean="0"/>
              <a:t>  </a:t>
            </a:r>
            <a:r>
              <a:rPr lang="en-US" sz="1000" dirty="0" smtClean="0"/>
              <a:t>                                                                                                                        Lecture 1          </a:t>
            </a:r>
            <a:endParaRPr lang="en-US" sz="1000" dirty="0"/>
          </a:p>
        </p:txBody>
      </p:sp>
      <p:sp>
        <p:nvSpPr>
          <p:cNvPr id="6" name="Content Placeholder 2"/>
          <p:cNvSpPr txBox="1">
            <a:spLocks/>
          </p:cNvSpPr>
          <p:nvPr/>
        </p:nvSpPr>
        <p:spPr bwMode="auto">
          <a:xfrm>
            <a:off x="457200" y="914400"/>
            <a:ext cx="10287000" cy="1981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985" algn="l" rtl="0">
              <a:spcBef>
                <a:spcPts val="575"/>
              </a:spcBef>
            </a:pPr>
            <a:r>
              <a:rPr lang="en-US" sz="2400" dirty="0" smtClean="0">
                <a:solidFill>
                  <a:prstClr val="black"/>
                </a:solidFill>
                <a:latin typeface="Century Gothic"/>
                <a:ea typeface="+mn-ea"/>
                <a:cs typeface="Times New Roman"/>
              </a:rPr>
              <a:t>Tutor and Student Introduction</a:t>
            </a:r>
          </a:p>
          <a:p>
            <a:pPr marL="6985" algn="l" rtl="0">
              <a:spcBef>
                <a:spcPts val="575"/>
              </a:spcBef>
            </a:pPr>
            <a:r>
              <a:rPr lang="en-US" sz="2400" dirty="0" smtClean="0">
                <a:solidFill>
                  <a:prstClr val="black"/>
                </a:solidFill>
                <a:latin typeface="Century Gothic"/>
                <a:ea typeface="+mn-ea"/>
                <a:cs typeface="Times New Roman"/>
              </a:rPr>
              <a:t>Course Introduction</a:t>
            </a:r>
          </a:p>
          <a:p>
            <a:pPr marL="6985" algn="l" rtl="0">
              <a:spcBef>
                <a:spcPts val="575"/>
              </a:spcBef>
            </a:pPr>
            <a:r>
              <a:rPr lang="en-US" sz="2400" dirty="0" smtClean="0">
                <a:solidFill>
                  <a:prstClr val="black"/>
                </a:solidFill>
                <a:latin typeface="Century Gothic"/>
                <a:ea typeface="+mn-ea"/>
                <a:cs typeface="Times New Roman"/>
              </a:rPr>
              <a:t>Information Security Fundamentals</a:t>
            </a:r>
            <a:endParaRPr lang="en-US" sz="2000" dirty="0">
              <a:solidFill>
                <a:srgbClr val="000000"/>
              </a:solidFill>
              <a:latin typeface="Century Gothic"/>
              <a:ea typeface="+mn-ea"/>
              <a:cs typeface="Times New Roman"/>
            </a:endParaRPr>
          </a:p>
        </p:txBody>
      </p:sp>
      <p:sp>
        <p:nvSpPr>
          <p:cNvPr id="7" name="Rectangle 12"/>
          <p:cNvSpPr>
            <a:spLocks noGrp="1" noChangeArrowheads="1"/>
          </p:cNvSpPr>
          <p:nvPr>
            <p:ph type="title"/>
          </p:nvPr>
        </p:nvSpPr>
        <p:spPr>
          <a:xfrm>
            <a:off x="4914900" y="310634"/>
            <a:ext cx="1676400" cy="369332"/>
          </a:xfrm>
          <a:noFill/>
        </p:spPr>
        <p:txBody>
          <a:bodyPr/>
          <a:lstStyle/>
          <a:p>
            <a:r>
              <a:rPr lang="en-US" sz="2400" dirty="0" smtClean="0"/>
              <a:t>Contents</a:t>
            </a:r>
            <a:endParaRPr lang="en-US" sz="2400" dirty="0"/>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Tree>
    <p:extLst>
      <p:ext uri="{BB962C8B-B14F-4D97-AF65-F5344CB8AC3E}">
        <p14:creationId xmlns:p14="http://schemas.microsoft.com/office/powerpoint/2010/main" val="343563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 Information </a:t>
            </a:r>
            <a:r>
              <a:rPr lang="en-US" dirty="0"/>
              <a:t>Security - Overview</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
        <p:nvSpPr>
          <p:cNvPr id="10" name="Rectangle 9"/>
          <p:cNvSpPr/>
          <p:nvPr/>
        </p:nvSpPr>
        <p:spPr>
          <a:xfrm>
            <a:off x="76200" y="1066800"/>
            <a:ext cx="12039600" cy="3739485"/>
          </a:xfrm>
          <a:prstGeom prst="rect">
            <a:avLst/>
          </a:prstGeom>
        </p:spPr>
        <p:txBody>
          <a:bodyPr wrap="square">
            <a:spAutoFit/>
          </a:bodyPr>
          <a:lstStyle/>
          <a:p>
            <a:pPr algn="just"/>
            <a:r>
              <a:rPr lang="en-US" sz="2100" dirty="0" smtClean="0">
                <a:latin typeface="+mn-lt"/>
              </a:rPr>
              <a:t>Information security (InfoSec) is a set of tools and practices that you can use to protect your digital and analog information. InfoSec covers a range of IT domains, including infrastructure and network security, auditing, and testing. It uses tools like authentication and permissions to restrict unauthorized users from accessing private information.</a:t>
            </a:r>
          </a:p>
          <a:p>
            <a:pPr algn="just"/>
            <a:endParaRPr lang="en-US" sz="2100" dirty="0">
              <a:latin typeface="+mn-lt"/>
            </a:endParaRPr>
          </a:p>
          <a:p>
            <a:pPr algn="just"/>
            <a:r>
              <a:rPr lang="en-US" sz="2200" dirty="0" smtClean="0">
                <a:latin typeface="+mn-lt"/>
              </a:rPr>
              <a:t>Organizations implement information security for a wide range of reasons. The main objectives of InfoSec are typically related to ensuring confidentiality, integrity, and availability of company information.</a:t>
            </a:r>
          </a:p>
          <a:p>
            <a:pPr algn="just"/>
            <a:endParaRPr lang="en-US" sz="2200" dirty="0">
              <a:latin typeface="+mn-lt"/>
            </a:endParaRPr>
          </a:p>
          <a:p>
            <a:pPr algn="just"/>
            <a:r>
              <a:rPr lang="en-US" sz="2200" dirty="0" smtClean="0">
                <a:latin typeface="+mn-lt"/>
              </a:rPr>
              <a:t>InfoSec covers various types of security, including application security, infrastructure security, cryptography, incident response, vulnerability management, and disaster recovery.</a:t>
            </a:r>
            <a:endParaRPr lang="en-US" sz="2200" dirty="0">
              <a:latin typeface="+mn-lt"/>
            </a:endParaRPr>
          </a:p>
        </p:txBody>
      </p:sp>
    </p:spTree>
    <p:extLst>
      <p:ext uri="{BB962C8B-B14F-4D97-AF65-F5344CB8AC3E}">
        <p14:creationId xmlns:p14="http://schemas.microsoft.com/office/powerpoint/2010/main" val="1676410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Difference between Cyber Security and Information Security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
        <p:nvSpPr>
          <p:cNvPr id="10" name="Rectangle 9"/>
          <p:cNvSpPr/>
          <p:nvPr/>
        </p:nvSpPr>
        <p:spPr>
          <a:xfrm>
            <a:off x="76200" y="1066800"/>
            <a:ext cx="12039600" cy="4632037"/>
          </a:xfrm>
          <a:prstGeom prst="rect">
            <a:avLst/>
          </a:prstGeom>
        </p:spPr>
        <p:txBody>
          <a:bodyPr wrap="square">
            <a:spAutoFit/>
          </a:bodyPr>
          <a:lstStyle/>
          <a:p>
            <a:pPr algn="just"/>
            <a:r>
              <a:rPr lang="en-US" sz="2100" dirty="0" smtClean="0">
                <a:latin typeface="+mn-lt"/>
              </a:rPr>
              <a:t>The terms Cyber Security and Information Security are often used interchangeably. Information security is a broader category of protections.</a:t>
            </a:r>
          </a:p>
          <a:p>
            <a:pPr marL="342900" indent="-342900" algn="just">
              <a:buFont typeface="Arial" panose="020B0604020202020204" pitchFamily="34" charset="0"/>
              <a:buChar char="•"/>
            </a:pPr>
            <a:endParaRPr lang="en-US" sz="2100" dirty="0" smtClean="0">
              <a:latin typeface="+mn-lt"/>
            </a:endParaRPr>
          </a:p>
          <a:p>
            <a:pPr algn="just"/>
            <a:r>
              <a:rPr lang="en-US" sz="2100" dirty="0" smtClean="0">
                <a:latin typeface="+mn-lt"/>
              </a:rPr>
              <a:t>The National Institute of Standards and Technology (NIST) recognizes information security and cybersecurity as separate career areas. That said, there is certainly an overlap between the two.</a:t>
            </a:r>
          </a:p>
          <a:p>
            <a:pPr marL="342900" indent="-342900" algn="just">
              <a:buFont typeface="Arial" panose="020B0604020202020204" pitchFamily="34" charset="0"/>
              <a:buChar char="•"/>
            </a:pPr>
            <a:endParaRPr lang="en-US" sz="2100" dirty="0">
              <a:latin typeface="+mn-lt"/>
            </a:endParaRPr>
          </a:p>
          <a:p>
            <a:pPr marL="548640" indent="-342900" algn="just">
              <a:buFont typeface="Arial" panose="020B0604020202020204" pitchFamily="34" charset="0"/>
              <a:buChar char="•"/>
            </a:pPr>
            <a:r>
              <a:rPr lang="en-US" sz="2100" b="1" dirty="0" smtClean="0">
                <a:latin typeface="+mn-lt"/>
              </a:rPr>
              <a:t>Information security </a:t>
            </a:r>
            <a:r>
              <a:rPr lang="en-US" sz="2100" dirty="0" smtClean="0">
                <a:latin typeface="+mn-lt"/>
              </a:rPr>
              <a:t>is an overarching term for creating and maintaining systems and policies to protect any information—digital, physical or intellectual, not just data in cyberspace. Information security is a practice organizations use to keep their sensitive data safe.</a:t>
            </a:r>
          </a:p>
          <a:p>
            <a:pPr marL="548640" indent="-342900" algn="just">
              <a:buFont typeface="Arial" panose="020B0604020202020204" pitchFamily="34" charset="0"/>
              <a:buChar char="•"/>
            </a:pPr>
            <a:endParaRPr lang="en-US" sz="2100" dirty="0">
              <a:latin typeface="+mn-lt"/>
            </a:endParaRPr>
          </a:p>
          <a:p>
            <a:pPr marL="548640" indent="-342900" algn="just">
              <a:buFont typeface="Arial" panose="020B0604020202020204" pitchFamily="34" charset="0"/>
              <a:buChar char="•"/>
            </a:pPr>
            <a:r>
              <a:rPr lang="en-US" sz="2100" b="1" dirty="0" smtClean="0">
                <a:latin typeface="+mn-lt"/>
              </a:rPr>
              <a:t>Cybersecurity</a:t>
            </a:r>
            <a:r>
              <a:rPr lang="en-US" sz="2100" dirty="0" smtClean="0">
                <a:latin typeface="+mn-lt"/>
              </a:rPr>
              <a:t>, on the other hand, protects both raw and meaningful data, but only from internet-based threats. Cybersecurity is a practice organizations use to protect their vulnerable technology.</a:t>
            </a:r>
          </a:p>
          <a:p>
            <a:pPr marL="342900" indent="-342900" algn="just">
              <a:buFont typeface="Arial" panose="020B0604020202020204" pitchFamily="34" charset="0"/>
              <a:buChar char="•"/>
            </a:pPr>
            <a:endParaRPr lang="en-US" sz="2100" dirty="0" smtClean="0">
              <a:latin typeface="+mn-lt"/>
            </a:endParaRPr>
          </a:p>
          <a:p>
            <a:pPr algn="just"/>
            <a:endParaRPr lang="en-US" sz="2200" dirty="0">
              <a:latin typeface="+mn-lt"/>
            </a:endParaRPr>
          </a:p>
        </p:txBody>
      </p:sp>
    </p:spTree>
    <p:extLst>
      <p:ext uri="{BB962C8B-B14F-4D97-AF65-F5344CB8AC3E}">
        <p14:creationId xmlns:p14="http://schemas.microsoft.com/office/powerpoint/2010/main" val="2658277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a:t>
            </a:r>
            <a:r>
              <a:rPr lang="en-US" dirty="0" smtClean="0"/>
              <a:t>The Information Security </a:t>
            </a:r>
            <a:r>
              <a:rPr lang="en-US" dirty="0"/>
              <a:t>W</a:t>
            </a:r>
            <a:r>
              <a:rPr lang="en-US" dirty="0" smtClean="0"/>
              <a:t>orkforce</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963400" cy="5632311"/>
          </a:xfrm>
          <a:prstGeom prst="rect">
            <a:avLst/>
          </a:prstGeom>
        </p:spPr>
        <p:txBody>
          <a:bodyPr wrap="square">
            <a:spAutoFit/>
          </a:bodyPr>
          <a:lstStyle/>
          <a:p>
            <a:pPr algn="just"/>
            <a:r>
              <a:rPr lang="en-US" sz="2200" dirty="0" smtClean="0">
                <a:latin typeface="+mn-lt"/>
              </a:rPr>
              <a:t>Divided into two broad categories</a:t>
            </a:r>
          </a:p>
          <a:p>
            <a:pPr marL="365760" lvl="4" indent="-285750" algn="just">
              <a:buFont typeface="Arial" panose="020B0604020202020204" pitchFamily="34" charset="0"/>
              <a:buChar char="•"/>
            </a:pPr>
            <a:r>
              <a:rPr lang="en-US" sz="2200" b="1" dirty="0" smtClean="0">
                <a:latin typeface="+mn-lt"/>
              </a:rPr>
              <a:t>The Information security managerial personnel: </a:t>
            </a:r>
            <a:r>
              <a:rPr lang="en-US" sz="2200" dirty="0" smtClean="0">
                <a:latin typeface="+mn-lt"/>
              </a:rPr>
              <a:t>administer and manage plans, policies, and people</a:t>
            </a:r>
          </a:p>
          <a:p>
            <a:pPr marL="365760" lvl="4" indent="-285750" algn="just">
              <a:buFont typeface="Arial" panose="020B0604020202020204" pitchFamily="34" charset="0"/>
              <a:buChar char="•"/>
            </a:pPr>
            <a:r>
              <a:rPr lang="en-US" sz="2200" b="1" dirty="0" smtClean="0">
                <a:latin typeface="+mn-lt"/>
              </a:rPr>
              <a:t>The Information security  technical personnel: </a:t>
            </a:r>
            <a:r>
              <a:rPr lang="en-US" sz="2200" dirty="0" smtClean="0">
                <a:latin typeface="+mn-lt"/>
              </a:rPr>
              <a:t>concerned with designing, configuring, installing, and maintaining technical security equipment.</a:t>
            </a:r>
          </a:p>
          <a:p>
            <a:pPr marL="365760" lvl="4" indent="-285750" algn="just">
              <a:buFont typeface="Arial" panose="020B0604020202020204" pitchFamily="34" charset="0"/>
              <a:buChar char="•"/>
            </a:pPr>
            <a:endParaRPr lang="en-US" sz="2200" dirty="0" smtClean="0">
              <a:latin typeface="+mn-lt"/>
            </a:endParaRPr>
          </a:p>
          <a:p>
            <a:pPr lvl="4" algn="just"/>
            <a:r>
              <a:rPr lang="en-US" sz="2200" dirty="0">
                <a:latin typeface="+mn-lt"/>
              </a:rPr>
              <a:t>T</a:t>
            </a:r>
            <a:r>
              <a:rPr lang="en-US" sz="2200" dirty="0" smtClean="0">
                <a:latin typeface="+mn-lt"/>
              </a:rPr>
              <a:t>hese two broad categories are four generally recognized types security positions</a:t>
            </a:r>
          </a:p>
          <a:p>
            <a:pPr marL="548640" lvl="4" indent="-285750" algn="just">
              <a:buFont typeface="Arial" panose="020B0604020202020204" pitchFamily="34" charset="0"/>
              <a:buChar char="•"/>
            </a:pPr>
            <a:r>
              <a:rPr lang="en-US" sz="1900" b="1" i="1" dirty="0" smtClean="0">
                <a:latin typeface="+mn-lt"/>
              </a:rPr>
              <a:t>Chief information security officer (CISO). </a:t>
            </a:r>
            <a:r>
              <a:rPr lang="en-US" sz="1900" dirty="0" smtClean="0">
                <a:latin typeface="+mn-lt"/>
              </a:rPr>
              <a:t>This person reports directly to the chief information officer (CIO) and is responsible for assessing, managing, and implementing security.</a:t>
            </a:r>
          </a:p>
          <a:p>
            <a:pPr marL="548640" lvl="4" indent="-285750" algn="just">
              <a:buFont typeface="Arial" panose="020B0604020202020204" pitchFamily="34" charset="0"/>
              <a:buChar char="•"/>
            </a:pPr>
            <a:r>
              <a:rPr lang="en-US" sz="1900" b="1" i="1" dirty="0" smtClean="0">
                <a:latin typeface="+mn-lt"/>
              </a:rPr>
              <a:t>Security manager</a:t>
            </a:r>
            <a:r>
              <a:rPr lang="en-US" sz="1900" dirty="0" smtClean="0">
                <a:latin typeface="+mn-lt"/>
              </a:rPr>
              <a:t>. The security manager reports to the CISO and supervises technicians, administrators, and security staff. Typically, a security manager  works on tasks identified by the CISO and resolves issues identified by technicians. This position requires an understanding of configuration and operation but not necessarily technical mastery.</a:t>
            </a:r>
          </a:p>
          <a:p>
            <a:pPr marL="548640" lvl="4" indent="-285750" algn="just">
              <a:buFont typeface="Arial" panose="020B0604020202020204" pitchFamily="34" charset="0"/>
              <a:buChar char="•"/>
            </a:pPr>
            <a:r>
              <a:rPr lang="en-US" sz="1900" b="1" i="1" dirty="0" smtClean="0">
                <a:latin typeface="+mn-lt"/>
              </a:rPr>
              <a:t>Security administrator. </a:t>
            </a:r>
            <a:r>
              <a:rPr lang="en-US" sz="1900" dirty="0" smtClean="0">
                <a:latin typeface="+mn-lt"/>
              </a:rPr>
              <a:t>The security administrator has both technical knowledge and managerial skills. A security administrator manages daily operations of security technology and may analyze and design security solutions within a specific entity as well as identifying users’ needs.</a:t>
            </a:r>
          </a:p>
          <a:p>
            <a:pPr marL="548640" lvl="4" indent="-285750" algn="just">
              <a:buFont typeface="Arial" panose="020B0604020202020204" pitchFamily="34" charset="0"/>
              <a:buChar char="•"/>
            </a:pPr>
            <a:r>
              <a:rPr lang="en-US" sz="1900" b="1" i="1" dirty="0" smtClean="0">
                <a:latin typeface="+mn-lt"/>
              </a:rPr>
              <a:t>Security technician. </a:t>
            </a:r>
            <a:r>
              <a:rPr lang="en-US" sz="1900" dirty="0" smtClean="0">
                <a:latin typeface="+mn-lt"/>
              </a:rPr>
              <a:t>This position is generally entry level for a person who has the necessary technical skills. Technicians provide technical support  to configure security hardware, implement security software, and diagnose and troubleshoot problems.</a:t>
            </a:r>
            <a:endParaRPr lang="en-US" sz="19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2740151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a:t>
            </a:r>
            <a:r>
              <a:rPr lang="en-US" dirty="0" smtClean="0"/>
              <a:t>The Information Security </a:t>
            </a:r>
            <a:r>
              <a:rPr lang="en-US" dirty="0"/>
              <a:t>W</a:t>
            </a:r>
            <a:r>
              <a:rPr lang="en-US" dirty="0" smtClean="0"/>
              <a:t>orkforce</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963400" cy="2123658"/>
          </a:xfrm>
          <a:prstGeom prst="rect">
            <a:avLst/>
          </a:prstGeom>
        </p:spPr>
        <p:txBody>
          <a:bodyPr wrap="square">
            <a:spAutoFit/>
          </a:bodyPr>
          <a:lstStyle/>
          <a:p>
            <a:pPr algn="just"/>
            <a:r>
              <a:rPr lang="en-US" sz="2100" dirty="0" smtClean="0">
                <a:latin typeface="+mn-lt"/>
              </a:rPr>
              <a:t>Approaches to information security Workforce implementation </a:t>
            </a:r>
          </a:p>
          <a:p>
            <a:pPr marL="365760" lvl="4" indent="-285750" algn="just">
              <a:buFont typeface="Arial" panose="020B0604020202020204" pitchFamily="34" charset="0"/>
              <a:buChar char="•"/>
            </a:pPr>
            <a:r>
              <a:rPr lang="en-US" sz="2100" b="1" dirty="0" smtClean="0">
                <a:latin typeface="+mn-lt"/>
              </a:rPr>
              <a:t>Bottom-up Approach: </a:t>
            </a:r>
            <a:r>
              <a:rPr lang="en-US" sz="2100" dirty="0" smtClean="0">
                <a:latin typeface="+mn-lt"/>
              </a:rPr>
              <a:t>A method of establishing security policies and/or practices that begins as a grassroots effort in which systems administrators attempt to improve the security of their systems.</a:t>
            </a:r>
          </a:p>
          <a:p>
            <a:pPr marL="365760" lvl="4" indent="-285750" algn="just">
              <a:buFont typeface="Arial" panose="020B0604020202020204" pitchFamily="34" charset="0"/>
              <a:buChar char="•"/>
            </a:pPr>
            <a:r>
              <a:rPr lang="en-US" sz="2100" b="1" dirty="0" smtClean="0">
                <a:latin typeface="+mn-lt"/>
              </a:rPr>
              <a:t>Top-down Approach: </a:t>
            </a:r>
            <a:r>
              <a:rPr lang="en-US" sz="2100" dirty="0" smtClean="0">
                <a:latin typeface="+mn-lt"/>
              </a:rPr>
              <a:t>A methodology of establishing security policies and/or practices that is initiated by upper management.</a:t>
            </a:r>
          </a:p>
          <a:p>
            <a:pPr marL="365760" lvl="4" indent="-285750" algn="just">
              <a:buFont typeface="Arial" panose="020B0604020202020204" pitchFamily="34" charset="0"/>
              <a:buChar char="•"/>
            </a:pPr>
            <a:endParaRPr lang="en-US" sz="2200" dirty="0" smtClean="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pic>
        <p:nvPicPr>
          <p:cNvPr id="3" name="Picture 2"/>
          <p:cNvPicPr>
            <a:picLocks noChangeAspect="1"/>
          </p:cNvPicPr>
          <p:nvPr/>
        </p:nvPicPr>
        <p:blipFill>
          <a:blip r:embed="rId3"/>
          <a:stretch>
            <a:fillRect/>
          </a:stretch>
        </p:blipFill>
        <p:spPr>
          <a:xfrm>
            <a:off x="3200400" y="2438400"/>
            <a:ext cx="8686800" cy="4103732"/>
          </a:xfrm>
          <a:prstGeom prst="rect">
            <a:avLst/>
          </a:prstGeom>
          <a:ln>
            <a:solidFill>
              <a:srgbClr val="FF0000"/>
            </a:solidFill>
          </a:ln>
        </p:spPr>
      </p:pic>
    </p:spTree>
    <p:extLst>
      <p:ext uri="{BB962C8B-B14F-4D97-AF65-F5344CB8AC3E}">
        <p14:creationId xmlns:p14="http://schemas.microsoft.com/office/powerpoint/2010/main" val="640730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a:t>
            </a:r>
            <a:r>
              <a:rPr lang="en-US" dirty="0" smtClean="0"/>
              <a:t>The </a:t>
            </a:r>
            <a:r>
              <a:rPr lang="en-US" dirty="0"/>
              <a:t>History and Evolution of Information Security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250209" y="1066800"/>
            <a:ext cx="11582400" cy="5509200"/>
          </a:xfrm>
          <a:prstGeom prst="rect">
            <a:avLst/>
          </a:prstGeom>
        </p:spPr>
        <p:txBody>
          <a:bodyPr wrap="square">
            <a:spAutoFit/>
          </a:bodyPr>
          <a:lstStyle/>
          <a:p>
            <a:pPr algn="just"/>
            <a:r>
              <a:rPr lang="en-US" sz="2200" b="1" dirty="0" smtClean="0">
                <a:latin typeface="+mn-lt"/>
              </a:rPr>
              <a:t>1950s -1960s</a:t>
            </a:r>
          </a:p>
          <a:p>
            <a:pPr marL="548640" lvl="4" indent="-285750" algn="just">
              <a:buFont typeface="Arial" panose="020B0604020202020204" pitchFamily="34" charset="0"/>
              <a:buChar char="•"/>
            </a:pPr>
            <a:r>
              <a:rPr lang="en-US" sz="2200" dirty="0" smtClean="0">
                <a:latin typeface="+mn-lt"/>
              </a:rPr>
              <a:t>Information Security or InfoSec doesn't exist in the 1950s or even in the 1960s. </a:t>
            </a:r>
          </a:p>
          <a:p>
            <a:pPr marL="548640" lvl="4" indent="-285750" algn="just">
              <a:buFont typeface="Arial" panose="020B0604020202020204" pitchFamily="34" charset="0"/>
              <a:buChar char="•"/>
            </a:pPr>
            <a:r>
              <a:rPr lang="en-US" sz="2200" dirty="0" smtClean="0">
                <a:latin typeface="+mn-lt"/>
              </a:rPr>
              <a:t>Security is all about physically securing access to expensive machines.</a:t>
            </a:r>
          </a:p>
          <a:p>
            <a:pPr algn="just"/>
            <a:r>
              <a:rPr lang="en-US" sz="2200" b="1" dirty="0">
                <a:latin typeface="+mn-lt"/>
              </a:rPr>
              <a:t>1970s </a:t>
            </a:r>
          </a:p>
          <a:p>
            <a:pPr marL="548640" lvl="4" indent="-285750" algn="just">
              <a:buFont typeface="Arial" panose="020B0604020202020204" pitchFamily="34" charset="0"/>
              <a:buChar char="•"/>
            </a:pPr>
            <a:r>
              <a:rPr lang="en-US" sz="2200" dirty="0">
                <a:latin typeface="+mn-lt"/>
              </a:rPr>
              <a:t>There's a shift from computer security towards information security.</a:t>
            </a:r>
          </a:p>
          <a:p>
            <a:pPr marL="548640" lvl="4" indent="-285750" algn="just">
              <a:buFont typeface="Arial" panose="020B0604020202020204" pitchFamily="34" charset="0"/>
              <a:buChar char="•"/>
            </a:pPr>
            <a:r>
              <a:rPr lang="en-US" sz="2200" dirty="0">
                <a:latin typeface="+mn-lt"/>
              </a:rPr>
              <a:t>ARPANET, the US Department of Defense published a study (Ware Report) on Security Controls for Computer Systems. </a:t>
            </a:r>
          </a:p>
          <a:p>
            <a:pPr marL="548640" lvl="4" indent="-285750" algn="just">
              <a:buFont typeface="Arial" panose="020B0604020202020204" pitchFamily="34" charset="0"/>
              <a:buChar char="•"/>
            </a:pPr>
            <a:r>
              <a:rPr lang="en-US" sz="2200" dirty="0">
                <a:latin typeface="+mn-lt"/>
              </a:rPr>
              <a:t>James P. Anderson authors Computer Security Technology Planning Study for the USAF in 1972.</a:t>
            </a:r>
          </a:p>
          <a:p>
            <a:pPr marL="548640" lvl="4" indent="-285750" algn="just">
              <a:buFont typeface="Arial" panose="020B0604020202020204" pitchFamily="34" charset="0"/>
              <a:buChar char="•"/>
            </a:pPr>
            <a:r>
              <a:rPr lang="en-US" sz="2200" dirty="0">
                <a:latin typeface="+mn-lt"/>
              </a:rPr>
              <a:t>In 1973, researchers at MIT look at the security aspects of Multics (OS) and come up with three categories security design principles: unauthorized release, unauthorized modification, unauthorized denial. </a:t>
            </a:r>
          </a:p>
          <a:p>
            <a:pPr algn="just"/>
            <a:r>
              <a:rPr lang="en-US" sz="2200" b="1" dirty="0">
                <a:latin typeface="+mn-lt"/>
              </a:rPr>
              <a:t>1980s </a:t>
            </a:r>
          </a:p>
          <a:p>
            <a:pPr marL="548640" lvl="4" indent="-285750" algn="just">
              <a:buFont typeface="Arial" panose="020B0604020202020204" pitchFamily="34" charset="0"/>
              <a:buChar char="•"/>
            </a:pPr>
            <a:r>
              <a:rPr lang="en-US" sz="2200" dirty="0">
                <a:latin typeface="+mn-lt"/>
              </a:rPr>
              <a:t>Confidentiality and Integrity concepts of data emerged.</a:t>
            </a:r>
          </a:p>
          <a:p>
            <a:pPr marL="548640" lvl="4" indent="-285750" algn="just">
              <a:buFont typeface="Arial" panose="020B0604020202020204" pitchFamily="34" charset="0"/>
              <a:buChar char="•"/>
            </a:pPr>
            <a:r>
              <a:rPr lang="en-US" sz="2200" dirty="0">
                <a:latin typeface="+mn-lt"/>
              </a:rPr>
              <a:t>In 1988 Morris Worm becomes the first </a:t>
            </a:r>
            <a:r>
              <a:rPr lang="en-US" sz="2200" dirty="0" err="1">
                <a:latin typeface="+mn-lt"/>
              </a:rPr>
              <a:t>DoS</a:t>
            </a:r>
            <a:r>
              <a:rPr lang="en-US" sz="2200" dirty="0">
                <a:latin typeface="+mn-lt"/>
              </a:rPr>
              <a:t> attack on the Internet. Thus, Availability is recognized as an essential aspect of information security.</a:t>
            </a:r>
          </a:p>
          <a:p>
            <a:pPr marL="548640" lvl="4" indent="-285750" algn="just">
              <a:buFont typeface="Arial" panose="020B0604020202020204" pitchFamily="34" charset="0"/>
              <a:buChar char="•"/>
            </a:pPr>
            <a:r>
              <a:rPr lang="en-US" sz="2200" dirty="0">
                <a:latin typeface="+mn-lt"/>
              </a:rPr>
              <a:t>In 1989 NASA Information Security Plan document uses the term CIA Triad. </a:t>
            </a: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117513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a:t>
            </a:r>
            <a:r>
              <a:rPr lang="en-US" dirty="0" smtClean="0"/>
              <a:t>The </a:t>
            </a:r>
            <a:r>
              <a:rPr lang="en-US" dirty="0"/>
              <a:t>History and Evolution of Information Security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228600" y="1066800"/>
            <a:ext cx="11865591" cy="5509200"/>
          </a:xfrm>
          <a:prstGeom prst="rect">
            <a:avLst/>
          </a:prstGeom>
        </p:spPr>
        <p:txBody>
          <a:bodyPr wrap="square">
            <a:spAutoFit/>
          </a:bodyPr>
          <a:lstStyle/>
          <a:p>
            <a:pPr algn="just"/>
            <a:r>
              <a:rPr lang="en-US" sz="2200" b="1" dirty="0" smtClean="0">
                <a:latin typeface="+mn-lt"/>
              </a:rPr>
              <a:t>1990s</a:t>
            </a:r>
          </a:p>
          <a:p>
            <a:pPr marL="548640" lvl="4" indent="-285750" algn="just">
              <a:buFont typeface="Arial" panose="020B0604020202020204" pitchFamily="34" charset="0"/>
              <a:buChar char="•"/>
            </a:pPr>
            <a:r>
              <a:rPr lang="en-US" sz="2200" dirty="0" smtClean="0">
                <a:latin typeface="+mn-lt"/>
              </a:rPr>
              <a:t>In 1998 Information Information Assurance (IA) emerges as a discipline. This is more about securing information systems rather than information alone.</a:t>
            </a:r>
          </a:p>
          <a:p>
            <a:pPr marL="548640" lvl="4" indent="-285750" algn="just">
              <a:buFont typeface="Arial" panose="020B0604020202020204" pitchFamily="34" charset="0"/>
              <a:buChar char="•"/>
            </a:pPr>
            <a:r>
              <a:rPr lang="en-US" sz="2200" dirty="0" smtClean="0">
                <a:latin typeface="+mn-lt"/>
              </a:rPr>
              <a:t>With the growth of networks and Internet, Non – Repudiation and Authentication become important concerns. </a:t>
            </a:r>
          </a:p>
          <a:p>
            <a:pPr marL="548640" lvl="4" indent="-285750" algn="just">
              <a:buFont typeface="Arial" panose="020B0604020202020204" pitchFamily="34" charset="0"/>
              <a:buChar char="•"/>
            </a:pPr>
            <a:r>
              <a:rPr lang="en-US" sz="2200" dirty="0" smtClean="0">
                <a:latin typeface="+mn-lt"/>
              </a:rPr>
              <a:t>computer viruses and worms began to appear, causing significant damage to computer systems. </a:t>
            </a:r>
          </a:p>
          <a:p>
            <a:pPr algn="just"/>
            <a:r>
              <a:rPr lang="en-US" sz="2200" b="1" dirty="0">
                <a:latin typeface="+mn-lt"/>
              </a:rPr>
              <a:t>2000s</a:t>
            </a:r>
          </a:p>
          <a:p>
            <a:pPr marL="548640" lvl="4" indent="-285750" algn="just">
              <a:buFont typeface="Arial" panose="020B0604020202020204" pitchFamily="34" charset="0"/>
              <a:buChar char="•"/>
            </a:pPr>
            <a:r>
              <a:rPr lang="en-US" sz="2200" dirty="0">
                <a:latin typeface="+mn-lt"/>
              </a:rPr>
              <a:t>Cyber attacks and hacking became more sophisticated and targeted with the proliferation of WWW. This led to the development of more advanced security measures such as encryption, multi-factor authentication, and virtual private networks (VPNs). The rise of cloud computing and mobile devices also introduced new security challenges.</a:t>
            </a:r>
          </a:p>
          <a:p>
            <a:pPr marL="548640" lvl="4" indent="-285750" algn="just">
              <a:buFont typeface="Arial" panose="020B0604020202020204" pitchFamily="34" charset="0"/>
              <a:buChar char="•"/>
            </a:pPr>
            <a:r>
              <a:rPr lang="en-US" sz="2200" dirty="0">
                <a:latin typeface="+mn-lt"/>
              </a:rPr>
              <a:t>All new forms of cyber attacks emerged on individuals, organizations and Government.</a:t>
            </a:r>
          </a:p>
          <a:p>
            <a:pPr algn="just"/>
            <a:r>
              <a:rPr lang="en-US" sz="2200" b="1" dirty="0">
                <a:latin typeface="+mn-lt"/>
              </a:rPr>
              <a:t>The Present Day and Future</a:t>
            </a:r>
          </a:p>
          <a:p>
            <a:pPr marL="548640" lvl="4" indent="-285750" algn="just">
              <a:buFont typeface="Arial" panose="020B0604020202020204" pitchFamily="34" charset="0"/>
              <a:buChar char="•"/>
            </a:pPr>
            <a:r>
              <a:rPr lang="en-US" sz="2200" dirty="0">
                <a:latin typeface="+mn-lt"/>
              </a:rPr>
              <a:t>Cloud Computing and Internet of Things (</a:t>
            </a:r>
            <a:r>
              <a:rPr lang="en-US" sz="2200" dirty="0" err="1">
                <a:latin typeface="+mn-lt"/>
              </a:rPr>
              <a:t>IoT</a:t>
            </a:r>
            <a:r>
              <a:rPr lang="en-US" sz="2200" dirty="0">
                <a:latin typeface="+mn-lt"/>
              </a:rPr>
              <a:t>) have  introduced new security challenges.</a:t>
            </a:r>
          </a:p>
          <a:p>
            <a:pPr marL="548640" lvl="4" indent="-285750" algn="just">
              <a:buFont typeface="Arial" panose="020B0604020202020204" pitchFamily="34" charset="0"/>
              <a:buChar char="•"/>
            </a:pPr>
            <a:r>
              <a:rPr lang="en-US" sz="2200" dirty="0">
                <a:latin typeface="+mn-lt"/>
              </a:rPr>
              <a:t>Artificial intelligence, Machine Learning and Quantum Computing have  become more advanced to play an increasingly important role in detecting and responding to cyber threats.</a:t>
            </a: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3435848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The need for Information security: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
        <p:nvSpPr>
          <p:cNvPr id="10" name="Rectangle 9"/>
          <p:cNvSpPr/>
          <p:nvPr/>
        </p:nvSpPr>
        <p:spPr>
          <a:xfrm>
            <a:off x="76200" y="1066800"/>
            <a:ext cx="12039600" cy="4970591"/>
          </a:xfrm>
          <a:prstGeom prst="rect">
            <a:avLst/>
          </a:prstGeom>
        </p:spPr>
        <p:txBody>
          <a:bodyPr wrap="square">
            <a:spAutoFit/>
          </a:bodyPr>
          <a:lstStyle/>
          <a:p>
            <a:pPr algn="just"/>
            <a:r>
              <a:rPr lang="en-US" sz="2200" dirty="0" smtClean="0">
                <a:latin typeface="+mn-lt"/>
              </a:rPr>
              <a:t>Information security is essential for protecting sensitive and valuable data from unauthorized access, use, disclosure, disruption, modification, or destruction. </a:t>
            </a:r>
          </a:p>
          <a:p>
            <a:pPr algn="just"/>
            <a:endParaRPr lang="en-US" sz="900" dirty="0" smtClean="0">
              <a:latin typeface="+mn-lt"/>
            </a:endParaRPr>
          </a:p>
          <a:p>
            <a:pPr algn="just"/>
            <a:r>
              <a:rPr lang="en-US" sz="2200" b="1" i="1" dirty="0" smtClean="0">
                <a:latin typeface="+mn-lt"/>
              </a:rPr>
              <a:t>Importance of Information Security for Organizations:</a:t>
            </a:r>
          </a:p>
          <a:p>
            <a:pPr marL="548640" indent="-342900" algn="just">
              <a:buFont typeface="Wingdings" panose="05000000000000000000" pitchFamily="2" charset="2"/>
              <a:buChar char="§"/>
            </a:pPr>
            <a:r>
              <a:rPr lang="en-US" sz="2200" dirty="0" smtClean="0">
                <a:latin typeface="+mn-lt"/>
              </a:rPr>
              <a:t>Protecting Confidential Information</a:t>
            </a:r>
          </a:p>
          <a:p>
            <a:pPr marL="548640" indent="-342900" algn="just">
              <a:buFont typeface="Wingdings" panose="05000000000000000000" pitchFamily="2" charset="2"/>
              <a:buChar char="§"/>
            </a:pPr>
            <a:r>
              <a:rPr lang="en-US" sz="2200" dirty="0" smtClean="0">
                <a:latin typeface="+mn-lt"/>
              </a:rPr>
              <a:t>Complying with Regulations</a:t>
            </a:r>
          </a:p>
          <a:p>
            <a:pPr marL="548640" indent="-342900" algn="just">
              <a:buFont typeface="Wingdings" panose="05000000000000000000" pitchFamily="2" charset="2"/>
              <a:buChar char="§"/>
            </a:pPr>
            <a:r>
              <a:rPr lang="en-US" sz="2200" dirty="0" smtClean="0">
                <a:latin typeface="+mn-lt"/>
              </a:rPr>
              <a:t>Maintaining Business Continuity</a:t>
            </a:r>
          </a:p>
          <a:p>
            <a:pPr marL="548640" indent="-342900" algn="just">
              <a:buFont typeface="Wingdings" panose="05000000000000000000" pitchFamily="2" charset="2"/>
              <a:buChar char="§"/>
            </a:pPr>
            <a:r>
              <a:rPr lang="en-US" sz="2200" dirty="0" smtClean="0">
                <a:latin typeface="+mn-lt"/>
              </a:rPr>
              <a:t>Protecting Customer Trust</a:t>
            </a:r>
          </a:p>
          <a:p>
            <a:pPr marL="548640" indent="-342900" algn="just">
              <a:buFont typeface="Wingdings" panose="05000000000000000000" pitchFamily="2" charset="2"/>
              <a:buChar char="§"/>
            </a:pPr>
            <a:r>
              <a:rPr lang="en-US" sz="2200" dirty="0" smtClean="0">
                <a:latin typeface="+mn-lt"/>
              </a:rPr>
              <a:t>Preventing Cyber-attacks</a:t>
            </a:r>
          </a:p>
          <a:p>
            <a:pPr marL="548640" indent="-342900" algn="just">
              <a:buFont typeface="Wingdings" panose="05000000000000000000" pitchFamily="2" charset="2"/>
              <a:buChar char="§"/>
            </a:pPr>
            <a:r>
              <a:rPr lang="en-US" sz="2200" dirty="0" smtClean="0">
                <a:latin typeface="+mn-lt"/>
              </a:rPr>
              <a:t>Protecting Employee Information</a:t>
            </a:r>
          </a:p>
          <a:p>
            <a:pPr marL="548640" indent="-342900" algn="just">
              <a:buFont typeface="Wingdings" panose="05000000000000000000" pitchFamily="2" charset="2"/>
              <a:buChar char="§"/>
            </a:pPr>
            <a:endParaRPr lang="en-US" sz="2200" dirty="0" smtClean="0">
              <a:latin typeface="+mn-lt"/>
            </a:endParaRPr>
          </a:p>
          <a:p>
            <a:pPr algn="just"/>
            <a:r>
              <a:rPr lang="en-US" sz="2200" b="1" i="1" dirty="0">
                <a:latin typeface="+mn-lt"/>
              </a:rPr>
              <a:t>Importance of Information Security for Organizations:</a:t>
            </a:r>
          </a:p>
          <a:p>
            <a:pPr marL="548640" indent="-342900" algn="just">
              <a:buFont typeface="Wingdings" panose="05000000000000000000" pitchFamily="2" charset="2"/>
              <a:buChar char="§"/>
            </a:pPr>
            <a:r>
              <a:rPr lang="en-US" sz="2200" dirty="0">
                <a:latin typeface="+mn-lt"/>
              </a:rPr>
              <a:t>Protecting Personal Data:</a:t>
            </a:r>
          </a:p>
          <a:p>
            <a:pPr marL="548640" indent="-342900" algn="just">
              <a:buFont typeface="Wingdings" panose="05000000000000000000" pitchFamily="2" charset="2"/>
              <a:buChar char="§"/>
            </a:pPr>
            <a:r>
              <a:rPr lang="en-US" sz="2200" dirty="0">
                <a:latin typeface="+mn-lt"/>
              </a:rPr>
              <a:t>Maintaining Online Privacy</a:t>
            </a:r>
          </a:p>
          <a:p>
            <a:pPr marL="548640" indent="-342900" algn="just">
              <a:buFont typeface="Wingdings" panose="05000000000000000000" pitchFamily="2" charset="2"/>
              <a:buChar char="§"/>
            </a:pPr>
            <a:r>
              <a:rPr lang="en-US" sz="2200" dirty="0">
                <a:latin typeface="+mn-lt"/>
              </a:rPr>
              <a:t>Securing Online Transactions</a:t>
            </a:r>
          </a:p>
        </p:txBody>
      </p:sp>
    </p:spTree>
    <p:extLst>
      <p:ext uri="{BB962C8B-B14F-4D97-AF65-F5344CB8AC3E}">
        <p14:creationId xmlns:p14="http://schemas.microsoft.com/office/powerpoint/2010/main" val="2213610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 </a:t>
            </a:r>
            <a:r>
              <a:rPr lang="en-US" dirty="0"/>
              <a:t>Elements of Information Security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582400" cy="430887"/>
          </a:xfrm>
          <a:prstGeom prst="rect">
            <a:avLst/>
          </a:prstGeom>
        </p:spPr>
        <p:txBody>
          <a:bodyPr wrap="square">
            <a:spAutoFit/>
          </a:bodyPr>
          <a:lstStyle/>
          <a:p>
            <a:pPr algn="just"/>
            <a:r>
              <a:rPr lang="en-US" sz="2200" dirty="0" smtClean="0">
                <a:latin typeface="+mn-lt"/>
              </a:rPr>
              <a:t>Information security relies on five major elements:</a:t>
            </a:r>
            <a:endParaRPr lang="en-US" sz="22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pic>
        <p:nvPicPr>
          <p:cNvPr id="5" name="Picture 4"/>
          <p:cNvPicPr>
            <a:picLocks noChangeAspect="1"/>
          </p:cNvPicPr>
          <p:nvPr/>
        </p:nvPicPr>
        <p:blipFill>
          <a:blip r:embed="rId3"/>
          <a:stretch>
            <a:fillRect/>
          </a:stretch>
        </p:blipFill>
        <p:spPr>
          <a:xfrm>
            <a:off x="152400" y="1508952"/>
            <a:ext cx="11811000" cy="5021049"/>
          </a:xfrm>
          <a:prstGeom prst="rect">
            <a:avLst/>
          </a:prstGeom>
          <a:ln>
            <a:solidFill>
              <a:srgbClr val="FF0000"/>
            </a:solidFill>
          </a:ln>
        </p:spPr>
      </p:pic>
    </p:spTree>
    <p:extLst>
      <p:ext uri="{BB962C8B-B14F-4D97-AF65-F5344CB8AC3E}">
        <p14:creationId xmlns:p14="http://schemas.microsoft.com/office/powerpoint/2010/main" val="145848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2" name="Rounded Rectangle 11"/>
          <p:cNvSpPr/>
          <p:nvPr/>
        </p:nvSpPr>
        <p:spPr bwMode="auto">
          <a:xfrm>
            <a:off x="1676400" y="3048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rgbClr val="0041C4"/>
                </a:solidFill>
                <a:effectLst/>
                <a:uLnTx/>
                <a:uFillTx/>
                <a:latin typeface="Times New Roman" pitchFamily="18" charset="0"/>
                <a:ea typeface="+mn-ea"/>
                <a:cs typeface="Times New Roman" pitchFamily="18" charset="0"/>
              </a:rPr>
              <a:t>Thanks</a:t>
            </a:r>
            <a:endParaRPr kumimoji="0" lang="en-US" sz="2400" b="1" i="0" u="none" strike="noStrike" kern="1200" cap="none" spc="0" normalizeH="0" baseline="0" noProof="0" dirty="0" smtClean="0">
              <a:ln>
                <a:noFill/>
              </a:ln>
              <a:solidFill>
                <a:srgbClr val="0041C4"/>
              </a:solidFill>
              <a:effectLst/>
              <a:uLnTx/>
              <a:uFillTx/>
              <a:latin typeface="Times New Roman" pitchFamily="18" charset="0"/>
              <a:ea typeface="+mn-ea"/>
              <a:cs typeface="Times New Roman" pitchFamily="18" charset="0"/>
            </a:endParaRPr>
          </a:p>
        </p:txBody>
      </p:sp>
      <p:sp>
        <p:nvSpPr>
          <p:cNvPr id="6"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775271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41C4"/>
                </a:solidFill>
                <a:effectLst/>
                <a:uLnTx/>
                <a:uFillTx/>
                <a:latin typeface="Times New Roman" pitchFamily="18" charset="0"/>
                <a:ea typeface="+mn-ea"/>
                <a:cs typeface="Times New Roman" pitchFamily="18" charset="0"/>
              </a:rPr>
              <a:t>Tutor’s Introduction</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110799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pic>
        <p:nvPicPr>
          <p:cNvPr id="3" name="Picture 2"/>
          <p:cNvPicPr>
            <a:picLocks noChangeAspect="1"/>
          </p:cNvPicPr>
          <p:nvPr/>
        </p:nvPicPr>
        <p:blipFill>
          <a:blip r:embed="rId2"/>
          <a:stretch>
            <a:fillRect/>
          </a:stretch>
        </p:blipFill>
        <p:spPr>
          <a:xfrm>
            <a:off x="3048000" y="0"/>
            <a:ext cx="6248400" cy="6629400"/>
          </a:xfrm>
          <a:prstGeom prst="rect">
            <a:avLst/>
          </a:prstGeom>
        </p:spPr>
      </p:pic>
      <p:sp>
        <p:nvSpPr>
          <p:cNvPr id="6"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1604312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2" name="Rounded Rectangle 11"/>
          <p:cNvSpPr/>
          <p:nvPr/>
        </p:nvSpPr>
        <p:spPr bwMode="auto">
          <a:xfrm>
            <a:off x="1676400" y="3048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41C4"/>
                </a:solidFill>
                <a:effectLst/>
                <a:uLnTx/>
                <a:uFillTx/>
                <a:latin typeface="Times New Roman" pitchFamily="18" charset="0"/>
                <a:ea typeface="+mn-ea"/>
                <a:cs typeface="Times New Roman" pitchFamily="18" charset="0"/>
              </a:rPr>
              <a:t>Students’ Introduction</a:t>
            </a:r>
          </a:p>
        </p:txBody>
      </p:sp>
      <p:sp>
        <p:nvSpPr>
          <p:cNvPr id="6"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2811954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Content Placeholder 2"/>
          <p:cNvSpPr txBox="1">
            <a:spLocks/>
          </p:cNvSpPr>
          <p:nvPr/>
        </p:nvSpPr>
        <p:spPr bwMode="auto">
          <a:xfrm>
            <a:off x="609600" y="914400"/>
            <a:ext cx="102870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350" algn="ctr" rtl="0">
              <a:defRPr/>
            </a:pPr>
            <a:r>
              <a:rPr lang="en-US" sz="2400" b="1" spc="-5" dirty="0">
                <a:solidFill>
                  <a:prstClr val="black"/>
                </a:solidFill>
                <a:latin typeface="Century Gothic"/>
                <a:ea typeface="+mn-ea"/>
                <a:cs typeface="Arial Narrow"/>
              </a:rPr>
              <a:t>Course</a:t>
            </a:r>
            <a:r>
              <a:rPr lang="en-US" sz="2400" b="1" spc="-80" dirty="0">
                <a:solidFill>
                  <a:prstClr val="black"/>
                </a:solidFill>
                <a:latin typeface="Century Gothic"/>
                <a:ea typeface="+mn-ea"/>
                <a:cs typeface="Arial Narrow"/>
              </a:rPr>
              <a:t> </a:t>
            </a:r>
            <a:r>
              <a:rPr lang="en-US" sz="2400" b="1" spc="-5" dirty="0">
                <a:solidFill>
                  <a:prstClr val="black"/>
                </a:solidFill>
                <a:latin typeface="Century Gothic"/>
                <a:ea typeface="+mn-ea"/>
                <a:cs typeface="Arial Narrow"/>
              </a:rPr>
              <a:t>Code</a:t>
            </a:r>
            <a:endParaRPr lang="en-US" sz="2400" dirty="0">
              <a:solidFill>
                <a:prstClr val="black"/>
              </a:solidFill>
              <a:latin typeface="Century Gothic"/>
              <a:ea typeface="+mn-ea"/>
              <a:cs typeface="Arial Narrow"/>
            </a:endParaRPr>
          </a:p>
          <a:p>
            <a:pPr marL="6985" algn="ctr" rtl="0">
              <a:spcBef>
                <a:spcPts val="575"/>
              </a:spcBef>
              <a:defRPr/>
            </a:pPr>
            <a:r>
              <a:rPr lang="en-US" sz="2400" dirty="0">
                <a:solidFill>
                  <a:prstClr val="black"/>
                </a:solidFill>
                <a:latin typeface="Century Gothic"/>
                <a:ea typeface="+mn-ea"/>
                <a:cs typeface="Arial Narrow"/>
              </a:rPr>
              <a:t>CSC302</a:t>
            </a:r>
          </a:p>
          <a:p>
            <a:pPr marL="6985" algn="ctr" rtl="0">
              <a:spcBef>
                <a:spcPts val="575"/>
              </a:spcBef>
              <a:defRPr/>
            </a:pPr>
            <a:endParaRPr lang="en-US" sz="2400" dirty="0">
              <a:solidFill>
                <a:prstClr val="black"/>
              </a:solidFill>
              <a:latin typeface="Century Gothic"/>
              <a:ea typeface="+mn-ea"/>
              <a:cs typeface="Arial Narrow"/>
            </a:endParaRPr>
          </a:p>
          <a:p>
            <a:pPr marL="6350" algn="ctr" rtl="0">
              <a:spcBef>
                <a:spcPts val="575"/>
              </a:spcBef>
              <a:defRPr/>
            </a:pPr>
            <a:r>
              <a:rPr lang="en-US" sz="2400" b="1" spc="-5" dirty="0">
                <a:solidFill>
                  <a:prstClr val="black"/>
                </a:solidFill>
                <a:latin typeface="Century Gothic"/>
                <a:ea typeface="+mn-ea"/>
                <a:cs typeface="Arial Narrow"/>
              </a:rPr>
              <a:t>Course</a:t>
            </a:r>
            <a:r>
              <a:rPr lang="en-US" sz="2400" b="1" spc="-90" dirty="0">
                <a:solidFill>
                  <a:prstClr val="black"/>
                </a:solidFill>
                <a:latin typeface="Century Gothic"/>
                <a:ea typeface="+mn-ea"/>
                <a:cs typeface="Arial Narrow"/>
              </a:rPr>
              <a:t> </a:t>
            </a:r>
            <a:r>
              <a:rPr lang="en-US" sz="2400" b="1" dirty="0">
                <a:solidFill>
                  <a:prstClr val="black"/>
                </a:solidFill>
                <a:latin typeface="Century Gothic"/>
                <a:ea typeface="+mn-ea"/>
                <a:cs typeface="Arial Narrow"/>
              </a:rPr>
              <a:t>Title</a:t>
            </a:r>
            <a:endParaRPr lang="en-US" sz="2400" dirty="0">
              <a:solidFill>
                <a:prstClr val="black"/>
              </a:solidFill>
              <a:latin typeface="Century Gothic"/>
              <a:ea typeface="+mn-ea"/>
              <a:cs typeface="Arial Narrow"/>
            </a:endParaRPr>
          </a:p>
          <a:p>
            <a:pPr marL="6985" algn="ctr" rtl="0">
              <a:spcBef>
                <a:spcPts val="575"/>
              </a:spcBef>
            </a:pPr>
            <a:r>
              <a:rPr lang="en-US" sz="2400" dirty="0" smtClean="0">
                <a:solidFill>
                  <a:prstClr val="black"/>
                </a:solidFill>
                <a:latin typeface="Century Gothic"/>
                <a:ea typeface="+mn-ea"/>
                <a:cs typeface="Arial Narrow"/>
              </a:rPr>
              <a:t>Information Security</a:t>
            </a:r>
          </a:p>
          <a:p>
            <a:pPr marL="6985" algn="ctr" rtl="0">
              <a:spcBef>
                <a:spcPts val="575"/>
              </a:spcBef>
            </a:pPr>
            <a:endParaRPr lang="en-US" sz="2400" b="1" dirty="0" smtClean="0">
              <a:solidFill>
                <a:prstClr val="black"/>
              </a:solidFill>
              <a:latin typeface="Century Gothic"/>
              <a:ea typeface="+mn-ea"/>
              <a:cs typeface="Arial Narrow"/>
            </a:endParaRPr>
          </a:p>
          <a:p>
            <a:pPr marL="6985" algn="ctr" rtl="0">
              <a:spcBef>
                <a:spcPts val="575"/>
              </a:spcBef>
              <a:defRPr/>
            </a:pPr>
            <a:r>
              <a:rPr lang="en-US" sz="2400" b="1" dirty="0" smtClean="0">
                <a:solidFill>
                  <a:prstClr val="black"/>
                </a:solidFill>
                <a:latin typeface="Century Gothic"/>
                <a:ea typeface="+mn-ea"/>
                <a:cs typeface="Arial Narrow"/>
              </a:rPr>
              <a:t>Credit</a:t>
            </a:r>
            <a:r>
              <a:rPr lang="en-US" sz="2400" b="1" spc="-105" dirty="0" smtClean="0">
                <a:solidFill>
                  <a:prstClr val="black"/>
                </a:solidFill>
                <a:latin typeface="Century Gothic"/>
                <a:ea typeface="+mn-ea"/>
                <a:cs typeface="Arial Narrow"/>
              </a:rPr>
              <a:t> </a:t>
            </a:r>
            <a:r>
              <a:rPr lang="en-US" sz="2400" b="1" spc="-5" dirty="0">
                <a:solidFill>
                  <a:prstClr val="black"/>
                </a:solidFill>
                <a:latin typeface="Century Gothic"/>
                <a:ea typeface="+mn-ea"/>
                <a:cs typeface="Arial Narrow"/>
              </a:rPr>
              <a:t>Hours</a:t>
            </a:r>
            <a:endParaRPr lang="en-US" sz="2400" dirty="0">
              <a:solidFill>
                <a:prstClr val="black"/>
              </a:solidFill>
              <a:latin typeface="Century Gothic"/>
              <a:ea typeface="+mn-ea"/>
              <a:cs typeface="Arial Narrow"/>
            </a:endParaRPr>
          </a:p>
          <a:p>
            <a:pPr marL="8255" algn="ctr" rtl="0">
              <a:spcBef>
                <a:spcPts val="575"/>
              </a:spcBef>
              <a:defRPr/>
            </a:pPr>
            <a:r>
              <a:rPr lang="en-US" sz="2400" dirty="0">
                <a:solidFill>
                  <a:prstClr val="black"/>
                </a:solidFill>
                <a:latin typeface="Century Gothic"/>
                <a:ea typeface="+mn-ea"/>
                <a:cs typeface="Arial Narrow"/>
              </a:rPr>
              <a:t>3</a:t>
            </a:r>
            <a:r>
              <a:rPr lang="en-US" sz="2400" spc="-105" dirty="0">
                <a:solidFill>
                  <a:prstClr val="black"/>
                </a:solidFill>
                <a:latin typeface="Century Gothic"/>
                <a:ea typeface="+mn-ea"/>
                <a:cs typeface="Arial Narrow"/>
              </a:rPr>
              <a:t> </a:t>
            </a:r>
            <a:endParaRPr lang="en-US" sz="2400" dirty="0">
              <a:solidFill>
                <a:prstClr val="black"/>
              </a:solidFill>
              <a:latin typeface="Century Gothic"/>
              <a:ea typeface="+mn-ea"/>
              <a:cs typeface="Arial Narrow"/>
            </a:endParaRPr>
          </a:p>
          <a:p>
            <a:pPr algn="l" rtl="0">
              <a:spcBef>
                <a:spcPts val="10"/>
              </a:spcBef>
              <a:defRPr/>
            </a:pPr>
            <a:endParaRPr lang="en-US" sz="3500" dirty="0">
              <a:solidFill>
                <a:prstClr val="black"/>
              </a:solidFill>
              <a:latin typeface="Century Gothic"/>
              <a:ea typeface="+mn-ea"/>
              <a:cs typeface="Times New Roman"/>
            </a:endParaRPr>
          </a:p>
          <a:p>
            <a:pPr marL="5715" algn="ctr" rtl="0">
              <a:defRPr/>
            </a:pPr>
            <a:r>
              <a:rPr lang="en-US" sz="2400" b="1" dirty="0">
                <a:solidFill>
                  <a:prstClr val="black"/>
                </a:solidFill>
                <a:latin typeface="Century Gothic"/>
                <a:ea typeface="+mn-ea"/>
                <a:cs typeface="Arial Narrow"/>
              </a:rPr>
              <a:t>Prerequisites</a:t>
            </a:r>
            <a:endParaRPr lang="en-US" sz="2400" dirty="0">
              <a:solidFill>
                <a:prstClr val="black"/>
              </a:solidFill>
              <a:latin typeface="Century Gothic"/>
              <a:ea typeface="+mn-ea"/>
              <a:cs typeface="Arial Narrow"/>
            </a:endParaRPr>
          </a:p>
          <a:p>
            <a:pPr marL="8255" algn="ctr" rtl="0">
              <a:spcBef>
                <a:spcPts val="575"/>
              </a:spcBef>
            </a:pPr>
            <a:r>
              <a:rPr lang="en-US" sz="2400" dirty="0" smtClean="0">
                <a:solidFill>
                  <a:prstClr val="black"/>
                </a:solidFill>
                <a:latin typeface="Century Gothic"/>
                <a:ea typeface="+mn-ea"/>
                <a:cs typeface="Arial Narrow"/>
              </a:rPr>
              <a:t>None</a:t>
            </a:r>
            <a:endParaRPr lang="en-US" sz="2400" dirty="0">
              <a:solidFill>
                <a:prstClr val="black"/>
              </a:solidFill>
              <a:latin typeface="Century Gothic"/>
              <a:ea typeface="+mn-ea"/>
              <a:cs typeface="Arial Narrow"/>
            </a:endParaRPr>
          </a:p>
          <a:p>
            <a:pPr marL="342900" indent="-342900" algn="l" rtl="0" fontAlgn="base">
              <a:spcBef>
                <a:spcPct val="20000"/>
              </a:spcBef>
              <a:spcAft>
                <a:spcPct val="20000"/>
              </a:spcAft>
              <a:buClr>
                <a:srgbClr val="000000"/>
              </a:buClr>
              <a:buFontTx/>
              <a:buChar char="•"/>
              <a:defRPr/>
            </a:pPr>
            <a:endParaRPr lang="en-US" sz="2000" dirty="0">
              <a:solidFill>
                <a:srgbClr val="000000"/>
              </a:solidFill>
              <a:latin typeface="Century Gothic"/>
              <a:ea typeface="+mn-ea"/>
              <a:cs typeface="Times New Roman"/>
            </a:endParaRPr>
          </a:p>
        </p:txBody>
      </p:sp>
      <p:sp>
        <p:nvSpPr>
          <p:cNvPr id="7" name="Rectangle 12"/>
          <p:cNvSpPr>
            <a:spLocks noGrp="1" noChangeArrowheads="1"/>
          </p:cNvSpPr>
          <p:nvPr>
            <p:ph type="title"/>
          </p:nvPr>
        </p:nvSpPr>
        <p:spPr>
          <a:xfrm>
            <a:off x="76200" y="76200"/>
            <a:ext cx="6946900" cy="439738"/>
          </a:xfrm>
          <a:noFill/>
        </p:spPr>
        <p:txBody>
          <a:bodyPr/>
          <a:lstStyle/>
          <a:p>
            <a:r>
              <a:rPr lang="en-US" sz="2400" dirty="0" smtClean="0"/>
              <a:t>Course Introduction</a:t>
            </a:r>
            <a:endParaRPr lang="en-US" sz="2400" dirty="0"/>
          </a:p>
        </p:txBody>
      </p:sp>
      <p:sp>
        <p:nvSpPr>
          <p:cNvPr id="9" name="object 2"/>
          <p:cNvSpPr/>
          <p:nvPr/>
        </p:nvSpPr>
        <p:spPr>
          <a:xfrm>
            <a:off x="515" y="5334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2521473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ectangle 12"/>
          <p:cNvSpPr txBox="1">
            <a:spLocks noChangeArrowheads="1"/>
          </p:cNvSpPr>
          <p:nvPr/>
        </p:nvSpPr>
        <p:spPr>
          <a:xfrm>
            <a:off x="152400" y="152400"/>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dirty="0" smtClean="0"/>
              <a:t>Course Introduction (</a:t>
            </a:r>
            <a:r>
              <a:rPr lang="en-US" sz="2400" dirty="0" err="1" smtClean="0"/>
              <a:t>Cont</a:t>
            </a:r>
            <a:r>
              <a:rPr lang="en-US" sz="2400" dirty="0" smtClean="0"/>
              <a:t>…)</a:t>
            </a:r>
            <a:endParaRPr lang="en-US" sz="2400" dirty="0"/>
          </a:p>
        </p:txBody>
      </p:sp>
      <p:sp>
        <p:nvSpPr>
          <p:cNvPr id="8" name="TextBox 7"/>
          <p:cNvSpPr txBox="1"/>
          <p:nvPr/>
        </p:nvSpPr>
        <p:spPr>
          <a:xfrm>
            <a:off x="170543" y="786296"/>
            <a:ext cx="8623680" cy="400110"/>
          </a:xfrm>
          <a:prstGeom prst="rect">
            <a:avLst/>
          </a:prstGeom>
          <a:noFill/>
        </p:spPr>
        <p:txBody>
          <a:bodyPr wrap="square" rtlCol="0">
            <a:spAutoFit/>
          </a:bodyPr>
          <a:lstStyle/>
          <a:p>
            <a:pPr algn="l" rtl="0" fontAlgn="base">
              <a:spcBef>
                <a:spcPct val="0"/>
              </a:spcBef>
              <a:spcAft>
                <a:spcPct val="0"/>
              </a:spcAft>
            </a:pPr>
            <a:r>
              <a:rPr lang="en-US" sz="2000" b="1" kern="1200" dirty="0">
                <a:solidFill>
                  <a:srgbClr val="B60203"/>
                </a:solidFill>
                <a:latin typeface="Arial"/>
                <a:ea typeface="+mn-ea"/>
                <a:cs typeface="Times New Roman" pitchFamily="18" charset="0"/>
              </a:rPr>
              <a:t>Evaluation </a:t>
            </a:r>
            <a:r>
              <a:rPr lang="en-US" sz="2000" b="1" kern="1200" dirty="0" smtClean="0">
                <a:solidFill>
                  <a:srgbClr val="B60203"/>
                </a:solidFill>
                <a:latin typeface="Arial"/>
                <a:ea typeface="+mn-ea"/>
                <a:cs typeface="Times New Roman" pitchFamily="18" charset="0"/>
              </a:rPr>
              <a:t>criteria:</a:t>
            </a:r>
            <a:endParaRPr lang="en-US" sz="2000" b="1" kern="1200" dirty="0">
              <a:solidFill>
                <a:srgbClr val="B60203"/>
              </a:solidFill>
              <a:latin typeface="Arial"/>
              <a:ea typeface="+mn-ea"/>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97226627"/>
              </p:ext>
            </p:extLst>
          </p:nvPr>
        </p:nvGraphicFramePr>
        <p:xfrm>
          <a:off x="1600200" y="1676400"/>
          <a:ext cx="8011236" cy="2871603"/>
        </p:xfrm>
        <a:graphic>
          <a:graphicData uri="http://schemas.openxmlformats.org/drawingml/2006/table">
            <a:tbl>
              <a:tblPr/>
              <a:tblGrid>
                <a:gridCol w="4885897">
                  <a:extLst>
                    <a:ext uri="{9D8B030D-6E8A-4147-A177-3AD203B41FA5}">
                      <a16:colId xmlns:a16="http://schemas.microsoft.com/office/drawing/2014/main" val="20000"/>
                    </a:ext>
                  </a:extLst>
                </a:gridCol>
                <a:gridCol w="3125339">
                  <a:extLst>
                    <a:ext uri="{9D8B030D-6E8A-4147-A177-3AD203B41FA5}">
                      <a16:colId xmlns:a16="http://schemas.microsoft.com/office/drawing/2014/main" val="20001"/>
                    </a:ext>
                  </a:extLst>
                </a:gridCol>
              </a:tblGrid>
              <a:tr h="417963">
                <a:tc>
                  <a:txBody>
                    <a:bodyPr/>
                    <a:lstStyle/>
                    <a:p>
                      <a:pPr marL="0" marR="0">
                        <a:spcBef>
                          <a:spcPts val="0"/>
                        </a:spcBef>
                        <a:spcAft>
                          <a:spcPts val="0"/>
                        </a:spcAft>
                      </a:pPr>
                      <a:r>
                        <a:rPr lang="en-US" sz="2000" b="1" dirty="0">
                          <a:solidFill>
                            <a:srgbClr val="000000"/>
                          </a:solidFill>
                          <a:latin typeface="Times New Roman"/>
                          <a:ea typeface="Calibri"/>
                          <a:cs typeface="Times New Roman"/>
                        </a:rPr>
                        <a:t>Course work Evaluation Distribution</a:t>
                      </a:r>
                      <a:endParaRPr lang="en-US" sz="1200" dirty="0">
                        <a:solidFill>
                          <a:srgbClr val="000000"/>
                        </a:solidFill>
                        <a:latin typeface="Arial"/>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spcBef>
                          <a:spcPts val="0"/>
                        </a:spcBef>
                        <a:spcAft>
                          <a:spcPts val="0"/>
                        </a:spcAft>
                      </a:pPr>
                      <a:r>
                        <a:rPr lang="en-US" sz="2000" b="1" dirty="0">
                          <a:solidFill>
                            <a:srgbClr val="000000"/>
                          </a:solidFill>
                          <a:latin typeface="Times New Roman"/>
                          <a:ea typeface="Calibri"/>
                          <a:cs typeface="Times New Roman"/>
                        </a:rPr>
                        <a:t>Marks  Distribution</a:t>
                      </a:r>
                      <a:endParaRPr lang="en-US" sz="1200" dirty="0">
                        <a:solidFill>
                          <a:srgbClr val="000000"/>
                        </a:solidFill>
                        <a:latin typeface="Arial"/>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349283">
                <a:tc>
                  <a:txBody>
                    <a:bodyPr/>
                    <a:lstStyle/>
                    <a:p>
                      <a:pPr marL="0" marR="0">
                        <a:spcBef>
                          <a:spcPts val="0"/>
                        </a:spcBef>
                        <a:spcAft>
                          <a:spcPts val="0"/>
                        </a:spcAft>
                      </a:pPr>
                      <a:r>
                        <a:rPr lang="en-US" sz="2000">
                          <a:solidFill>
                            <a:srgbClr val="000000"/>
                          </a:solidFill>
                          <a:latin typeface="Times New Roman"/>
                          <a:ea typeface="Calibri"/>
                          <a:cs typeface="Times New Roman"/>
                        </a:rPr>
                        <a:t>Quizzes</a:t>
                      </a:r>
                      <a:endParaRPr lang="en-US" sz="1200">
                        <a:solidFill>
                          <a:srgbClr val="000000"/>
                        </a:solidFill>
                        <a:latin typeface="Arial"/>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Times New Roman"/>
                          <a:ea typeface="Calibri"/>
                          <a:cs typeface="Times New Roman"/>
                        </a:rPr>
                        <a:t>10 (4 </a:t>
                      </a:r>
                      <a:r>
                        <a:rPr lang="en-US" sz="2000" dirty="0">
                          <a:latin typeface="Times New Roman"/>
                          <a:ea typeface="Calibri"/>
                          <a:cs typeface="Times New Roman"/>
                        </a:rPr>
                        <a:t>Quizzes)</a:t>
                      </a:r>
                      <a:endParaRPr lang="en-US" sz="1100" dirty="0">
                        <a:latin typeface="Calibri"/>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9283">
                <a:tc>
                  <a:txBody>
                    <a:bodyPr/>
                    <a:lstStyle/>
                    <a:p>
                      <a:pPr marL="0" marR="0">
                        <a:spcBef>
                          <a:spcPts val="0"/>
                        </a:spcBef>
                        <a:spcAft>
                          <a:spcPts val="0"/>
                        </a:spcAft>
                      </a:pPr>
                      <a:r>
                        <a:rPr lang="en-US" sz="2000" dirty="0">
                          <a:solidFill>
                            <a:srgbClr val="000000"/>
                          </a:solidFill>
                          <a:latin typeface="Times New Roman"/>
                          <a:ea typeface="Calibri"/>
                          <a:cs typeface="Times New Roman"/>
                        </a:rPr>
                        <a:t>Assignment </a:t>
                      </a:r>
                      <a:endParaRPr lang="en-US" sz="1200" dirty="0">
                        <a:solidFill>
                          <a:srgbClr val="000000"/>
                        </a:solidFill>
                        <a:latin typeface="Arial"/>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a:ea typeface="Calibri"/>
                          <a:cs typeface="Times New Roman"/>
                        </a:rPr>
                        <a:t>10  </a:t>
                      </a:r>
                      <a:r>
                        <a:rPr lang="en-US" sz="2000" dirty="0" smtClean="0">
                          <a:latin typeface="Times New Roman"/>
                          <a:ea typeface="Calibri"/>
                          <a:cs typeface="Times New Roman"/>
                        </a:rPr>
                        <a:t>(4 </a:t>
                      </a:r>
                      <a:r>
                        <a:rPr lang="en-US" sz="2000" dirty="0">
                          <a:latin typeface="Times New Roman"/>
                          <a:ea typeface="Calibri"/>
                          <a:cs typeface="Times New Roman"/>
                        </a:rPr>
                        <a:t>Assignments)</a:t>
                      </a:r>
                      <a:endParaRPr lang="en-US" sz="1100" dirty="0">
                        <a:latin typeface="Calibri"/>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9838">
                <a:tc>
                  <a:txBody>
                    <a:bodyPr/>
                    <a:lstStyle/>
                    <a:p>
                      <a:pPr marL="0" marR="0">
                        <a:spcBef>
                          <a:spcPts val="0"/>
                        </a:spcBef>
                        <a:spcAft>
                          <a:spcPts val="0"/>
                        </a:spcAft>
                      </a:pPr>
                      <a:r>
                        <a:rPr lang="en-US" sz="2000" dirty="0">
                          <a:solidFill>
                            <a:srgbClr val="000000"/>
                          </a:solidFill>
                          <a:latin typeface="Times New Roman"/>
                          <a:ea typeface="Calibri"/>
                          <a:cs typeface="Times New Roman"/>
                        </a:rPr>
                        <a:t>Class Participation/ Project Presentation</a:t>
                      </a:r>
                      <a:endParaRPr lang="en-US" sz="1200" dirty="0">
                        <a:solidFill>
                          <a:srgbClr val="000000"/>
                        </a:solidFill>
                        <a:latin typeface="Arial"/>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Times New Roman"/>
                          <a:ea typeface="Calibri"/>
                          <a:cs typeface="Times New Roman"/>
                        </a:rPr>
                        <a:t>5 Participation</a:t>
                      </a:r>
                    </a:p>
                    <a:p>
                      <a:pPr marL="0" marR="0">
                        <a:lnSpc>
                          <a:spcPct val="115000"/>
                        </a:lnSpc>
                        <a:spcBef>
                          <a:spcPts val="0"/>
                        </a:spcBef>
                        <a:spcAft>
                          <a:spcPts val="0"/>
                        </a:spcAft>
                      </a:pPr>
                      <a:r>
                        <a:rPr lang="en-US" sz="2000" dirty="0" smtClean="0">
                          <a:latin typeface="Times New Roman"/>
                          <a:ea typeface="Calibri"/>
                          <a:cs typeface="Times New Roman"/>
                        </a:rPr>
                        <a:t>15 (4</a:t>
                      </a:r>
                      <a:r>
                        <a:rPr lang="en-US" sz="2000" baseline="0" dirty="0" smtClean="0">
                          <a:latin typeface="Times New Roman"/>
                          <a:ea typeface="Calibri"/>
                          <a:cs typeface="Times New Roman"/>
                        </a:rPr>
                        <a:t> Members </a:t>
                      </a:r>
                      <a:r>
                        <a:rPr lang="en-US" sz="2000" dirty="0" smtClean="0">
                          <a:latin typeface="Times New Roman"/>
                          <a:ea typeface="Calibri"/>
                          <a:cs typeface="Times New Roman"/>
                        </a:rPr>
                        <a:t>Presentation</a:t>
                      </a:r>
                      <a:r>
                        <a:rPr lang="en-US" sz="2000" dirty="0">
                          <a:latin typeface="Times New Roman"/>
                          <a:ea typeface="Calibri"/>
                          <a:cs typeface="Times New Roman"/>
                        </a:rPr>
                        <a:t>)</a:t>
                      </a:r>
                      <a:endParaRPr lang="en-US" sz="1100" dirty="0">
                        <a:latin typeface="Calibri"/>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9283">
                <a:tc>
                  <a:txBody>
                    <a:bodyPr/>
                    <a:lstStyle/>
                    <a:p>
                      <a:pPr marL="0" marR="0">
                        <a:spcBef>
                          <a:spcPts val="0"/>
                        </a:spcBef>
                        <a:spcAft>
                          <a:spcPts val="0"/>
                        </a:spcAft>
                      </a:pPr>
                      <a:r>
                        <a:rPr lang="en-US" sz="2000">
                          <a:solidFill>
                            <a:srgbClr val="000000"/>
                          </a:solidFill>
                          <a:latin typeface="Times New Roman"/>
                          <a:ea typeface="Calibri"/>
                          <a:cs typeface="Times New Roman"/>
                        </a:rPr>
                        <a:t>Mid Term Exam</a:t>
                      </a:r>
                      <a:endParaRPr lang="en-US" sz="1200">
                        <a:solidFill>
                          <a:srgbClr val="000000"/>
                        </a:solidFill>
                        <a:latin typeface="Arial"/>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a:ea typeface="Calibri"/>
                          <a:cs typeface="Times New Roman"/>
                        </a:rPr>
                        <a:t>20</a:t>
                      </a:r>
                      <a:endParaRPr lang="en-US" sz="1100" dirty="0">
                        <a:latin typeface="Calibri"/>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9283">
                <a:tc>
                  <a:txBody>
                    <a:bodyPr/>
                    <a:lstStyle/>
                    <a:p>
                      <a:pPr marL="0" marR="0">
                        <a:spcBef>
                          <a:spcPts val="0"/>
                        </a:spcBef>
                        <a:spcAft>
                          <a:spcPts val="0"/>
                        </a:spcAft>
                      </a:pPr>
                      <a:r>
                        <a:rPr lang="en-US" sz="2000">
                          <a:solidFill>
                            <a:srgbClr val="000000"/>
                          </a:solidFill>
                          <a:latin typeface="Times New Roman"/>
                          <a:ea typeface="Calibri"/>
                          <a:cs typeface="Times New Roman"/>
                        </a:rPr>
                        <a:t>Final Term Exam</a:t>
                      </a:r>
                      <a:endParaRPr lang="en-US" sz="1200">
                        <a:solidFill>
                          <a:srgbClr val="000000"/>
                        </a:solidFill>
                        <a:latin typeface="Arial"/>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a:ea typeface="Calibri"/>
                          <a:cs typeface="Times New Roman"/>
                        </a:rPr>
                        <a:t>40</a:t>
                      </a:r>
                      <a:endParaRPr lang="en-US" sz="1100" dirty="0">
                        <a:latin typeface="Calibri"/>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9283">
                <a:tc>
                  <a:txBody>
                    <a:bodyPr/>
                    <a:lstStyle/>
                    <a:p>
                      <a:pPr marL="0" marR="0">
                        <a:spcBef>
                          <a:spcPts val="0"/>
                        </a:spcBef>
                        <a:spcAft>
                          <a:spcPts val="0"/>
                        </a:spcAft>
                      </a:pPr>
                      <a:r>
                        <a:rPr lang="en-US" sz="2000" b="1" dirty="0">
                          <a:solidFill>
                            <a:srgbClr val="000000"/>
                          </a:solidFill>
                          <a:latin typeface="Times New Roman"/>
                          <a:ea typeface="Calibri"/>
                          <a:cs typeface="Times New Roman"/>
                        </a:rPr>
                        <a:t>Total</a:t>
                      </a:r>
                      <a:endParaRPr lang="en-US" sz="1200" dirty="0">
                        <a:solidFill>
                          <a:srgbClr val="000000"/>
                        </a:solidFill>
                        <a:latin typeface="Arial"/>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latin typeface="Times New Roman"/>
                          <a:ea typeface="Calibri"/>
                          <a:cs typeface="Times New Roman"/>
                        </a:rPr>
                        <a:t>100</a:t>
                      </a:r>
                      <a:endParaRPr lang="en-US" sz="1100" dirty="0">
                        <a:latin typeface="Calibri"/>
                        <a:ea typeface="Calibri"/>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object 2"/>
          <p:cNvSpPr/>
          <p:nvPr/>
        </p:nvSpPr>
        <p:spPr>
          <a:xfrm>
            <a:off x="515" y="619341"/>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1"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666394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ectangle 12"/>
          <p:cNvSpPr txBox="1">
            <a:spLocks noChangeArrowheads="1"/>
          </p:cNvSpPr>
          <p:nvPr/>
        </p:nvSpPr>
        <p:spPr>
          <a:xfrm>
            <a:off x="152400" y="152400"/>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dirty="0" smtClean="0"/>
              <a:t>Course Introduction (</a:t>
            </a:r>
            <a:r>
              <a:rPr lang="en-US" sz="2400" dirty="0" err="1" smtClean="0"/>
              <a:t>Cont</a:t>
            </a:r>
            <a:r>
              <a:rPr lang="en-US" sz="2400" dirty="0" smtClean="0"/>
              <a:t>…)</a:t>
            </a:r>
            <a:endParaRPr lang="en-US" sz="2400" dirty="0"/>
          </a:p>
        </p:txBody>
      </p:sp>
      <p:sp>
        <p:nvSpPr>
          <p:cNvPr id="10" name="TextBox 9"/>
          <p:cNvSpPr txBox="1"/>
          <p:nvPr/>
        </p:nvSpPr>
        <p:spPr>
          <a:xfrm>
            <a:off x="145143" y="762000"/>
            <a:ext cx="11742057" cy="4370427"/>
          </a:xfrm>
          <a:prstGeom prst="rect">
            <a:avLst/>
          </a:prstGeom>
          <a:noFill/>
        </p:spPr>
        <p:txBody>
          <a:bodyPr wrap="square" rtlCol="0">
            <a:spAutoFit/>
          </a:bodyPr>
          <a:lstStyle/>
          <a:p>
            <a:pPr algn="l" rtl="0" fontAlgn="base">
              <a:spcBef>
                <a:spcPct val="0"/>
              </a:spcBef>
              <a:spcAft>
                <a:spcPct val="0"/>
              </a:spcAft>
            </a:pPr>
            <a:r>
              <a:rPr lang="en-US" sz="2000" b="1" kern="1200" dirty="0" smtClean="0">
                <a:solidFill>
                  <a:srgbClr val="B60203"/>
                </a:solidFill>
                <a:latin typeface="Arial"/>
                <a:ea typeface="+mn-ea"/>
                <a:cs typeface="Times New Roman" pitchFamily="18" charset="0"/>
              </a:rPr>
              <a:t>Course </a:t>
            </a:r>
            <a:r>
              <a:rPr lang="en-US" sz="2000" b="1" kern="1200" dirty="0">
                <a:solidFill>
                  <a:srgbClr val="B60203"/>
                </a:solidFill>
                <a:latin typeface="Arial"/>
                <a:ea typeface="+mn-ea"/>
                <a:cs typeface="Times New Roman" pitchFamily="18" charset="0"/>
              </a:rPr>
              <a:t>Summary</a:t>
            </a:r>
          </a:p>
          <a:p>
            <a:pPr algn="just" rtl="0" fontAlgn="base">
              <a:spcBef>
                <a:spcPct val="0"/>
              </a:spcBef>
              <a:spcAft>
                <a:spcPct val="0"/>
              </a:spcAft>
            </a:pPr>
            <a:endParaRPr lang="en-US" kern="1200" cap="all" dirty="0">
              <a:solidFill>
                <a:srgbClr val="000000"/>
              </a:solidFill>
              <a:latin typeface="Century Gothic"/>
              <a:ea typeface="+mn-ea"/>
              <a:cs typeface="Times New Roman" pitchFamily="18" charset="0"/>
            </a:endParaRPr>
          </a:p>
          <a:p>
            <a:pPr algn="just" rtl="0" fontAlgn="base">
              <a:lnSpc>
                <a:spcPct val="150000"/>
              </a:lnSpc>
              <a:spcBef>
                <a:spcPct val="0"/>
              </a:spcBef>
              <a:spcAft>
                <a:spcPct val="0"/>
              </a:spcAft>
            </a:pPr>
            <a:r>
              <a:rPr lang="en-US" sz="2000" kern="1200" dirty="0" smtClean="0">
                <a:solidFill>
                  <a:srgbClr val="000000"/>
                </a:solidFill>
                <a:latin typeface="Century Gothic"/>
                <a:ea typeface="+mn-ea"/>
                <a:cs typeface="Times New Roman" pitchFamily="18" charset="0"/>
              </a:rPr>
              <a:t>This course provides a broad overview of the threats to the security of information systems, the responsibilities and basic tools for information security, and the levels of training and expertise needed in organizations to reach and maintain a state of acceptable security. It covers concepts and applications of system and data security. This course covers information security principles, an area of study that engages in protecting the confidentiality, integrity, and availability of information. The course is designed to demonstrate the modes of threats and attacks on data, information, networks and information systems. Moreover, the basic access control models and the fundamentals of identification and authentication methods are included in this course.</a:t>
            </a:r>
            <a:endParaRPr lang="en-US" sz="1400" kern="1200" cap="all" dirty="0">
              <a:solidFill>
                <a:srgbClr val="000000"/>
              </a:solidFill>
              <a:latin typeface="Times New Roman" pitchFamily="18" charset="0"/>
              <a:ea typeface="+mn-ea"/>
              <a:cs typeface="Times New Roman" pitchFamily="18" charset="0"/>
            </a:endParaRPr>
          </a:p>
        </p:txBody>
      </p:sp>
      <p:sp>
        <p:nvSpPr>
          <p:cNvPr id="8" name="object 2"/>
          <p:cNvSpPr/>
          <p:nvPr/>
        </p:nvSpPr>
        <p:spPr>
          <a:xfrm>
            <a:off x="515" y="5334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1618435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ectangle 12"/>
          <p:cNvSpPr txBox="1">
            <a:spLocks noChangeArrowheads="1"/>
          </p:cNvSpPr>
          <p:nvPr/>
        </p:nvSpPr>
        <p:spPr>
          <a:xfrm>
            <a:off x="152400" y="152400"/>
            <a:ext cx="6946900" cy="439738"/>
          </a:xfrm>
          <a:prstGeom prst="rect">
            <a:avLst/>
          </a:prstGeom>
          <a:noFill/>
        </p:spPr>
        <p:txBody>
          <a:bodyPr wrap="square" lIns="0" tIns="0" rIns="0" bIns="0">
            <a:spAutoFit/>
          </a:bodyPr>
          <a:lstStyle>
            <a:lvl1pPr>
              <a:defRPr sz="2250" b="1" i="0">
                <a:solidFill>
                  <a:srgbClr val="003366"/>
                </a:solidFill>
                <a:latin typeface="Arial"/>
                <a:ea typeface="+mj-ea"/>
                <a:cs typeface="Arial"/>
              </a:defRPr>
            </a:lvl1pPr>
          </a:lstStyle>
          <a:p>
            <a:r>
              <a:rPr lang="en-US" sz="2400" dirty="0" smtClean="0"/>
              <a:t>Course Introduction (</a:t>
            </a:r>
            <a:r>
              <a:rPr lang="en-US" sz="2400" dirty="0" err="1" smtClean="0"/>
              <a:t>Cont</a:t>
            </a:r>
            <a:r>
              <a:rPr lang="en-US" sz="2400" dirty="0" smtClean="0"/>
              <a:t>…)</a:t>
            </a:r>
            <a:endParaRPr lang="en-US" sz="2400" dirty="0"/>
          </a:p>
        </p:txBody>
      </p:sp>
      <p:sp>
        <p:nvSpPr>
          <p:cNvPr id="10" name="TextBox 9"/>
          <p:cNvSpPr txBox="1"/>
          <p:nvPr/>
        </p:nvSpPr>
        <p:spPr>
          <a:xfrm>
            <a:off x="145143" y="685800"/>
            <a:ext cx="11970657" cy="6247864"/>
          </a:xfrm>
          <a:prstGeom prst="rect">
            <a:avLst/>
          </a:prstGeom>
          <a:noFill/>
        </p:spPr>
        <p:txBody>
          <a:bodyPr wrap="square" rtlCol="0">
            <a:spAutoFit/>
          </a:bodyPr>
          <a:lstStyle/>
          <a:p>
            <a:pPr algn="l" rtl="0" fontAlgn="base">
              <a:spcBef>
                <a:spcPct val="0"/>
              </a:spcBef>
              <a:spcAft>
                <a:spcPct val="0"/>
              </a:spcAft>
            </a:pPr>
            <a:r>
              <a:rPr lang="en-US" sz="2000" b="1" kern="1200" dirty="0" smtClean="0">
                <a:solidFill>
                  <a:srgbClr val="B60203"/>
                </a:solidFill>
                <a:latin typeface="Arial"/>
                <a:ea typeface="+mn-ea"/>
                <a:cs typeface="Times New Roman" pitchFamily="18" charset="0"/>
              </a:rPr>
              <a:t>Course Contents</a:t>
            </a:r>
          </a:p>
          <a:p>
            <a:pPr algn="l" rtl="0" fontAlgn="base">
              <a:spcBef>
                <a:spcPct val="0"/>
              </a:spcBef>
              <a:spcAft>
                <a:spcPct val="0"/>
              </a:spcAft>
            </a:pPr>
            <a:endParaRPr lang="en-US" sz="2000" b="1" kern="1200" dirty="0">
              <a:solidFill>
                <a:srgbClr val="B60203"/>
              </a:solidFill>
              <a:latin typeface="Arial"/>
              <a:ea typeface="+mn-ea"/>
              <a:cs typeface="Times New Roman" pitchFamily="18" charset="0"/>
            </a:endParaRPr>
          </a:p>
          <a:p>
            <a:pPr indent="457200" algn="just" rtl="0" fontAlgn="base">
              <a:spcBef>
                <a:spcPct val="0"/>
              </a:spcBef>
              <a:spcAft>
                <a:spcPct val="0"/>
              </a:spcAft>
            </a:pPr>
            <a:r>
              <a:rPr lang="en-US" sz="2000" kern="1200" dirty="0">
                <a:solidFill>
                  <a:srgbClr val="000000"/>
                </a:solidFill>
                <a:latin typeface="Century Gothic"/>
                <a:ea typeface="+mn-ea"/>
                <a:cs typeface="Times New Roman" pitchFamily="18" charset="0"/>
              </a:rPr>
              <a:t>• </a:t>
            </a:r>
            <a:r>
              <a:rPr lang="en-US" sz="2000" b="1" kern="1200" dirty="0">
                <a:solidFill>
                  <a:srgbClr val="000000"/>
                </a:solidFill>
                <a:latin typeface="Century Gothic"/>
                <a:ea typeface="+mn-ea"/>
                <a:cs typeface="Times New Roman" pitchFamily="18" charset="0"/>
              </a:rPr>
              <a:t>Introduction to Information Security: </a:t>
            </a:r>
            <a:r>
              <a:rPr lang="en-US" sz="2000" kern="1200" dirty="0">
                <a:solidFill>
                  <a:srgbClr val="000000"/>
                </a:solidFill>
                <a:latin typeface="Century Gothic"/>
                <a:ea typeface="+mn-ea"/>
                <a:cs typeface="Times New Roman" pitchFamily="18" charset="0"/>
              </a:rPr>
              <a:t>The History and Evolution of Information Security, Confidentiality, Integrity, and Availability – The CIA Triad, Threats, Vulnerabilities, and Risks, The Risk Management Process, The Incident Response Process, Security Control</a:t>
            </a:r>
            <a:r>
              <a:rPr lang="en-US" sz="2000" kern="1200" dirty="0" smtClean="0">
                <a:solidFill>
                  <a:srgbClr val="000000"/>
                </a:solidFill>
                <a:latin typeface="Century Gothic"/>
                <a:ea typeface="+mn-ea"/>
                <a:cs typeface="Times New Roman" pitchFamily="18" charset="0"/>
              </a:rPr>
              <a:t>.</a:t>
            </a:r>
          </a:p>
          <a:p>
            <a:pPr indent="457200" algn="just" rtl="0" fontAlgn="base">
              <a:spcBef>
                <a:spcPct val="0"/>
              </a:spcBef>
              <a:spcAft>
                <a:spcPct val="0"/>
              </a:spcAft>
            </a:pPr>
            <a:endParaRPr lang="en-US" sz="2000" kern="1200" dirty="0">
              <a:solidFill>
                <a:srgbClr val="000000"/>
              </a:solidFill>
              <a:latin typeface="Century Gothic"/>
              <a:ea typeface="+mn-ea"/>
              <a:cs typeface="Times New Roman" pitchFamily="18" charset="0"/>
            </a:endParaRPr>
          </a:p>
          <a:p>
            <a:pPr indent="457200" algn="just" rtl="0" fontAlgn="base">
              <a:spcBef>
                <a:spcPct val="0"/>
              </a:spcBef>
              <a:spcAft>
                <a:spcPct val="0"/>
              </a:spcAft>
            </a:pPr>
            <a:r>
              <a:rPr lang="en-US" sz="2000" kern="1200" dirty="0" smtClean="0">
                <a:solidFill>
                  <a:srgbClr val="000000"/>
                </a:solidFill>
                <a:latin typeface="Century Gothic"/>
                <a:ea typeface="+mn-ea"/>
                <a:cs typeface="Times New Roman" pitchFamily="18" charset="0"/>
              </a:rPr>
              <a:t>• </a:t>
            </a:r>
            <a:r>
              <a:rPr lang="en-US" sz="2000" b="1" kern="1200" dirty="0" smtClean="0">
                <a:solidFill>
                  <a:srgbClr val="000000"/>
                </a:solidFill>
                <a:latin typeface="Century Gothic"/>
                <a:ea typeface="+mn-ea"/>
                <a:cs typeface="Times New Roman" pitchFamily="18" charset="0"/>
              </a:rPr>
              <a:t>Threats and Attack Modes: </a:t>
            </a:r>
            <a:r>
              <a:rPr lang="en-US" sz="2000" kern="1200" dirty="0" smtClean="0">
                <a:solidFill>
                  <a:srgbClr val="000000"/>
                </a:solidFill>
                <a:latin typeface="Century Gothic"/>
                <a:ea typeface="+mn-ea"/>
                <a:cs typeface="Times New Roman" pitchFamily="18" charset="0"/>
              </a:rPr>
              <a:t>Threat Terminology, Types of Attacks; Spoofing Attacks; Social Engineering Attacks, Application Attacks; Web Application Attacks, Malware attacks, Denial of Service (</a:t>
            </a:r>
            <a:r>
              <a:rPr lang="en-US" sz="2000" kern="1200" dirty="0" err="1" smtClean="0">
                <a:solidFill>
                  <a:srgbClr val="000000"/>
                </a:solidFill>
                <a:latin typeface="Century Gothic"/>
                <a:ea typeface="+mn-ea"/>
                <a:cs typeface="Times New Roman" pitchFamily="18" charset="0"/>
              </a:rPr>
              <a:t>DoS</a:t>
            </a:r>
            <a:r>
              <a:rPr lang="en-US" sz="2000" kern="1200" dirty="0" smtClean="0">
                <a:solidFill>
                  <a:srgbClr val="000000"/>
                </a:solidFill>
                <a:latin typeface="Century Gothic"/>
                <a:ea typeface="+mn-ea"/>
                <a:cs typeface="Times New Roman" pitchFamily="18" charset="0"/>
              </a:rPr>
              <a:t>) and Distributed </a:t>
            </a:r>
            <a:r>
              <a:rPr lang="en-US" sz="2000" kern="1200" dirty="0" err="1" smtClean="0">
                <a:solidFill>
                  <a:srgbClr val="000000"/>
                </a:solidFill>
                <a:latin typeface="Century Gothic"/>
                <a:ea typeface="+mn-ea"/>
                <a:cs typeface="Times New Roman" pitchFamily="18" charset="0"/>
              </a:rPr>
              <a:t>Denail</a:t>
            </a:r>
            <a:r>
              <a:rPr lang="en-US" sz="2000" kern="1200" dirty="0" smtClean="0">
                <a:solidFill>
                  <a:srgbClr val="000000"/>
                </a:solidFill>
                <a:latin typeface="Century Gothic"/>
                <a:ea typeface="+mn-ea"/>
                <a:cs typeface="Times New Roman" pitchFamily="18" charset="0"/>
              </a:rPr>
              <a:t> of Service (</a:t>
            </a:r>
            <a:r>
              <a:rPr lang="en-US" sz="2000" kern="1200" dirty="0" err="1" smtClean="0">
                <a:solidFill>
                  <a:srgbClr val="000000"/>
                </a:solidFill>
                <a:latin typeface="Century Gothic"/>
                <a:ea typeface="+mn-ea"/>
                <a:cs typeface="Times New Roman" pitchFamily="18" charset="0"/>
              </a:rPr>
              <a:t>DDoS</a:t>
            </a:r>
            <a:r>
              <a:rPr lang="en-US" sz="2000" kern="1200" dirty="0" smtClean="0">
                <a:solidFill>
                  <a:srgbClr val="000000"/>
                </a:solidFill>
                <a:latin typeface="Century Gothic"/>
                <a:ea typeface="+mn-ea"/>
                <a:cs typeface="Times New Roman" pitchFamily="18" charset="0"/>
              </a:rPr>
              <a:t>).</a:t>
            </a:r>
          </a:p>
          <a:p>
            <a:pPr indent="457200" algn="just" rtl="0" fontAlgn="base">
              <a:spcBef>
                <a:spcPct val="0"/>
              </a:spcBef>
              <a:spcAft>
                <a:spcPct val="0"/>
              </a:spcAft>
            </a:pPr>
            <a:endParaRPr lang="en-US" sz="2000" kern="1200" dirty="0" smtClean="0">
              <a:solidFill>
                <a:srgbClr val="000000"/>
              </a:solidFill>
              <a:latin typeface="Century Gothic"/>
              <a:ea typeface="+mn-ea"/>
              <a:cs typeface="Times New Roman" pitchFamily="18" charset="0"/>
            </a:endParaRPr>
          </a:p>
          <a:p>
            <a:pPr indent="457200" algn="just" rtl="0" fontAlgn="base">
              <a:spcBef>
                <a:spcPct val="0"/>
              </a:spcBef>
              <a:spcAft>
                <a:spcPct val="0"/>
              </a:spcAft>
            </a:pPr>
            <a:r>
              <a:rPr lang="en-US" sz="2000" kern="1200" dirty="0" smtClean="0">
                <a:solidFill>
                  <a:srgbClr val="000000"/>
                </a:solidFill>
                <a:latin typeface="Century Gothic"/>
                <a:ea typeface="+mn-ea"/>
                <a:cs typeface="Times New Roman" pitchFamily="18" charset="0"/>
              </a:rPr>
              <a:t>• </a:t>
            </a:r>
            <a:r>
              <a:rPr lang="en-US" sz="2000" b="1" kern="1200" dirty="0" smtClean="0">
                <a:solidFill>
                  <a:srgbClr val="000000"/>
                </a:solidFill>
                <a:latin typeface="Century Gothic"/>
                <a:ea typeface="+mn-ea"/>
                <a:cs typeface="Times New Roman" pitchFamily="18" charset="0"/>
              </a:rPr>
              <a:t>Cryptographic Models</a:t>
            </a:r>
            <a:r>
              <a:rPr lang="en-US" sz="2000" kern="1200" dirty="0" smtClean="0">
                <a:solidFill>
                  <a:srgbClr val="000000"/>
                </a:solidFill>
                <a:latin typeface="Century Gothic"/>
                <a:ea typeface="+mn-ea"/>
                <a:cs typeface="Times New Roman" pitchFamily="18" charset="0"/>
              </a:rPr>
              <a:t>: Cryptographic History, The Caesar Cipher, Goals of Cryptography, Comparing Cryptographic Algorithm, Symmetric Key Algorithms, Asymmetric Key Algorithms, Hashing Algorithms, Types of Key Algorithms.</a:t>
            </a:r>
          </a:p>
          <a:p>
            <a:pPr indent="457200" algn="just" rtl="0" fontAlgn="base">
              <a:spcBef>
                <a:spcPct val="0"/>
              </a:spcBef>
              <a:spcAft>
                <a:spcPct val="0"/>
              </a:spcAft>
            </a:pPr>
            <a:endParaRPr lang="en-US" sz="2000" kern="1200" dirty="0" smtClean="0">
              <a:solidFill>
                <a:srgbClr val="000000"/>
              </a:solidFill>
              <a:latin typeface="Century Gothic"/>
              <a:ea typeface="+mn-ea"/>
              <a:cs typeface="Times New Roman" pitchFamily="18" charset="0"/>
            </a:endParaRPr>
          </a:p>
          <a:p>
            <a:pPr indent="457200" algn="just" rtl="0" fontAlgn="base">
              <a:spcBef>
                <a:spcPct val="0"/>
              </a:spcBef>
              <a:spcAft>
                <a:spcPct val="0"/>
              </a:spcAft>
            </a:pPr>
            <a:r>
              <a:rPr lang="en-US" sz="2000" kern="1200" dirty="0" smtClean="0">
                <a:solidFill>
                  <a:srgbClr val="000000"/>
                </a:solidFill>
                <a:latin typeface="Century Gothic"/>
                <a:ea typeface="+mn-ea"/>
                <a:cs typeface="Times New Roman" pitchFamily="18" charset="0"/>
              </a:rPr>
              <a:t>• </a:t>
            </a:r>
            <a:r>
              <a:rPr lang="en-US" sz="2000" b="1" kern="1200" dirty="0" smtClean="0">
                <a:solidFill>
                  <a:srgbClr val="000000"/>
                </a:solidFill>
                <a:latin typeface="Century Gothic"/>
                <a:ea typeface="+mn-ea"/>
                <a:cs typeface="Times New Roman" pitchFamily="18" charset="0"/>
              </a:rPr>
              <a:t>Access Control:  </a:t>
            </a:r>
            <a:r>
              <a:rPr lang="en-US" sz="2000" kern="1200" dirty="0" smtClean="0">
                <a:solidFill>
                  <a:srgbClr val="000000"/>
                </a:solidFill>
                <a:latin typeface="Century Gothic"/>
                <a:ea typeface="+mn-ea"/>
                <a:cs typeface="Times New Roman" pitchFamily="18" charset="0"/>
              </a:rPr>
              <a:t>Access Control Terminology, Access Control Models.</a:t>
            </a:r>
          </a:p>
          <a:p>
            <a:pPr indent="457200" algn="just" rtl="0" fontAlgn="base">
              <a:spcBef>
                <a:spcPct val="0"/>
              </a:spcBef>
              <a:spcAft>
                <a:spcPct val="0"/>
              </a:spcAft>
            </a:pPr>
            <a:endParaRPr lang="en-US" sz="2000" kern="1200" dirty="0">
              <a:solidFill>
                <a:srgbClr val="000000"/>
              </a:solidFill>
              <a:latin typeface="Century Gothic"/>
              <a:ea typeface="+mn-ea"/>
              <a:cs typeface="Times New Roman" pitchFamily="18" charset="0"/>
            </a:endParaRPr>
          </a:p>
          <a:p>
            <a:pPr indent="457200" algn="just" rtl="0" fontAlgn="base">
              <a:spcBef>
                <a:spcPct val="0"/>
              </a:spcBef>
              <a:spcAft>
                <a:spcPct val="0"/>
              </a:spcAft>
            </a:pPr>
            <a:r>
              <a:rPr lang="en-US" sz="2000" kern="1200" dirty="0">
                <a:solidFill>
                  <a:srgbClr val="000000"/>
                </a:solidFill>
                <a:latin typeface="Century Gothic"/>
                <a:cs typeface="Times New Roman" pitchFamily="18" charset="0"/>
              </a:rPr>
              <a:t>• </a:t>
            </a:r>
            <a:r>
              <a:rPr lang="en-US" sz="2000" b="1" kern="1200" dirty="0">
                <a:solidFill>
                  <a:srgbClr val="000000"/>
                </a:solidFill>
                <a:latin typeface="Century Gothic"/>
                <a:cs typeface="Times New Roman" pitchFamily="18" charset="0"/>
              </a:rPr>
              <a:t>Identification and Authentication:  </a:t>
            </a:r>
            <a:r>
              <a:rPr lang="en-US" sz="2000" kern="1200" dirty="0">
                <a:solidFill>
                  <a:srgbClr val="000000"/>
                </a:solidFill>
                <a:latin typeface="Century Gothic"/>
                <a:cs typeface="Times New Roman" pitchFamily="18" charset="0"/>
              </a:rPr>
              <a:t>Identification, Authentication Types, Human Authentication Factors, Authentication Forms, Authentication Protocols, Single Sign-On (SSO), Public-Key Infrastructure (PKI).</a:t>
            </a:r>
          </a:p>
          <a:p>
            <a:pPr indent="457200" algn="just" rtl="0" fontAlgn="base">
              <a:spcBef>
                <a:spcPct val="0"/>
              </a:spcBef>
              <a:spcAft>
                <a:spcPct val="0"/>
              </a:spcAft>
            </a:pPr>
            <a:endParaRPr lang="en-US" sz="2000" kern="1200" dirty="0" smtClean="0">
              <a:solidFill>
                <a:srgbClr val="000000"/>
              </a:solidFill>
              <a:latin typeface="Century Gothic"/>
              <a:ea typeface="+mn-ea"/>
              <a:cs typeface="Times New Roman" pitchFamily="18" charset="0"/>
            </a:endParaRPr>
          </a:p>
        </p:txBody>
      </p:sp>
      <p:sp>
        <p:nvSpPr>
          <p:cNvPr id="8" name="object 2"/>
          <p:cNvSpPr/>
          <p:nvPr/>
        </p:nvSpPr>
        <p:spPr>
          <a:xfrm>
            <a:off x="515" y="5334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          </a:t>
            </a:r>
            <a:endParaRPr lang="en-US" sz="1000" dirty="0"/>
          </a:p>
        </p:txBody>
      </p:sp>
    </p:spTree>
    <p:extLst>
      <p:ext uri="{BB962C8B-B14F-4D97-AF65-F5344CB8AC3E}">
        <p14:creationId xmlns:p14="http://schemas.microsoft.com/office/powerpoint/2010/main" val="2803356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iography report presentation">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Century Gothic"/>
        <a:ea typeface=""/>
        <a:cs typeface="Times New Roman"/>
      </a:majorFont>
      <a:minorFont>
        <a:latin typeface="Century Gothic"/>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2883</TotalTime>
  <Words>2254</Words>
  <Application>Microsoft Office PowerPoint</Application>
  <PresentationFormat>Widescreen</PresentationFormat>
  <Paragraphs>232</Paragraphs>
  <Slides>28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MS PGothic</vt:lpstr>
      <vt:lpstr>Arial</vt:lpstr>
      <vt:lpstr>Arial Narrow</vt:lpstr>
      <vt:lpstr>Calibri</vt:lpstr>
      <vt:lpstr>Century Gothic</vt:lpstr>
      <vt:lpstr>Times New Roman</vt:lpstr>
      <vt:lpstr>Verdana</vt:lpstr>
      <vt:lpstr>Wingdings</vt:lpstr>
      <vt:lpstr>Office Theme</vt:lpstr>
      <vt:lpstr>1_Biography report presentation</vt:lpstr>
      <vt:lpstr>PowerPoint Presentation</vt:lpstr>
      <vt:lpstr>Contents</vt:lpstr>
      <vt:lpstr>PowerPoint Presentation</vt:lpstr>
      <vt:lpstr>PowerPoint Presentation</vt:lpstr>
      <vt:lpstr>PowerPoint Presentation</vt:lpstr>
      <vt:lpstr>Course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Study this subject?</vt:lpstr>
      <vt:lpstr>Why Study this subject?</vt:lpstr>
      <vt:lpstr>Certifications in Cyber/Information Security</vt:lpstr>
      <vt:lpstr>In Demand Certifications world wide 2023</vt:lpstr>
      <vt:lpstr>Entry Level Cyber Security Certifications </vt:lpstr>
      <vt:lpstr> Information Security - Overview</vt:lpstr>
      <vt:lpstr> Information Security - Overview</vt:lpstr>
      <vt:lpstr> Difference between Cyber Security and Information Security</vt:lpstr>
      <vt:lpstr> The Information Security Workforce</vt:lpstr>
      <vt:lpstr> The Information Security Workforce</vt:lpstr>
      <vt:lpstr> The History and Evolution of Information Security</vt:lpstr>
      <vt:lpstr> The History and Evolution of Information Security</vt:lpstr>
      <vt:lpstr> The need for Information security:</vt:lpstr>
      <vt:lpstr> Elements of Information Security</vt:lpstr>
      <vt:lpstr>PowerPoint Presentation</vt:lpstr>
    </vt:vector>
  </TitlesOfParts>
  <Company>FU Berlin, Germany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Communications</dc:title>
  <dc:subject>Chapter 1 - Introduction</dc:subject>
  <dc:creator>Jochen H. Schiller</dc:creator>
  <cp:keywords>mobile communication, introduction, overview</cp:keywords>
  <cp:lastModifiedBy>Dr. Malook</cp:lastModifiedBy>
  <cp:revision>304</cp:revision>
  <dcterms:created xsi:type="dcterms:W3CDTF">2022-09-21T05:57:17Z</dcterms:created>
  <dcterms:modified xsi:type="dcterms:W3CDTF">2023-09-24T14:13:53Z</dcterms:modified>
  <cp:category>lecture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2018-04-17T00:00:00Z</vt:filetime>
  </property>
  <property fmtid="{D5CDD505-2E9C-101B-9397-08002B2CF9AE}" pid="3" name="Creator">
    <vt:lpwstr>Acrobat PDFMaker 17 for PowerPoint</vt:lpwstr>
  </property>
  <property fmtid="{D5CDD505-2E9C-101B-9397-08002B2CF9AE}" pid="4" name="LastSaved">
    <vt:filetime>2022-09-21T00:00:00Z</vt:filetime>
  </property>
  <property fmtid="{D5CDD505-2E9C-101B-9397-08002B2CF9AE}" pid="5" name="Producer">
    <vt:lpwstr>Adobe PDF Library 15.0</vt:lpwstr>
  </property>
</Properties>
</file>