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30"/>
  </p:notesMasterIdLst>
  <p:sldIdLst>
    <p:sldId id="297" r:id="rId3"/>
    <p:sldId id="289" r:id="rId4"/>
    <p:sldId id="431" r:id="rId5"/>
    <p:sldId id="481" r:id="rId6"/>
    <p:sldId id="483" r:id="rId7"/>
    <p:sldId id="519" r:id="rId8"/>
    <p:sldId id="518" r:id="rId9"/>
    <p:sldId id="502" r:id="rId10"/>
    <p:sldId id="504" r:id="rId11"/>
    <p:sldId id="506" r:id="rId12"/>
    <p:sldId id="522" r:id="rId13"/>
    <p:sldId id="523" r:id="rId14"/>
    <p:sldId id="540" r:id="rId15"/>
    <p:sldId id="541" r:id="rId16"/>
    <p:sldId id="542" r:id="rId17"/>
    <p:sldId id="543" r:id="rId18"/>
    <p:sldId id="544" r:id="rId19"/>
    <p:sldId id="545" r:id="rId20"/>
    <p:sldId id="546" r:id="rId21"/>
    <p:sldId id="547" r:id="rId22"/>
    <p:sldId id="548" r:id="rId23"/>
    <p:sldId id="549" r:id="rId24"/>
    <p:sldId id="550" r:id="rId25"/>
    <p:sldId id="551" r:id="rId26"/>
    <p:sldId id="554" r:id="rId27"/>
    <p:sldId id="552" r:id="rId28"/>
    <p:sldId id="539" r:id="rId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p:cViewPr varScale="1">
        <p:scale>
          <a:sx n="86" d="100"/>
          <a:sy n="86" d="100"/>
        </p:scale>
        <p:origin x="3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12/28/2023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12/28/2023</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a:solidFill>
                  <a:srgbClr val="00B050"/>
                </a:solidFill>
              </a:rPr>
              <a:t>Dr. Engr. M Malook Rind</a:t>
            </a:r>
          </a:p>
          <a:p>
            <a:pPr algn="l">
              <a:defRPr/>
            </a:pPr>
            <a:r>
              <a:rPr lang="en-US" altLang="en-US" b="1" err="1" smtClean="0">
                <a:solidFill>
                  <a:schemeClr val="tx1"/>
                </a:solidFill>
                <a:latin typeface="+mj-lt"/>
              </a:rPr>
              <a:t>Ph.D</a:t>
            </a:r>
            <a:r>
              <a:rPr lang="en-US" altLang="en-US" b="1" smtClean="0">
                <a:solidFill>
                  <a:schemeClr val="tx1"/>
                </a:solidFill>
                <a:latin typeface="+mj-lt"/>
              </a:rPr>
              <a:t> (I.T), ME (CSN), MBA (MIS), BE (CS)</a:t>
            </a:r>
          </a:p>
          <a:p>
            <a:pPr algn="l">
              <a:defRPr/>
            </a:pPr>
            <a:r>
              <a:rPr lang="en-US" altLang="en-US" b="1" smtClean="0">
                <a:solidFill>
                  <a:schemeClr val="tx1"/>
                </a:solidFill>
                <a:latin typeface="+mj-lt"/>
              </a:rPr>
              <a:t>CCNA, CCNP, Juniper Certified.</a:t>
            </a:r>
          </a:p>
          <a:p>
            <a:pPr algn="l">
              <a:defRPr/>
            </a:pPr>
            <a:r>
              <a:rPr lang="en-US" altLang="en-US" sz="1400" b="1">
                <a:solidFill>
                  <a:srgbClr val="0070C0"/>
                </a:solidFill>
                <a:latin typeface="+mj-lt"/>
              </a:rPr>
              <a:t>Professor (Computer Science)</a:t>
            </a:r>
          </a:p>
          <a:p>
            <a:pPr algn="l">
              <a:defRPr/>
            </a:pPr>
            <a:endParaRPr lang="en-US" altLang="en-US" sz="1600" b="1">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a:solidFill>
                  <a:srgbClr val="0041C4"/>
                </a:solidFill>
                <a:latin typeface="Times New Roman" pitchFamily="18" charset="0"/>
                <a:ea typeface="+mn-ea"/>
                <a:cs typeface="Times New Roman" pitchFamily="18" charset="0"/>
              </a:rPr>
              <a:t>“Information Security”</a:t>
            </a:r>
            <a:endParaRPr lang="en-US" altLang="en-US" sz="3600" b="1" kern="120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2209800"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smtClean="0">
                <a:solidFill>
                  <a:srgbClr val="0070C0"/>
                </a:solidFill>
                <a:latin typeface="Century Gothic"/>
                <a:ea typeface="+mn-ea"/>
                <a:cs typeface="Times New Roman"/>
              </a:rPr>
              <a:t>Lecture # 11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Deception Instruments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7"/>
          <p:cNvSpPr txBox="1"/>
          <p:nvPr/>
        </p:nvSpPr>
        <p:spPr>
          <a:xfrm>
            <a:off x="169378" y="914400"/>
            <a:ext cx="11946422" cy="5252719"/>
          </a:xfrm>
          <a:prstGeom prst="rect">
            <a:avLst/>
          </a:prstGeom>
        </p:spPr>
        <p:txBody>
          <a:bodyPr vert="horz" wrap="square" lIns="0" tIns="27939" rIns="0" bIns="0" rtlCol="0">
            <a:spAutoFit/>
          </a:bodyPr>
          <a:lstStyle/>
          <a:p>
            <a:pPr marL="365760" indent="-365760" algn="just">
              <a:lnSpc>
                <a:spcPct val="100000"/>
              </a:lnSpc>
              <a:spcBef>
                <a:spcPts val="600"/>
              </a:spcBef>
              <a:spcAft>
                <a:spcPts val="600"/>
              </a:spcAft>
              <a:buClr>
                <a:srgbClr val="004978"/>
              </a:buClr>
              <a:buChar char="•"/>
              <a:tabLst>
                <a:tab pos="185420" algn="l"/>
              </a:tabLst>
            </a:pPr>
            <a:r>
              <a:rPr sz="2400" kern="1200" dirty="0">
                <a:solidFill>
                  <a:prstClr val="black"/>
                </a:solidFill>
                <a:latin typeface="+mn-lt"/>
                <a:ea typeface="+mn-ea"/>
                <a:cs typeface="Times New Roman"/>
              </a:rPr>
              <a:t>Deception can be used as a security defense</a:t>
            </a:r>
          </a:p>
          <a:p>
            <a:pPr marL="617220" marR="212090" lvl="1" indent="-342900" algn="just">
              <a:lnSpc>
                <a:spcPct val="150000"/>
              </a:lnSpc>
              <a:spcBef>
                <a:spcPts val="110"/>
              </a:spcBef>
              <a:buClr>
                <a:srgbClr val="FF6200"/>
              </a:buClr>
              <a:buFont typeface="Arial" panose="020B0604020202020204" pitchFamily="34" charset="0"/>
              <a:buChar char="•"/>
              <a:tabLst>
                <a:tab pos="469900" algn="l"/>
              </a:tabLst>
            </a:pPr>
            <a:r>
              <a:rPr sz="2000" b="1" spc="-5" dirty="0">
                <a:solidFill>
                  <a:srgbClr val="004978"/>
                </a:solidFill>
                <a:latin typeface="+mn-lt"/>
                <a:cs typeface="Arial MT"/>
              </a:rPr>
              <a:t>By directing threat actors away from a valuable asset to something that has little or </a:t>
            </a:r>
            <a:r>
              <a:rPr sz="2000" b="1" spc="-5" dirty="0" smtClean="0">
                <a:solidFill>
                  <a:srgbClr val="004978"/>
                </a:solidFill>
                <a:latin typeface="+mn-lt"/>
                <a:cs typeface="Arial MT"/>
              </a:rPr>
              <a:t>no </a:t>
            </a:r>
            <a:r>
              <a:rPr sz="2000" b="1" spc="-5" dirty="0">
                <a:solidFill>
                  <a:srgbClr val="004978"/>
                </a:solidFill>
                <a:latin typeface="+mn-lt"/>
                <a:cs typeface="Arial MT"/>
              </a:rPr>
              <a:t>value</a:t>
            </a:r>
          </a:p>
          <a:p>
            <a:pPr marL="365760" indent="-365760" algn="just">
              <a:spcBef>
                <a:spcPts val="600"/>
              </a:spcBef>
              <a:spcAft>
                <a:spcPts val="600"/>
              </a:spcAft>
              <a:buClr>
                <a:srgbClr val="004978"/>
              </a:buClr>
              <a:buChar char="•"/>
              <a:tabLst>
                <a:tab pos="185420" algn="l"/>
              </a:tabLst>
            </a:pPr>
            <a:r>
              <a:rPr sz="2400" kern="1200" dirty="0">
                <a:solidFill>
                  <a:prstClr val="black"/>
                </a:solidFill>
                <a:latin typeface="+mn-lt"/>
                <a:ea typeface="+mn-ea"/>
                <a:cs typeface="Times New Roman"/>
              </a:rPr>
              <a:t>Network deception can involve creating and using </a:t>
            </a:r>
            <a:r>
              <a:rPr sz="2400" kern="1200" dirty="0">
                <a:solidFill>
                  <a:srgbClr val="FF0000"/>
                </a:solidFill>
                <a:latin typeface="+mn-lt"/>
                <a:ea typeface="+mn-ea"/>
                <a:cs typeface="Times New Roman"/>
              </a:rPr>
              <a:t>honeypots</a:t>
            </a:r>
            <a:r>
              <a:rPr sz="2400" kern="1200" dirty="0">
                <a:solidFill>
                  <a:prstClr val="black"/>
                </a:solidFill>
                <a:latin typeface="+mn-lt"/>
                <a:ea typeface="+mn-ea"/>
                <a:cs typeface="Times New Roman"/>
              </a:rPr>
              <a:t> and </a:t>
            </a:r>
            <a:r>
              <a:rPr sz="2400" kern="1200" dirty="0">
                <a:solidFill>
                  <a:srgbClr val="FF0000"/>
                </a:solidFill>
                <a:latin typeface="+mn-lt"/>
                <a:ea typeface="+mn-ea"/>
                <a:cs typeface="Times New Roman"/>
              </a:rPr>
              <a:t>sinkholes</a:t>
            </a:r>
          </a:p>
          <a:p>
            <a:pPr marL="365760" indent="-365760" algn="just">
              <a:spcBef>
                <a:spcPts val="600"/>
              </a:spcBef>
              <a:spcAft>
                <a:spcPts val="600"/>
              </a:spcAft>
              <a:buClr>
                <a:srgbClr val="004978"/>
              </a:buClr>
              <a:buChar char="•"/>
              <a:tabLst>
                <a:tab pos="185420" algn="l"/>
              </a:tabLst>
            </a:pPr>
            <a:r>
              <a:rPr sz="2400" b="1" kern="1200" dirty="0">
                <a:solidFill>
                  <a:srgbClr val="FF0000"/>
                </a:solidFill>
                <a:latin typeface="+mn-lt"/>
                <a:ea typeface="+mn-ea"/>
                <a:cs typeface="Times New Roman"/>
              </a:rPr>
              <a:t>Honeypots</a:t>
            </a:r>
          </a:p>
          <a:p>
            <a:pPr marL="617220" marR="212090" lvl="1" indent="-342900" algn="just">
              <a:buClr>
                <a:srgbClr val="FF6200"/>
              </a:buClr>
              <a:buFont typeface="Arial" panose="020B0604020202020204" pitchFamily="34" charset="0"/>
              <a:buChar char="•"/>
              <a:tabLst>
                <a:tab pos="469900" algn="l"/>
              </a:tabLst>
            </a:pPr>
            <a:r>
              <a:rPr sz="2000" b="1" spc="-5" dirty="0">
                <a:solidFill>
                  <a:srgbClr val="004978"/>
                </a:solidFill>
                <a:latin typeface="+mn-lt"/>
                <a:cs typeface="Arial MT"/>
              </a:rPr>
              <a:t>A honeypot is a computer located in an area with limited security that serves as “</a:t>
            </a:r>
            <a:r>
              <a:rPr sz="2000" b="1" spc="-5" dirty="0" smtClean="0">
                <a:solidFill>
                  <a:srgbClr val="004978"/>
                </a:solidFill>
                <a:latin typeface="+mn-lt"/>
                <a:cs typeface="Arial MT"/>
              </a:rPr>
              <a:t>bait”</a:t>
            </a:r>
            <a:r>
              <a:rPr lang="en-US" sz="2000" b="1" spc="-5" dirty="0" smtClean="0">
                <a:solidFill>
                  <a:srgbClr val="004978"/>
                </a:solidFill>
                <a:latin typeface="+mn-lt"/>
                <a:cs typeface="Arial MT"/>
              </a:rPr>
              <a:t> </a:t>
            </a:r>
            <a:r>
              <a:rPr sz="2000" b="1" spc="-5" dirty="0" smtClean="0">
                <a:solidFill>
                  <a:srgbClr val="004978"/>
                </a:solidFill>
                <a:latin typeface="+mn-lt"/>
                <a:cs typeface="Arial MT"/>
              </a:rPr>
              <a:t>to </a:t>
            </a:r>
            <a:r>
              <a:rPr sz="2000" b="1" spc="-5" dirty="0">
                <a:solidFill>
                  <a:srgbClr val="004978"/>
                </a:solidFill>
                <a:latin typeface="+mn-lt"/>
                <a:cs typeface="Arial MT"/>
              </a:rPr>
              <a:t>threat actors</a:t>
            </a:r>
          </a:p>
          <a:p>
            <a:pPr marL="617220" marR="212090" lvl="1" indent="-342900" algn="just">
              <a:buClr>
                <a:srgbClr val="FF6200"/>
              </a:buClr>
              <a:buFont typeface="Arial" panose="020B0604020202020204" pitchFamily="34" charset="0"/>
              <a:buChar char="•"/>
              <a:tabLst>
                <a:tab pos="469900" algn="l"/>
              </a:tabLst>
            </a:pPr>
            <a:r>
              <a:rPr sz="2000" b="1" spc="-5" dirty="0">
                <a:solidFill>
                  <a:srgbClr val="004978"/>
                </a:solidFill>
                <a:latin typeface="+mn-lt"/>
                <a:cs typeface="Arial MT"/>
              </a:rPr>
              <a:t>Two goals of using a honeypot:</a:t>
            </a:r>
          </a:p>
          <a:p>
            <a:pPr marL="914400" lvl="2" indent="-114935">
              <a:lnSpc>
                <a:spcPct val="100000"/>
              </a:lnSpc>
              <a:buClr>
                <a:srgbClr val="000000"/>
              </a:buClr>
              <a:buFont typeface="Arial MT"/>
              <a:buChar char="•"/>
              <a:tabLst>
                <a:tab pos="584835" algn="l"/>
              </a:tabLst>
            </a:pPr>
            <a:r>
              <a:rPr i="1" spc="-5" dirty="0">
                <a:solidFill>
                  <a:srgbClr val="00B050"/>
                </a:solidFill>
                <a:latin typeface="+mn-lt"/>
                <a:cs typeface="Arial"/>
              </a:rPr>
              <a:t>Deflect</a:t>
            </a:r>
            <a:r>
              <a:rPr i="1" spc="-15" dirty="0">
                <a:solidFill>
                  <a:srgbClr val="00B050"/>
                </a:solidFill>
                <a:latin typeface="+mn-lt"/>
                <a:cs typeface="Arial"/>
              </a:rPr>
              <a:t> </a:t>
            </a:r>
            <a:r>
              <a:rPr spc="-5" dirty="0">
                <a:solidFill>
                  <a:srgbClr val="00B050"/>
                </a:solidFill>
                <a:latin typeface="+mn-lt"/>
                <a:cs typeface="Arial MT"/>
              </a:rPr>
              <a:t>(away</a:t>
            </a:r>
            <a:r>
              <a:rPr spc="-10" dirty="0">
                <a:solidFill>
                  <a:srgbClr val="00B050"/>
                </a:solidFill>
                <a:latin typeface="+mn-lt"/>
                <a:cs typeface="Arial MT"/>
              </a:rPr>
              <a:t> </a:t>
            </a:r>
            <a:r>
              <a:rPr spc="5" dirty="0">
                <a:solidFill>
                  <a:srgbClr val="00B050"/>
                </a:solidFill>
                <a:latin typeface="+mn-lt"/>
                <a:cs typeface="Arial MT"/>
              </a:rPr>
              <a:t>from</a:t>
            </a:r>
            <a:r>
              <a:rPr spc="-30" dirty="0">
                <a:solidFill>
                  <a:srgbClr val="00B050"/>
                </a:solidFill>
                <a:latin typeface="+mn-lt"/>
                <a:cs typeface="Arial MT"/>
              </a:rPr>
              <a:t> </a:t>
            </a:r>
            <a:r>
              <a:rPr dirty="0">
                <a:solidFill>
                  <a:srgbClr val="00B050"/>
                </a:solidFill>
                <a:latin typeface="+mn-lt"/>
                <a:cs typeface="Arial MT"/>
              </a:rPr>
              <a:t>real</a:t>
            </a:r>
            <a:r>
              <a:rPr spc="-20" dirty="0">
                <a:solidFill>
                  <a:srgbClr val="00B050"/>
                </a:solidFill>
                <a:latin typeface="+mn-lt"/>
                <a:cs typeface="Arial MT"/>
              </a:rPr>
              <a:t> </a:t>
            </a:r>
            <a:r>
              <a:rPr dirty="0">
                <a:solidFill>
                  <a:srgbClr val="00B050"/>
                </a:solidFill>
                <a:latin typeface="+mn-lt"/>
                <a:cs typeface="Arial MT"/>
              </a:rPr>
              <a:t>servers)</a:t>
            </a:r>
          </a:p>
          <a:p>
            <a:pPr marL="914400" lvl="2" indent="-114935">
              <a:lnSpc>
                <a:spcPct val="100000"/>
              </a:lnSpc>
              <a:buClr>
                <a:srgbClr val="000000"/>
              </a:buClr>
              <a:buFont typeface="Arial MT"/>
              <a:buChar char="•"/>
              <a:tabLst>
                <a:tab pos="584835" algn="l"/>
              </a:tabLst>
            </a:pPr>
            <a:r>
              <a:rPr i="1" spc="-5" dirty="0">
                <a:solidFill>
                  <a:srgbClr val="00B050"/>
                </a:solidFill>
                <a:latin typeface="+mn-lt"/>
                <a:cs typeface="Arial"/>
              </a:rPr>
              <a:t>Discover</a:t>
            </a:r>
            <a:r>
              <a:rPr i="1" spc="-15" dirty="0">
                <a:solidFill>
                  <a:srgbClr val="00B050"/>
                </a:solidFill>
                <a:latin typeface="+mn-lt"/>
                <a:cs typeface="Arial"/>
              </a:rPr>
              <a:t> </a:t>
            </a:r>
            <a:r>
              <a:rPr spc="-5" dirty="0">
                <a:solidFill>
                  <a:srgbClr val="00B050"/>
                </a:solidFill>
                <a:latin typeface="+mn-lt"/>
                <a:cs typeface="Arial MT"/>
              </a:rPr>
              <a:t>(revealing</a:t>
            </a:r>
            <a:r>
              <a:rPr spc="5" dirty="0">
                <a:solidFill>
                  <a:srgbClr val="00B050"/>
                </a:solidFill>
                <a:latin typeface="+mn-lt"/>
                <a:cs typeface="Arial MT"/>
              </a:rPr>
              <a:t> </a:t>
            </a:r>
            <a:r>
              <a:rPr dirty="0">
                <a:solidFill>
                  <a:srgbClr val="00B050"/>
                </a:solidFill>
                <a:latin typeface="+mn-lt"/>
                <a:cs typeface="Arial MT"/>
              </a:rPr>
              <a:t>attack</a:t>
            </a:r>
            <a:r>
              <a:rPr spc="-30" dirty="0">
                <a:solidFill>
                  <a:srgbClr val="00B050"/>
                </a:solidFill>
                <a:latin typeface="+mn-lt"/>
                <a:cs typeface="Arial MT"/>
              </a:rPr>
              <a:t> </a:t>
            </a:r>
            <a:r>
              <a:rPr dirty="0">
                <a:solidFill>
                  <a:srgbClr val="00B050"/>
                </a:solidFill>
                <a:latin typeface="+mn-lt"/>
                <a:cs typeface="Arial MT"/>
              </a:rPr>
              <a:t>techniques)</a:t>
            </a:r>
          </a:p>
          <a:p>
            <a:pPr marL="617220" marR="212090" lvl="1" indent="-342900" algn="just">
              <a:buClr>
                <a:srgbClr val="FF6200"/>
              </a:buClr>
              <a:buFont typeface="Arial" panose="020B0604020202020204" pitchFamily="34" charset="0"/>
              <a:buChar char="•"/>
              <a:tabLst>
                <a:tab pos="469900" algn="l"/>
              </a:tabLst>
            </a:pPr>
            <a:r>
              <a:rPr sz="2000" b="1" spc="-5" dirty="0">
                <a:solidFill>
                  <a:srgbClr val="004978"/>
                </a:solidFill>
                <a:latin typeface="+mn-lt"/>
                <a:cs typeface="Arial MT"/>
              </a:rPr>
              <a:t>A honeynet is a network of honeypots set up with intentional vulnerabilities</a:t>
            </a:r>
          </a:p>
          <a:p>
            <a:pPr marL="365760" marR="212090" lvl="1" indent="-365760" algn="just">
              <a:lnSpc>
                <a:spcPct val="150000"/>
              </a:lnSpc>
              <a:spcBef>
                <a:spcPts val="600"/>
              </a:spcBef>
              <a:spcAft>
                <a:spcPts val="600"/>
              </a:spcAft>
              <a:buClr>
                <a:srgbClr val="004978"/>
              </a:buClr>
              <a:buFont typeface="Arial" panose="020B0604020202020204" pitchFamily="34" charset="0"/>
              <a:buChar char="•"/>
              <a:tabLst>
                <a:tab pos="185420" algn="l"/>
              </a:tabLst>
            </a:pPr>
            <a:r>
              <a:rPr sz="2400" b="1" kern="1200" dirty="0" smtClean="0">
                <a:solidFill>
                  <a:srgbClr val="FF0000"/>
                </a:solidFill>
                <a:latin typeface="+mn-lt"/>
                <a:ea typeface="+mn-ea"/>
                <a:cs typeface="Times New Roman"/>
              </a:rPr>
              <a:t>Sinkholes</a:t>
            </a:r>
            <a:endParaRPr sz="2400" b="1" kern="1200" dirty="0">
              <a:solidFill>
                <a:srgbClr val="FF0000"/>
              </a:solidFill>
              <a:latin typeface="+mn-lt"/>
              <a:ea typeface="+mn-ea"/>
              <a:cs typeface="Times New Roman"/>
            </a:endParaRPr>
          </a:p>
          <a:p>
            <a:pPr marL="617220" marR="212090" lvl="1" indent="-342900" algn="just">
              <a:buClr>
                <a:srgbClr val="FF6200"/>
              </a:buClr>
              <a:buFont typeface="Arial" panose="020B0604020202020204" pitchFamily="34" charset="0"/>
              <a:buChar char="•"/>
              <a:tabLst>
                <a:tab pos="469900" algn="l"/>
              </a:tabLst>
            </a:pPr>
            <a:r>
              <a:rPr sz="2000" b="1" spc="-5" dirty="0">
                <a:solidFill>
                  <a:srgbClr val="004978"/>
                </a:solidFill>
                <a:latin typeface="+mn-lt"/>
                <a:cs typeface="Arial MT"/>
              </a:rPr>
              <a:t>A sinkhole is a “bottomless pit” designed to steer unwanted traffic away from </a:t>
            </a:r>
            <a:r>
              <a:rPr sz="2000" b="1" spc="-5" dirty="0" smtClean="0">
                <a:solidFill>
                  <a:srgbClr val="004978"/>
                </a:solidFill>
                <a:latin typeface="+mn-lt"/>
                <a:cs typeface="Arial MT"/>
              </a:rPr>
              <a:t>its</a:t>
            </a:r>
            <a:r>
              <a:rPr lang="en-US" sz="2000" b="1" spc="-5" dirty="0" smtClean="0">
                <a:solidFill>
                  <a:srgbClr val="004978"/>
                </a:solidFill>
                <a:latin typeface="+mn-lt"/>
                <a:cs typeface="Arial MT"/>
              </a:rPr>
              <a:t> </a:t>
            </a:r>
            <a:r>
              <a:rPr sz="2000" b="1" spc="-5" dirty="0" smtClean="0">
                <a:solidFill>
                  <a:srgbClr val="004978"/>
                </a:solidFill>
                <a:latin typeface="+mn-lt"/>
                <a:cs typeface="Arial MT"/>
              </a:rPr>
              <a:t>intended </a:t>
            </a:r>
            <a:r>
              <a:rPr sz="2000" b="1" spc="-5" dirty="0">
                <a:solidFill>
                  <a:srgbClr val="004978"/>
                </a:solidFill>
                <a:latin typeface="+mn-lt"/>
                <a:cs typeface="Arial MT"/>
              </a:rPr>
              <a:t>destination to another device</a:t>
            </a:r>
          </a:p>
          <a:p>
            <a:pPr marL="914400" lvl="2" indent="-114935">
              <a:spcBef>
                <a:spcPts val="120"/>
              </a:spcBef>
              <a:buClr>
                <a:srgbClr val="000000"/>
              </a:buClr>
              <a:buFont typeface="Arial MT"/>
              <a:buChar char="•"/>
              <a:tabLst>
                <a:tab pos="584835" algn="l"/>
              </a:tabLst>
            </a:pPr>
            <a:r>
              <a:rPr i="1" spc="-5" dirty="0">
                <a:solidFill>
                  <a:srgbClr val="00B050"/>
                </a:solidFill>
                <a:latin typeface="+mn-lt"/>
                <a:cs typeface="Arial"/>
              </a:rPr>
              <a:t>The goal is to deceive the threat actor into thinking the attack was successful</a:t>
            </a:r>
          </a:p>
        </p:txBody>
      </p:sp>
    </p:spTree>
    <p:extLst>
      <p:ext uri="{BB962C8B-B14F-4D97-AF65-F5344CB8AC3E}">
        <p14:creationId xmlns:p14="http://schemas.microsoft.com/office/powerpoint/2010/main" val="58330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1"/>
          <p:cNvSpPr txBox="1"/>
          <p:nvPr/>
        </p:nvSpPr>
        <p:spPr>
          <a:xfrm>
            <a:off x="228599" y="888407"/>
            <a:ext cx="6629401" cy="4505721"/>
          </a:xfrm>
          <a:prstGeom prst="rect">
            <a:avLst/>
          </a:prstGeom>
        </p:spPr>
        <p:txBody>
          <a:bodyPr vert="horz" wrap="square" lIns="0" tIns="133985" rIns="0" bIns="0" rtlCol="0">
            <a:spAutoFit/>
          </a:bodyPr>
          <a:lstStyle/>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Times New Roman"/>
              </a:rPr>
              <a:t>An </a:t>
            </a:r>
            <a:r>
              <a:rPr kumimoji="0" lang="en-US" sz="2400" b="1" i="0" u="none" strike="noStrike" kern="1200" cap="none" spc="0" normalizeH="0" baseline="0" noProof="0" dirty="0">
                <a:ln>
                  <a:noFill/>
                </a:ln>
                <a:solidFill>
                  <a:prstClr val="black"/>
                </a:solidFill>
                <a:effectLst/>
                <a:uLnTx/>
                <a:uFillTx/>
                <a:latin typeface="Calibri"/>
                <a:ea typeface="+mn-ea"/>
                <a:cs typeface="Times New Roman"/>
              </a:rPr>
              <a:t>I</a:t>
            </a:r>
            <a:r>
              <a:rPr kumimoji="0" lang="en-US" sz="2400" b="1" i="0" u="none" strike="noStrike" kern="1200" cap="none" spc="0" normalizeH="0" baseline="0" noProof="0" dirty="0" smtClean="0">
                <a:ln>
                  <a:noFill/>
                </a:ln>
                <a:solidFill>
                  <a:prstClr val="black"/>
                </a:solidFill>
                <a:effectLst/>
                <a:uLnTx/>
                <a:uFillTx/>
                <a:latin typeface="Calibri"/>
                <a:ea typeface="+mn-ea"/>
                <a:cs typeface="Times New Roman"/>
              </a:rPr>
              <a:t>ntrusion Detection System </a:t>
            </a:r>
            <a:r>
              <a:rPr kumimoji="0" lang="en-US" sz="2400" b="0" i="0" u="none" strike="noStrike" kern="1200" cap="none" spc="0" normalizeH="0" baseline="0" noProof="0" dirty="0" smtClean="0">
                <a:ln>
                  <a:noFill/>
                </a:ln>
                <a:solidFill>
                  <a:prstClr val="black"/>
                </a:solidFill>
                <a:effectLst/>
                <a:uLnTx/>
                <a:uFillTx/>
                <a:latin typeface="Calibri"/>
                <a:ea typeface="+mn-ea"/>
                <a:cs typeface="Times New Roman"/>
              </a:rPr>
              <a:t>(IDS) is defined as a solution that monitors network events and analyzes them to detect security incidents and imminent threats.</a:t>
            </a:r>
          </a:p>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Times New Roman"/>
              </a:rPr>
              <a:t>An </a:t>
            </a:r>
            <a:r>
              <a:rPr kumimoji="0" lang="en-US" sz="2400" b="1" i="0" u="none" strike="noStrike" kern="1200" cap="none" spc="0" normalizeH="0" baseline="0" noProof="0" dirty="0">
                <a:ln>
                  <a:noFill/>
                </a:ln>
                <a:solidFill>
                  <a:prstClr val="black"/>
                </a:solidFill>
                <a:effectLst/>
                <a:uLnTx/>
                <a:uFillTx/>
                <a:latin typeface="Calibri"/>
                <a:ea typeface="+mn-ea"/>
                <a:cs typeface="Times New Roman"/>
              </a:rPr>
              <a:t>I</a:t>
            </a:r>
            <a:r>
              <a:rPr kumimoji="0" lang="en-US" sz="2400" b="1" i="0" u="none" strike="noStrike" kern="1200" cap="none" spc="0" normalizeH="0" baseline="0" noProof="0" dirty="0" smtClean="0">
                <a:ln>
                  <a:noFill/>
                </a:ln>
                <a:solidFill>
                  <a:prstClr val="black"/>
                </a:solidFill>
                <a:effectLst/>
                <a:uLnTx/>
                <a:uFillTx/>
                <a:latin typeface="Calibri"/>
                <a:ea typeface="+mn-ea"/>
                <a:cs typeface="Times New Roman"/>
              </a:rPr>
              <a:t>ntrusion Prevention </a:t>
            </a:r>
            <a:r>
              <a:rPr kumimoji="0" lang="en-US" sz="2400" b="1" i="0" u="none" strike="noStrike" kern="1200" cap="none" spc="0" normalizeH="0" baseline="0" noProof="0" dirty="0">
                <a:ln>
                  <a:noFill/>
                </a:ln>
                <a:solidFill>
                  <a:prstClr val="black"/>
                </a:solidFill>
                <a:effectLst/>
                <a:uLnTx/>
                <a:uFillTx/>
                <a:latin typeface="Calibri"/>
                <a:ea typeface="+mn-ea"/>
                <a:cs typeface="Times New Roman"/>
              </a:rPr>
              <a:t>S</a:t>
            </a:r>
            <a:r>
              <a:rPr kumimoji="0" lang="en-US" sz="2400" b="1" i="0" u="none" strike="noStrike" kern="1200" cap="none" spc="0" normalizeH="0" baseline="0" noProof="0" dirty="0" smtClean="0">
                <a:ln>
                  <a:noFill/>
                </a:ln>
                <a:solidFill>
                  <a:prstClr val="black"/>
                </a:solidFill>
                <a:effectLst/>
                <a:uLnTx/>
                <a:uFillTx/>
                <a:latin typeface="Calibri"/>
                <a:ea typeface="+mn-ea"/>
                <a:cs typeface="Times New Roman"/>
              </a:rPr>
              <a:t>ystem </a:t>
            </a:r>
            <a:r>
              <a:rPr kumimoji="0" lang="en-US" sz="2400" b="0" i="0" u="none" strike="noStrike" kern="1200" cap="none" spc="0" normalizeH="0" baseline="0" noProof="0" dirty="0" smtClean="0">
                <a:ln>
                  <a:noFill/>
                </a:ln>
                <a:solidFill>
                  <a:prstClr val="black"/>
                </a:solidFill>
                <a:effectLst/>
                <a:uLnTx/>
                <a:uFillTx/>
                <a:latin typeface="Calibri"/>
                <a:ea typeface="+mn-ea"/>
                <a:cs typeface="Times New Roman"/>
              </a:rPr>
              <a:t>(IPS) is defined as a solution that performs intrusion detection and then goes one step ahead and prevents any detected threats. </a:t>
            </a:r>
          </a:p>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Times New Roman"/>
              </a:rPr>
              <a:t>These security solutions protect businesses by proactively thwarting potential cybersecurity incidents.</a:t>
            </a:r>
          </a:p>
        </p:txBody>
      </p:sp>
      <p:pic>
        <p:nvPicPr>
          <p:cNvPr id="2050" name="Picture 2" descr="What is an Intrusion Prevention System (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75" y="943894"/>
            <a:ext cx="5102225" cy="553310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063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68196" y="990600"/>
            <a:ext cx="11795204" cy="5486400"/>
          </a:xfrm>
          <a:prstGeom prst="rect">
            <a:avLst/>
          </a:prstGeom>
          <a:ln>
            <a:solidFill>
              <a:schemeClr val="accent1"/>
            </a:solidFill>
          </a:ln>
        </p:spPr>
      </p:pic>
    </p:spTree>
    <p:extLst>
      <p:ext uri="{BB962C8B-B14F-4D97-AF65-F5344CB8AC3E}">
        <p14:creationId xmlns:p14="http://schemas.microsoft.com/office/powerpoint/2010/main" val="15958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1"/>
          <p:cNvSpPr txBox="1"/>
          <p:nvPr/>
        </p:nvSpPr>
        <p:spPr>
          <a:xfrm>
            <a:off x="152400" y="838200"/>
            <a:ext cx="11963400" cy="4487767"/>
          </a:xfrm>
          <a:prstGeom prst="rect">
            <a:avLst/>
          </a:prstGeom>
        </p:spPr>
        <p:txBody>
          <a:bodyPr vert="horz" wrap="square" lIns="0" tIns="133985" rIns="0" bIns="0" rtlCol="0">
            <a:spAutoFit/>
          </a:bodyPr>
          <a:lstStyle/>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lang="en-US" sz="2400" b="1" i="0" u="none" strike="noStrike" kern="1200" cap="none" spc="0" normalizeH="0" baseline="0" noProof="0" dirty="0" smtClean="0">
                <a:ln>
                  <a:noFill/>
                </a:ln>
                <a:solidFill>
                  <a:srgbClr val="FF0000"/>
                </a:solidFill>
                <a:effectLst/>
                <a:uLnTx/>
                <a:uFillTx/>
                <a:latin typeface="Calibri"/>
                <a:ea typeface="+mn-ea"/>
                <a:cs typeface="Times New Roman"/>
              </a:rPr>
              <a:t>IDS Operation:</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An IDS (Intrusion Detection System) monitors the traffic on a computer network to detect any suspicious activity.</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It analyzes the data flowing through the network to look for patterns and signs of abnormal behavior.</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The IDS compares the network activity to a set of predefined rules and patterns to identify any activity that might indicate an attack or intrusion.</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If the IDS detects something that matches one of these rules or patterns, it sends an alert to the system administrator.</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The system administrator can then investigate the alert and take action to prevent any damage or further intrusion.</a:t>
            </a:r>
          </a:p>
          <a:p>
            <a:pPr marL="365760" marR="0" lvl="0" indent="-365760" algn="just" defTabSz="914400" eaLnBrk="1" fontAlgn="auto" latinLnBrk="0" hangingPunct="1">
              <a:lnSpc>
                <a:spcPct val="100000"/>
              </a:lnSpc>
              <a:spcBef>
                <a:spcPts val="1200"/>
              </a:spcBef>
              <a:spcAft>
                <a:spcPts val="600"/>
              </a:spcAft>
              <a:buClr>
                <a:srgbClr val="004978"/>
              </a:buClr>
              <a:buSzTx/>
              <a:buFontTx/>
              <a:buChar char="•"/>
              <a:tabLst>
                <a:tab pos="185420" algn="l"/>
              </a:tabLst>
              <a:defRPr/>
            </a:pPr>
            <a:r>
              <a:rPr kumimoji="0" lang="en-US" sz="2400" b="1" i="0" u="none" strike="noStrike" kern="1200" cap="none" spc="0" normalizeH="0" baseline="0" noProof="0" dirty="0" smtClean="0">
                <a:ln>
                  <a:noFill/>
                </a:ln>
                <a:solidFill>
                  <a:srgbClr val="FF0000"/>
                </a:solidFill>
                <a:effectLst/>
                <a:uLnTx/>
                <a:uFillTx/>
                <a:latin typeface="Calibri"/>
                <a:ea typeface="+mn-ea"/>
                <a:cs typeface="Times New Roman"/>
              </a:rPr>
              <a:t>IDS Deployment Options </a:t>
            </a:r>
            <a:endParaRPr kumimoji="0" lang="en-US" sz="2000" b="0" i="0" u="none" strike="noStrike" kern="0" cap="none" spc="-5" normalizeH="0" baseline="0" noProof="0" dirty="0" smtClean="0">
              <a:ln>
                <a:noFill/>
              </a:ln>
              <a:solidFill>
                <a:srgbClr val="004978"/>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sz="2000" b="0" i="0" u="none" strike="noStrike" kern="0" cap="none" spc="-5" normalizeH="0" baseline="0" noProof="0" dirty="0" smtClean="0">
              <a:ln>
                <a:noFill/>
              </a:ln>
              <a:solidFill>
                <a:srgbClr val="004978"/>
              </a:solidFill>
              <a:effectLst/>
              <a:uLnTx/>
              <a:uFillTx/>
              <a:latin typeface="Calibri"/>
              <a:cs typeface="Arial MT"/>
            </a:endParaRPr>
          </a:p>
          <a:p>
            <a:pPr marL="799465" marR="0" lvl="2" indent="0" defTabSz="914400" eaLnBrk="1" fontAlgn="auto" latinLnBrk="0" hangingPunct="1">
              <a:lnSpc>
                <a:spcPct val="100000"/>
              </a:lnSpc>
              <a:spcBef>
                <a:spcPts val="105"/>
              </a:spcBef>
              <a:spcAft>
                <a:spcPts val="0"/>
              </a:spcAft>
              <a:buClr>
                <a:srgbClr val="000000"/>
              </a:buClr>
              <a:buSzTx/>
              <a:buFontTx/>
              <a:buNone/>
              <a:tabLst>
                <a:tab pos="584835" algn="l"/>
              </a:tabLst>
              <a:defRPr/>
            </a:pPr>
            <a:endParaRPr kumimoji="0" sz="1400" b="0" i="0" u="none" strike="noStrike" kern="0" cap="none" spc="0" normalizeH="0" baseline="0" noProof="0" dirty="0">
              <a:ln>
                <a:noFill/>
              </a:ln>
              <a:solidFill>
                <a:sysClr val="windowText" lastClr="000000"/>
              </a:solidFill>
              <a:effectLst/>
              <a:uLnTx/>
              <a:uFillTx/>
              <a:latin typeface="Arial MT"/>
              <a:cs typeface="Arial MT"/>
            </a:endParaRPr>
          </a:p>
        </p:txBody>
      </p:sp>
      <p:sp>
        <p:nvSpPr>
          <p:cNvPr id="3" name="Rectangle 2"/>
          <p:cNvSpPr/>
          <p:nvPr/>
        </p:nvSpPr>
        <p:spPr>
          <a:xfrm>
            <a:off x="3962400" y="6260068"/>
            <a:ext cx="2390398" cy="369332"/>
          </a:xfrm>
          <a:prstGeom prst="rect">
            <a:avLst/>
          </a:prstGeom>
          <a:ln>
            <a:solidFill>
              <a:schemeClr val="accent1"/>
            </a:solid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OpenSans-Semibold"/>
              </a:rPr>
              <a:t>Inline vs. passive IDS</a:t>
            </a: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a:blip r:embed="rId3"/>
          <a:stretch>
            <a:fillRect/>
          </a:stretch>
        </p:blipFill>
        <p:spPr>
          <a:xfrm>
            <a:off x="1752600" y="4742272"/>
            <a:ext cx="8203580" cy="1429928"/>
          </a:xfrm>
          <a:prstGeom prst="rect">
            <a:avLst/>
          </a:prstGeom>
          <a:ln>
            <a:solidFill>
              <a:schemeClr val="accent1"/>
            </a:solidFill>
          </a:ln>
        </p:spPr>
      </p:pic>
    </p:spTree>
    <p:extLst>
      <p:ext uri="{BB962C8B-B14F-4D97-AF65-F5344CB8AC3E}">
        <p14:creationId xmlns:p14="http://schemas.microsoft.com/office/powerpoint/2010/main" val="1223330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1"/>
          <p:cNvSpPr txBox="1"/>
          <p:nvPr/>
        </p:nvSpPr>
        <p:spPr>
          <a:xfrm>
            <a:off x="152400" y="838200"/>
            <a:ext cx="11963400" cy="3292568"/>
          </a:xfrm>
          <a:prstGeom prst="rect">
            <a:avLst/>
          </a:prstGeom>
        </p:spPr>
        <p:txBody>
          <a:bodyPr vert="horz" wrap="square" lIns="0" tIns="133985" rIns="0" bIns="0" rtlCol="0">
            <a:spAutoFit/>
          </a:bodyPr>
          <a:lstStyle/>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lang="en-US" sz="2400" b="1" i="0" u="none" strike="noStrike" kern="1200" cap="none" spc="0" normalizeH="0" baseline="0" noProof="0" dirty="0" smtClean="0">
                <a:ln>
                  <a:noFill/>
                </a:ln>
                <a:solidFill>
                  <a:srgbClr val="FF0000"/>
                </a:solidFill>
                <a:effectLst/>
                <a:uLnTx/>
                <a:uFillTx/>
                <a:latin typeface="Calibri"/>
                <a:ea typeface="+mn-ea"/>
                <a:cs typeface="Times New Roman"/>
              </a:rPr>
              <a:t>Classification of Intrusion Detection System:</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IDS are classified into 5 types</a:t>
            </a: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800" b="1" i="1" u="none" strike="noStrike" kern="0" cap="none" spc="-5" normalizeH="0" baseline="0" noProof="0" dirty="0">
                <a:ln>
                  <a:noFill/>
                </a:ln>
                <a:solidFill>
                  <a:srgbClr val="00B050"/>
                </a:solidFill>
                <a:effectLst/>
                <a:uLnTx/>
                <a:uFillTx/>
                <a:latin typeface="Calibri"/>
                <a:cs typeface="Arial"/>
              </a:rPr>
              <a:t>Network Intrusion Detection System (NIDS</a:t>
            </a:r>
            <a:r>
              <a:rPr kumimoji="0" lang="en-US" sz="1800" b="1"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smtClean="0">
                <a:ln>
                  <a:noFill/>
                </a:ln>
                <a:solidFill>
                  <a:prstClr val="black"/>
                </a:solidFill>
                <a:effectLst/>
                <a:uLnTx/>
                <a:uFillTx/>
                <a:latin typeface="Calibri"/>
                <a:cs typeface="Arial"/>
              </a:rPr>
              <a:t>is deployed at a strategic point or points within the network, where it can monitor inbound and outbound traffic to and from all the devices on the network. Once an attack is identified or abnormal behavior is observed, the alert can be sent to the administrator. </a:t>
            </a:r>
            <a:endParaRPr kumimoji="0" lang="en-US" sz="1800" b="1" i="1" u="none" strike="noStrike" kern="0" cap="none" spc="-5" normalizeH="0" baseline="0" noProof="0" dirty="0">
              <a:ln>
                <a:noFill/>
              </a:ln>
              <a:solidFill>
                <a:srgbClr val="00B050"/>
              </a:solidFill>
              <a:effectLst/>
              <a:uLnTx/>
              <a:uFillTx/>
              <a:latin typeface="Calibri"/>
              <a:cs typeface="Arial"/>
            </a:endParaRP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800" b="1" i="1" u="none" strike="noStrike" kern="0" cap="none" spc="-5" normalizeH="0" baseline="0" noProof="0" dirty="0">
                <a:ln>
                  <a:noFill/>
                </a:ln>
                <a:solidFill>
                  <a:srgbClr val="00B050"/>
                </a:solidFill>
                <a:effectLst/>
                <a:uLnTx/>
                <a:uFillTx/>
                <a:latin typeface="Calibri"/>
                <a:cs typeface="Arial"/>
              </a:rPr>
              <a:t>Host Intrusion Detection System (HIDS</a:t>
            </a:r>
            <a:r>
              <a:rPr kumimoji="0" lang="en-US" sz="1800" b="1"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a:ln>
                  <a:noFill/>
                </a:ln>
                <a:solidFill>
                  <a:prstClr val="black"/>
                </a:solidFill>
                <a:effectLst/>
                <a:uLnTx/>
                <a:uFillTx/>
                <a:latin typeface="Calibri"/>
                <a:cs typeface="Arial"/>
              </a:rPr>
              <a:t>run on independent hosts or devices on the network. A HIDS monitors the incoming and outgoing packets from the device only and will alert the administrator if suspicious or malicious activity is </a:t>
            </a:r>
            <a:r>
              <a:rPr kumimoji="0" lang="en-US" sz="1600" b="1" i="1" u="none" strike="noStrike" kern="0" cap="none" spc="-5" normalizeH="0" baseline="0" noProof="0" dirty="0" smtClean="0">
                <a:ln>
                  <a:noFill/>
                </a:ln>
                <a:solidFill>
                  <a:prstClr val="black"/>
                </a:solidFill>
                <a:effectLst/>
                <a:uLnTx/>
                <a:uFillTx/>
                <a:latin typeface="Calibri"/>
                <a:cs typeface="Arial"/>
              </a:rPr>
              <a:t>detected.</a:t>
            </a:r>
            <a:endParaRPr kumimoji="0" lang="en-US" sz="1600" b="1" i="1" u="none" strike="noStrike" kern="0" cap="none" spc="-5" normalizeH="0" baseline="0" noProof="0" dirty="0">
              <a:ln>
                <a:noFill/>
              </a:ln>
              <a:solidFill>
                <a:prstClr val="black"/>
              </a:solidFill>
              <a:effectLst/>
              <a:uLnTx/>
              <a:uFillTx/>
              <a:latin typeface="Calibri"/>
              <a:cs typeface="Arial"/>
            </a:endParaRP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lang="en-US" sz="1800" b="1" i="1" u="none" strike="noStrike" kern="0" cap="none" spc="-5" normalizeH="0" baseline="0" noProof="0" dirty="0" smtClean="0">
              <a:ln>
                <a:noFill/>
              </a:ln>
              <a:solidFill>
                <a:srgbClr val="00B050"/>
              </a:solidFill>
              <a:effectLst/>
              <a:uLnTx/>
              <a:uFillTx/>
              <a:latin typeface="Calibri"/>
              <a:cs typeface="Arial"/>
            </a:endParaRP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lang="en-US" sz="1800" b="1" i="1" u="none" strike="noStrike" kern="0" cap="none" spc="-5" normalizeH="0" baseline="0" noProof="0" dirty="0" smtClean="0">
              <a:ln>
                <a:noFill/>
              </a:ln>
              <a:solidFill>
                <a:srgbClr val="00B050"/>
              </a:solidFill>
              <a:effectLst/>
              <a:uLnTx/>
              <a:uFillTx/>
              <a:latin typeface="Calibri"/>
              <a:cs typeface="Arial"/>
            </a:endParaRP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lang="en-US" sz="1800" b="1" i="1" u="none" strike="noStrike" kern="0" cap="none" spc="-5" normalizeH="0" baseline="0" noProof="0" dirty="0">
              <a:ln>
                <a:noFill/>
              </a:ln>
              <a:solidFill>
                <a:srgbClr val="00B050"/>
              </a:solidFill>
              <a:effectLst/>
              <a:uLnTx/>
              <a:uFillTx/>
              <a:latin typeface="Calibri"/>
              <a:cs typeface="Arial"/>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sz="1400" b="0" i="0" u="none" strike="noStrike" kern="0" cap="none" spc="0" normalizeH="0" baseline="0" noProof="0" dirty="0">
              <a:ln>
                <a:noFill/>
              </a:ln>
              <a:solidFill>
                <a:sysClr val="windowText" lastClr="000000"/>
              </a:solidFill>
              <a:effectLst/>
              <a:uLnTx/>
              <a:uFillTx/>
              <a:latin typeface="Arial MT"/>
              <a:cs typeface="Arial MT"/>
            </a:endParaRPr>
          </a:p>
        </p:txBody>
      </p:sp>
      <p:pic>
        <p:nvPicPr>
          <p:cNvPr id="3074" name="Picture 2" descr="Difference between HIDs and NIDs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3200400"/>
            <a:ext cx="5943600" cy="33588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6" name="Picture 4" descr="NI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00400"/>
            <a:ext cx="5562600" cy="33588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132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1"/>
          <p:cNvSpPr txBox="1"/>
          <p:nvPr/>
        </p:nvSpPr>
        <p:spPr>
          <a:xfrm>
            <a:off x="152400" y="838200"/>
            <a:ext cx="11811000" cy="4839145"/>
          </a:xfrm>
          <a:prstGeom prst="rect">
            <a:avLst/>
          </a:prstGeom>
        </p:spPr>
        <p:txBody>
          <a:bodyPr vert="horz" wrap="square" lIns="0" tIns="133985" rIns="0" bIns="0" rtlCol="0">
            <a:spAutoFit/>
          </a:bodyPr>
          <a:lstStyle/>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2000" b="1" i="1" u="none" strike="noStrike" kern="0" cap="none" spc="-5" normalizeH="0" baseline="0" noProof="0" dirty="0" smtClean="0">
                <a:ln>
                  <a:noFill/>
                </a:ln>
                <a:solidFill>
                  <a:srgbClr val="00B050"/>
                </a:solidFill>
                <a:effectLst/>
                <a:uLnTx/>
                <a:uFillTx/>
                <a:latin typeface="Calibri"/>
                <a:cs typeface="Arial"/>
              </a:rPr>
              <a:t>Protocol-based Intrusion Detection System (PIDS): </a:t>
            </a:r>
            <a:endParaRPr kumimoji="0" lang="en-US" sz="2000" b="1" i="1" u="none" strike="noStrike" kern="0" cap="none" spc="-5" normalizeH="0" baseline="0" noProof="0" dirty="0" smtClean="0">
              <a:ln>
                <a:noFill/>
              </a:ln>
              <a:solidFill>
                <a:srgbClr val="00B050"/>
              </a:solidFill>
              <a:effectLst/>
              <a:uLnTx/>
              <a:uFillTx/>
              <a:latin typeface="Calibri"/>
              <a:cs typeface="Arial"/>
            </a:endParaRPr>
          </a:p>
          <a:p>
            <a:pPr marL="914400" lvl="4" indent="-114935" algn="just">
              <a:spcBef>
                <a:spcPts val="105"/>
              </a:spcBef>
              <a:buClr>
                <a:srgbClr val="000000"/>
              </a:buClr>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A </a:t>
            </a:r>
            <a:r>
              <a:rPr kumimoji="0" lang="en-US" sz="1600" b="1" i="1" u="none" strike="noStrike" kern="0" cap="none" spc="-5" normalizeH="0" baseline="0" noProof="0" dirty="0" smtClean="0">
                <a:ln>
                  <a:noFill/>
                </a:ln>
                <a:solidFill>
                  <a:prstClr val="black"/>
                </a:solidFill>
                <a:effectLst/>
                <a:uLnTx/>
                <a:uFillTx/>
                <a:latin typeface="Calibri"/>
                <a:cs typeface="Arial"/>
              </a:rPr>
              <a:t>specific </a:t>
            </a:r>
            <a:r>
              <a:rPr kumimoji="0" lang="en-US" sz="1600" b="1" i="1" u="none" strike="noStrike" kern="0" cap="none" spc="-5" normalizeH="0" baseline="0" noProof="0" dirty="0">
                <a:ln>
                  <a:noFill/>
                </a:ln>
                <a:solidFill>
                  <a:prstClr val="black"/>
                </a:solidFill>
                <a:effectLst/>
                <a:uLnTx/>
                <a:uFillTx/>
                <a:latin typeface="Calibri"/>
                <a:cs typeface="Arial"/>
              </a:rPr>
              <a:t>IDS that monitors the protocol in use</a:t>
            </a:r>
            <a:r>
              <a:rPr kumimoji="0" lang="en-US" sz="1600" b="1" i="1" u="none" strike="noStrike" kern="0" cap="none" spc="-5" normalizeH="0" baseline="0" noProof="0" dirty="0" smtClean="0">
                <a:ln>
                  <a:noFill/>
                </a:ln>
                <a:solidFill>
                  <a:prstClr val="black"/>
                </a:solidFill>
                <a:effectLst/>
                <a:uLnTx/>
                <a:uFillTx/>
                <a:latin typeface="Calibri"/>
                <a:cs typeface="Arial"/>
              </a:rPr>
              <a:t>.</a:t>
            </a:r>
          </a:p>
          <a:p>
            <a:pPr marL="914400" lvl="4" indent="-114935" algn="just">
              <a:spcBef>
                <a:spcPts val="105"/>
              </a:spcBef>
              <a:buClr>
                <a:srgbClr val="000000"/>
              </a:buClr>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This </a:t>
            </a:r>
            <a:r>
              <a:rPr kumimoji="0" lang="en-US" sz="1600" b="1" i="1" u="none" strike="noStrike" kern="0" cap="none" spc="-5" normalizeH="0" baseline="0" noProof="0" dirty="0">
                <a:ln>
                  <a:noFill/>
                </a:ln>
                <a:solidFill>
                  <a:prstClr val="black"/>
                </a:solidFill>
                <a:effectLst/>
                <a:uLnTx/>
                <a:uFillTx/>
                <a:latin typeface="Calibri"/>
                <a:cs typeface="Arial"/>
              </a:rPr>
              <a:t>system typically analyzes the HTTP or HTTPS protocol stream between your devices and the </a:t>
            </a:r>
            <a:r>
              <a:rPr kumimoji="0" lang="en-US" sz="1600" b="1" i="1" u="none" strike="noStrike" kern="0" cap="none" spc="-5" normalizeH="0" baseline="0" noProof="0" dirty="0" smtClean="0">
                <a:ln>
                  <a:noFill/>
                </a:ln>
                <a:solidFill>
                  <a:prstClr val="black"/>
                </a:solidFill>
                <a:effectLst/>
                <a:uLnTx/>
                <a:uFillTx/>
                <a:latin typeface="Calibri"/>
                <a:cs typeface="Arial"/>
              </a:rPr>
              <a:t>server.</a:t>
            </a:r>
            <a:endParaRPr kumimoji="0" lang="en-US" sz="1600" b="1" i="1" u="none" strike="noStrike" kern="0" cap="none" spc="-5" normalizeH="0" baseline="0" noProof="0" dirty="0">
              <a:ln>
                <a:noFill/>
              </a:ln>
              <a:solidFill>
                <a:prstClr val="black"/>
              </a:solidFill>
              <a:effectLst/>
              <a:uLnTx/>
              <a:uFillTx/>
              <a:latin typeface="Calibri"/>
              <a:cs typeface="Arial"/>
            </a:endParaRPr>
          </a:p>
          <a:p>
            <a:pPr marL="914400" lvl="4" indent="-114935" algn="just">
              <a:spcBef>
                <a:spcPts val="105"/>
              </a:spcBef>
              <a:buClr>
                <a:srgbClr val="000000"/>
              </a:buClr>
              <a:buFont typeface="Arial MT"/>
              <a:buChar char="•"/>
              <a:tabLst>
                <a:tab pos="584835" algn="l"/>
              </a:tabLst>
              <a:defRPr/>
            </a:pPr>
            <a:r>
              <a:rPr kumimoji="0" lang="en-US" sz="1600" b="1" i="1" u="none" strike="noStrike" kern="0" cap="none" spc="-5" normalizeH="0" baseline="0" noProof="0" dirty="0">
                <a:ln>
                  <a:noFill/>
                </a:ln>
                <a:solidFill>
                  <a:prstClr val="black"/>
                </a:solidFill>
                <a:effectLst/>
                <a:uLnTx/>
                <a:uFillTx/>
                <a:latin typeface="Calibri"/>
                <a:cs typeface="Arial"/>
              </a:rPr>
              <a:t>In most cases, a PIDS will go at the front end of a server. </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lvl="4" indent="-114935" algn="just">
              <a:spcBef>
                <a:spcPts val="105"/>
              </a:spcBef>
              <a:buClr>
                <a:srgbClr val="000000"/>
              </a:buClr>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The </a:t>
            </a:r>
            <a:r>
              <a:rPr kumimoji="0" lang="en-US" sz="1600" b="1" i="1" u="none" strike="noStrike" kern="0" cap="none" spc="-5" normalizeH="0" baseline="0" noProof="0" dirty="0">
                <a:ln>
                  <a:noFill/>
                </a:ln>
                <a:solidFill>
                  <a:prstClr val="black"/>
                </a:solidFill>
                <a:effectLst/>
                <a:uLnTx/>
                <a:uFillTx/>
                <a:latin typeface="Calibri"/>
                <a:cs typeface="Arial"/>
              </a:rPr>
              <a:t>system can protect your web server by monitoring inbound and outbound traffic.</a:t>
            </a: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lang="en-US" sz="2000" b="1" i="1" u="none" strike="noStrike" kern="0" cap="none" spc="-5" normalizeH="0" baseline="0" noProof="0" dirty="0" smtClean="0">
              <a:ln>
                <a:noFill/>
              </a:ln>
              <a:solidFill>
                <a:srgbClr val="00B050"/>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2000" b="1" i="1" u="none" strike="noStrike" kern="0" cap="none" spc="-5" normalizeH="0" baseline="0" noProof="0" dirty="0" smtClean="0">
                <a:ln>
                  <a:noFill/>
                </a:ln>
                <a:solidFill>
                  <a:srgbClr val="00B050"/>
                </a:solidFill>
                <a:effectLst/>
                <a:uLnTx/>
                <a:uFillTx/>
                <a:latin typeface="Calibri"/>
                <a:cs typeface="Arial"/>
              </a:rPr>
              <a:t>Application Protocol-based Intrusion Detection System (APIDS): </a:t>
            </a:r>
            <a:endParaRPr kumimoji="0" lang="en-US" sz="2000" b="1" i="1" u="none" strike="noStrike" kern="0" cap="none" spc="-5" normalizeH="0" baseline="0" noProof="0" dirty="0" smtClean="0">
              <a:ln>
                <a:noFill/>
              </a:ln>
              <a:solidFill>
                <a:srgbClr val="00B050"/>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Specializes </a:t>
            </a:r>
            <a:r>
              <a:rPr kumimoji="0" lang="en-US" sz="1600" b="1" i="1" u="none" strike="noStrike" kern="0" cap="none" spc="-5" normalizeH="0" baseline="0" noProof="0" dirty="0">
                <a:ln>
                  <a:noFill/>
                </a:ln>
                <a:solidFill>
                  <a:prstClr val="black"/>
                </a:solidFill>
                <a:effectLst/>
                <a:uLnTx/>
                <a:uFillTx/>
                <a:latin typeface="Calibri"/>
                <a:cs typeface="Arial"/>
              </a:rPr>
              <a:t>in software app security. </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Typically </a:t>
            </a:r>
            <a:r>
              <a:rPr kumimoji="0" lang="en-US" sz="1600" b="1" i="1" u="none" strike="noStrike" kern="0" cap="none" spc="-5" normalizeH="0" baseline="0" noProof="0" dirty="0">
                <a:ln>
                  <a:noFill/>
                </a:ln>
                <a:solidFill>
                  <a:prstClr val="black"/>
                </a:solidFill>
                <a:effectLst/>
                <a:uLnTx/>
                <a:uFillTx/>
                <a:latin typeface="Calibri"/>
                <a:cs typeface="Arial"/>
              </a:rPr>
              <a:t>associated with host-based intrusion detection systems (HIDS), APIDSs monitor the communications that occur between applications and the server. </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An </a:t>
            </a:r>
            <a:r>
              <a:rPr kumimoji="0" lang="en-US" sz="1600" b="1" i="1" u="none" strike="noStrike" kern="0" cap="none" spc="-5" normalizeH="0" baseline="0" noProof="0" dirty="0">
                <a:ln>
                  <a:noFill/>
                </a:ln>
                <a:solidFill>
                  <a:prstClr val="black"/>
                </a:solidFill>
                <a:effectLst/>
                <a:uLnTx/>
                <a:uFillTx/>
                <a:latin typeface="Calibri"/>
                <a:cs typeface="Arial"/>
              </a:rPr>
              <a:t>APIDS is typically installed on groups of servers.</a:t>
            </a: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lang="en-US" sz="2000" b="1" i="1" u="none" strike="noStrike" kern="0" cap="none" spc="-5" normalizeH="0" baseline="0" noProof="0" dirty="0">
              <a:ln>
                <a:noFill/>
              </a:ln>
              <a:solidFill>
                <a:srgbClr val="00B050"/>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2000" b="1" i="1" u="none" strike="noStrike" kern="0" cap="none" spc="-5" normalizeH="0" baseline="0" noProof="0" dirty="0" smtClean="0">
                <a:ln>
                  <a:noFill/>
                </a:ln>
                <a:solidFill>
                  <a:srgbClr val="00B050"/>
                </a:solidFill>
                <a:effectLst/>
                <a:uLnTx/>
                <a:uFillTx/>
                <a:latin typeface="Calibri"/>
                <a:cs typeface="Arial"/>
              </a:rPr>
              <a:t>Hybrid Intrusion Detection System: </a:t>
            </a:r>
            <a:endParaRPr kumimoji="0" lang="en-US" sz="2000" b="1" i="1" u="none" strike="noStrike" kern="0" cap="none" spc="-5" normalizeH="0" baseline="0" noProof="0" dirty="0" smtClean="0">
              <a:ln>
                <a:noFill/>
              </a:ln>
              <a:solidFill>
                <a:srgbClr val="00B050"/>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is </a:t>
            </a:r>
            <a:r>
              <a:rPr kumimoji="0" lang="en-US" sz="1600" b="1" i="1" u="none" strike="noStrike" kern="0" cap="none" spc="-5" normalizeH="0" baseline="0" noProof="0" dirty="0">
                <a:ln>
                  <a:noFill/>
                </a:ln>
                <a:solidFill>
                  <a:prstClr val="black"/>
                </a:solidFill>
                <a:effectLst/>
                <a:uLnTx/>
                <a:uFillTx/>
                <a:latin typeface="Calibri"/>
                <a:cs typeface="Arial"/>
              </a:rPr>
              <a:t>made by the combination of two or more approaches to the intrusion detection system. </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In </a:t>
            </a:r>
            <a:r>
              <a:rPr kumimoji="0" lang="en-US" sz="1600" b="1" i="1" u="none" strike="noStrike" kern="0" cap="none" spc="-5" normalizeH="0" baseline="0" noProof="0" dirty="0">
                <a:ln>
                  <a:noFill/>
                </a:ln>
                <a:solidFill>
                  <a:prstClr val="black"/>
                </a:solidFill>
                <a:effectLst/>
                <a:uLnTx/>
                <a:uFillTx/>
                <a:latin typeface="Calibri"/>
                <a:cs typeface="Arial"/>
              </a:rPr>
              <a:t>the hybrid intrusion detection system, the host agent or system data is combined with network information to develop a complete view of the network system. </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marR="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smtClean="0">
                <a:ln>
                  <a:noFill/>
                </a:ln>
                <a:solidFill>
                  <a:prstClr val="black"/>
                </a:solidFill>
                <a:effectLst/>
                <a:uLnTx/>
                <a:uFillTx/>
                <a:latin typeface="Calibri"/>
                <a:cs typeface="Arial"/>
              </a:rPr>
              <a:t>The </a:t>
            </a:r>
            <a:r>
              <a:rPr kumimoji="0" lang="en-US" sz="1600" b="1" i="1" u="none" strike="noStrike" kern="0" cap="none" spc="-5" normalizeH="0" baseline="0" noProof="0" dirty="0">
                <a:ln>
                  <a:noFill/>
                </a:ln>
                <a:solidFill>
                  <a:prstClr val="black"/>
                </a:solidFill>
                <a:effectLst/>
                <a:uLnTx/>
                <a:uFillTx/>
                <a:latin typeface="Calibri"/>
                <a:cs typeface="Arial"/>
              </a:rPr>
              <a:t>hybrid intrusion detection system is more effective in comparison to the other intrusion detection system</a:t>
            </a:r>
            <a:r>
              <a:rPr kumimoji="0" lang="en-US" b="1" i="1" u="none" strike="noStrike" kern="0" cap="none" spc="-5" normalizeH="0" baseline="0" noProof="0" dirty="0" smtClean="0">
                <a:ln>
                  <a:noFill/>
                </a:ln>
                <a:solidFill>
                  <a:prstClr val="black"/>
                </a:solidFill>
                <a:effectLst/>
                <a:uLnTx/>
                <a:uFillTx/>
                <a:latin typeface="Calibri"/>
                <a:cs typeface="Arial"/>
              </a:rPr>
              <a:t>.</a:t>
            </a:r>
            <a:endParaRPr kumimoji="0" b="0" i="0" u="none" strike="noStrike" kern="0" cap="none" spc="0" normalizeH="0" baseline="0" noProof="0" dirty="0">
              <a:ln>
                <a:noFill/>
              </a:ln>
              <a:solidFill>
                <a:sysClr val="windowText" lastClr="000000"/>
              </a:solidFill>
              <a:effectLst/>
              <a:uLnTx/>
              <a:uFillTx/>
              <a:latin typeface="Arial MT"/>
              <a:cs typeface="Arial MT"/>
            </a:endParaRPr>
          </a:p>
        </p:txBody>
      </p:sp>
    </p:spTree>
    <p:extLst>
      <p:ext uri="{BB962C8B-B14F-4D97-AF65-F5344CB8AC3E}">
        <p14:creationId xmlns:p14="http://schemas.microsoft.com/office/powerpoint/2010/main" val="136981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11"/>
          <p:cNvSpPr txBox="1"/>
          <p:nvPr/>
        </p:nvSpPr>
        <p:spPr>
          <a:xfrm>
            <a:off x="228600" y="940640"/>
            <a:ext cx="11734800" cy="5231560"/>
          </a:xfrm>
          <a:prstGeom prst="rect">
            <a:avLst/>
          </a:prstGeom>
        </p:spPr>
        <p:txBody>
          <a:bodyPr vert="horz" wrap="square" lIns="0" tIns="0" rIns="0" bIns="0" rtlCol="0">
            <a:spAutoFit/>
          </a:bodyPr>
          <a:lstStyle/>
          <a:p>
            <a:pPr marL="365760" marR="0" lvl="0" indent="-365760" algn="just" defTabSz="914400" eaLnBrk="1" fontAlgn="auto" latinLnBrk="0" hangingPunct="1">
              <a:lnSpc>
                <a:spcPct val="100000"/>
              </a:lnSpc>
              <a:spcBef>
                <a:spcPts val="600"/>
              </a:spcBef>
              <a:spcAft>
                <a:spcPts val="600"/>
              </a:spcAft>
              <a:buClr>
                <a:srgbClr val="004978"/>
              </a:buClr>
              <a:buSzTx/>
              <a:buFontTx/>
              <a:buChar char="•"/>
              <a:tabLst>
                <a:tab pos="185420" algn="l"/>
              </a:tabLst>
              <a:defRPr/>
            </a:pPr>
            <a:r>
              <a:rPr kumimoji="0" sz="2400" b="1" i="0" u="none" strike="noStrike" kern="1200" cap="none" spc="0" normalizeH="0" baseline="0" noProof="0" dirty="0" smtClean="0">
                <a:ln>
                  <a:noFill/>
                </a:ln>
                <a:solidFill>
                  <a:srgbClr val="FF0000"/>
                </a:solidFill>
                <a:effectLst/>
                <a:uLnTx/>
                <a:uFillTx/>
                <a:latin typeface="Calibri"/>
                <a:ea typeface="+mn-ea"/>
                <a:cs typeface="Times New Roman"/>
              </a:rPr>
              <a:t>Monitoring Methodologies</a:t>
            </a:r>
            <a:r>
              <a:rPr kumimoji="0" lang="en-US" sz="2400" b="1" i="0" u="none" strike="noStrike" kern="1200" cap="none" spc="0" normalizeH="0" baseline="0" noProof="0" dirty="0" smtClean="0">
                <a:ln>
                  <a:noFill/>
                </a:ln>
                <a:solidFill>
                  <a:srgbClr val="FF0000"/>
                </a:solidFill>
                <a:effectLst/>
                <a:uLnTx/>
                <a:uFillTx/>
                <a:latin typeface="Calibri"/>
                <a:ea typeface="+mn-ea"/>
                <a:cs typeface="Times New Roman"/>
              </a:rPr>
              <a:t> used by IDS/IPS</a:t>
            </a:r>
          </a:p>
          <a:p>
            <a:pPr marL="0" marR="0" lvl="0" indent="0" algn="just" defTabSz="914400" eaLnBrk="1" fontAlgn="auto" latinLnBrk="0" hangingPunct="1">
              <a:lnSpc>
                <a:spcPct val="100000"/>
              </a:lnSpc>
              <a:spcBef>
                <a:spcPts val="600"/>
              </a:spcBef>
              <a:spcAft>
                <a:spcPts val="600"/>
              </a:spcAft>
              <a:buClr>
                <a:srgbClr val="004978"/>
              </a:buClr>
              <a:buSzTx/>
              <a:buFontTx/>
              <a:buNone/>
              <a:tabLst>
                <a:tab pos="185420" algn="l"/>
              </a:tabLst>
              <a:defRPr/>
            </a:pPr>
            <a:r>
              <a:rPr kumimoji="0" lang="en-US" sz="1800" b="0" i="0" u="none" strike="noStrike" kern="0" cap="none" spc="0" normalizeH="0" baseline="0" noProof="0" dirty="0" smtClean="0">
                <a:ln>
                  <a:noFill/>
                </a:ln>
                <a:solidFill>
                  <a:sysClr val="windowText" lastClr="000000"/>
                </a:solidFill>
                <a:effectLst/>
                <a:uLnTx/>
                <a:uFillTx/>
              </a:rPr>
              <a:t>Monitoring involves </a:t>
            </a:r>
            <a:r>
              <a:rPr kumimoji="0" lang="en-US" sz="1800" b="0" i="0" u="none" strike="noStrike" kern="0" cap="none" spc="0" normalizeH="0" baseline="0" noProof="0" dirty="0">
                <a:ln>
                  <a:noFill/>
                </a:ln>
                <a:solidFill>
                  <a:sysClr val="windowText" lastClr="000000"/>
                </a:solidFill>
                <a:effectLst/>
                <a:uLnTx/>
                <a:uFillTx/>
              </a:rPr>
              <a:t>examining network traffic, activity, transactions, or behavior to detect security-related anomalies.</a:t>
            </a:r>
            <a:endParaRPr kumimoji="0" sz="2400" b="1" i="0" u="none" strike="noStrike" kern="1200" cap="none" spc="0" normalizeH="0" baseline="0" noProof="0" dirty="0">
              <a:ln>
                <a:noFill/>
              </a:ln>
              <a:solidFill>
                <a:srgbClr val="FF0000"/>
              </a:solidFill>
              <a:effectLst/>
              <a:uLnTx/>
              <a:uFillTx/>
              <a:latin typeface="Calibri"/>
              <a:ea typeface="+mn-ea"/>
              <a:cs typeface="Times New Roman"/>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1" i="0" u="none" strike="noStrike" kern="0" cap="none" spc="-5" normalizeH="0" baseline="0" noProof="0" dirty="0">
                <a:ln>
                  <a:noFill/>
                </a:ln>
                <a:solidFill>
                  <a:srgbClr val="004978"/>
                </a:solidFill>
                <a:effectLst/>
                <a:uLnTx/>
                <a:uFillTx/>
                <a:latin typeface="Calibri"/>
                <a:cs typeface="Arial MT"/>
              </a:rPr>
              <a:t>Anomaly-based </a:t>
            </a:r>
            <a:r>
              <a:rPr lang="en-US" sz="2000" b="1" spc="-5" dirty="0">
                <a:solidFill>
                  <a:srgbClr val="004978"/>
                </a:solidFill>
                <a:latin typeface="Calibri"/>
                <a:cs typeface="Arial MT"/>
              </a:rPr>
              <a:t>M</a:t>
            </a:r>
            <a:r>
              <a:rPr kumimoji="0" sz="2000" b="1" i="0" u="none" strike="noStrike" kern="0" cap="none" spc="-5" normalizeH="0" baseline="0" noProof="0" dirty="0" err="1" smtClean="0">
                <a:ln>
                  <a:noFill/>
                </a:ln>
                <a:solidFill>
                  <a:srgbClr val="004978"/>
                </a:solidFill>
                <a:effectLst/>
                <a:uLnTx/>
                <a:uFillTx/>
                <a:latin typeface="Calibri"/>
                <a:cs typeface="Arial MT"/>
              </a:rPr>
              <a:t>onitoring</a:t>
            </a:r>
            <a:r>
              <a:rPr kumimoji="0" lang="en-US" sz="2000" b="1" i="0" u="none" strike="noStrike" kern="0" cap="none" spc="-5" normalizeH="0" baseline="0" noProof="0" dirty="0" smtClean="0">
                <a:ln>
                  <a:noFill/>
                </a:ln>
                <a:solidFill>
                  <a:srgbClr val="004978"/>
                </a:solidFill>
                <a:effectLst/>
                <a:uLnTx/>
                <a:uFillTx/>
                <a:latin typeface="Calibri"/>
                <a:cs typeface="Arial MT"/>
              </a:rPr>
              <a:t>: </a:t>
            </a:r>
            <a:r>
              <a:rPr kumimoji="0" lang="en-US" sz="1600" b="1" i="1" u="none" strike="noStrike" kern="0" cap="none" spc="-5" normalizeH="0" baseline="0" noProof="0" dirty="0" smtClean="0">
                <a:ln>
                  <a:noFill/>
                </a:ln>
                <a:solidFill>
                  <a:prstClr val="black"/>
                </a:solidFill>
                <a:effectLst/>
                <a:uLnTx/>
                <a:uFillTx/>
                <a:latin typeface="Calibri"/>
                <a:cs typeface="Arial"/>
              </a:rPr>
              <a:t>Detect </a:t>
            </a:r>
            <a:r>
              <a:rPr kumimoji="0" lang="en-US" sz="1600" b="1" i="1" u="none" strike="noStrike" kern="0" cap="none" spc="-5" normalizeH="0" baseline="0" noProof="0" dirty="0">
                <a:ln>
                  <a:noFill/>
                </a:ln>
                <a:solidFill>
                  <a:prstClr val="black"/>
                </a:solidFill>
                <a:effectLst/>
                <a:uLnTx/>
                <a:uFillTx/>
                <a:latin typeface="Calibri"/>
                <a:cs typeface="Arial"/>
              </a:rPr>
              <a:t>unknown malware attacks as new </a:t>
            </a:r>
            <a:r>
              <a:rPr kumimoji="0" lang="en-US" sz="1600" b="1" i="1" u="none" strike="noStrike" kern="0" cap="none" spc="-5" normalizeH="0" baseline="0" noProof="0" dirty="0" smtClean="0">
                <a:ln>
                  <a:noFill/>
                </a:ln>
                <a:solidFill>
                  <a:prstClr val="black"/>
                </a:solidFill>
                <a:effectLst/>
                <a:uLnTx/>
                <a:uFillTx/>
                <a:latin typeface="Calibri"/>
                <a:cs typeface="Arial"/>
              </a:rPr>
              <a:t>malware. Machine learning is used to create a trustful activity model and anything coming is compared with that model and it is declared suspicious if not found in the model.</a:t>
            </a:r>
            <a:endParaRPr kumimoji="0" sz="1600" b="1" i="1" u="none" strike="noStrike" kern="0" cap="none" spc="-5" normalizeH="0" baseline="0" noProof="0" dirty="0">
              <a:ln>
                <a:noFill/>
              </a:ln>
              <a:solidFill>
                <a:prstClr val="black"/>
              </a:solidFill>
              <a:effectLst/>
              <a:uLnTx/>
              <a:uFillTx/>
              <a:latin typeface="Calibri"/>
              <a:cs typeface="Arial"/>
            </a:endParaRPr>
          </a:p>
          <a:p>
            <a:pPr marL="731520" marR="212090" lvl="2" indent="-114935" algn="just" defTabSz="914400" eaLnBrk="1" fontAlgn="auto" latinLnBrk="0" hangingPunct="1">
              <a:lnSpc>
                <a:spcPct val="100000"/>
              </a:lnSpc>
              <a:spcBef>
                <a:spcPts val="0"/>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a:ln>
                  <a:noFill/>
                </a:ln>
                <a:solidFill>
                  <a:prstClr val="black"/>
                </a:solidFill>
                <a:effectLst/>
                <a:uLnTx/>
                <a:uFillTx/>
                <a:latin typeface="Calibri"/>
                <a:cs typeface="Arial"/>
              </a:rPr>
              <a:t>Whenever activity deviates significantly from the baseline, an alarm is raised.</a:t>
            </a:r>
            <a:endParaRPr kumimoji="0" sz="1600" b="1" i="1" u="none" strike="noStrike" kern="0" cap="none" spc="-5" normalizeH="0" baseline="0" noProof="0" dirty="0">
              <a:ln>
                <a:noFill/>
              </a:ln>
              <a:solidFill>
                <a:prstClr val="black"/>
              </a:solidFill>
              <a:effectLst/>
              <a:uLnTx/>
              <a:uFillTx/>
              <a:latin typeface="Calibri"/>
              <a:cs typeface="Arial"/>
            </a:endParaRPr>
          </a:p>
          <a:p>
            <a:pPr marL="0" marR="0" lvl="0" indent="0" defTabSz="914400" eaLnBrk="1" fontAlgn="auto" latinLnBrk="0" hangingPunct="1">
              <a:lnSpc>
                <a:spcPct val="100000"/>
              </a:lnSpc>
              <a:spcBef>
                <a:spcPts val="45"/>
              </a:spcBef>
              <a:spcAft>
                <a:spcPts val="0"/>
              </a:spcAft>
              <a:buClrTx/>
              <a:buSzTx/>
              <a:buFontTx/>
              <a:buNone/>
              <a:tabLst/>
              <a:defRPr/>
            </a:pPr>
            <a:endParaRPr kumimoji="0" sz="1400" b="0" i="0" u="none" strike="noStrike" kern="0" cap="none" spc="0" normalizeH="0" baseline="0" noProof="0" dirty="0">
              <a:ln>
                <a:noFill/>
              </a:ln>
              <a:solidFill>
                <a:sysClr val="windowText" lastClr="000000"/>
              </a:solidFill>
              <a:effectLst/>
              <a:uLnTx/>
              <a:uFillTx/>
              <a:latin typeface="Arial MT"/>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1" i="0" u="none" strike="noStrike" kern="0" cap="none" spc="-5" normalizeH="0" baseline="0" noProof="0" dirty="0">
                <a:ln>
                  <a:noFill/>
                </a:ln>
                <a:solidFill>
                  <a:srgbClr val="004978"/>
                </a:solidFill>
                <a:effectLst/>
                <a:uLnTx/>
                <a:uFillTx/>
                <a:latin typeface="Calibri"/>
                <a:cs typeface="Arial MT"/>
              </a:rPr>
              <a:t>Signature-based </a:t>
            </a:r>
            <a:r>
              <a:rPr kumimoji="0" lang="en-US" sz="2000" b="1" i="0" u="none" strike="noStrike" kern="0" cap="none" spc="-5" normalizeH="0" baseline="0" noProof="0" dirty="0" smtClean="0">
                <a:ln>
                  <a:noFill/>
                </a:ln>
                <a:solidFill>
                  <a:srgbClr val="004978"/>
                </a:solidFill>
                <a:effectLst/>
                <a:uLnTx/>
                <a:uFillTx/>
                <a:latin typeface="Calibri"/>
                <a:cs typeface="Arial MT"/>
              </a:rPr>
              <a:t>M</a:t>
            </a:r>
            <a:r>
              <a:rPr kumimoji="0" sz="2000" b="1" i="0" u="none" strike="noStrike" kern="0" cap="none" spc="-5" normalizeH="0" baseline="0" noProof="0" dirty="0" smtClean="0">
                <a:ln>
                  <a:noFill/>
                </a:ln>
                <a:solidFill>
                  <a:srgbClr val="004978"/>
                </a:solidFill>
                <a:effectLst/>
                <a:uLnTx/>
                <a:uFillTx/>
                <a:latin typeface="Calibri"/>
                <a:cs typeface="Arial MT"/>
              </a:rPr>
              <a:t>onitoring</a:t>
            </a:r>
            <a:r>
              <a:rPr kumimoji="0" lang="en-US" sz="2000" b="1" i="0" u="none" strike="noStrike" kern="0" cap="none" spc="-5" normalizeH="0" baseline="0" noProof="0" dirty="0" smtClean="0">
                <a:ln>
                  <a:noFill/>
                </a:ln>
                <a:solidFill>
                  <a:srgbClr val="004978"/>
                </a:solidFill>
                <a:effectLst/>
                <a:uLnTx/>
                <a:uFillTx/>
                <a:latin typeface="Calibri"/>
                <a:cs typeface="Arial MT"/>
              </a:rPr>
              <a:t>: </a:t>
            </a:r>
            <a:r>
              <a:rPr kumimoji="0" lang="en-US" sz="1600" b="1" i="1" u="none" strike="noStrike" kern="0" cap="none" spc="-5" normalizeH="0" baseline="0" noProof="0" dirty="0" smtClean="0">
                <a:ln>
                  <a:noFill/>
                </a:ln>
                <a:solidFill>
                  <a:prstClr val="black"/>
                </a:solidFill>
                <a:effectLst/>
                <a:uLnTx/>
                <a:uFillTx/>
                <a:latin typeface="Calibri"/>
                <a:cs typeface="Arial"/>
              </a:rPr>
              <a:t>Detects on the basis of the already known malicious instruction sequence that is used by the malware. The detected patterns in the IDS are known as signatures. </a:t>
            </a:r>
          </a:p>
          <a:p>
            <a:pPr marL="731520" marR="21209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600" b="1" i="1" u="none" strike="noStrike" kern="0" cap="none" spc="-5" normalizeH="0" baseline="0" noProof="0" dirty="0">
                <a:ln>
                  <a:noFill/>
                </a:ln>
                <a:solidFill>
                  <a:prstClr val="black"/>
                </a:solidFill>
                <a:effectLst/>
                <a:uLnTx/>
                <a:uFillTx/>
                <a:latin typeface="Calibri"/>
                <a:cs typeface="Arial"/>
              </a:rPr>
              <a:t>Signature-based IDS can easily detect the attacks whose pattern (signature) already exists in the system but it is quite difficult to detect new malware attacks as their pattern (signature) is not known. </a:t>
            </a:r>
            <a:r>
              <a:rPr kumimoji="0" sz="1600" b="1" i="1" u="none" strike="noStrike" kern="0" cap="none" spc="-5" normalizeH="0" baseline="0" noProof="0" dirty="0">
                <a:ln>
                  <a:noFill/>
                </a:ln>
                <a:solidFill>
                  <a:prstClr val="black"/>
                </a:solidFill>
                <a:effectLst/>
                <a:uLnTx/>
                <a:uFillTx/>
                <a:latin typeface="Calibri"/>
                <a:cs typeface="Arial"/>
              </a:rPr>
              <a:t>Signature database must be constantly updated</a:t>
            </a:r>
            <a:r>
              <a:rPr kumimoji="0" lang="en-US" sz="1600" b="1" i="1" u="none" strike="noStrike" kern="0" cap="none" spc="-5" normalizeH="0" baseline="0" noProof="0" dirty="0" smtClean="0">
                <a:ln>
                  <a:noFill/>
                </a:ln>
                <a:solidFill>
                  <a:prstClr val="black"/>
                </a:solidFill>
                <a:effectLst/>
                <a:uLnTx/>
                <a:uFillTx/>
                <a:latin typeface="Calibri"/>
                <a:cs typeface="Arial"/>
              </a:rPr>
              <a:t>.</a:t>
            </a:r>
          </a:p>
          <a:p>
            <a:pPr marL="731520" marR="21209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sz="1600" b="1" i="1" u="none" strike="noStrike" kern="0" cap="none" spc="-5" normalizeH="0" baseline="0" noProof="0" dirty="0">
              <a:ln>
                <a:noFill/>
              </a:ln>
              <a:solidFill>
                <a:prstClr val="black"/>
              </a:solidFill>
              <a:effectLst/>
              <a:uLnTx/>
              <a:uFillTx/>
              <a:latin typeface="Calibri"/>
              <a:cs typeface="Arial"/>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1" i="0" u="none" strike="noStrike" kern="0" cap="none" spc="-5" normalizeH="0" baseline="0" noProof="0" dirty="0" smtClean="0">
                <a:ln>
                  <a:noFill/>
                </a:ln>
                <a:solidFill>
                  <a:srgbClr val="004978"/>
                </a:solidFill>
                <a:effectLst/>
                <a:uLnTx/>
                <a:uFillTx/>
                <a:latin typeface="Calibri"/>
                <a:cs typeface="Arial MT"/>
              </a:rPr>
              <a:t>Behavior-based </a:t>
            </a:r>
            <a:r>
              <a:rPr kumimoji="0" lang="en-US" sz="2000" b="1" i="0" u="none" strike="noStrike" kern="0" cap="none" spc="-5" normalizeH="0" baseline="0" noProof="0" dirty="0" smtClean="0">
                <a:ln>
                  <a:noFill/>
                </a:ln>
                <a:solidFill>
                  <a:srgbClr val="004978"/>
                </a:solidFill>
                <a:effectLst/>
                <a:uLnTx/>
                <a:uFillTx/>
                <a:latin typeface="Calibri"/>
                <a:cs typeface="Arial MT"/>
              </a:rPr>
              <a:t>M</a:t>
            </a:r>
            <a:r>
              <a:rPr kumimoji="0" sz="2000" b="1" i="0" u="none" strike="noStrike" kern="0" cap="none" spc="-5" normalizeH="0" baseline="0" noProof="0" dirty="0" smtClean="0">
                <a:ln>
                  <a:noFill/>
                </a:ln>
                <a:solidFill>
                  <a:srgbClr val="004978"/>
                </a:solidFill>
                <a:effectLst/>
                <a:uLnTx/>
                <a:uFillTx/>
                <a:latin typeface="Calibri"/>
                <a:cs typeface="Arial MT"/>
              </a:rPr>
              <a:t>onitoring</a:t>
            </a:r>
            <a:r>
              <a:rPr kumimoji="0" lang="en-US" sz="2000" b="1" i="0" u="none" strike="noStrike" kern="0" cap="none" spc="-5" normalizeH="0" baseline="0" noProof="0" dirty="0" smtClean="0">
                <a:ln>
                  <a:noFill/>
                </a:ln>
                <a:solidFill>
                  <a:srgbClr val="004978"/>
                </a:solidFill>
                <a:effectLst/>
                <a:uLnTx/>
                <a:uFillTx/>
                <a:latin typeface="Calibri"/>
                <a:cs typeface="Arial MT"/>
              </a:rPr>
              <a:t>:</a:t>
            </a:r>
            <a:r>
              <a:rPr kumimoji="0" sz="2000" b="1" i="0" u="none" strike="noStrike" kern="0" cap="none" spc="-5" normalizeH="0" baseline="0" noProof="0" dirty="0" smtClean="0">
                <a:ln>
                  <a:noFill/>
                </a:ln>
                <a:solidFill>
                  <a:srgbClr val="004978"/>
                </a:solidFill>
                <a:effectLst/>
                <a:uLnTx/>
                <a:uFillTx/>
                <a:latin typeface="Calibri"/>
                <a:cs typeface="Arial MT"/>
              </a:rPr>
              <a:t> </a:t>
            </a:r>
            <a:r>
              <a:rPr kumimoji="0" lang="en-US" sz="1600" b="1" i="1" u="none" strike="noStrike" kern="0" cap="none" spc="-5" normalizeH="0" baseline="0" noProof="0" dirty="0" smtClean="0">
                <a:ln>
                  <a:noFill/>
                </a:ln>
                <a:solidFill>
                  <a:prstClr val="black"/>
                </a:solidFill>
                <a:effectLst/>
                <a:uLnTx/>
                <a:uFillTx/>
                <a:latin typeface="Calibri"/>
                <a:cs typeface="Arial"/>
              </a:rPr>
              <a:t>Attempts </a:t>
            </a:r>
            <a:r>
              <a:rPr kumimoji="0" lang="en-US" sz="1600" b="1" i="1" u="none" strike="noStrike" kern="0" cap="none" spc="-5" normalizeH="0" baseline="0" noProof="0" dirty="0">
                <a:ln>
                  <a:noFill/>
                </a:ln>
                <a:solidFill>
                  <a:prstClr val="black"/>
                </a:solidFill>
                <a:effectLst/>
                <a:uLnTx/>
                <a:uFillTx/>
                <a:latin typeface="Calibri"/>
                <a:cs typeface="Arial"/>
              </a:rPr>
              <a:t>to overcome the limitations of both anomaly-based monitoring and </a:t>
            </a:r>
            <a:r>
              <a:rPr kumimoji="0" lang="en-US" sz="1600" b="1" i="1" u="none" strike="noStrike" kern="0" cap="none" spc="-5" normalizeH="0" baseline="0" noProof="0" dirty="0" smtClean="0">
                <a:ln>
                  <a:noFill/>
                </a:ln>
                <a:solidFill>
                  <a:prstClr val="black"/>
                </a:solidFill>
                <a:effectLst/>
                <a:uLnTx/>
                <a:uFillTx/>
                <a:latin typeface="Calibri"/>
                <a:cs typeface="Arial"/>
              </a:rPr>
              <a:t>signature based monitoring </a:t>
            </a:r>
            <a:r>
              <a:rPr kumimoji="0" lang="en-US" sz="1600" b="1" i="1" u="none" strike="noStrike" kern="0" cap="none" spc="-5" normalizeH="0" baseline="0" noProof="0" dirty="0">
                <a:ln>
                  <a:noFill/>
                </a:ln>
                <a:solidFill>
                  <a:prstClr val="black"/>
                </a:solidFill>
                <a:effectLst/>
                <a:uLnTx/>
                <a:uFillTx/>
                <a:latin typeface="Calibri"/>
                <a:cs typeface="Arial"/>
              </a:rPr>
              <a:t>by being adaptive and proactive instead of </a:t>
            </a:r>
            <a:r>
              <a:rPr kumimoji="0" lang="en-US" sz="1600" b="1" i="1" u="none" strike="noStrike" kern="0" cap="none" spc="-5" normalizeH="0" baseline="0" noProof="0" dirty="0" smtClean="0">
                <a:ln>
                  <a:noFill/>
                </a:ln>
                <a:solidFill>
                  <a:prstClr val="black"/>
                </a:solidFill>
                <a:effectLst/>
                <a:uLnTx/>
                <a:uFillTx/>
                <a:latin typeface="Calibri"/>
                <a:cs typeface="Arial"/>
              </a:rPr>
              <a:t>reactive.</a:t>
            </a:r>
          </a:p>
          <a:p>
            <a:pPr marL="731520" marR="21209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lang="en-US" sz="1600" b="1" i="1" spc="-5" dirty="0">
                <a:solidFill>
                  <a:prstClr val="black"/>
                </a:solidFill>
                <a:latin typeface="Calibri"/>
                <a:cs typeface="Arial"/>
              </a:rPr>
              <a:t>C</a:t>
            </a:r>
            <a:r>
              <a:rPr kumimoji="0" lang="en-US" sz="1600" b="1" i="1" u="none" strike="noStrike" kern="0" cap="none" spc="-5" normalizeH="0" baseline="0" noProof="0" dirty="0" err="1" smtClean="0">
                <a:ln>
                  <a:noFill/>
                </a:ln>
                <a:solidFill>
                  <a:prstClr val="black"/>
                </a:solidFill>
                <a:effectLst/>
                <a:uLnTx/>
                <a:uFillTx/>
                <a:latin typeface="Calibri"/>
                <a:cs typeface="Arial"/>
              </a:rPr>
              <a:t>ontinuously</a:t>
            </a:r>
            <a:r>
              <a:rPr kumimoji="0" lang="en-US" sz="1600" b="1" i="1" u="none" strike="noStrike" kern="0" cap="none" spc="-5" normalizeH="0" baseline="0" noProof="0" dirty="0" smtClean="0">
                <a:ln>
                  <a:noFill/>
                </a:ln>
                <a:solidFill>
                  <a:prstClr val="black"/>
                </a:solidFill>
                <a:effectLst/>
                <a:uLnTx/>
                <a:uFillTx/>
                <a:latin typeface="Calibri"/>
                <a:cs typeface="Arial"/>
              </a:rPr>
              <a:t> </a:t>
            </a:r>
            <a:r>
              <a:rPr kumimoji="0" lang="en-US" sz="1600" b="1" i="1" u="none" strike="noStrike" kern="0" cap="none" spc="-5" normalizeH="0" baseline="0" noProof="0" dirty="0">
                <a:ln>
                  <a:noFill/>
                </a:ln>
                <a:solidFill>
                  <a:prstClr val="black"/>
                </a:solidFill>
                <a:effectLst/>
                <a:uLnTx/>
                <a:uFillTx/>
                <a:latin typeface="Calibri"/>
                <a:cs typeface="Arial"/>
              </a:rPr>
              <a:t>analyzes the behavior of processes and programs on a system and alerts the user if it detects any abnormal actions </a:t>
            </a:r>
          </a:p>
          <a:p>
            <a:pPr marL="731520" marR="21209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sz="1600" b="1" i="1" u="none" strike="noStrike" kern="0" cap="none" spc="-5" normalizeH="0" baseline="0" noProof="0" dirty="0">
                <a:ln>
                  <a:noFill/>
                </a:ln>
                <a:solidFill>
                  <a:prstClr val="black"/>
                </a:solidFill>
                <a:effectLst/>
                <a:uLnTx/>
                <a:uFillTx/>
                <a:latin typeface="Calibri"/>
                <a:cs typeface="Arial"/>
              </a:rPr>
              <a:t>Alerts user who decides whether to allow or block activity</a:t>
            </a:r>
            <a:r>
              <a:rPr kumimoji="0" lang="en-US" sz="1600" b="1" i="1" u="none" strike="noStrike" kern="0" cap="none" spc="-5" normalizeH="0" baseline="0" noProof="0" dirty="0" smtClean="0">
                <a:ln>
                  <a:noFill/>
                </a:ln>
                <a:solidFill>
                  <a:prstClr val="black"/>
                </a:solidFill>
                <a:effectLst/>
                <a:uLnTx/>
                <a:uFillTx/>
                <a:latin typeface="Calibri"/>
                <a:cs typeface="Arial"/>
              </a:rPr>
              <a:t>.</a:t>
            </a:r>
          </a:p>
          <a:p>
            <a:pPr marL="731520" marR="212090" lvl="2" indent="-114935" algn="just"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endParaRPr kumimoji="0" sz="1600" b="1" i="1" u="none" strike="noStrike" kern="0" cap="none" spc="-5" normalizeH="0" baseline="0" noProof="0" dirty="0">
              <a:ln>
                <a:noFill/>
              </a:ln>
              <a:solidFill>
                <a:prstClr val="black"/>
              </a:solidFill>
              <a:effectLst/>
              <a:uLnTx/>
              <a:uFillTx/>
              <a:latin typeface="Calibri"/>
              <a:cs typeface="Arial"/>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1" i="0" u="none" strike="noStrike" kern="0" cap="none" spc="-5" normalizeH="0" baseline="0" noProof="0" dirty="0">
                <a:ln>
                  <a:noFill/>
                </a:ln>
                <a:solidFill>
                  <a:srgbClr val="004978"/>
                </a:solidFill>
                <a:effectLst/>
                <a:uLnTx/>
                <a:uFillTx/>
                <a:latin typeface="Calibri"/>
                <a:cs typeface="Arial MT"/>
              </a:rPr>
              <a:t>Heuristic </a:t>
            </a:r>
            <a:r>
              <a:rPr kumimoji="0" lang="en-US" sz="2000" b="1" i="0" u="none" strike="noStrike" kern="0" cap="none" spc="-5" normalizeH="0" baseline="0" noProof="0" dirty="0" smtClean="0">
                <a:ln>
                  <a:noFill/>
                </a:ln>
                <a:solidFill>
                  <a:srgbClr val="004978"/>
                </a:solidFill>
                <a:effectLst/>
                <a:uLnTx/>
                <a:uFillTx/>
                <a:latin typeface="Calibri"/>
                <a:cs typeface="Arial MT"/>
              </a:rPr>
              <a:t>M</a:t>
            </a:r>
            <a:r>
              <a:rPr kumimoji="0" sz="2000" b="1" i="0" u="none" strike="noStrike" kern="0" cap="none" spc="-5" normalizeH="0" baseline="0" noProof="0" dirty="0" smtClean="0">
                <a:ln>
                  <a:noFill/>
                </a:ln>
                <a:solidFill>
                  <a:srgbClr val="004978"/>
                </a:solidFill>
                <a:effectLst/>
                <a:uLnTx/>
                <a:uFillTx/>
                <a:latin typeface="Calibri"/>
                <a:cs typeface="Arial MT"/>
              </a:rPr>
              <a:t>onitoring</a:t>
            </a:r>
            <a:r>
              <a:rPr kumimoji="0" lang="en-US" sz="2000" b="1" i="0" u="none" strike="noStrike" kern="0" cap="none" spc="-5" normalizeH="0" baseline="0" noProof="0" dirty="0" smtClean="0">
                <a:ln>
                  <a:noFill/>
                </a:ln>
                <a:solidFill>
                  <a:srgbClr val="004978"/>
                </a:solidFill>
                <a:effectLst/>
                <a:uLnTx/>
                <a:uFillTx/>
                <a:latin typeface="Calibri"/>
                <a:cs typeface="Arial MT"/>
              </a:rPr>
              <a:t>: </a:t>
            </a:r>
            <a:r>
              <a:rPr kumimoji="0" lang="en-US" sz="1600" b="1" i="1" u="none" strike="noStrike" kern="0" cap="none" spc="-5" normalizeH="0" baseline="0" noProof="0" dirty="0" smtClean="0">
                <a:ln>
                  <a:noFill/>
                </a:ln>
                <a:solidFill>
                  <a:prstClr val="black"/>
                </a:solidFill>
                <a:effectLst/>
                <a:uLnTx/>
                <a:uFillTx/>
                <a:latin typeface="Calibri"/>
                <a:cs typeface="Arial"/>
              </a:rPr>
              <a:t>U</a:t>
            </a:r>
            <a:r>
              <a:rPr kumimoji="0" sz="1600" b="1" i="1" u="none" strike="noStrike" kern="0" cap="none" spc="-5" normalizeH="0" baseline="0" noProof="0" dirty="0" smtClean="0">
                <a:ln>
                  <a:noFill/>
                </a:ln>
                <a:solidFill>
                  <a:prstClr val="black"/>
                </a:solidFill>
                <a:effectLst/>
                <a:uLnTx/>
                <a:uFillTx/>
                <a:latin typeface="Calibri"/>
                <a:cs typeface="Arial"/>
              </a:rPr>
              <a:t>ses </a:t>
            </a:r>
            <a:r>
              <a:rPr kumimoji="0" sz="1600" b="1" i="1" u="none" strike="noStrike" kern="0" cap="none" spc="-5" normalizeH="0" baseline="0" noProof="0" dirty="0">
                <a:ln>
                  <a:noFill/>
                </a:ln>
                <a:solidFill>
                  <a:prstClr val="black"/>
                </a:solidFill>
                <a:effectLst/>
                <a:uLnTx/>
                <a:uFillTx/>
                <a:latin typeface="Calibri"/>
                <a:cs typeface="Arial"/>
              </a:rPr>
              <a:t>experience-based techniques</a:t>
            </a:r>
            <a:r>
              <a:rPr kumimoji="0" lang="en-US" sz="1600" b="1" i="1" u="none" strike="noStrike" kern="0" cap="none" spc="-5" normalizeH="0" baseline="0" noProof="0" dirty="0">
                <a:ln>
                  <a:noFill/>
                </a:ln>
                <a:solidFill>
                  <a:prstClr val="black"/>
                </a:solidFill>
                <a:effectLst/>
                <a:uLnTx/>
                <a:uFillTx/>
                <a:latin typeface="Calibri"/>
                <a:cs typeface="Arial"/>
              </a:rPr>
              <a:t> and </a:t>
            </a:r>
            <a:r>
              <a:rPr lang="en-US" sz="1600" b="1" i="1" spc="-5" dirty="0">
                <a:solidFill>
                  <a:prstClr val="black"/>
                </a:solidFill>
                <a:latin typeface="Calibri"/>
                <a:cs typeface="Arial"/>
              </a:rPr>
              <a:t>a</a:t>
            </a:r>
            <a:r>
              <a:rPr kumimoji="0" sz="1600" b="1" i="1" u="none" strike="noStrike" kern="0" cap="none" spc="-5" normalizeH="0" baseline="0" noProof="0" dirty="0" err="1" smtClean="0">
                <a:ln>
                  <a:noFill/>
                </a:ln>
                <a:solidFill>
                  <a:prstClr val="black"/>
                </a:solidFill>
                <a:effectLst/>
                <a:uLnTx/>
                <a:uFillTx/>
                <a:latin typeface="Calibri"/>
                <a:cs typeface="Arial"/>
              </a:rPr>
              <a:t>ttempts</a:t>
            </a:r>
            <a:r>
              <a:rPr kumimoji="0" sz="1600" b="1" i="1" u="none" strike="noStrike" kern="0" cap="none" spc="-5" normalizeH="0" baseline="0" noProof="0" dirty="0" smtClean="0">
                <a:ln>
                  <a:noFill/>
                </a:ln>
                <a:solidFill>
                  <a:prstClr val="black"/>
                </a:solidFill>
                <a:effectLst/>
                <a:uLnTx/>
                <a:uFillTx/>
                <a:latin typeface="Calibri"/>
                <a:cs typeface="Arial"/>
              </a:rPr>
              <a:t> </a:t>
            </a:r>
            <a:r>
              <a:rPr kumimoji="0" sz="1600" b="1" i="1" u="none" strike="noStrike" kern="0" cap="none" spc="-5" normalizeH="0" baseline="0" noProof="0" dirty="0">
                <a:ln>
                  <a:noFill/>
                </a:ln>
                <a:solidFill>
                  <a:prstClr val="black"/>
                </a:solidFill>
                <a:effectLst/>
                <a:uLnTx/>
                <a:uFillTx/>
                <a:latin typeface="Calibri"/>
                <a:cs typeface="Arial"/>
              </a:rPr>
              <a:t>to answer the question “Will this do something harmful if it is  allowed to execute?”</a:t>
            </a:r>
          </a:p>
        </p:txBody>
      </p:sp>
    </p:spTree>
    <p:extLst>
      <p:ext uri="{BB962C8B-B14F-4D97-AF65-F5344CB8AC3E}">
        <p14:creationId xmlns:p14="http://schemas.microsoft.com/office/powerpoint/2010/main" val="586971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31922"/>
          </a:xfrm>
          <a:noFill/>
        </p:spPr>
        <p:txBody>
          <a:bodyPr/>
          <a:lstStyle/>
          <a:p>
            <a:r>
              <a:rPr lang="en-US" sz="2600" dirty="0">
                <a:latin typeface="+mn-lt"/>
              </a:rPr>
              <a:t>Network Security Appliances - Intrusion Detection and Prevention Systems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228600" y="887225"/>
            <a:ext cx="11734800" cy="5675716"/>
          </a:xfrm>
          <a:prstGeom prst="rect">
            <a:avLst/>
          </a:prstGeom>
          <a:ln>
            <a:solidFill>
              <a:schemeClr val="accent1"/>
            </a:solidFill>
          </a:ln>
        </p:spPr>
      </p:pic>
    </p:spTree>
    <p:extLst>
      <p:ext uri="{BB962C8B-B14F-4D97-AF65-F5344CB8AC3E}">
        <p14:creationId xmlns:p14="http://schemas.microsoft.com/office/powerpoint/2010/main" val="2330270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228600" y="853771"/>
            <a:ext cx="11887200" cy="4973797"/>
          </a:xfrm>
          <a:prstGeom prst="rect">
            <a:avLst/>
          </a:prstGeom>
        </p:spPr>
        <p:txBody>
          <a:bodyPr vert="horz" wrap="square" lIns="0" tIns="13335" rIns="0" bIns="0" rtlCol="0">
            <a:spAutoFit/>
          </a:bodyPr>
          <a:lstStyle/>
          <a:p>
            <a:pPr marL="0" marR="0" lvl="1" indent="0" defTabSz="914400" eaLnBrk="1" fontAlgn="auto" latinLnBrk="0" hangingPunct="1">
              <a:lnSpc>
                <a:spcPct val="100000"/>
              </a:lnSpc>
              <a:spcBef>
                <a:spcPts val="0"/>
              </a:spcBef>
              <a:spcAft>
                <a:spcPts val="600"/>
              </a:spcAft>
              <a:buClr>
                <a:srgbClr val="FF6200"/>
              </a:buClr>
              <a:buSzTx/>
              <a:buFont typeface="Arial MT"/>
              <a:buAutoNum type="arabicPeriod"/>
              <a:tabLst>
                <a:tab pos="469900" algn="l"/>
              </a:tabLst>
              <a:defRPr/>
            </a:pPr>
            <a:r>
              <a:rPr kumimoji="0" lang="en-US" sz="2400" b="1" i="0" u="none" strike="noStrike" kern="0" cap="none" spc="-5" normalizeH="0" baseline="0" noProof="0" dirty="0" smtClean="0">
                <a:ln>
                  <a:noFill/>
                </a:ln>
                <a:solidFill>
                  <a:srgbClr val="004978"/>
                </a:solidFill>
                <a:effectLst/>
                <a:uLnTx/>
                <a:uFillTx/>
                <a:latin typeface="Calibri"/>
                <a:cs typeface="Arial MT"/>
              </a:rPr>
              <a:t> Access </a:t>
            </a:r>
            <a:r>
              <a:rPr kumimoji="0" lang="en-US" sz="2400" b="1" i="0" u="none" strike="noStrike" kern="0" cap="none" spc="-5" normalizeH="0" baseline="0" noProof="0" dirty="0">
                <a:ln>
                  <a:noFill/>
                </a:ln>
                <a:solidFill>
                  <a:srgbClr val="004978"/>
                </a:solidFill>
                <a:effectLst/>
                <a:uLnTx/>
                <a:uFillTx/>
                <a:latin typeface="Calibri"/>
                <a:cs typeface="Arial MT"/>
              </a:rPr>
              <a:t>technologies</a:t>
            </a:r>
          </a:p>
          <a:p>
            <a:pPr marL="548640" marR="0" lvl="0" indent="-365760" defTabSz="914400" eaLnBrk="1" fontAlgn="auto" latinLnBrk="0" hangingPunct="1">
              <a:lnSpc>
                <a:spcPct val="100000"/>
              </a:lnSpc>
              <a:spcBef>
                <a:spcPts val="0"/>
              </a:spcBef>
              <a:spcAft>
                <a:spcPts val="0"/>
              </a:spcAft>
              <a:buClrTx/>
              <a:buSzPct val="83333"/>
              <a:buFontTx/>
              <a:buAutoNum type="alphaUcParenR"/>
              <a:tabLst>
                <a:tab pos="174625" algn="l"/>
              </a:tabLst>
              <a:defRPr/>
            </a:pPr>
            <a:r>
              <a:rPr kumimoji="0" sz="2000" b="1" i="0" u="none" strike="noStrike" kern="0" cap="none" spc="0" normalizeH="0" baseline="0" noProof="0" dirty="0" smtClean="0">
                <a:ln>
                  <a:noFill/>
                </a:ln>
                <a:solidFill>
                  <a:srgbClr val="FF0000"/>
                </a:solidFill>
                <a:effectLst/>
                <a:uLnTx/>
                <a:uFillTx/>
                <a:latin typeface="Calibri"/>
                <a:cs typeface="Arial MT"/>
              </a:rPr>
              <a:t>Access</a:t>
            </a:r>
            <a:r>
              <a:rPr kumimoji="0" sz="2000" b="1" i="0" u="none" strike="noStrike" kern="0" cap="none" spc="-30" normalizeH="0" baseline="0" noProof="0" dirty="0" smtClean="0">
                <a:ln>
                  <a:noFill/>
                </a:ln>
                <a:solidFill>
                  <a:srgbClr val="FF0000"/>
                </a:solidFill>
                <a:effectLst/>
                <a:uLnTx/>
                <a:uFillTx/>
                <a:latin typeface="Calibri"/>
                <a:cs typeface="Arial MT"/>
              </a:rPr>
              <a:t> </a:t>
            </a:r>
            <a:r>
              <a:rPr kumimoji="0" sz="2000" b="1" i="0" u="none" strike="noStrike" kern="0" cap="none" spc="0" normalizeH="0" baseline="0" noProof="0" dirty="0">
                <a:ln>
                  <a:noFill/>
                </a:ln>
                <a:solidFill>
                  <a:srgbClr val="FF0000"/>
                </a:solidFill>
                <a:effectLst/>
                <a:uLnTx/>
                <a:uFillTx/>
                <a:latin typeface="Calibri"/>
                <a:cs typeface="Arial MT"/>
              </a:rPr>
              <a:t>Control</a:t>
            </a:r>
            <a:r>
              <a:rPr kumimoji="0" sz="2000" b="1" i="0" u="none" strike="noStrike" kern="0" cap="none" spc="-20" normalizeH="0" baseline="0" noProof="0" dirty="0">
                <a:ln>
                  <a:noFill/>
                </a:ln>
                <a:solidFill>
                  <a:srgbClr val="FF0000"/>
                </a:solidFill>
                <a:effectLst/>
                <a:uLnTx/>
                <a:uFillTx/>
                <a:latin typeface="Calibri"/>
                <a:cs typeface="Arial MT"/>
              </a:rPr>
              <a:t> </a:t>
            </a:r>
            <a:r>
              <a:rPr kumimoji="0" sz="2000" b="1" i="0" u="none" strike="noStrike" kern="0" cap="none" spc="0" normalizeH="0" baseline="0" noProof="0" dirty="0">
                <a:ln>
                  <a:noFill/>
                </a:ln>
                <a:solidFill>
                  <a:srgbClr val="FF0000"/>
                </a:solidFill>
                <a:effectLst/>
                <a:uLnTx/>
                <a:uFillTx/>
                <a:latin typeface="Calibri"/>
                <a:cs typeface="Arial MT"/>
              </a:rPr>
              <a:t>List</a:t>
            </a:r>
            <a:r>
              <a:rPr kumimoji="0" sz="2000" b="1" i="0" u="none" strike="noStrike" kern="0" cap="none" spc="-25" normalizeH="0" baseline="0" noProof="0" dirty="0">
                <a:ln>
                  <a:noFill/>
                </a:ln>
                <a:solidFill>
                  <a:srgbClr val="FF0000"/>
                </a:solidFill>
                <a:effectLst/>
                <a:uLnTx/>
                <a:uFillTx/>
                <a:latin typeface="Calibri"/>
                <a:cs typeface="Arial MT"/>
              </a:rPr>
              <a:t> </a:t>
            </a:r>
            <a:r>
              <a:rPr kumimoji="0" sz="2000" b="1" i="0" u="none" strike="noStrike" kern="0" cap="none" spc="0" normalizeH="0" baseline="0" noProof="0" dirty="0">
                <a:ln>
                  <a:noFill/>
                </a:ln>
                <a:solidFill>
                  <a:srgbClr val="FF0000"/>
                </a:solidFill>
                <a:effectLst/>
                <a:uLnTx/>
                <a:uFillTx/>
                <a:latin typeface="Calibri"/>
                <a:cs typeface="Arial MT"/>
              </a:rPr>
              <a:t>(ACL)</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ACL is made up of rules that either allow access to a computer environment or deny it.</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is a list of permissions that dictate what a user has access to and what types of operations they are allowed to do with that access.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sz="2000" b="0" i="0" u="none" strike="noStrike" kern="0" cap="none" spc="-5" normalizeH="0" baseline="0" noProof="0" dirty="0">
              <a:ln>
                <a:noFill/>
              </a:ln>
              <a:solidFill>
                <a:srgbClr val="004978"/>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1" i="0" u="none" strike="noStrike" kern="0" cap="none" spc="-5" normalizeH="0" baseline="0" noProof="0" dirty="0">
                <a:ln>
                  <a:noFill/>
                </a:ln>
                <a:solidFill>
                  <a:srgbClr val="004978"/>
                </a:solidFill>
                <a:effectLst/>
                <a:uLnTx/>
                <a:uFillTx/>
                <a:latin typeface="Calibri"/>
                <a:cs typeface="Arial MT"/>
              </a:rPr>
              <a:t>Two types of ACLS include:</a:t>
            </a:r>
          </a:p>
          <a:p>
            <a:pPr marL="1142365" marR="178435" lvl="2" indent="-342900" defTabSz="914400" eaLnBrk="1" fontAlgn="auto" latinLnBrk="0" hangingPunct="1">
              <a:lnSpc>
                <a:spcPct val="100000"/>
              </a:lnSpc>
              <a:spcBef>
                <a:spcPts val="105"/>
              </a:spcBef>
              <a:spcAft>
                <a:spcPts val="0"/>
              </a:spcAft>
              <a:buClr>
                <a:srgbClr val="000000"/>
              </a:buClr>
              <a:buSzTx/>
              <a:buFont typeface="+mj-lt"/>
              <a:buAutoNum type="arabicPeriod"/>
              <a:tabLst>
                <a:tab pos="584835" algn="l"/>
              </a:tabLst>
              <a:defRPr/>
            </a:pPr>
            <a:r>
              <a:rPr kumimoji="0" sz="1800" b="1" i="1" u="none" strike="noStrike" kern="0" cap="none" spc="-5" normalizeH="0" baseline="0" noProof="0" dirty="0" smtClean="0">
                <a:ln>
                  <a:noFill/>
                </a:ln>
                <a:solidFill>
                  <a:srgbClr val="00B050"/>
                </a:solidFill>
                <a:effectLst/>
                <a:uLnTx/>
                <a:uFillTx/>
                <a:latin typeface="Calibri"/>
                <a:cs typeface="Arial"/>
              </a:rPr>
              <a:t>File</a:t>
            </a:r>
            <a:r>
              <a:rPr kumimoji="0" lang="en-US" sz="1800" b="1" i="1" u="none" strike="noStrike" kern="0" cap="none" spc="-5" normalizeH="0" baseline="0" noProof="0" dirty="0" smtClean="0">
                <a:ln>
                  <a:noFill/>
                </a:ln>
                <a:solidFill>
                  <a:srgbClr val="00B050"/>
                </a:solidFill>
                <a:effectLst/>
                <a:uLnTx/>
                <a:uFillTx/>
                <a:latin typeface="Calibri"/>
                <a:cs typeface="Arial"/>
              </a:rPr>
              <a:t> </a:t>
            </a:r>
            <a:r>
              <a:rPr kumimoji="0" sz="1800" b="1" i="1" u="none" strike="noStrike" kern="0" cap="none" spc="-5" normalizeH="0" baseline="0" noProof="0" dirty="0" smtClean="0">
                <a:ln>
                  <a:noFill/>
                </a:ln>
                <a:solidFill>
                  <a:srgbClr val="00B050"/>
                </a:solidFill>
                <a:effectLst/>
                <a:uLnTx/>
                <a:uFillTx/>
                <a:latin typeface="Calibri"/>
                <a:cs typeface="Arial"/>
              </a:rPr>
              <a:t>system ACLs</a:t>
            </a:r>
            <a:r>
              <a:rPr kumimoji="0" lang="en-US" sz="1800" b="0" i="1" u="none" strike="noStrike" kern="0" cap="none" spc="-5" normalizeH="0" baseline="0" noProof="0" dirty="0" smtClean="0">
                <a:ln>
                  <a:noFill/>
                </a:ln>
                <a:solidFill>
                  <a:srgbClr val="00B050"/>
                </a:solidFill>
                <a:effectLst/>
                <a:uLnTx/>
                <a:uFillTx/>
                <a:latin typeface="Calibri"/>
                <a:cs typeface="Arial"/>
              </a:rPr>
              <a:t>: </a:t>
            </a:r>
            <a:r>
              <a:rPr kumimoji="0" sz="1800" b="0"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smtClean="0">
                <a:ln>
                  <a:noFill/>
                </a:ln>
                <a:solidFill>
                  <a:prstClr val="black"/>
                </a:solidFill>
                <a:effectLst/>
                <a:uLnTx/>
                <a:uFillTx/>
                <a:latin typeface="Calibri"/>
                <a:cs typeface="Arial"/>
              </a:rPr>
              <a:t>tells the operating system which users can access the system and which privileges they are granted.</a:t>
            </a:r>
            <a:endParaRPr kumimoji="0" sz="1600" b="1" i="1" u="none" strike="noStrike" kern="0" cap="none" spc="-5" normalizeH="0" baseline="0" noProof="0" dirty="0">
              <a:ln>
                <a:noFill/>
              </a:ln>
              <a:solidFill>
                <a:prstClr val="black"/>
              </a:solidFill>
              <a:effectLst/>
              <a:uLnTx/>
              <a:uFillTx/>
              <a:latin typeface="Calibri"/>
              <a:cs typeface="Arial"/>
            </a:endParaRPr>
          </a:p>
          <a:p>
            <a:pPr marL="1142365" marR="178435" lvl="2" indent="-342900" defTabSz="914400" eaLnBrk="1" fontAlgn="auto" latinLnBrk="0" hangingPunct="1">
              <a:lnSpc>
                <a:spcPct val="100000"/>
              </a:lnSpc>
              <a:spcBef>
                <a:spcPts val="105"/>
              </a:spcBef>
              <a:spcAft>
                <a:spcPts val="0"/>
              </a:spcAft>
              <a:buClr>
                <a:srgbClr val="000000"/>
              </a:buClr>
              <a:buSzTx/>
              <a:buFont typeface="+mj-lt"/>
              <a:buAutoNum type="arabicPeriod"/>
              <a:tabLst>
                <a:tab pos="584835" algn="l"/>
              </a:tabLst>
              <a:defRPr/>
            </a:pPr>
            <a:r>
              <a:rPr kumimoji="0" sz="1800" b="1" i="1" u="none" strike="noStrike" kern="0" cap="none" spc="-5" normalizeH="0" baseline="0" noProof="0" dirty="0">
                <a:ln>
                  <a:noFill/>
                </a:ln>
                <a:solidFill>
                  <a:srgbClr val="00B050"/>
                </a:solidFill>
                <a:effectLst/>
                <a:uLnTx/>
                <a:uFillTx/>
                <a:latin typeface="Calibri"/>
                <a:cs typeface="Arial"/>
              </a:rPr>
              <a:t>Networking </a:t>
            </a:r>
            <a:r>
              <a:rPr kumimoji="0" sz="1800" b="1" i="1" u="none" strike="noStrike" kern="0" cap="none" spc="-5" normalizeH="0" baseline="0" noProof="0" dirty="0" smtClean="0">
                <a:ln>
                  <a:noFill/>
                </a:ln>
                <a:solidFill>
                  <a:srgbClr val="00B050"/>
                </a:solidFill>
                <a:effectLst/>
                <a:uLnTx/>
                <a:uFillTx/>
                <a:latin typeface="Calibri"/>
                <a:cs typeface="Arial"/>
              </a:rPr>
              <a:t>ACLs</a:t>
            </a:r>
            <a:r>
              <a:rPr kumimoji="0" lang="en-US" sz="1800" b="1" i="1" u="none" strike="noStrike" kern="0" cap="none" spc="-5" normalizeH="0" baseline="0" noProof="0" dirty="0" smtClean="0">
                <a:ln>
                  <a:noFill/>
                </a:ln>
                <a:solidFill>
                  <a:srgbClr val="00B050"/>
                </a:solidFill>
                <a:effectLst/>
                <a:uLnTx/>
                <a:uFillTx/>
                <a:latin typeface="Calibri"/>
                <a:cs typeface="Arial"/>
              </a:rPr>
              <a:t>: </a:t>
            </a:r>
            <a:r>
              <a:rPr kumimoji="0" sz="1800" b="1"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smtClean="0">
                <a:ln>
                  <a:noFill/>
                </a:ln>
                <a:solidFill>
                  <a:prstClr val="black"/>
                </a:solidFill>
                <a:effectLst/>
                <a:uLnTx/>
                <a:uFillTx/>
                <a:latin typeface="Calibri"/>
                <a:cs typeface="Arial"/>
              </a:rPr>
              <a:t>tells the routers and switches what traffic is allowed access to the network and what type of activity is allowed.</a:t>
            </a:r>
            <a:endParaRPr kumimoji="0" lang="en-US" sz="1600" b="1" i="1" u="none" strike="noStrike" kern="0" cap="none" spc="-5" normalizeH="0" baseline="0" noProof="0" dirty="0">
              <a:ln>
                <a:noFill/>
              </a:ln>
              <a:solidFill>
                <a:prstClr val="black"/>
              </a:solidFill>
              <a:effectLst/>
              <a:uLnTx/>
              <a:uFillTx/>
              <a:latin typeface="Calibri"/>
              <a:cs typeface="Arial"/>
            </a:endParaRPr>
          </a:p>
          <a:p>
            <a:pPr marL="617220" marR="212090" lvl="1" indent="-342900" algn="just" defTabSz="914400" eaLnBrk="1" fontAlgn="auto" latinLnBrk="0" hangingPunct="1">
              <a:lnSpc>
                <a:spcPct val="100000"/>
              </a:lnSpc>
              <a:spcBef>
                <a:spcPts val="600"/>
              </a:spcBef>
              <a:spcAft>
                <a:spcPts val="60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ACLs can also be categorized by the way they identify traffic:</a:t>
            </a:r>
          </a:p>
          <a:p>
            <a:pPr marL="799465" marR="178435" lvl="2" indent="0" defTabSz="914400" eaLnBrk="1" fontAlgn="auto" latinLnBrk="0" hangingPunct="1">
              <a:lnSpc>
                <a:spcPct val="100000"/>
              </a:lnSpc>
              <a:spcBef>
                <a:spcPts val="105"/>
              </a:spcBef>
              <a:spcAft>
                <a:spcPts val="0"/>
              </a:spcAft>
              <a:buClr>
                <a:srgbClr val="000000"/>
              </a:buClr>
              <a:buSzTx/>
              <a:buFontTx/>
              <a:buNone/>
              <a:tabLst>
                <a:tab pos="584835" algn="l"/>
              </a:tabLst>
              <a:defRPr/>
            </a:pPr>
            <a:r>
              <a:rPr kumimoji="0" lang="en-US" sz="1800" b="1" i="1" u="none" strike="noStrike" kern="0" cap="none" spc="-5" normalizeH="0" baseline="0" noProof="0" dirty="0" smtClean="0">
                <a:ln>
                  <a:noFill/>
                </a:ln>
                <a:solidFill>
                  <a:srgbClr val="00B050"/>
                </a:solidFill>
                <a:effectLst/>
                <a:uLnTx/>
                <a:uFillTx/>
                <a:latin typeface="Calibri"/>
                <a:cs typeface="Arial"/>
              </a:rPr>
              <a:t>1.  Standard ACLs:  </a:t>
            </a:r>
            <a:r>
              <a:rPr kumimoji="0" lang="en-US" sz="1600" b="1" i="1" u="none" strike="noStrike" kern="0" cap="none" spc="-5" normalizeH="0" baseline="0" noProof="0" dirty="0" smtClean="0">
                <a:ln>
                  <a:noFill/>
                </a:ln>
                <a:solidFill>
                  <a:prstClr val="black"/>
                </a:solidFill>
                <a:effectLst/>
                <a:uLnTx/>
                <a:uFillTx/>
                <a:latin typeface="Calibri"/>
                <a:cs typeface="Arial"/>
              </a:rPr>
              <a:t>filter only the source address of the data packet.</a:t>
            </a:r>
          </a:p>
          <a:p>
            <a:pPr marL="799465" marR="178435" lvl="2" indent="0" defTabSz="914400" eaLnBrk="1" fontAlgn="auto" latinLnBrk="0" hangingPunct="1">
              <a:lnSpc>
                <a:spcPct val="100000"/>
              </a:lnSpc>
              <a:spcBef>
                <a:spcPts val="105"/>
              </a:spcBef>
              <a:spcAft>
                <a:spcPts val="0"/>
              </a:spcAft>
              <a:buClr>
                <a:srgbClr val="000000"/>
              </a:buClr>
              <a:buSzTx/>
              <a:buFontTx/>
              <a:buNone/>
              <a:tabLst>
                <a:tab pos="584835" algn="l"/>
              </a:tabLst>
              <a:defRPr/>
            </a:pPr>
            <a:r>
              <a:rPr kumimoji="0" lang="en-US" sz="1600" b="1" i="1" u="none" strike="noStrike" kern="0" cap="none" spc="-5" normalizeH="0" baseline="0" noProof="0" dirty="0">
                <a:ln>
                  <a:noFill/>
                </a:ln>
                <a:solidFill>
                  <a:prstClr val="black"/>
                </a:solidFill>
                <a:effectLst/>
                <a:uLnTx/>
                <a:uFillTx/>
                <a:latin typeface="Calibri"/>
                <a:cs typeface="Arial"/>
              </a:rPr>
              <a:t> </a:t>
            </a:r>
            <a:r>
              <a:rPr kumimoji="0" lang="en-US" sz="1600" b="1" i="1" u="none" strike="noStrike" kern="0" cap="none" spc="-5" normalizeH="0" baseline="0" noProof="0" dirty="0" smtClean="0">
                <a:ln>
                  <a:noFill/>
                </a:ln>
                <a:solidFill>
                  <a:prstClr val="black"/>
                </a:solidFill>
                <a:effectLst/>
                <a:uLnTx/>
                <a:uFillTx/>
                <a:latin typeface="Calibri"/>
                <a:cs typeface="Arial"/>
              </a:rPr>
              <a:t>Block or </a:t>
            </a:r>
            <a:r>
              <a:rPr kumimoji="0" lang="en-US" sz="1600" b="1" i="1" u="none" strike="noStrike" kern="0" cap="none" spc="-5" normalizeH="0" baseline="0" noProof="0" dirty="0">
                <a:ln>
                  <a:noFill/>
                </a:ln>
                <a:solidFill>
                  <a:prstClr val="black"/>
                </a:solidFill>
                <a:effectLst/>
                <a:uLnTx/>
                <a:uFillTx/>
                <a:latin typeface="Calibri"/>
                <a:cs typeface="Arial"/>
              </a:rPr>
              <a:t>allow an entire protocol suite using source IP addresses</a:t>
            </a:r>
            <a:r>
              <a:rPr kumimoji="0" lang="en-US" sz="1600" b="0" i="1" u="none" strike="noStrike" kern="0" cap="none" spc="-5" normalizeH="0" baseline="0" noProof="0" dirty="0" smtClean="0">
                <a:ln>
                  <a:noFill/>
                </a:ln>
                <a:solidFill>
                  <a:srgbClr val="00B050"/>
                </a:solidFill>
                <a:effectLst/>
                <a:uLnTx/>
                <a:uFillTx/>
                <a:latin typeface="Calibri"/>
                <a:cs typeface="Arial"/>
              </a:rPr>
              <a:t>.</a:t>
            </a:r>
          </a:p>
          <a:p>
            <a:pPr marL="799465" marR="178435" lvl="2" indent="0" defTabSz="914400" eaLnBrk="1" fontAlgn="auto" latinLnBrk="0" hangingPunct="1">
              <a:lnSpc>
                <a:spcPct val="100000"/>
              </a:lnSpc>
              <a:spcBef>
                <a:spcPts val="105"/>
              </a:spcBef>
              <a:spcAft>
                <a:spcPts val="0"/>
              </a:spcAft>
              <a:buClr>
                <a:srgbClr val="000000"/>
              </a:buClr>
              <a:buSzTx/>
              <a:buFontTx/>
              <a:buNone/>
              <a:tabLst>
                <a:tab pos="584835" algn="l"/>
              </a:tabLst>
              <a:defRPr/>
            </a:pPr>
            <a:r>
              <a:rPr kumimoji="0" lang="en-US" sz="1800" b="1" i="1" u="none" strike="noStrike" kern="0" cap="none" spc="-5" normalizeH="0" baseline="0" noProof="0" dirty="0" smtClean="0">
                <a:ln>
                  <a:noFill/>
                </a:ln>
                <a:solidFill>
                  <a:srgbClr val="00B050"/>
                </a:solidFill>
                <a:effectLst/>
                <a:uLnTx/>
                <a:uFillTx/>
                <a:latin typeface="Calibri"/>
                <a:cs typeface="Arial"/>
              </a:rPr>
              <a:t>2.  Extended ACLs</a:t>
            </a:r>
            <a:r>
              <a:rPr kumimoji="0" lang="en-US" sz="1800" b="0"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a:ln>
                  <a:noFill/>
                </a:ln>
                <a:solidFill>
                  <a:prstClr val="black"/>
                </a:solidFill>
                <a:effectLst/>
                <a:uLnTx/>
                <a:uFillTx/>
                <a:latin typeface="Calibri"/>
                <a:cs typeface="Arial"/>
              </a:rPr>
              <a:t>block or allow network traffic based on a more differentiated set of characteristics that includes </a:t>
            </a:r>
            <a:r>
              <a:rPr kumimoji="0" lang="fr-FR" sz="1600" b="1" i="1" u="none" strike="noStrike" kern="0" cap="none" spc="-5" normalizeH="0" baseline="0" noProof="0" dirty="0">
                <a:ln>
                  <a:noFill/>
                </a:ln>
                <a:solidFill>
                  <a:prstClr val="black"/>
                </a:solidFill>
                <a:effectLst/>
                <a:uLnTx/>
                <a:uFillTx/>
                <a:latin typeface="Calibri"/>
                <a:cs typeface="Arial"/>
              </a:rPr>
              <a:t>uses source </a:t>
            </a:r>
            <a:r>
              <a:rPr kumimoji="0" lang="fr-FR" sz="1600" b="1" i="1" u="none" strike="noStrike" kern="0" cap="none" spc="-5" normalizeH="0" baseline="0" noProof="0" dirty="0" smtClean="0">
                <a:ln>
                  <a:noFill/>
                </a:ln>
                <a:solidFill>
                  <a:prstClr val="black"/>
                </a:solidFill>
                <a:effectLst/>
                <a:uLnTx/>
                <a:uFillTx/>
                <a:latin typeface="Calibri"/>
                <a:cs typeface="Arial"/>
              </a:rPr>
              <a:t>    IP</a:t>
            </a:r>
            <a:r>
              <a:rPr kumimoji="0" lang="fr-FR" sz="1600" b="1" i="1" u="none" strike="noStrike" kern="0" cap="none" spc="-5" normalizeH="0" baseline="0" noProof="0" dirty="0">
                <a:ln>
                  <a:noFill/>
                </a:ln>
                <a:solidFill>
                  <a:prstClr val="black"/>
                </a:solidFill>
                <a:effectLst/>
                <a:uLnTx/>
                <a:uFillTx/>
                <a:latin typeface="Calibri"/>
                <a:cs typeface="Arial"/>
              </a:rPr>
              <a:t>, Destination IP, source port, and Destination port</a:t>
            </a:r>
            <a:r>
              <a:rPr kumimoji="0" lang="fr-FR" sz="1600" b="1" i="1" u="none" strike="noStrike" kern="0" cap="none" spc="-5" normalizeH="0" baseline="0" noProof="0" dirty="0" smtClean="0">
                <a:ln>
                  <a:noFill/>
                </a:ln>
                <a:solidFill>
                  <a:prstClr val="black"/>
                </a:solidFill>
                <a:effectLst/>
                <a:uLnTx/>
                <a:uFillTx/>
                <a:latin typeface="Calibri"/>
                <a:cs typeface="Arial"/>
              </a:rPr>
              <a:t>.</a:t>
            </a:r>
            <a:endParaRPr kumimoji="0" sz="1600" b="1" i="1" u="none" strike="noStrike" kern="0" cap="none" spc="-5" normalizeH="0" baseline="0" noProof="0" dirty="0">
              <a:ln>
                <a:noFill/>
              </a:ln>
              <a:solidFill>
                <a:prstClr val="black"/>
              </a:solidFill>
              <a:effectLst/>
              <a:uLnTx/>
              <a:uFillTx/>
              <a:latin typeface="Calibri"/>
              <a:cs typeface="Arial"/>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sz="2000" b="1" i="0" u="none" strike="noStrike" kern="0" cap="none" spc="-5" normalizeH="0" baseline="0" noProof="0" dirty="0">
              <a:ln>
                <a:noFill/>
              </a:ln>
              <a:solidFill>
                <a:srgbClr val="004978"/>
              </a:solidFill>
              <a:effectLst/>
              <a:uLnTx/>
              <a:uFillTx/>
              <a:latin typeface="Calibri"/>
              <a:cs typeface="Arial MT"/>
            </a:endParaRPr>
          </a:p>
        </p:txBody>
      </p:sp>
    </p:spTree>
    <p:extLst>
      <p:ext uri="{BB962C8B-B14F-4D97-AF65-F5344CB8AC3E}">
        <p14:creationId xmlns:p14="http://schemas.microsoft.com/office/powerpoint/2010/main" val="4237599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228600" y="853771"/>
            <a:ext cx="11887200" cy="1937069"/>
          </a:xfrm>
          <a:prstGeom prst="rect">
            <a:avLst/>
          </a:prstGeom>
        </p:spPr>
        <p:txBody>
          <a:bodyPr vert="horz" wrap="square" lIns="0" tIns="13335" rIns="0" bIns="0" rtlCol="0">
            <a:spAutoFit/>
          </a:bodyPr>
          <a:lstStyle/>
          <a:p>
            <a:pPr marL="182880" marR="0" lvl="0" indent="0" defTabSz="914400" eaLnBrk="1" fontAlgn="auto" latinLnBrk="0" hangingPunct="1">
              <a:lnSpc>
                <a:spcPct val="100000"/>
              </a:lnSpc>
              <a:spcBef>
                <a:spcPts val="600"/>
              </a:spcBef>
              <a:spcAft>
                <a:spcPts val="600"/>
              </a:spcAft>
              <a:buClrTx/>
              <a:buSzPct val="83333"/>
              <a:buFontTx/>
              <a:buNone/>
              <a:tabLst>
                <a:tab pos="174625" algn="l"/>
              </a:tabLst>
              <a:defRPr/>
            </a:pPr>
            <a:r>
              <a:rPr kumimoji="0" lang="en-US" sz="2000" b="1" i="0" u="none" strike="noStrike" kern="0" cap="none" spc="0" normalizeH="0" baseline="0" noProof="0" dirty="0">
                <a:ln>
                  <a:noFill/>
                </a:ln>
                <a:solidFill>
                  <a:srgbClr val="FF0000"/>
                </a:solidFill>
                <a:effectLst/>
                <a:uLnTx/>
                <a:uFillTx/>
                <a:latin typeface="Calibri"/>
                <a:cs typeface="Arial MT"/>
              </a:rPr>
              <a:t>B) </a:t>
            </a:r>
            <a:r>
              <a:rPr kumimoji="0" sz="2000" b="1" i="0" u="none" strike="noStrike" kern="0" cap="none" spc="0" normalizeH="0" baseline="0" noProof="0" dirty="0">
                <a:ln>
                  <a:noFill/>
                </a:ln>
                <a:solidFill>
                  <a:srgbClr val="FF0000"/>
                </a:solidFill>
                <a:effectLst/>
                <a:uLnTx/>
                <a:uFillTx/>
                <a:latin typeface="Calibri"/>
                <a:cs typeface="Arial MT"/>
              </a:rPr>
              <a:t>Virtual Private Network (VPN)</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sz="2000" b="0" i="0" u="none" strike="noStrike" kern="0" cap="none" spc="-5" normalizeH="0" baseline="0" noProof="0" dirty="0">
                <a:ln>
                  <a:noFill/>
                </a:ln>
                <a:solidFill>
                  <a:srgbClr val="004978"/>
                </a:solidFill>
                <a:effectLst/>
                <a:uLnTx/>
                <a:uFillTx/>
                <a:latin typeface="Calibri"/>
                <a:cs typeface="Arial MT"/>
              </a:rPr>
              <a:t>A VPN is a security technology that enables authorized users to use an</a:t>
            </a:r>
            <a:r>
              <a:rPr kumimoji="0" lang="en-US" sz="2000" b="0" i="0" u="none" strike="noStrike" kern="0" cap="none" spc="-5" normalizeH="0" baseline="0" noProof="0" dirty="0">
                <a:ln>
                  <a:noFill/>
                </a:ln>
                <a:solidFill>
                  <a:srgbClr val="004978"/>
                </a:solidFill>
                <a:effectLst/>
                <a:uLnTx/>
                <a:uFillTx/>
                <a:latin typeface="Calibri"/>
                <a:cs typeface="Arial MT"/>
              </a:rPr>
              <a:t> </a:t>
            </a:r>
            <a:r>
              <a:rPr kumimoji="0" sz="2000" b="0" i="0" u="none" strike="noStrike" kern="0" cap="none" spc="-5" normalizeH="0" baseline="0" noProof="0" dirty="0">
                <a:ln>
                  <a:noFill/>
                </a:ln>
                <a:solidFill>
                  <a:srgbClr val="004978"/>
                </a:solidFill>
                <a:effectLst/>
                <a:uLnTx/>
                <a:uFillTx/>
                <a:latin typeface="Calibri"/>
                <a:cs typeface="Arial MT"/>
              </a:rPr>
              <a:t>unsecured public network (the Internet) as if it were a secure private </a:t>
            </a:r>
            <a:r>
              <a:rPr kumimoji="0" sz="2000" b="0" i="0" u="none" strike="noStrike" kern="0" cap="none" spc="-5" normalizeH="0" baseline="0" noProof="0" dirty="0" smtClean="0">
                <a:ln>
                  <a:noFill/>
                </a:ln>
                <a:solidFill>
                  <a:srgbClr val="004978"/>
                </a:solidFill>
                <a:effectLst/>
                <a:uLnTx/>
                <a:uFillTx/>
                <a:latin typeface="Calibri"/>
                <a:cs typeface="Arial MT"/>
              </a:rPr>
              <a:t>network</a:t>
            </a:r>
            <a:r>
              <a:rPr kumimoji="0" lang="en-US" sz="2000" b="0" i="0" u="none" strike="noStrike" kern="0" cap="none" spc="-5" normalizeH="0" baseline="0" noProof="0" dirty="0" smtClean="0">
                <a:ln>
                  <a:noFill/>
                </a:ln>
                <a:solidFill>
                  <a:srgbClr val="004978"/>
                </a:solidFill>
                <a:effectLst/>
                <a:uLnTx/>
                <a:uFillTx/>
                <a:latin typeface="Calibri"/>
                <a:cs typeface="Arial MT"/>
              </a:rPr>
              <a:t>.</a:t>
            </a:r>
            <a:endParaRPr kumimoji="0" sz="2000" b="0" i="0" u="none" strike="noStrike" kern="0" cap="none" spc="-5" normalizeH="0" baseline="0" noProof="0" dirty="0">
              <a:ln>
                <a:noFill/>
              </a:ln>
              <a:solidFill>
                <a:srgbClr val="004978"/>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It provides a secure, encrypted connection between two points</a:t>
            </a:r>
            <a:r>
              <a:rPr kumimoji="0" sz="2000" b="0" i="0" u="none" strike="noStrike" kern="0" cap="none" spc="-5" normalizeH="0" baseline="0" noProof="0" dirty="0" smtClean="0">
                <a:ln>
                  <a:noFill/>
                </a:ln>
                <a:solidFill>
                  <a:srgbClr val="004978"/>
                </a:solidFill>
                <a:effectLst/>
                <a:uLnTx/>
                <a:uFillTx/>
                <a:latin typeface="Calibri"/>
                <a:cs typeface="Arial MT"/>
              </a:rPr>
              <a:t>.</a:t>
            </a:r>
            <a:endParaRPr kumimoji="0" lang="en-US" sz="2000" b="0" i="0" u="none" strike="noStrike" kern="0" cap="none" spc="-5" normalizeH="0" baseline="0" noProof="0" dirty="0" smtClean="0">
              <a:ln>
                <a:noFill/>
              </a:ln>
              <a:solidFill>
                <a:srgbClr val="004978"/>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0" i="0" u="none" strike="noStrike" kern="0" cap="none" spc="-5" normalizeH="0" baseline="0" noProof="0" dirty="0" smtClean="0">
                <a:ln>
                  <a:noFill/>
                </a:ln>
                <a:solidFill>
                  <a:srgbClr val="004978"/>
                </a:solidFill>
                <a:effectLst/>
                <a:uLnTx/>
                <a:uFillTx/>
                <a:latin typeface="Calibri"/>
                <a:cs typeface="Arial MT"/>
              </a:rPr>
              <a:t>VPN creates a virtual tunnel to transfer data.</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prstClr val="black"/>
                </a:solidFill>
                <a:effectLst/>
                <a:uLnTx/>
                <a:uFillTx/>
                <a:latin typeface="Calibri"/>
                <a:cs typeface="Arial MT"/>
              </a:rPr>
              <a:t> VPN Protocols: </a:t>
            </a:r>
            <a:endParaRPr kumimoji="0" sz="2000" b="1" i="0" u="none" strike="noStrike" kern="0" cap="none" spc="-5" normalizeH="0" baseline="0" noProof="0" dirty="0">
              <a:ln>
                <a:noFill/>
              </a:ln>
              <a:solidFill>
                <a:srgbClr val="004978"/>
              </a:solidFill>
              <a:effectLst/>
              <a:uLnTx/>
              <a:uFillTx/>
              <a:latin typeface="Calibri"/>
              <a:cs typeface="Arial MT"/>
            </a:endParaRPr>
          </a:p>
        </p:txBody>
      </p:sp>
      <p:pic>
        <p:nvPicPr>
          <p:cNvPr id="4098" name="Picture 2" descr="Relationship Between VPN and Firewall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718" y="2743199"/>
            <a:ext cx="6824881" cy="38197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2813142"/>
            <a:ext cx="4376519" cy="2031325"/>
          </a:xfrm>
          <a:prstGeom prst="rect">
            <a:avLst/>
          </a:prstGeom>
        </p:spPr>
        <p:txBody>
          <a:bodyPr wrap="non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srgbClr val="00B050"/>
                </a:solidFill>
                <a:effectLst/>
                <a:uLnTx/>
                <a:uFillTx/>
                <a:latin typeface="Calibri"/>
              </a:rPr>
              <a:t>Internet Protocol Security (</a:t>
            </a:r>
            <a:r>
              <a:rPr kumimoji="0" lang="en-US" sz="1800" b="0" i="0" u="none" strike="noStrike" kern="0" cap="none" spc="0" normalizeH="0" baseline="0" noProof="0" dirty="0" err="1" smtClean="0">
                <a:ln>
                  <a:noFill/>
                </a:ln>
                <a:solidFill>
                  <a:srgbClr val="00B050"/>
                </a:solidFill>
                <a:effectLst/>
                <a:uLnTx/>
                <a:uFillTx/>
                <a:latin typeface="Calibri"/>
              </a:rPr>
              <a:t>IPSec</a:t>
            </a:r>
            <a:r>
              <a:rPr kumimoji="0" lang="en-US" sz="1800" b="0" i="0" u="none" strike="noStrike" kern="0" cap="none" spc="0" normalizeH="0" baseline="0" noProof="0" dirty="0" smtClean="0">
                <a:ln>
                  <a:noFill/>
                </a:ln>
                <a:solidFill>
                  <a:srgbClr val="00B050"/>
                </a:solidFill>
                <a:effectLst/>
                <a:uLnTx/>
                <a:uFillTx/>
                <a:latin typeface="Calibri"/>
              </a:rPr>
              <a: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srgbClr val="00B050"/>
                </a:solidFill>
                <a:effectLst/>
                <a:uLnTx/>
                <a:uFillTx/>
                <a:latin typeface="Calibri"/>
              </a:rPr>
              <a:t>Layer 2 Tunneling Protocol (L2TP)</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srgbClr val="00B050"/>
                </a:solidFill>
                <a:effectLst/>
                <a:uLnTx/>
                <a:uFillTx/>
                <a:latin typeface="Calibri"/>
              </a:rPr>
              <a:t>Point–to–Point Tunneling Protocol (PPTP)</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srgbClr val="00B050"/>
                </a:solidFill>
                <a:effectLst/>
                <a:uLnTx/>
                <a:uFillTx/>
                <a:latin typeface="Calibri"/>
              </a:rPr>
              <a:t>SSL and TLS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smtClean="0">
                <a:ln>
                  <a:noFill/>
                </a:ln>
                <a:solidFill>
                  <a:srgbClr val="00B050"/>
                </a:solidFill>
                <a:effectLst/>
                <a:uLnTx/>
                <a:uFillTx/>
                <a:latin typeface="Calibri"/>
              </a:rPr>
              <a:t>Secure Shell (SSH)</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800" b="0" i="0" u="none" strike="noStrike" kern="0" cap="none" spc="0" normalizeH="0" baseline="0" noProof="0" dirty="0" smtClean="0">
                <a:ln>
                  <a:noFill/>
                </a:ln>
                <a:solidFill>
                  <a:srgbClr val="00B050"/>
                </a:solidFill>
                <a:effectLst/>
                <a:uLnTx/>
                <a:uFillTx/>
                <a:latin typeface="Calibri"/>
              </a:rPr>
              <a:t>SSTP (Secure Socket Tunneling Protocol)</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err="1" smtClean="0">
                <a:ln>
                  <a:noFill/>
                </a:ln>
                <a:solidFill>
                  <a:srgbClr val="00B050"/>
                </a:solidFill>
                <a:effectLst/>
                <a:uLnTx/>
                <a:uFillTx/>
                <a:latin typeface="Calibri"/>
              </a:rPr>
              <a:t>WireGuard</a:t>
            </a:r>
            <a:endParaRPr kumimoji="0" lang="en-US" sz="1800" b="0" i="0" u="none" strike="noStrike" kern="0" cap="none" spc="0" normalizeH="0" baseline="0" noProof="0" dirty="0">
              <a:ln>
                <a:noFill/>
              </a:ln>
              <a:solidFill>
                <a:srgbClr val="00B050"/>
              </a:solidFill>
              <a:effectLst/>
              <a:uLnTx/>
              <a:uFillTx/>
              <a:latin typeface="Calibri"/>
            </a:endParaRPr>
          </a:p>
        </p:txBody>
      </p:sp>
    </p:spTree>
    <p:extLst>
      <p:ext uri="{BB962C8B-B14F-4D97-AF65-F5344CB8AC3E}">
        <p14:creationId xmlns:p14="http://schemas.microsoft.com/office/powerpoint/2010/main" val="2807574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304800" y="924348"/>
            <a:ext cx="11582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smtClean="0">
                <a:solidFill>
                  <a:prstClr val="black"/>
                </a:solidFill>
                <a:latin typeface="Century Gothic"/>
                <a:ea typeface="+mn-ea"/>
                <a:cs typeface="Times New Roman"/>
              </a:rPr>
              <a:t>Network Security Appliances and Technologies</a:t>
            </a:r>
          </a:p>
          <a:p>
            <a:pPr marL="6985" algn="l" rtl="0">
              <a:spcBef>
                <a:spcPts val="575"/>
              </a:spcBef>
            </a:pPr>
            <a:endParaRPr lang="en-US" sz="2400" dirty="0">
              <a:solidFill>
                <a:prstClr val="black"/>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smtClean="0"/>
              <a:t>Contents</a:t>
            </a:r>
            <a:endParaRPr lang="en-US" sz="240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1"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228600" y="853771"/>
            <a:ext cx="11887200" cy="2175596"/>
          </a:xfrm>
          <a:prstGeom prst="rect">
            <a:avLst/>
          </a:prstGeom>
        </p:spPr>
        <p:txBody>
          <a:bodyPr vert="horz" wrap="square" lIns="0" tIns="13335" rIns="0" bIns="0" rtlCol="0">
            <a:spAutoFit/>
          </a:bodyPr>
          <a:lstStyle/>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Types of VPNs</a:t>
            </a: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800" b="1" i="1" u="none" strike="noStrike" kern="0" cap="none" spc="-5" normalizeH="0" baseline="0" noProof="0" dirty="0" smtClean="0">
                <a:ln>
                  <a:noFill/>
                </a:ln>
                <a:solidFill>
                  <a:srgbClr val="00B050"/>
                </a:solidFill>
                <a:effectLst/>
                <a:uLnTx/>
                <a:uFillTx/>
                <a:latin typeface="Calibri"/>
                <a:cs typeface="Arial"/>
              </a:rPr>
              <a:t>Site-to-Site VPN: </a:t>
            </a:r>
            <a:r>
              <a:rPr kumimoji="0" lang="en-US" sz="1600" b="1" i="1" u="none" strike="noStrike" kern="0" cap="none" spc="-5" normalizeH="0" baseline="0" noProof="0" dirty="0" smtClean="0">
                <a:ln>
                  <a:noFill/>
                </a:ln>
                <a:solidFill>
                  <a:prstClr val="black"/>
                </a:solidFill>
                <a:effectLst/>
                <a:uLnTx/>
                <a:uFillTx/>
                <a:latin typeface="Calibri"/>
                <a:cs typeface="Arial"/>
              </a:rPr>
              <a:t>designed to securely connect two geographically-distributed sites. It is a connection between two or more networks, such as a corporate network and a branch office network.</a:t>
            </a: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800" b="1" i="1" u="none" strike="noStrike" kern="0" cap="none" spc="-5" normalizeH="0" baseline="0" noProof="0" dirty="0">
                <a:ln>
                  <a:noFill/>
                </a:ln>
                <a:solidFill>
                  <a:srgbClr val="00B050"/>
                </a:solidFill>
                <a:effectLst/>
                <a:uLnTx/>
                <a:uFillTx/>
                <a:latin typeface="Calibri"/>
                <a:cs typeface="Arial"/>
              </a:rPr>
              <a:t>Remote Access VPN</a:t>
            </a:r>
            <a:r>
              <a:rPr kumimoji="0" lang="en-US" sz="1800" b="1" i="1" u="none" strike="noStrike" kern="0" cap="none" spc="-5" normalizeH="0" baseline="0" noProof="0" dirty="0" smtClean="0">
                <a:ln>
                  <a:noFill/>
                </a:ln>
                <a:solidFill>
                  <a:srgbClr val="00B050"/>
                </a:solidFill>
                <a:effectLst/>
                <a:uLnTx/>
                <a:uFillTx/>
                <a:latin typeface="Calibri"/>
                <a:cs typeface="Arial"/>
              </a:rPr>
              <a:t>: </a:t>
            </a:r>
            <a:r>
              <a:rPr kumimoji="0" lang="en-US" sz="1600" b="1" i="1" u="none" strike="noStrike" kern="0" cap="none" spc="-5" normalizeH="0" baseline="0" noProof="0" dirty="0" smtClean="0">
                <a:ln>
                  <a:noFill/>
                </a:ln>
                <a:solidFill>
                  <a:prstClr val="black"/>
                </a:solidFill>
                <a:effectLst/>
                <a:uLnTx/>
                <a:uFillTx/>
                <a:latin typeface="Calibri"/>
                <a:cs typeface="Arial"/>
              </a:rPr>
              <a:t>is </a:t>
            </a:r>
            <a:r>
              <a:rPr kumimoji="0" lang="en-US" sz="1600" b="1" i="1" u="none" strike="noStrike" kern="0" cap="none" spc="-5" normalizeH="0" baseline="0" noProof="0" dirty="0">
                <a:ln>
                  <a:noFill/>
                </a:ln>
                <a:solidFill>
                  <a:prstClr val="black"/>
                </a:solidFill>
                <a:effectLst/>
                <a:uLnTx/>
                <a:uFillTx/>
                <a:latin typeface="Calibri"/>
                <a:cs typeface="Arial"/>
              </a:rPr>
              <a:t>designed to link remote users securely to a corporate network. </a:t>
            </a:r>
            <a:r>
              <a:rPr kumimoji="0" lang="en-US" sz="1600" b="1" i="1" u="none" strike="noStrike" kern="0" cap="none" spc="-5" normalizeH="0" baseline="0" noProof="0" dirty="0" err="1" smtClean="0">
                <a:ln>
                  <a:noFill/>
                </a:ln>
                <a:solidFill>
                  <a:prstClr val="black"/>
                </a:solidFill>
                <a:effectLst/>
                <a:uLnTx/>
                <a:uFillTx/>
                <a:latin typeface="Calibri"/>
                <a:cs typeface="Arial"/>
              </a:rPr>
              <a:t>Iddeal</a:t>
            </a:r>
            <a:r>
              <a:rPr kumimoji="0" lang="en-US" sz="1600" b="1" i="1" u="none" strike="noStrike" kern="0" cap="none" spc="-5" normalizeH="0" baseline="0" noProof="0" dirty="0" smtClean="0">
                <a:ln>
                  <a:noFill/>
                </a:ln>
                <a:solidFill>
                  <a:prstClr val="black"/>
                </a:solidFill>
                <a:effectLst/>
                <a:uLnTx/>
                <a:uFillTx/>
                <a:latin typeface="Calibri"/>
                <a:cs typeface="Arial"/>
              </a:rPr>
              <a:t> </a:t>
            </a:r>
            <a:r>
              <a:rPr kumimoji="0" lang="en-US" sz="1600" b="1" i="1" u="none" strike="noStrike" kern="0" cap="none" spc="-5" normalizeH="0" baseline="0" noProof="0" dirty="0">
                <a:ln>
                  <a:noFill/>
                </a:ln>
                <a:solidFill>
                  <a:prstClr val="black"/>
                </a:solidFill>
                <a:effectLst/>
                <a:uLnTx/>
                <a:uFillTx/>
                <a:latin typeface="Calibri"/>
                <a:cs typeface="Arial"/>
              </a:rPr>
              <a:t>for organizations that need to give employees or others out-of-office access to the company network</a:t>
            </a:r>
            <a:endParaRPr kumimoji="0" lang="en-US" sz="1600" b="1" i="1" u="none" strike="noStrike" kern="0" cap="none" spc="-5" normalizeH="0" baseline="0" noProof="0" dirty="0" smtClean="0">
              <a:ln>
                <a:noFill/>
              </a:ln>
              <a:solidFill>
                <a:prstClr val="black"/>
              </a:solidFill>
              <a:effectLst/>
              <a:uLnTx/>
              <a:uFillTx/>
              <a:latin typeface="Calibri"/>
              <a:cs typeface="Arial"/>
            </a:endParaRPr>
          </a:p>
          <a:p>
            <a:pPr marL="914400" marR="0" lvl="2" indent="-114935" defTabSz="914400" eaLnBrk="1" fontAlgn="auto" latinLnBrk="0" hangingPunct="1">
              <a:lnSpc>
                <a:spcPct val="100000"/>
              </a:lnSpc>
              <a:spcBef>
                <a:spcPts val="105"/>
              </a:spcBef>
              <a:spcAft>
                <a:spcPts val="0"/>
              </a:spcAft>
              <a:buClr>
                <a:srgbClr val="000000"/>
              </a:buClr>
              <a:buSzTx/>
              <a:buFont typeface="Arial MT"/>
              <a:buChar char="•"/>
              <a:tabLst>
                <a:tab pos="584835" algn="l"/>
              </a:tabLst>
              <a:defRPr/>
            </a:pPr>
            <a:r>
              <a:rPr kumimoji="0" lang="en-US" sz="1800" b="1" i="1" u="none" strike="noStrike" kern="0" cap="none" spc="-5" normalizeH="0" baseline="0" noProof="0" dirty="0">
                <a:ln>
                  <a:noFill/>
                </a:ln>
                <a:solidFill>
                  <a:srgbClr val="00B050"/>
                </a:solidFill>
                <a:effectLst/>
                <a:uLnTx/>
                <a:uFillTx/>
                <a:latin typeface="Calibri"/>
                <a:cs typeface="Arial"/>
              </a:rPr>
              <a:t>Personal VPN: </a:t>
            </a:r>
            <a:r>
              <a:rPr kumimoji="0" lang="en-US" sz="1600" b="1" i="1" u="none" strike="noStrike" kern="0" cap="none" spc="-5" normalizeH="0" baseline="0" noProof="0" dirty="0">
                <a:ln>
                  <a:noFill/>
                </a:ln>
                <a:solidFill>
                  <a:prstClr val="black"/>
                </a:solidFill>
                <a:effectLst/>
                <a:uLnTx/>
                <a:uFillTx/>
                <a:latin typeface="Calibri"/>
                <a:cs typeface="Arial"/>
              </a:rPr>
              <a:t>Establishes a digital connection between your computer and a remote server owned by a VPN provider, creating a point-to-point tunnel that encrypts your personal data, masks your IP address, and lets you sidestep website blocks and firewalls on the internet.</a:t>
            </a:r>
            <a:endParaRPr kumimoji="0" sz="1600" b="1" i="1" u="none" strike="noStrike" kern="0" cap="none" spc="-5" normalizeH="0" baseline="0" noProof="0" dirty="0">
              <a:ln>
                <a:noFill/>
              </a:ln>
              <a:solidFill>
                <a:prstClr val="black"/>
              </a:solidFill>
              <a:effectLst/>
              <a:uLnTx/>
              <a:uFillTx/>
              <a:latin typeface="Calibri"/>
              <a:cs typeface="Arial"/>
            </a:endParaRPr>
          </a:p>
        </p:txBody>
      </p:sp>
      <p:pic>
        <p:nvPicPr>
          <p:cNvPr id="3" name="Picture 2"/>
          <p:cNvPicPr>
            <a:picLocks noChangeAspect="1"/>
          </p:cNvPicPr>
          <p:nvPr/>
        </p:nvPicPr>
        <p:blipFill>
          <a:blip r:embed="rId3"/>
          <a:stretch>
            <a:fillRect/>
          </a:stretch>
        </p:blipFill>
        <p:spPr>
          <a:xfrm>
            <a:off x="215591" y="3554574"/>
            <a:ext cx="3594410" cy="295239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3962399" y="3578735"/>
            <a:ext cx="4145303" cy="2974281"/>
          </a:xfrm>
          <a:prstGeom prst="rect">
            <a:avLst/>
          </a:prstGeom>
        </p:spPr>
      </p:pic>
      <p:pic>
        <p:nvPicPr>
          <p:cNvPr id="5124" name="Picture 4" descr="Personal VPN Security Guidelin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0100" y="3554573"/>
            <a:ext cx="3855699" cy="29523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490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152400" y="878293"/>
            <a:ext cx="11963400" cy="4853252"/>
          </a:xfrm>
          <a:prstGeom prst="rect">
            <a:avLst/>
          </a:prstGeom>
        </p:spPr>
        <p:txBody>
          <a:bodyPr vert="horz" wrap="square" lIns="0" tIns="13335" rIns="0" bIns="0" rtlCol="0">
            <a:spAutoFit/>
          </a:bodyPr>
          <a:lstStyle/>
          <a:p>
            <a:pPr marL="0" marR="0" lvl="1" indent="0" defTabSz="914400" eaLnBrk="1" fontAlgn="auto" latinLnBrk="0" hangingPunct="1">
              <a:lnSpc>
                <a:spcPct val="100000"/>
              </a:lnSpc>
              <a:spcBef>
                <a:spcPts val="0"/>
              </a:spcBef>
              <a:buClr>
                <a:srgbClr val="FF6200"/>
              </a:buClr>
              <a:buSzTx/>
              <a:buFontTx/>
              <a:buNone/>
              <a:tabLst>
                <a:tab pos="469900" algn="l"/>
              </a:tabLst>
              <a:defRPr/>
            </a:pPr>
            <a:r>
              <a:rPr kumimoji="0" lang="en-US" sz="2400" b="1" i="0" u="none" strike="noStrike" kern="0" cap="none" spc="-5" normalizeH="0" baseline="0" noProof="0" dirty="0" smtClean="0">
                <a:ln>
                  <a:noFill/>
                </a:ln>
                <a:solidFill>
                  <a:srgbClr val="004978"/>
                </a:solidFill>
                <a:effectLst/>
                <a:uLnTx/>
                <a:uFillTx/>
                <a:latin typeface="Calibri"/>
                <a:cs typeface="Arial MT"/>
              </a:rPr>
              <a:t> 2) Monitoring and managing technologies</a:t>
            </a:r>
          </a:p>
          <a:p>
            <a:pPr marL="548640" marR="0" lvl="0" indent="-365760" defTabSz="914400" eaLnBrk="1" fontAlgn="auto" latinLnBrk="0" hangingPunct="1">
              <a:lnSpc>
                <a:spcPct val="100000"/>
              </a:lnSpc>
              <a:spcBef>
                <a:spcPts val="600"/>
              </a:spcBef>
              <a:spcAft>
                <a:spcPts val="600"/>
              </a:spcAft>
              <a:buClrTx/>
              <a:buSzPct val="83333"/>
              <a:buFontTx/>
              <a:buAutoNum type="alphaUcParenR"/>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Port Security</a:t>
            </a:r>
            <a:endParaRPr kumimoji="0" sz="2200" b="1" i="0" u="none" strike="noStrike" kern="0" cap="none" spc="0" normalizeH="0" baseline="0" noProof="0" dirty="0" smtClean="0">
              <a:ln>
                <a:noFill/>
              </a:ln>
              <a:solidFill>
                <a:srgbClr val="FF0000"/>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Threat actors who access a network device through an </a:t>
            </a:r>
            <a:r>
              <a:rPr kumimoji="0" lang="en-US" sz="2000" b="1" i="0" u="none" strike="noStrike" kern="0" cap="none" spc="-5" normalizeH="0" baseline="0" noProof="0" dirty="0" smtClean="0">
                <a:ln>
                  <a:noFill/>
                </a:ln>
                <a:solidFill>
                  <a:srgbClr val="004978"/>
                </a:solidFill>
                <a:effectLst/>
                <a:uLnTx/>
                <a:uFillTx/>
                <a:latin typeface="Calibri"/>
                <a:cs typeface="Arial MT"/>
              </a:rPr>
              <a:t>unprotected</a:t>
            </a:r>
            <a:r>
              <a:rPr kumimoji="0" lang="en-US" sz="2000" b="1" i="0" u="none" strike="noStrike" kern="0" cap="none" spc="-5" normalizeH="0" noProof="0" dirty="0" smtClean="0">
                <a:ln>
                  <a:noFill/>
                </a:ln>
                <a:solidFill>
                  <a:srgbClr val="004978"/>
                </a:solidFill>
                <a:effectLst/>
                <a:uLnTx/>
                <a:uFillTx/>
                <a:latin typeface="Calibri"/>
                <a:cs typeface="Arial MT"/>
              </a:rPr>
              <a:t> ports can be blocked.</a:t>
            </a:r>
            <a:endParaRPr kumimoji="0" lang="en-US" sz="2000" b="1" i="0" u="none" strike="noStrike" kern="0" cap="none" spc="-5" normalizeH="0" baseline="0" noProof="0" dirty="0" smtClean="0">
              <a:ln>
                <a:noFill/>
              </a:ln>
              <a:solidFill>
                <a:srgbClr val="004978"/>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Route security is the trust of packets sent through a router</a:t>
            </a:r>
          </a:p>
          <a:p>
            <a:pPr marL="799465" marR="178435" lvl="2" indent="0" defTabSz="914400" eaLnBrk="1" fontAlgn="auto" latinLnBrk="0" hangingPunct="1">
              <a:lnSpc>
                <a:spcPct val="100000"/>
              </a:lnSpc>
              <a:spcBef>
                <a:spcPts val="105"/>
              </a:spcBef>
              <a:spcAft>
                <a:spcPts val="0"/>
              </a:spcAft>
              <a:buClr>
                <a:srgbClr val="000000"/>
              </a:buClr>
              <a:buSzTx/>
              <a:buFontTx/>
              <a:buNone/>
              <a:tabLst>
                <a:tab pos="584835" algn="l"/>
              </a:tabLst>
              <a:defRPr/>
            </a:pPr>
            <a:r>
              <a:rPr kumimoji="0" lang="en-US" sz="1800" b="0" i="1" u="none" strike="noStrike" kern="0" cap="none" spc="-5" normalizeH="0" baseline="0" noProof="0" dirty="0" smtClean="0">
                <a:ln>
                  <a:noFill/>
                </a:ln>
                <a:solidFill>
                  <a:srgbClr val="00B050"/>
                </a:solidFill>
                <a:effectLst/>
                <a:uLnTx/>
                <a:uFillTx/>
                <a:latin typeface="Calibri"/>
                <a:cs typeface="Arial"/>
              </a:rPr>
              <a:t>False route information can be injected</a:t>
            </a:r>
            <a:r>
              <a:rPr kumimoji="0" lang="en-US" sz="1800" b="0" i="1" u="none" strike="noStrike" kern="0" cap="none" spc="-5" normalizeH="0" noProof="0" dirty="0" smtClean="0">
                <a:ln>
                  <a:noFill/>
                </a:ln>
                <a:solidFill>
                  <a:srgbClr val="00B050"/>
                </a:solidFill>
                <a:effectLst/>
                <a:uLnTx/>
                <a:uFillTx/>
                <a:latin typeface="Calibri"/>
                <a:cs typeface="Arial"/>
              </a:rPr>
              <a:t> by attackers through unprotected ports.</a:t>
            </a:r>
            <a:endParaRPr kumimoji="0" sz="1800" b="0" i="1" u="none" strike="noStrike" kern="0" cap="none" spc="-5" normalizeH="0" baseline="0" noProof="0" dirty="0" smtClean="0">
              <a:ln>
                <a:noFill/>
              </a:ln>
              <a:solidFill>
                <a:srgbClr val="00B050"/>
              </a:solidFill>
              <a:effectLst/>
              <a:uLnTx/>
              <a:uFillTx/>
              <a:latin typeface="Calibri"/>
              <a:cs typeface="Arial"/>
            </a:endParaRPr>
          </a:p>
          <a:p>
            <a:pPr marL="548640" marR="0" lvl="0" indent="-365760" defTabSz="914400" eaLnBrk="1" fontAlgn="auto" latinLnBrk="0" hangingPunct="1">
              <a:lnSpc>
                <a:spcPct val="100000"/>
              </a:lnSpc>
              <a:spcBef>
                <a:spcPts val="600"/>
              </a:spcBef>
              <a:spcAft>
                <a:spcPts val="600"/>
              </a:spcAft>
              <a:buClrTx/>
              <a:buSzPct val="83333"/>
              <a:buFontTx/>
              <a:buAutoNum type="alphaUcParenR"/>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Packet Capture and Analysis</a:t>
            </a:r>
            <a:endParaRPr kumimoji="0" sz="2200" b="1" i="0" u="none" strike="noStrike" kern="0" cap="none" spc="0" normalizeH="0" baseline="0" noProof="0" dirty="0" smtClean="0">
              <a:ln>
                <a:noFill/>
              </a:ln>
              <a:solidFill>
                <a:srgbClr val="FF0000"/>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Analyzing packets helps to monitor network performance and reveal  cybersecurity incidents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Monitoring traffic on switches can be done in two ways:</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1800" b="0" i="1" u="none" strike="noStrike" kern="0" cap="none" spc="-5" normalizeH="0" baseline="0" noProof="0" dirty="0" smtClean="0">
                <a:ln>
                  <a:noFill/>
                </a:ln>
                <a:solidFill>
                  <a:srgbClr val="00B050"/>
                </a:solidFill>
                <a:effectLst/>
                <a:uLnTx/>
                <a:uFillTx/>
                <a:latin typeface="Calibri"/>
                <a:cs typeface="Arial"/>
              </a:rPr>
              <a:t>A separate port TAP (test access point) can be installed</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1800" b="0" i="1" u="none" strike="noStrike" kern="0" cap="none" spc="-5" normalizeH="0" baseline="0" noProof="0" dirty="0" smtClean="0">
                <a:ln>
                  <a:noFill/>
                </a:ln>
                <a:solidFill>
                  <a:srgbClr val="00B050"/>
                </a:solidFill>
                <a:effectLst/>
                <a:uLnTx/>
                <a:uFillTx/>
                <a:latin typeface="Calibri"/>
                <a:cs typeface="Arial"/>
              </a:rPr>
              <a:t>Port mirroring (also called port spanning) allows the administrator to  configure the switch to copy traffic on some or all ports to a designated  monitoring port on the switch</a:t>
            </a:r>
          </a:p>
          <a:p>
            <a:pPr marL="548640" marR="0" lvl="0" indent="-365760" defTabSz="914400" eaLnBrk="1" fontAlgn="auto" latinLnBrk="0" hangingPunct="1">
              <a:lnSpc>
                <a:spcPct val="100000"/>
              </a:lnSpc>
              <a:spcBef>
                <a:spcPts val="600"/>
              </a:spcBef>
              <a:spcAft>
                <a:spcPts val="600"/>
              </a:spcAft>
              <a:buClrTx/>
              <a:buSzPct val="83333"/>
              <a:buFontTx/>
              <a:buAutoNum type="alphaUcParenR"/>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Monitoring Services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000" b="1" i="0" u="none" strike="noStrike" kern="0" cap="none" spc="-5" normalizeH="0" baseline="0" noProof="0" dirty="0" smtClean="0">
                <a:ln>
                  <a:noFill/>
                </a:ln>
                <a:solidFill>
                  <a:srgbClr val="004978"/>
                </a:solidFill>
                <a:effectLst/>
                <a:uLnTx/>
                <a:uFillTx/>
                <a:latin typeface="Calibri"/>
                <a:cs typeface="Arial MT"/>
              </a:rPr>
              <a:t>An external third-party monitoring service can be used to provide additional  resources to assist an organization in its cybersecurity defenses such </a:t>
            </a:r>
            <a:r>
              <a:rPr lang="en-US" sz="2000" b="1" spc="-5" dirty="0">
                <a:solidFill>
                  <a:srgbClr val="004978"/>
                </a:solidFill>
                <a:latin typeface="Calibri"/>
                <a:cs typeface="Arial MT"/>
              </a:rPr>
              <a:t>as managed SIEM </a:t>
            </a:r>
            <a:r>
              <a:rPr lang="en-US" sz="2000" b="1" spc="-5" dirty="0" smtClean="0">
                <a:solidFill>
                  <a:srgbClr val="004978"/>
                </a:solidFill>
                <a:latin typeface="Calibri"/>
                <a:cs typeface="Arial MT"/>
              </a:rPr>
              <a:t>platform.</a:t>
            </a:r>
            <a:endParaRPr kumimoji="0" sz="2000" b="1" i="0" u="none" strike="noStrike" kern="0" cap="none" spc="-5" normalizeH="0" baseline="0" noProof="0" dirty="0">
              <a:ln>
                <a:noFill/>
              </a:ln>
              <a:solidFill>
                <a:srgbClr val="004978"/>
              </a:solidFill>
              <a:effectLst/>
              <a:uLnTx/>
              <a:uFillTx/>
              <a:latin typeface="Calibri"/>
              <a:cs typeface="Arial MT"/>
            </a:endParaRPr>
          </a:p>
        </p:txBody>
      </p:sp>
    </p:spTree>
    <p:extLst>
      <p:ext uri="{BB962C8B-B14F-4D97-AF65-F5344CB8AC3E}">
        <p14:creationId xmlns:p14="http://schemas.microsoft.com/office/powerpoint/2010/main" val="3539178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object 6"/>
          <p:cNvGrpSpPr/>
          <p:nvPr/>
        </p:nvGrpSpPr>
        <p:grpSpPr>
          <a:xfrm>
            <a:off x="155524" y="1219200"/>
            <a:ext cx="5555384" cy="2819400"/>
            <a:chOff x="454154" y="1725167"/>
            <a:chExt cx="5603875" cy="2573020"/>
          </a:xfrm>
        </p:grpSpPr>
        <p:pic>
          <p:nvPicPr>
            <p:cNvPr id="16" name="object 7"/>
            <p:cNvPicPr/>
            <p:nvPr/>
          </p:nvPicPr>
          <p:blipFill>
            <a:blip r:embed="rId3" cstate="print"/>
            <a:stretch>
              <a:fillRect/>
            </a:stretch>
          </p:blipFill>
          <p:spPr>
            <a:xfrm>
              <a:off x="553211" y="1725167"/>
              <a:ext cx="5504688" cy="2516124"/>
            </a:xfrm>
            <a:prstGeom prst="rect">
              <a:avLst/>
            </a:prstGeom>
            <a:ln>
              <a:solidFill>
                <a:schemeClr val="accent1"/>
              </a:solidFill>
            </a:ln>
          </p:spPr>
        </p:pic>
        <p:sp>
          <p:nvSpPr>
            <p:cNvPr id="17" name="object 8"/>
            <p:cNvSpPr/>
            <p:nvPr/>
          </p:nvSpPr>
          <p:spPr>
            <a:xfrm>
              <a:off x="454154" y="3874005"/>
              <a:ext cx="1887220" cy="424180"/>
            </a:xfrm>
            <a:custGeom>
              <a:avLst/>
              <a:gdLst/>
              <a:ahLst/>
              <a:cxnLst/>
              <a:rect l="l" t="t" r="r" b="b"/>
              <a:pathLst>
                <a:path w="1887220" h="424179">
                  <a:moveTo>
                    <a:pt x="1886712" y="0"/>
                  </a:moveTo>
                  <a:lnTo>
                    <a:pt x="0" y="0"/>
                  </a:lnTo>
                  <a:lnTo>
                    <a:pt x="0" y="423674"/>
                  </a:lnTo>
                  <a:lnTo>
                    <a:pt x="1886712" y="423674"/>
                  </a:lnTo>
                  <a:lnTo>
                    <a:pt x="1886712" y="0"/>
                  </a:lnTo>
                  <a:close/>
                </a:path>
              </a:pathLst>
            </a:custGeom>
            <a:solidFill>
              <a:srgbClr val="FFFFFF"/>
            </a:solidFill>
            <a:ln>
              <a:solidFill>
                <a:schemeClr val="accent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3" name="Picture 2"/>
          <p:cNvPicPr>
            <a:picLocks noChangeAspect="1"/>
          </p:cNvPicPr>
          <p:nvPr/>
        </p:nvPicPr>
        <p:blipFill>
          <a:blip r:embed="rId4"/>
          <a:stretch>
            <a:fillRect/>
          </a:stretch>
        </p:blipFill>
        <p:spPr>
          <a:xfrm>
            <a:off x="6324600" y="1219200"/>
            <a:ext cx="5715000" cy="2667000"/>
          </a:xfrm>
          <a:prstGeom prst="rect">
            <a:avLst/>
          </a:prstGeom>
          <a:ln>
            <a:solidFill>
              <a:schemeClr val="accent1"/>
            </a:solidFill>
          </a:ln>
        </p:spPr>
      </p:pic>
      <p:sp>
        <p:nvSpPr>
          <p:cNvPr id="4" name="Rectangle 3"/>
          <p:cNvSpPr/>
          <p:nvPr/>
        </p:nvSpPr>
        <p:spPr>
          <a:xfrm>
            <a:off x="8458200" y="4038597"/>
            <a:ext cx="1582484" cy="369332"/>
          </a:xfrm>
          <a:prstGeom prst="rect">
            <a:avLst/>
          </a:prstGeom>
        </p:spPr>
        <p:txBody>
          <a:bodyPr wrap="none">
            <a:spAutoFit/>
          </a:bodyPr>
          <a:lstStyle/>
          <a:p>
            <a:r>
              <a:rPr lang="en-US" sz="1800" b="0" i="0" u="none" strike="noStrike" baseline="0" dirty="0" smtClean="0">
                <a:latin typeface="OpenSans-Semibold"/>
              </a:rPr>
              <a:t>Port mirroring</a:t>
            </a:r>
            <a:endParaRPr lang="en-US" dirty="0"/>
          </a:p>
        </p:txBody>
      </p:sp>
    </p:spTree>
    <p:extLst>
      <p:ext uri="{BB962C8B-B14F-4D97-AF65-F5344CB8AC3E}">
        <p14:creationId xmlns:p14="http://schemas.microsoft.com/office/powerpoint/2010/main" val="414237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152400" y="878293"/>
            <a:ext cx="11963400" cy="4984057"/>
          </a:xfrm>
          <a:prstGeom prst="rect">
            <a:avLst/>
          </a:prstGeom>
        </p:spPr>
        <p:txBody>
          <a:bodyPr vert="horz" wrap="square" lIns="0" tIns="13335" rIns="0" bIns="0" rtlCol="0">
            <a:spAutoFit/>
          </a:bodyPr>
          <a:lstStyle/>
          <a:p>
            <a:pPr marL="0" marR="0" lvl="1" indent="0" defTabSz="914400" eaLnBrk="1" fontAlgn="auto" latinLnBrk="0" hangingPunct="1">
              <a:lnSpc>
                <a:spcPct val="100000"/>
              </a:lnSpc>
              <a:spcBef>
                <a:spcPts val="0"/>
              </a:spcBef>
              <a:spcAft>
                <a:spcPts val="600"/>
              </a:spcAft>
              <a:buClr>
                <a:srgbClr val="FF6200"/>
              </a:buClr>
              <a:buSzTx/>
              <a:buFontTx/>
              <a:buNone/>
              <a:tabLst>
                <a:tab pos="469900" algn="l"/>
              </a:tabLst>
              <a:defRPr/>
            </a:pPr>
            <a:r>
              <a:rPr kumimoji="0" lang="en-US" sz="2400" b="1" i="0" u="none" strike="noStrike" kern="0" cap="none" spc="-5" normalizeH="0" baseline="0" noProof="0" dirty="0" smtClean="0">
                <a:ln>
                  <a:noFill/>
                </a:ln>
                <a:solidFill>
                  <a:srgbClr val="004978"/>
                </a:solidFill>
                <a:effectLst/>
                <a:uLnTx/>
                <a:uFillTx/>
                <a:latin typeface="Calibri"/>
                <a:cs typeface="Arial MT"/>
              </a:rPr>
              <a:t> 3) Design Technologies</a:t>
            </a:r>
          </a:p>
          <a:p>
            <a:pPr marL="548640" marR="0" lvl="0" indent="-365760" defTabSz="914400" eaLnBrk="1" fontAlgn="auto" latinLnBrk="0" hangingPunct="1">
              <a:lnSpc>
                <a:spcPct val="100000"/>
              </a:lnSpc>
              <a:spcBef>
                <a:spcPts val="600"/>
              </a:spcBef>
              <a:spcAft>
                <a:spcPts val="600"/>
              </a:spcAft>
              <a:buClrTx/>
              <a:buSzPct val="83333"/>
              <a:buFontTx/>
              <a:buAutoNum type="alphaUcParenR"/>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Network Segmentation</a:t>
            </a:r>
            <a:endParaRPr kumimoji="0" sz="2200" b="1" i="0" u="none" strike="noStrike" kern="0" cap="none" spc="0" normalizeH="0" baseline="0" noProof="0" dirty="0" smtClean="0">
              <a:ln>
                <a:noFill/>
              </a:ln>
              <a:solidFill>
                <a:srgbClr val="FF0000"/>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Examples of network segmentation include Virtual LANs (VLANs) and a Demilitarized Zone (DMZ).</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Zero trust is a strategic initiative about networks that is designed to prevent  successful attacks, it attempts to eliminate the concept of trust from an organization’s network architecture, so zero trust requires that networks be  segmented.</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A network can be segmented by separating devices into logical groups by creating  a Virtual LAN (VLAN), allowing scattered users to be logically grouped together.</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VLANs can be isolated so that sensitive data is transported only to members of the  VLAN, this is helpful as grouping by user can be difficult because all users might not be in the same location and served by the same switch.</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A Demilitarized Zone (DMZ) is a separate network located outside secure network perimeter</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Untrusted outside users can access DMZ but cannot enter the secure network</a:t>
            </a:r>
          </a:p>
          <a:p>
            <a:pPr marL="274320" marR="212090" lvl="1" indent="0" algn="just" defTabSz="914400" eaLnBrk="1" fontAlgn="auto" latinLnBrk="0" hangingPunct="1">
              <a:lnSpc>
                <a:spcPct val="100000"/>
              </a:lnSpc>
              <a:spcBef>
                <a:spcPts val="0"/>
              </a:spcBef>
              <a:spcAft>
                <a:spcPts val="0"/>
              </a:spcAft>
              <a:buClr>
                <a:srgbClr val="FF6200"/>
              </a:buClr>
              <a:buSzTx/>
              <a:buFontTx/>
              <a:buNone/>
              <a:tabLst>
                <a:tab pos="469900" algn="l"/>
              </a:tabLst>
              <a:defRPr/>
            </a:pPr>
            <a:endParaRPr kumimoji="0" lang="en-US" sz="2000" b="1" i="0" u="none" strike="noStrike" kern="0" cap="none" spc="-5" normalizeH="0" baseline="0" noProof="0" dirty="0" smtClean="0">
              <a:ln>
                <a:noFill/>
              </a:ln>
              <a:solidFill>
                <a:srgbClr val="004978"/>
              </a:solidFill>
              <a:effectLst/>
              <a:uLnTx/>
              <a:uFillTx/>
              <a:latin typeface="Calibri"/>
              <a:cs typeface="Arial MT"/>
            </a:endParaRPr>
          </a:p>
        </p:txBody>
      </p:sp>
    </p:spTree>
    <p:extLst>
      <p:ext uri="{BB962C8B-B14F-4D97-AF65-F5344CB8AC3E}">
        <p14:creationId xmlns:p14="http://schemas.microsoft.com/office/powerpoint/2010/main" val="2013698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04800" y="1054642"/>
            <a:ext cx="11506200" cy="5041357"/>
          </a:xfrm>
          <a:prstGeom prst="rect">
            <a:avLst/>
          </a:prstGeom>
          <a:ln>
            <a:solidFill>
              <a:schemeClr val="accent1"/>
            </a:solidFill>
          </a:ln>
        </p:spPr>
      </p:pic>
    </p:spTree>
    <p:extLst>
      <p:ext uri="{BB962C8B-B14F-4D97-AF65-F5344CB8AC3E}">
        <p14:creationId xmlns:p14="http://schemas.microsoft.com/office/powerpoint/2010/main" val="3210551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152400" y="878293"/>
            <a:ext cx="11963400" cy="1937069"/>
          </a:xfrm>
          <a:prstGeom prst="rect">
            <a:avLst/>
          </a:prstGeom>
        </p:spPr>
        <p:txBody>
          <a:bodyPr vert="horz" wrap="square" lIns="0" tIns="13335" rIns="0" bIns="0" rtlCol="0">
            <a:spAutoFit/>
          </a:bodyPr>
          <a:lstStyle/>
          <a:p>
            <a:pPr marL="0" marR="0" lvl="1" indent="0" defTabSz="914400" eaLnBrk="1" fontAlgn="auto" latinLnBrk="0" hangingPunct="1">
              <a:lnSpc>
                <a:spcPct val="100000"/>
              </a:lnSpc>
              <a:spcBef>
                <a:spcPts val="0"/>
              </a:spcBef>
              <a:spcAft>
                <a:spcPts val="600"/>
              </a:spcAft>
              <a:buClr>
                <a:srgbClr val="FF6200"/>
              </a:buClr>
              <a:buSzTx/>
              <a:buFontTx/>
              <a:buNone/>
              <a:tabLst>
                <a:tab pos="469900" algn="l"/>
              </a:tabLst>
              <a:defRPr/>
            </a:pPr>
            <a:r>
              <a:rPr kumimoji="0" lang="en-US" sz="2400" b="1" i="0" u="none" strike="noStrike" kern="0" cap="none" spc="-5" normalizeH="0" baseline="0" noProof="0" dirty="0" smtClean="0">
                <a:ln>
                  <a:noFill/>
                </a:ln>
                <a:solidFill>
                  <a:srgbClr val="004978"/>
                </a:solidFill>
                <a:effectLst/>
                <a:uLnTx/>
                <a:uFillTx/>
                <a:latin typeface="Calibri"/>
                <a:cs typeface="Arial MT"/>
              </a:rPr>
              <a:t> 3) Design Technologies</a:t>
            </a:r>
          </a:p>
          <a:p>
            <a:pPr marL="548640" marR="0" lvl="0" indent="-365760" defTabSz="914400" eaLnBrk="1" fontAlgn="auto" latinLnBrk="0" hangingPunct="1">
              <a:lnSpc>
                <a:spcPct val="100000"/>
              </a:lnSpc>
              <a:spcBef>
                <a:spcPts val="600"/>
              </a:spcBef>
              <a:spcAft>
                <a:spcPts val="600"/>
              </a:spcAft>
              <a:buClrTx/>
              <a:buSzPct val="83333"/>
              <a:buFontTx/>
              <a:buAutoNum type="alphaUcParenR"/>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Network Segmentation</a:t>
            </a:r>
            <a:endParaRPr kumimoji="0" sz="2200" b="1" i="0" u="none" strike="noStrike" kern="0" cap="none" spc="0" normalizeH="0" baseline="0" noProof="0" dirty="0" smtClean="0">
              <a:ln>
                <a:noFill/>
              </a:ln>
              <a:solidFill>
                <a:srgbClr val="FF0000"/>
              </a:solidFill>
              <a:effectLst/>
              <a:uLnTx/>
              <a:uFillTx/>
              <a:latin typeface="Calibri"/>
              <a:cs typeface="Arial MT"/>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lang="en-US" sz="2200" b="1" spc="-5" dirty="0">
                <a:solidFill>
                  <a:srgbClr val="004978"/>
                </a:solidFill>
                <a:latin typeface="Calibri"/>
                <a:cs typeface="Arial MT"/>
              </a:rPr>
              <a:t>Other network </a:t>
            </a:r>
            <a:r>
              <a:rPr lang="en-US" sz="2200" b="1" spc="-5" dirty="0" smtClean="0">
                <a:solidFill>
                  <a:srgbClr val="004978"/>
                </a:solidFill>
                <a:latin typeface="Calibri"/>
                <a:cs typeface="Arial MT"/>
              </a:rPr>
              <a:t>zones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lang="en-US" sz="2200" i="0" u="none" strike="noStrike" kern="0" cap="none" spc="-5" normalizeH="0" baseline="0" noProof="0" dirty="0" smtClean="0">
              <a:ln>
                <a:noFill/>
              </a:ln>
              <a:solidFill>
                <a:srgbClr val="004978"/>
              </a:solidFill>
              <a:effectLst/>
              <a:uLnTx/>
              <a:uFillTx/>
              <a:latin typeface="Calibri"/>
              <a:cs typeface="Arial MT"/>
            </a:endParaRPr>
          </a:p>
          <a:p>
            <a:pPr marL="274320" marR="212090" lvl="1" indent="0" algn="just" defTabSz="914400" eaLnBrk="1" fontAlgn="auto" latinLnBrk="0" hangingPunct="1">
              <a:lnSpc>
                <a:spcPct val="100000"/>
              </a:lnSpc>
              <a:spcBef>
                <a:spcPts val="0"/>
              </a:spcBef>
              <a:spcAft>
                <a:spcPts val="0"/>
              </a:spcAft>
              <a:buClr>
                <a:srgbClr val="FF6200"/>
              </a:buClr>
              <a:buSzTx/>
              <a:buFontTx/>
              <a:buNone/>
              <a:tabLst>
                <a:tab pos="469900" algn="l"/>
              </a:tabLst>
              <a:defRPr/>
            </a:pPr>
            <a:endParaRPr kumimoji="0" lang="en-US" sz="2000" b="1" i="0" u="none" strike="noStrike" kern="0" cap="none" spc="-5" normalizeH="0" baseline="0" noProof="0" dirty="0" smtClean="0">
              <a:ln>
                <a:noFill/>
              </a:ln>
              <a:solidFill>
                <a:srgbClr val="004978"/>
              </a:solidFill>
              <a:effectLst/>
              <a:uLnTx/>
              <a:uFillTx/>
              <a:latin typeface="Calibri"/>
              <a:cs typeface="Arial MT"/>
            </a:endParaRPr>
          </a:p>
        </p:txBody>
      </p:sp>
      <p:pic>
        <p:nvPicPr>
          <p:cNvPr id="3" name="Picture 2"/>
          <p:cNvPicPr>
            <a:picLocks noChangeAspect="1"/>
          </p:cNvPicPr>
          <p:nvPr/>
        </p:nvPicPr>
        <p:blipFill>
          <a:blip r:embed="rId3"/>
          <a:stretch>
            <a:fillRect/>
          </a:stretch>
        </p:blipFill>
        <p:spPr>
          <a:xfrm>
            <a:off x="495300" y="2353865"/>
            <a:ext cx="11201400" cy="2819400"/>
          </a:xfrm>
          <a:prstGeom prst="rect">
            <a:avLst/>
          </a:prstGeom>
          <a:ln>
            <a:solidFill>
              <a:schemeClr val="accent1"/>
            </a:solidFill>
          </a:ln>
        </p:spPr>
      </p:pic>
    </p:spTree>
    <p:extLst>
      <p:ext uri="{BB962C8B-B14F-4D97-AF65-F5344CB8AC3E}">
        <p14:creationId xmlns:p14="http://schemas.microsoft.com/office/powerpoint/2010/main" val="335382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Rectangle 12"/>
          <p:cNvSpPr>
            <a:spLocks noGrp="1" noChangeArrowheads="1"/>
          </p:cNvSpPr>
          <p:nvPr>
            <p:ph type="title"/>
          </p:nvPr>
        </p:nvSpPr>
        <p:spPr>
          <a:xfrm>
            <a:off x="134742" y="330079"/>
            <a:ext cx="10380858" cy="400110"/>
          </a:xfrm>
          <a:noFill/>
        </p:spPr>
        <p:txBody>
          <a:bodyPr/>
          <a:lstStyle/>
          <a:p>
            <a:r>
              <a:rPr lang="en-US" sz="2600" dirty="0">
                <a:latin typeface="+mn-lt"/>
              </a:rPr>
              <a:t>Network Security Appliances - Security Technologies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40261"/>
            <a:ext cx="1641764" cy="721739"/>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9"/>
          <p:cNvSpPr txBox="1"/>
          <p:nvPr/>
        </p:nvSpPr>
        <p:spPr>
          <a:xfrm>
            <a:off x="152400" y="878293"/>
            <a:ext cx="11963400" cy="4309513"/>
          </a:xfrm>
          <a:prstGeom prst="rect">
            <a:avLst/>
          </a:prstGeom>
        </p:spPr>
        <p:txBody>
          <a:bodyPr vert="horz" wrap="square" lIns="0" tIns="13335" rIns="0" bIns="0" rtlCol="0">
            <a:spAutoFit/>
          </a:bodyPr>
          <a:lstStyle/>
          <a:p>
            <a:pPr marL="0" marR="0" lvl="1" indent="0" defTabSz="914400" eaLnBrk="1" fontAlgn="auto" latinLnBrk="0" hangingPunct="1">
              <a:lnSpc>
                <a:spcPct val="100000"/>
              </a:lnSpc>
              <a:spcBef>
                <a:spcPts val="0"/>
              </a:spcBef>
              <a:spcAft>
                <a:spcPts val="600"/>
              </a:spcAft>
              <a:buClr>
                <a:srgbClr val="FF6200"/>
              </a:buClr>
              <a:buSzTx/>
              <a:buFontTx/>
              <a:buNone/>
              <a:tabLst>
                <a:tab pos="469900" algn="l"/>
              </a:tabLst>
              <a:defRPr/>
            </a:pPr>
            <a:r>
              <a:rPr kumimoji="0" lang="en-US" sz="2400" b="1" i="0" u="none" strike="noStrike" kern="0" cap="none" spc="-5" normalizeH="0" baseline="0" noProof="0" dirty="0" smtClean="0">
                <a:ln>
                  <a:noFill/>
                </a:ln>
                <a:solidFill>
                  <a:srgbClr val="004978"/>
                </a:solidFill>
                <a:effectLst/>
                <a:uLnTx/>
                <a:uFillTx/>
                <a:latin typeface="Calibri"/>
                <a:cs typeface="Arial MT"/>
              </a:rPr>
              <a:t> </a:t>
            </a:r>
            <a:r>
              <a:rPr kumimoji="0" lang="en-US" sz="2400" b="1" i="0" u="none" strike="noStrike" kern="0" cap="none" spc="-5" normalizeH="0" baseline="0" noProof="0" dirty="0">
                <a:ln>
                  <a:noFill/>
                </a:ln>
                <a:solidFill>
                  <a:srgbClr val="004978"/>
                </a:solidFill>
                <a:effectLst/>
                <a:uLnTx/>
                <a:uFillTx/>
                <a:latin typeface="Calibri"/>
                <a:cs typeface="Arial MT"/>
              </a:rPr>
              <a:t>3</a:t>
            </a:r>
            <a:r>
              <a:rPr kumimoji="0" lang="en-US" sz="2400" b="1" i="0" u="none" strike="noStrike" kern="0" cap="none" spc="-5" normalizeH="0" baseline="0" noProof="0" dirty="0" smtClean="0">
                <a:ln>
                  <a:noFill/>
                </a:ln>
                <a:solidFill>
                  <a:srgbClr val="004978"/>
                </a:solidFill>
                <a:effectLst/>
                <a:uLnTx/>
                <a:uFillTx/>
                <a:latin typeface="Calibri"/>
                <a:cs typeface="Arial MT"/>
              </a:rPr>
              <a:t>) Design Technologies</a:t>
            </a:r>
          </a:p>
          <a:p>
            <a:pPr marL="182880" marR="0" lvl="0" indent="0" defTabSz="914400" eaLnBrk="1" fontAlgn="auto" latinLnBrk="0" hangingPunct="1">
              <a:lnSpc>
                <a:spcPct val="100000"/>
              </a:lnSpc>
              <a:spcBef>
                <a:spcPts val="600"/>
              </a:spcBef>
              <a:spcAft>
                <a:spcPts val="600"/>
              </a:spcAft>
              <a:buClrTx/>
              <a:buSzPct val="83333"/>
              <a:buFontTx/>
              <a:buNone/>
              <a:tabLst>
                <a:tab pos="174625" algn="l"/>
              </a:tabLst>
              <a:defRPr/>
            </a:pPr>
            <a:r>
              <a:rPr kumimoji="0" lang="en-US" sz="2200" b="1" i="0" u="none" strike="noStrike" kern="0" cap="none" spc="0" normalizeH="0" baseline="0" noProof="0" dirty="0" smtClean="0">
                <a:ln>
                  <a:noFill/>
                </a:ln>
                <a:solidFill>
                  <a:srgbClr val="FF0000"/>
                </a:solidFill>
                <a:effectLst/>
                <a:uLnTx/>
                <a:uFillTx/>
                <a:latin typeface="Calibri"/>
                <a:cs typeface="Arial MT"/>
              </a:rPr>
              <a:t>B) Load Balancing</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An Load balancing is a technology that can help to evenly distribute work across a network and can  allocate requests among multiple devices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smtClean="0">
                <a:ln>
                  <a:noFill/>
                </a:ln>
                <a:solidFill>
                  <a:srgbClr val="004978"/>
                </a:solidFill>
                <a:effectLst/>
                <a:uLnTx/>
                <a:uFillTx/>
                <a:latin typeface="Calibri"/>
                <a:cs typeface="Arial MT"/>
              </a:rPr>
              <a:t>Advantages of load-balancing technology:</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2200" i="1" u="none" strike="noStrike" kern="0" cap="none" spc="-5" normalizeH="0" baseline="0" noProof="0" dirty="0">
                <a:ln>
                  <a:noFill/>
                </a:ln>
                <a:solidFill>
                  <a:srgbClr val="00B050"/>
                </a:solidFill>
                <a:effectLst/>
                <a:uLnTx/>
                <a:uFillTx/>
                <a:latin typeface="Calibri"/>
                <a:cs typeface="Arial"/>
              </a:rPr>
              <a:t>A Reduces probability of overloading a single server</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2200" i="1" u="none" strike="noStrike" kern="0" cap="none" spc="-5" normalizeH="0" baseline="0" noProof="0" dirty="0">
                <a:ln>
                  <a:noFill/>
                </a:ln>
                <a:solidFill>
                  <a:srgbClr val="00B050"/>
                </a:solidFill>
                <a:effectLst/>
                <a:uLnTx/>
                <a:uFillTx/>
                <a:latin typeface="Calibri"/>
                <a:cs typeface="Arial"/>
              </a:rPr>
              <a:t>Optimizes bandwidth of network </a:t>
            </a:r>
            <a:r>
              <a:rPr kumimoji="0" lang="en-US" sz="2200" i="1" u="none" strike="noStrike" kern="0" cap="none" spc="-5" normalizeH="0" baseline="0" noProof="0" dirty="0" smtClean="0">
                <a:ln>
                  <a:noFill/>
                </a:ln>
                <a:solidFill>
                  <a:srgbClr val="00B050"/>
                </a:solidFill>
                <a:effectLst/>
                <a:uLnTx/>
                <a:uFillTx/>
                <a:latin typeface="Calibri"/>
                <a:cs typeface="Arial"/>
              </a:rPr>
              <a:t>computers</a:t>
            </a: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r>
              <a:rPr kumimoji="0" lang="en-US" sz="2200" i="0" u="none" strike="noStrike" kern="0" cap="none" spc="-5" normalizeH="0" baseline="0" noProof="0" dirty="0">
                <a:ln>
                  <a:noFill/>
                </a:ln>
                <a:solidFill>
                  <a:srgbClr val="004978"/>
                </a:solidFill>
                <a:effectLst/>
                <a:uLnTx/>
                <a:uFillTx/>
                <a:latin typeface="Calibri"/>
                <a:cs typeface="Arial MT"/>
              </a:rPr>
              <a:t>Security advantages of using a load balancer</a:t>
            </a:r>
            <a:r>
              <a:rPr kumimoji="0" lang="en-US" sz="2200" i="0" u="none" strike="noStrike" kern="0" cap="none" spc="-5" normalizeH="0" baseline="0" noProof="0" dirty="0" smtClean="0">
                <a:ln>
                  <a:noFill/>
                </a:ln>
                <a:solidFill>
                  <a:srgbClr val="004978"/>
                </a:solidFill>
                <a:effectLst/>
                <a:uLnTx/>
                <a:uFillTx/>
                <a:latin typeface="Calibri"/>
                <a:cs typeface="Arial MT"/>
              </a:rPr>
              <a:t>:</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2200" i="1" u="none" strike="noStrike" kern="0" cap="none" spc="-5" normalizeH="0" baseline="0" noProof="0" dirty="0" smtClean="0">
                <a:ln>
                  <a:noFill/>
                </a:ln>
                <a:solidFill>
                  <a:srgbClr val="00B050"/>
                </a:solidFill>
                <a:effectLst/>
                <a:uLnTx/>
                <a:uFillTx/>
                <a:latin typeface="Calibri"/>
                <a:cs typeface="Arial"/>
              </a:rPr>
              <a:t>They </a:t>
            </a:r>
            <a:r>
              <a:rPr kumimoji="0" lang="en-US" sz="2200" i="1" u="none" strike="noStrike" kern="0" cap="none" spc="-5" normalizeH="0" baseline="0" noProof="0" dirty="0">
                <a:ln>
                  <a:noFill/>
                </a:ln>
                <a:solidFill>
                  <a:srgbClr val="00B050"/>
                </a:solidFill>
                <a:effectLst/>
                <a:uLnTx/>
                <a:uFillTx/>
                <a:latin typeface="Calibri"/>
                <a:cs typeface="Arial"/>
              </a:rPr>
              <a:t>can detect and stop attacks directed at a server or application</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r>
              <a:rPr kumimoji="0" lang="en-US" sz="2200" i="1" u="none" strike="noStrike" kern="0" cap="none" spc="-5" normalizeH="0" baseline="0" noProof="0" dirty="0">
                <a:ln>
                  <a:noFill/>
                </a:ln>
                <a:solidFill>
                  <a:srgbClr val="00B050"/>
                </a:solidFill>
                <a:effectLst/>
                <a:uLnTx/>
                <a:uFillTx/>
                <a:latin typeface="Calibri"/>
                <a:cs typeface="Arial"/>
              </a:rPr>
              <a:t>Can also detect and prevent protocol attacks</a:t>
            </a:r>
          </a:p>
          <a:p>
            <a:pPr marL="1085215" marR="178435" lvl="2" indent="-285750" defTabSz="914400" eaLnBrk="1" fontAlgn="auto" latinLnBrk="0" hangingPunct="1">
              <a:lnSpc>
                <a:spcPct val="100000"/>
              </a:lnSpc>
              <a:spcBef>
                <a:spcPts val="105"/>
              </a:spcBef>
              <a:spcAft>
                <a:spcPts val="0"/>
              </a:spcAft>
              <a:buClr>
                <a:srgbClr val="000000"/>
              </a:buClr>
              <a:buSzTx/>
              <a:buFont typeface="Arial" panose="020B0604020202020204" pitchFamily="34" charset="0"/>
              <a:buChar char="•"/>
              <a:tabLst>
                <a:tab pos="584835" algn="l"/>
              </a:tabLst>
              <a:defRPr/>
            </a:pPr>
            <a:endParaRPr kumimoji="0" lang="en-US" sz="1800" b="0" i="1" u="none" strike="noStrike" kern="0" cap="none" spc="-5" normalizeH="0" baseline="0" noProof="0" dirty="0" smtClean="0">
              <a:ln>
                <a:noFill/>
              </a:ln>
              <a:solidFill>
                <a:srgbClr val="00B050"/>
              </a:solidFill>
              <a:effectLst/>
              <a:uLnTx/>
              <a:uFillTx/>
              <a:latin typeface="Calibri"/>
              <a:cs typeface="Arial"/>
            </a:endParaRPr>
          </a:p>
          <a:p>
            <a:pPr marL="617220" marR="212090" lvl="1" indent="-342900" algn="just" defTabSz="914400" eaLnBrk="1" fontAlgn="auto" latinLnBrk="0" hangingPunct="1">
              <a:lnSpc>
                <a:spcPct val="100000"/>
              </a:lnSpc>
              <a:spcBef>
                <a:spcPts val="0"/>
              </a:spcBef>
              <a:spcAft>
                <a:spcPts val="0"/>
              </a:spcAft>
              <a:buClr>
                <a:srgbClr val="FF6200"/>
              </a:buClr>
              <a:buSzTx/>
              <a:buFont typeface="Arial" panose="020B0604020202020204" pitchFamily="34" charset="0"/>
              <a:buChar char="•"/>
              <a:tabLst>
                <a:tab pos="469900" algn="l"/>
              </a:tabLst>
              <a:defRPr/>
            </a:pPr>
            <a:endParaRPr kumimoji="0" sz="2000" b="1" i="0" u="none" strike="noStrike" kern="0" cap="none" spc="-5" normalizeH="0" baseline="0" noProof="0" dirty="0">
              <a:ln>
                <a:noFill/>
              </a:ln>
              <a:solidFill>
                <a:srgbClr val="004978"/>
              </a:solidFill>
              <a:effectLst/>
              <a:uLnTx/>
              <a:uFillTx/>
              <a:latin typeface="Calibri"/>
              <a:cs typeface="Arial MT"/>
            </a:endParaRPr>
          </a:p>
        </p:txBody>
      </p:sp>
    </p:spTree>
    <p:extLst>
      <p:ext uri="{BB962C8B-B14F-4D97-AF65-F5344CB8AC3E}">
        <p14:creationId xmlns:p14="http://schemas.microsoft.com/office/powerpoint/2010/main" val="3657922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rgbClr val="0041C4"/>
                </a:solidFill>
                <a:effectLst/>
                <a:uLnTx/>
                <a:uFillTx/>
                <a:latin typeface="Times New Roman" pitchFamily="18" charset="0"/>
                <a:ea typeface="+mn-ea"/>
                <a:cs typeface="Times New Roman" pitchFamily="18" charset="0"/>
              </a:rPr>
              <a:t>Thanks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1000" b="1" i="0" u="none" strike="noStrike" kern="0" cap="none" spc="0" normalizeH="0" baseline="0" noProof="0" dirty="0">
                <a:ln>
                  <a:noFill/>
                </a:ln>
                <a:solidFill>
                  <a:srgbClr val="003366"/>
                </a:solidFill>
                <a:effectLst/>
                <a:uLnTx/>
                <a:uFillTx/>
                <a:latin typeface="Arial"/>
                <a:ea typeface="+mj-ea"/>
                <a:cs typeface="Arial"/>
              </a:rPr>
              <a:t>Dr. M Malook Rind                                                                                                                Information Security</a:t>
            </a:r>
            <a:r>
              <a:rPr kumimoji="0" lang="en-US" sz="1000" b="1" i="0" u="none" strike="noStrike" kern="0" cap="none" spc="-10" normalizeH="0" baseline="0" noProof="0" dirty="0" smtClean="0">
                <a:ln>
                  <a:noFill/>
                </a:ln>
                <a:solidFill>
                  <a:srgbClr val="003366"/>
                </a:solidFill>
                <a:effectLst/>
                <a:uLnTx/>
                <a:uFillTx/>
                <a:latin typeface="Arial"/>
                <a:ea typeface="+mj-ea"/>
                <a:cs typeface="Arial"/>
              </a:rPr>
              <a:t>  </a:t>
            </a:r>
            <a:r>
              <a:rPr kumimoji="0" lang="en-US" sz="1000" b="1" i="0" u="none" strike="noStrike" kern="0" cap="none" spc="0" normalizeH="0" baseline="0" noProof="0" dirty="0" smtClean="0">
                <a:ln>
                  <a:noFill/>
                </a:ln>
                <a:solidFill>
                  <a:srgbClr val="003366"/>
                </a:solidFill>
                <a:effectLst/>
                <a:uLnTx/>
                <a:uFillTx/>
                <a:latin typeface="Arial"/>
                <a:ea typeface="+mj-ea"/>
                <a:cs typeface="Arial"/>
              </a:rPr>
              <a:t>                                                                                                                                                 Lecture 11          </a:t>
            </a:r>
            <a:endParaRPr kumimoji="0" lang="en-US" sz="1000" b="1" i="0" u="none" strike="noStrike" kern="0" cap="none" spc="0" normalizeH="0" baseline="0" noProof="0" dirty="0">
              <a:ln>
                <a:noFill/>
              </a:ln>
              <a:solidFill>
                <a:srgbClr val="003366"/>
              </a:solidFill>
              <a:effectLst/>
              <a:uLnTx/>
              <a:uFillTx/>
              <a:latin typeface="Arial"/>
              <a:ea typeface="+mj-ea"/>
              <a:cs typeface="Arial"/>
            </a:endParaRPr>
          </a:p>
        </p:txBody>
      </p:sp>
    </p:spTree>
    <p:extLst>
      <p:ext uri="{BB962C8B-B14F-4D97-AF65-F5344CB8AC3E}">
        <p14:creationId xmlns:p14="http://schemas.microsoft.com/office/powerpoint/2010/main" val="2391101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676400" y="12192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a:solidFill>
                  <a:srgbClr val="0041C4"/>
                </a:solidFill>
                <a:latin typeface="Times New Roman" pitchFamily="18" charset="0"/>
                <a:ea typeface="+mn-ea"/>
                <a:cs typeface="Times New Roman" pitchFamily="18" charset="0"/>
              </a:rPr>
              <a:t>Network Security Appliances and Technologies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sp>
        <p:nvSpPr>
          <p:cNvPr id="4" name="Rectangle 3"/>
          <p:cNvSpPr/>
          <p:nvPr/>
        </p:nvSpPr>
        <p:spPr>
          <a:xfrm>
            <a:off x="1676400" y="1981200"/>
            <a:ext cx="8610600" cy="1446550"/>
          </a:xfrm>
          <a:prstGeom prst="rect">
            <a:avLst/>
          </a:prstGeom>
        </p:spPr>
        <p:txBody>
          <a:bodyPr wrap="square">
            <a:spAutoFit/>
          </a:bodyPr>
          <a:lstStyle/>
          <a:p>
            <a:pPr marL="342900" indent="-342900">
              <a:lnSpc>
                <a:spcPct val="200000"/>
              </a:lnSpc>
              <a:buAutoNum type="arabicPeriod"/>
            </a:pPr>
            <a:r>
              <a:rPr lang="en-US" sz="2200" b="1" dirty="0">
                <a:latin typeface="+mn-lt"/>
              </a:rPr>
              <a:t>D</a:t>
            </a:r>
            <a:r>
              <a:rPr lang="en-US" sz="2200" b="1" dirty="0" smtClean="0">
                <a:latin typeface="+mn-lt"/>
              </a:rPr>
              <a:t>ifferent Types of Network Security </a:t>
            </a:r>
            <a:r>
              <a:rPr lang="en-US" sz="2200" b="1" dirty="0">
                <a:latin typeface="+mn-lt"/>
              </a:rPr>
              <a:t>A</a:t>
            </a:r>
            <a:r>
              <a:rPr lang="en-US" sz="2200" b="1" dirty="0" smtClean="0">
                <a:latin typeface="+mn-lt"/>
              </a:rPr>
              <a:t>ppliances</a:t>
            </a:r>
          </a:p>
          <a:p>
            <a:pPr marL="342900" indent="-342900">
              <a:lnSpc>
                <a:spcPct val="200000"/>
              </a:lnSpc>
              <a:buAutoNum type="arabicPeriod"/>
            </a:pPr>
            <a:r>
              <a:rPr lang="en-US" sz="2200" b="1" dirty="0">
                <a:latin typeface="+mn-lt"/>
              </a:rPr>
              <a:t>N</a:t>
            </a:r>
            <a:r>
              <a:rPr lang="en-US" sz="2200" b="1" dirty="0" smtClean="0">
                <a:latin typeface="+mn-lt"/>
              </a:rPr>
              <a:t>etwork Security Technologies</a:t>
            </a:r>
          </a:p>
        </p:txBody>
      </p:sp>
    </p:spTree>
    <p:extLst>
      <p:ext uri="{BB962C8B-B14F-4D97-AF65-F5344CB8AC3E}">
        <p14:creationId xmlns:p14="http://schemas.microsoft.com/office/powerpoint/2010/main" val="1381461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smtClean="0">
                <a:latin typeface="+mn-lt"/>
              </a:rPr>
              <a:t>Network Security Appliances</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5675913"/>
          </a:xfrm>
          <a:prstGeom prst="rect">
            <a:avLst/>
          </a:prstGeom>
        </p:spPr>
        <p:txBody>
          <a:bodyPr vert="horz" wrap="square" lIns="0" tIns="12700" rIns="0" bIns="0" rtlCol="0">
            <a:spAutoFit/>
          </a:bodyPr>
          <a:lstStyle/>
          <a:p>
            <a:pPr marL="349885" marR="40005" indent="-342900" algn="just" rtl="0">
              <a:spcBef>
                <a:spcPts val="1200"/>
              </a:spcBef>
              <a:spcAft>
                <a:spcPts val="600"/>
              </a:spcAft>
              <a:buClr>
                <a:srgbClr val="004978"/>
              </a:buClr>
              <a:buFontTx/>
              <a:buChar char="-"/>
              <a:tabLst>
                <a:tab pos="185420" algn="l"/>
              </a:tabLst>
            </a:pPr>
            <a:r>
              <a:rPr lang="en-US" sz="2400" dirty="0">
                <a:solidFill>
                  <a:prstClr val="black"/>
                </a:solidFill>
                <a:latin typeface="+mn-lt"/>
                <a:ea typeface="+mn-ea"/>
                <a:cs typeface="Times New Roman"/>
              </a:rPr>
              <a:t>All modern networks have both standard networking devices (such as switches and routers) and specialized security appliances</a:t>
            </a:r>
          </a:p>
          <a:p>
            <a:pPr marL="349885" marR="40005" indent="-342900" algn="just" rtl="0">
              <a:spcBef>
                <a:spcPts val="1200"/>
              </a:spcBef>
              <a:spcAft>
                <a:spcPts val="600"/>
              </a:spcAft>
              <a:buClr>
                <a:srgbClr val="004978"/>
              </a:buClr>
              <a:buFontTx/>
              <a:buChar char="-"/>
              <a:tabLst>
                <a:tab pos="185420" algn="l"/>
              </a:tabLst>
            </a:pPr>
            <a:r>
              <a:rPr sz="2400" dirty="0">
                <a:solidFill>
                  <a:prstClr val="black"/>
                </a:solidFill>
                <a:latin typeface="+mn-lt"/>
                <a:ea typeface="+mn-ea"/>
                <a:cs typeface="Times New Roman"/>
              </a:rPr>
              <a:t>Security can be achieved through </a:t>
            </a:r>
            <a:r>
              <a:rPr sz="2400" b="1" dirty="0">
                <a:solidFill>
                  <a:prstClr val="black"/>
                </a:solidFill>
                <a:latin typeface="+mn-lt"/>
                <a:ea typeface="+mn-ea"/>
                <a:cs typeface="Times New Roman"/>
              </a:rPr>
              <a:t>appliances</a:t>
            </a:r>
            <a:r>
              <a:rPr sz="2400" dirty="0">
                <a:solidFill>
                  <a:prstClr val="black"/>
                </a:solidFill>
                <a:latin typeface="+mn-lt"/>
                <a:ea typeface="+mn-ea"/>
                <a:cs typeface="Times New Roman"/>
              </a:rPr>
              <a:t> that directly address security  and by using the security features in </a:t>
            </a:r>
            <a:r>
              <a:rPr sz="2400" b="1" dirty="0">
                <a:solidFill>
                  <a:prstClr val="black"/>
                </a:solidFill>
                <a:latin typeface="+mn-lt"/>
                <a:ea typeface="+mn-ea"/>
                <a:cs typeface="Times New Roman"/>
              </a:rPr>
              <a:t>standard networking devices</a:t>
            </a:r>
          </a:p>
          <a:p>
            <a:pPr marL="349885" marR="40005" indent="-342900" algn="just" rtl="0">
              <a:spcBef>
                <a:spcPts val="1200"/>
              </a:spcBef>
              <a:spcAft>
                <a:spcPts val="600"/>
              </a:spcAft>
              <a:buClr>
                <a:srgbClr val="004978"/>
              </a:buClr>
              <a:buFontTx/>
              <a:buChar char="-"/>
              <a:tabLst>
                <a:tab pos="185420" algn="l"/>
              </a:tabLst>
            </a:pPr>
            <a:r>
              <a:rPr sz="2400" dirty="0">
                <a:solidFill>
                  <a:prstClr val="black"/>
                </a:solidFill>
                <a:latin typeface="+mn-lt"/>
                <a:ea typeface="+mn-ea"/>
                <a:cs typeface="Times New Roman"/>
              </a:rPr>
              <a:t>Using both standard networking devices and security appliances can result  in a layered security approach</a:t>
            </a:r>
            <a:r>
              <a:rPr lang="en-US" sz="2400" dirty="0">
                <a:solidFill>
                  <a:prstClr val="black"/>
                </a:solidFill>
                <a:latin typeface="+mn-lt"/>
                <a:ea typeface="+mn-ea"/>
                <a:cs typeface="Times New Roman"/>
              </a:rPr>
              <a:t> which can significantly improve security.</a:t>
            </a:r>
            <a:endParaRPr sz="2400" dirty="0">
              <a:solidFill>
                <a:prstClr val="black"/>
              </a:solidFill>
              <a:latin typeface="+mn-lt"/>
              <a:ea typeface="+mn-ea"/>
              <a:cs typeface="Times New Roman"/>
            </a:endParaRPr>
          </a:p>
          <a:p>
            <a:pPr marL="349885" marR="40005" indent="-342900" algn="just" rtl="0">
              <a:spcBef>
                <a:spcPts val="1200"/>
              </a:spcBef>
              <a:spcAft>
                <a:spcPts val="600"/>
              </a:spcAft>
              <a:buClr>
                <a:srgbClr val="004978"/>
              </a:buClr>
              <a:buFontTx/>
              <a:buChar char="-"/>
              <a:tabLst>
                <a:tab pos="185420" algn="l"/>
              </a:tabLst>
            </a:pPr>
            <a:r>
              <a:rPr lang="en-US" sz="2400" dirty="0">
                <a:solidFill>
                  <a:prstClr val="black"/>
                </a:solidFill>
                <a:latin typeface="+mn-lt"/>
                <a:ea typeface="+mn-ea"/>
                <a:cs typeface="Times New Roman"/>
              </a:rPr>
              <a:t>Following a</a:t>
            </a:r>
            <a:r>
              <a:rPr sz="2400" dirty="0">
                <a:solidFill>
                  <a:prstClr val="black"/>
                </a:solidFill>
                <a:latin typeface="+mn-lt"/>
                <a:ea typeface="+mn-ea"/>
                <a:cs typeface="Times New Roman"/>
              </a:rPr>
              <a:t>ppliances </a:t>
            </a:r>
            <a:r>
              <a:rPr lang="en-US" sz="2400" dirty="0">
                <a:solidFill>
                  <a:prstClr val="black"/>
                </a:solidFill>
                <a:latin typeface="+mn-lt"/>
                <a:ea typeface="+mn-ea"/>
                <a:cs typeface="Times New Roman"/>
              </a:rPr>
              <a:t>can be dedicated to protecting a network</a:t>
            </a:r>
            <a:r>
              <a:rPr sz="2400" dirty="0">
                <a:solidFill>
                  <a:prstClr val="black"/>
                </a:solidFill>
                <a:latin typeface="+mn-lt"/>
                <a:ea typeface="+mn-ea"/>
                <a:cs typeface="Times New Roman"/>
              </a:rPr>
              <a:t>:</a:t>
            </a:r>
          </a:p>
          <a:p>
            <a:pPr marL="640080" lvl="1" indent="-274320">
              <a:lnSpc>
                <a:spcPct val="150000"/>
              </a:lnSpc>
              <a:buClr>
                <a:srgbClr val="FF6200"/>
              </a:buClr>
              <a:buAutoNum type="arabicPeriod"/>
              <a:tabLst>
                <a:tab pos="469900" algn="l"/>
              </a:tabLst>
            </a:pPr>
            <a:r>
              <a:rPr sz="2000" b="1" spc="-5" dirty="0">
                <a:solidFill>
                  <a:srgbClr val="004978"/>
                </a:solidFill>
                <a:latin typeface="+mn-lt"/>
                <a:cs typeface="Arial MT"/>
              </a:rPr>
              <a:t>Firewalls</a:t>
            </a:r>
            <a:endParaRPr sz="2000" b="1" dirty="0">
              <a:latin typeface="+mn-lt"/>
              <a:cs typeface="Arial MT"/>
            </a:endParaRPr>
          </a:p>
          <a:p>
            <a:pPr marL="640080" lvl="1" indent="-274320">
              <a:lnSpc>
                <a:spcPct val="150000"/>
              </a:lnSpc>
              <a:buClr>
                <a:srgbClr val="FF6200"/>
              </a:buClr>
              <a:buAutoNum type="arabicPeriod"/>
              <a:tabLst>
                <a:tab pos="469900" algn="l"/>
              </a:tabLst>
            </a:pPr>
            <a:r>
              <a:rPr sz="2000" b="1" spc="-5" dirty="0">
                <a:solidFill>
                  <a:srgbClr val="004978"/>
                </a:solidFill>
                <a:latin typeface="+mn-lt"/>
                <a:cs typeface="Arial MT"/>
              </a:rPr>
              <a:t>Proxy</a:t>
            </a:r>
            <a:r>
              <a:rPr sz="2000" b="1" spc="-25" dirty="0">
                <a:solidFill>
                  <a:srgbClr val="004978"/>
                </a:solidFill>
                <a:latin typeface="+mn-lt"/>
                <a:cs typeface="Arial MT"/>
              </a:rPr>
              <a:t> </a:t>
            </a:r>
            <a:r>
              <a:rPr sz="2000" b="1" spc="-5" dirty="0">
                <a:solidFill>
                  <a:srgbClr val="004978"/>
                </a:solidFill>
                <a:latin typeface="+mn-lt"/>
                <a:cs typeface="Arial MT"/>
              </a:rPr>
              <a:t>servers</a:t>
            </a:r>
            <a:endParaRPr sz="2000" b="1" dirty="0">
              <a:latin typeface="+mn-lt"/>
              <a:cs typeface="Arial MT"/>
            </a:endParaRPr>
          </a:p>
          <a:p>
            <a:pPr marL="640080" lvl="1" indent="-274320">
              <a:lnSpc>
                <a:spcPct val="150000"/>
              </a:lnSpc>
              <a:buClr>
                <a:srgbClr val="FF6200"/>
              </a:buClr>
              <a:buAutoNum type="arabicPeriod"/>
              <a:tabLst>
                <a:tab pos="469900" algn="l"/>
              </a:tabLst>
            </a:pPr>
            <a:r>
              <a:rPr sz="2000" b="1" dirty="0">
                <a:solidFill>
                  <a:srgbClr val="004978"/>
                </a:solidFill>
                <a:latin typeface="+mn-lt"/>
                <a:cs typeface="Arial MT"/>
              </a:rPr>
              <a:t>Deception</a:t>
            </a:r>
            <a:r>
              <a:rPr sz="2000" b="1" spc="-35" dirty="0">
                <a:solidFill>
                  <a:srgbClr val="004978"/>
                </a:solidFill>
                <a:latin typeface="+mn-lt"/>
                <a:cs typeface="Arial MT"/>
              </a:rPr>
              <a:t> </a:t>
            </a:r>
            <a:r>
              <a:rPr sz="2000" b="1" dirty="0">
                <a:solidFill>
                  <a:srgbClr val="004978"/>
                </a:solidFill>
                <a:latin typeface="+mn-lt"/>
                <a:cs typeface="Arial MT"/>
              </a:rPr>
              <a:t>instruments</a:t>
            </a:r>
            <a:endParaRPr sz="2000" b="1" dirty="0">
              <a:latin typeface="+mn-lt"/>
              <a:cs typeface="Arial MT"/>
            </a:endParaRPr>
          </a:p>
          <a:p>
            <a:pPr marL="640080" lvl="1" indent="-274320">
              <a:lnSpc>
                <a:spcPct val="150000"/>
              </a:lnSpc>
              <a:buClr>
                <a:srgbClr val="FF6200"/>
              </a:buClr>
              <a:buAutoNum type="arabicPeriod"/>
              <a:tabLst>
                <a:tab pos="469900" algn="l"/>
              </a:tabLst>
            </a:pPr>
            <a:r>
              <a:rPr sz="2000" b="1" dirty="0">
                <a:solidFill>
                  <a:srgbClr val="004978"/>
                </a:solidFill>
                <a:latin typeface="+mn-lt"/>
                <a:cs typeface="Arial MT"/>
              </a:rPr>
              <a:t>Intrusion</a:t>
            </a:r>
            <a:r>
              <a:rPr sz="2000" b="1" spc="-30" dirty="0">
                <a:solidFill>
                  <a:srgbClr val="004978"/>
                </a:solidFill>
                <a:latin typeface="+mn-lt"/>
                <a:cs typeface="Arial MT"/>
              </a:rPr>
              <a:t> </a:t>
            </a:r>
            <a:r>
              <a:rPr lang="en-US" sz="2000" b="1" spc="-30" dirty="0" smtClean="0">
                <a:solidFill>
                  <a:srgbClr val="004978"/>
                </a:solidFill>
                <a:latin typeface="+mn-lt"/>
                <a:cs typeface="Arial MT"/>
              </a:rPr>
              <a:t>D</a:t>
            </a:r>
            <a:r>
              <a:rPr sz="2000" b="1" dirty="0" smtClean="0">
                <a:solidFill>
                  <a:srgbClr val="004978"/>
                </a:solidFill>
                <a:latin typeface="+mn-lt"/>
                <a:cs typeface="Arial MT"/>
              </a:rPr>
              <a:t>etection</a:t>
            </a:r>
            <a:r>
              <a:rPr sz="2000" b="1" spc="-30" dirty="0" smtClean="0">
                <a:solidFill>
                  <a:srgbClr val="004978"/>
                </a:solidFill>
                <a:latin typeface="+mn-lt"/>
                <a:cs typeface="Arial MT"/>
              </a:rPr>
              <a:t> </a:t>
            </a:r>
            <a:r>
              <a:rPr sz="2000" b="1" dirty="0">
                <a:solidFill>
                  <a:srgbClr val="004978"/>
                </a:solidFill>
                <a:latin typeface="+mn-lt"/>
                <a:cs typeface="Arial MT"/>
              </a:rPr>
              <a:t>and</a:t>
            </a:r>
            <a:r>
              <a:rPr sz="2000" b="1" spc="-15" dirty="0">
                <a:solidFill>
                  <a:srgbClr val="004978"/>
                </a:solidFill>
                <a:latin typeface="+mn-lt"/>
                <a:cs typeface="Arial MT"/>
              </a:rPr>
              <a:t> </a:t>
            </a:r>
            <a:r>
              <a:rPr lang="en-US" sz="2000" b="1" spc="-15" dirty="0" smtClean="0">
                <a:solidFill>
                  <a:srgbClr val="004978"/>
                </a:solidFill>
                <a:latin typeface="+mn-lt"/>
                <a:cs typeface="Arial MT"/>
              </a:rPr>
              <a:t>P</a:t>
            </a:r>
            <a:r>
              <a:rPr sz="2000" b="1" dirty="0" smtClean="0">
                <a:solidFill>
                  <a:srgbClr val="004978"/>
                </a:solidFill>
                <a:latin typeface="+mn-lt"/>
                <a:cs typeface="Arial MT"/>
              </a:rPr>
              <a:t>revention</a:t>
            </a:r>
            <a:r>
              <a:rPr sz="2000" b="1" spc="-20" dirty="0" smtClean="0">
                <a:solidFill>
                  <a:srgbClr val="004978"/>
                </a:solidFill>
                <a:latin typeface="+mn-lt"/>
                <a:cs typeface="Arial MT"/>
              </a:rPr>
              <a:t> </a:t>
            </a:r>
            <a:r>
              <a:rPr lang="en-US" sz="2000" b="1" spc="-20" dirty="0" smtClean="0">
                <a:solidFill>
                  <a:srgbClr val="004978"/>
                </a:solidFill>
                <a:latin typeface="+mn-lt"/>
                <a:cs typeface="Arial MT"/>
              </a:rPr>
              <a:t>S</a:t>
            </a:r>
            <a:r>
              <a:rPr sz="2000" b="1" dirty="0" smtClean="0">
                <a:solidFill>
                  <a:srgbClr val="004978"/>
                </a:solidFill>
                <a:latin typeface="+mn-lt"/>
                <a:cs typeface="Arial MT"/>
              </a:rPr>
              <a:t>ystems</a:t>
            </a:r>
            <a:r>
              <a:rPr lang="en-US" sz="2000" b="1" dirty="0" smtClean="0">
                <a:solidFill>
                  <a:srgbClr val="004978"/>
                </a:solidFill>
                <a:latin typeface="+mn-lt"/>
                <a:cs typeface="Arial MT"/>
              </a:rPr>
              <a:t> (IDS &amp; IPS</a:t>
            </a:r>
            <a:r>
              <a:rPr lang="en-US" sz="2000" b="1" dirty="0" smtClean="0">
                <a:solidFill>
                  <a:srgbClr val="004978"/>
                </a:solidFill>
                <a:latin typeface="+mn-lt"/>
                <a:cs typeface="Arial MT"/>
              </a:rPr>
              <a:t>)</a:t>
            </a:r>
          </a:p>
          <a:p>
            <a:pPr marL="640080" lvl="1" indent="-274320">
              <a:lnSpc>
                <a:spcPct val="150000"/>
              </a:lnSpc>
              <a:buClr>
                <a:srgbClr val="FF6200"/>
              </a:buClr>
              <a:buAutoNum type="arabicPeriod"/>
              <a:tabLst>
                <a:tab pos="469900" algn="l"/>
              </a:tabLst>
            </a:pPr>
            <a:r>
              <a:rPr lang="en-US" sz="2000" b="1" dirty="0">
                <a:solidFill>
                  <a:srgbClr val="004978"/>
                </a:solidFill>
                <a:latin typeface="+mn-lt"/>
                <a:cs typeface="Arial MT"/>
              </a:rPr>
              <a:t>Security Technologies</a:t>
            </a:r>
            <a:endParaRPr sz="2000" b="1" dirty="0">
              <a:solidFill>
                <a:srgbClr val="004978"/>
              </a:solidFill>
              <a:latin typeface="+mn-lt"/>
              <a:cs typeface="Arial MT"/>
            </a:endParaRPr>
          </a:p>
        </p:txBody>
      </p:sp>
    </p:spTree>
    <p:extLst>
      <p:ext uri="{BB962C8B-B14F-4D97-AF65-F5344CB8AC3E}">
        <p14:creationId xmlns:p14="http://schemas.microsoft.com/office/powerpoint/2010/main" val="392772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a:t>
            </a:r>
            <a:r>
              <a:rPr lang="en-US" sz="2600" dirty="0" smtClean="0">
                <a:latin typeface="+mn-lt"/>
              </a:rPr>
              <a:t>Firewall</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8"/>
          <p:cNvSpPr txBox="1"/>
          <p:nvPr/>
        </p:nvSpPr>
        <p:spPr>
          <a:xfrm>
            <a:off x="266700" y="849994"/>
            <a:ext cx="11658600" cy="2296783"/>
          </a:xfrm>
          <a:prstGeom prst="rect">
            <a:avLst/>
          </a:prstGeom>
        </p:spPr>
        <p:txBody>
          <a:bodyPr vert="horz" wrap="square" lIns="0" tIns="140970" rIns="0" bIns="0" rtlCol="0">
            <a:spAutoFit/>
          </a:bodyPr>
          <a:lstStyle/>
          <a:p>
            <a:pPr marL="349885" marR="40005" indent="-342900" algn="just" rtl="0">
              <a:spcBef>
                <a:spcPts val="600"/>
              </a:spcBef>
              <a:spcAft>
                <a:spcPts val="600"/>
              </a:spcAft>
              <a:buClr>
                <a:srgbClr val="004978"/>
              </a:buClr>
              <a:buFontTx/>
              <a:buChar char="-"/>
              <a:tabLst>
                <a:tab pos="185420" algn="l"/>
              </a:tabLst>
            </a:pPr>
            <a:r>
              <a:rPr lang="en-US" sz="2400" dirty="0" smtClean="0">
                <a:solidFill>
                  <a:prstClr val="black"/>
                </a:solidFill>
                <a:latin typeface="+mn-lt"/>
                <a:ea typeface="+mn-ea"/>
                <a:cs typeface="Times New Roman"/>
              </a:rPr>
              <a:t>Firewalls are designed </a:t>
            </a:r>
            <a:r>
              <a:rPr lang="en-US" sz="2400" dirty="0">
                <a:solidFill>
                  <a:prstClr val="black"/>
                </a:solidFill>
                <a:latin typeface="+mn-lt"/>
                <a:ea typeface="+mn-ea"/>
                <a:cs typeface="Times New Roman"/>
              </a:rPr>
              <a:t>to limit the spread of malware.</a:t>
            </a:r>
          </a:p>
          <a:p>
            <a:pPr marL="349885" marR="40005" indent="-342900" algn="just" rtl="0">
              <a:spcBef>
                <a:spcPts val="600"/>
              </a:spcBef>
              <a:spcAft>
                <a:spcPts val="600"/>
              </a:spcAft>
              <a:buClr>
                <a:srgbClr val="004978"/>
              </a:buClr>
              <a:buFontTx/>
              <a:buChar char="-"/>
              <a:tabLst>
                <a:tab pos="185420" algn="l"/>
              </a:tabLst>
            </a:pPr>
            <a:r>
              <a:rPr lang="en-US" sz="2400" dirty="0">
                <a:solidFill>
                  <a:prstClr val="black"/>
                </a:solidFill>
                <a:latin typeface="+mn-lt"/>
                <a:ea typeface="+mn-ea"/>
                <a:cs typeface="Times New Roman"/>
              </a:rPr>
              <a:t>Firewalls are an important element in network security, but they fall far short of being the ultimate defense</a:t>
            </a:r>
          </a:p>
          <a:p>
            <a:pPr marL="349885" marR="40005" indent="-342900" algn="just" rtl="0">
              <a:spcBef>
                <a:spcPts val="600"/>
              </a:spcBef>
              <a:spcAft>
                <a:spcPts val="600"/>
              </a:spcAft>
              <a:buClr>
                <a:srgbClr val="004978"/>
              </a:buClr>
              <a:buFontTx/>
              <a:buChar char="-"/>
              <a:tabLst>
                <a:tab pos="185420" algn="l"/>
              </a:tabLst>
            </a:pPr>
            <a:r>
              <a:rPr sz="2400" dirty="0">
                <a:solidFill>
                  <a:prstClr val="black"/>
                </a:solidFill>
                <a:latin typeface="+mn-lt"/>
                <a:ea typeface="+mn-ea"/>
                <a:cs typeface="Times New Roman"/>
              </a:rPr>
              <a:t>To use firewalls effectively, you must understand the function of firewalls and  know </a:t>
            </a:r>
            <a:r>
              <a:rPr sz="2400" dirty="0" smtClean="0">
                <a:solidFill>
                  <a:prstClr val="black"/>
                </a:solidFill>
                <a:latin typeface="+mn-lt"/>
                <a:ea typeface="+mn-ea"/>
                <a:cs typeface="Times New Roman"/>
              </a:rPr>
              <a:t> </a:t>
            </a:r>
            <a:r>
              <a:rPr sz="2400" dirty="0">
                <a:solidFill>
                  <a:prstClr val="black"/>
                </a:solidFill>
                <a:latin typeface="+mn-lt"/>
                <a:ea typeface="+mn-ea"/>
                <a:cs typeface="Times New Roman"/>
              </a:rPr>
              <a:t>different types of firewalls and specialized firewall appliances</a:t>
            </a:r>
          </a:p>
        </p:txBody>
      </p:sp>
      <p:pic>
        <p:nvPicPr>
          <p:cNvPr id="3" name="Picture 2"/>
          <p:cNvPicPr>
            <a:picLocks noChangeAspect="1"/>
          </p:cNvPicPr>
          <p:nvPr/>
        </p:nvPicPr>
        <p:blipFill>
          <a:blip r:embed="rId3"/>
          <a:stretch>
            <a:fillRect/>
          </a:stretch>
        </p:blipFill>
        <p:spPr>
          <a:xfrm>
            <a:off x="1600200" y="3260824"/>
            <a:ext cx="8403846" cy="3254529"/>
          </a:xfrm>
          <a:prstGeom prst="rect">
            <a:avLst/>
          </a:prstGeom>
        </p:spPr>
      </p:pic>
      <p:sp>
        <p:nvSpPr>
          <p:cNvPr id="4" name="Rectangle 3"/>
          <p:cNvSpPr/>
          <p:nvPr/>
        </p:nvSpPr>
        <p:spPr>
          <a:xfrm>
            <a:off x="10058400" y="4518756"/>
            <a:ext cx="1980029" cy="369332"/>
          </a:xfrm>
          <a:prstGeom prst="rect">
            <a:avLst/>
          </a:prstGeom>
          <a:ln>
            <a:solidFill>
              <a:srgbClr val="FF0000"/>
            </a:solidFill>
          </a:ln>
        </p:spPr>
        <p:txBody>
          <a:bodyPr wrap="none">
            <a:spAutoFit/>
          </a:bodyPr>
          <a:lstStyle/>
          <a:p>
            <a:r>
              <a:rPr lang="en-US" sz="1800" b="0" i="0" u="none" strike="noStrike" baseline="0" dirty="0" smtClean="0">
                <a:latin typeface="OpenSans-Semibold"/>
              </a:rPr>
              <a:t>Appliance firewall</a:t>
            </a:r>
            <a:endParaRPr lang="en-US" dirty="0"/>
          </a:p>
        </p:txBody>
      </p:sp>
    </p:spTree>
    <p:extLst>
      <p:ext uri="{BB962C8B-B14F-4D97-AF65-F5344CB8AC3E}">
        <p14:creationId xmlns:p14="http://schemas.microsoft.com/office/powerpoint/2010/main" val="179377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a:t>
            </a:r>
            <a:r>
              <a:rPr lang="en-US" sz="2600" dirty="0" smtClean="0">
                <a:latin typeface="+mn-lt"/>
              </a:rPr>
              <a:t>Firewall</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8"/>
          <p:cNvSpPr txBox="1"/>
          <p:nvPr/>
        </p:nvSpPr>
        <p:spPr>
          <a:xfrm>
            <a:off x="76200" y="914400"/>
            <a:ext cx="12039600" cy="4678204"/>
          </a:xfrm>
          <a:prstGeom prst="rect">
            <a:avLst/>
          </a:prstGeom>
        </p:spPr>
        <p:txBody>
          <a:bodyPr vert="horz" wrap="square" lIns="0" tIns="0" rIns="0" bIns="0" rtlCol="0">
            <a:spAutoFit/>
          </a:bodyPr>
          <a:lstStyle/>
          <a:p>
            <a:pPr marL="349885" marR="40005" indent="-342900" algn="just" rtl="0">
              <a:buClr>
                <a:srgbClr val="004978"/>
              </a:buClr>
              <a:buFontTx/>
              <a:buChar char="-"/>
              <a:tabLst>
                <a:tab pos="185420" algn="l"/>
              </a:tabLst>
            </a:pPr>
            <a:r>
              <a:rPr sz="2400" b="1" dirty="0" smtClean="0">
                <a:solidFill>
                  <a:prstClr val="black"/>
                </a:solidFill>
                <a:latin typeface="+mn-lt"/>
                <a:ea typeface="+mn-ea"/>
                <a:cs typeface="Times New Roman"/>
              </a:rPr>
              <a:t>Firewall </a:t>
            </a:r>
            <a:r>
              <a:rPr sz="2400" b="1" dirty="0">
                <a:solidFill>
                  <a:prstClr val="black"/>
                </a:solidFill>
                <a:latin typeface="+mn-lt"/>
                <a:ea typeface="+mn-ea"/>
                <a:cs typeface="Times New Roman"/>
              </a:rPr>
              <a:t>Functions</a:t>
            </a:r>
          </a:p>
          <a:p>
            <a:pPr marL="708660" marR="50800" lvl="1" indent="-342900" algn="just">
              <a:spcBef>
                <a:spcPts val="600"/>
              </a:spcBef>
              <a:buClr>
                <a:srgbClr val="FF6200"/>
              </a:buClr>
              <a:buFont typeface="Wingdings" panose="05000000000000000000" pitchFamily="2" charset="2"/>
              <a:buChar char="§"/>
              <a:tabLst>
                <a:tab pos="469900" algn="l"/>
              </a:tabLst>
            </a:pPr>
            <a:r>
              <a:rPr lang="en-US" sz="2000" spc="-5" dirty="0" smtClean="0">
                <a:solidFill>
                  <a:srgbClr val="004978"/>
                </a:solidFill>
                <a:latin typeface="+mn-lt"/>
                <a:cs typeface="Arial MT"/>
              </a:rPr>
              <a:t>A firewall uses bidirectional inspection to examine both outgoing and incoming network packets.</a:t>
            </a:r>
          </a:p>
          <a:p>
            <a:pPr marL="708660" marR="50800" lvl="1" indent="-342900" algn="just">
              <a:spcBef>
                <a:spcPts val="600"/>
              </a:spcBef>
              <a:buClr>
                <a:srgbClr val="FF6200"/>
              </a:buClr>
              <a:buFont typeface="Wingdings" panose="05000000000000000000" pitchFamily="2" charset="2"/>
              <a:buChar char="§"/>
              <a:tabLst>
                <a:tab pos="469900" algn="l"/>
              </a:tabLst>
            </a:pPr>
            <a:r>
              <a:rPr lang="en-US" sz="2000" spc="-5" dirty="0" smtClean="0">
                <a:solidFill>
                  <a:srgbClr val="004978"/>
                </a:solidFill>
                <a:latin typeface="+mn-lt"/>
                <a:cs typeface="Arial MT"/>
              </a:rPr>
              <a:t>It allows approved packets to pass through but can take different actions when it detects a suspicious packet. </a:t>
            </a:r>
          </a:p>
          <a:p>
            <a:pPr marL="708660" marR="50800" lvl="1" indent="-342900" algn="just">
              <a:spcBef>
                <a:spcPts val="600"/>
              </a:spcBef>
              <a:buClr>
                <a:srgbClr val="FF6200"/>
              </a:buClr>
              <a:buFont typeface="Wingdings" panose="05000000000000000000" pitchFamily="2" charset="2"/>
              <a:buChar char="§"/>
              <a:tabLst>
                <a:tab pos="469900" algn="l"/>
              </a:tabLst>
            </a:pPr>
            <a:r>
              <a:rPr lang="en-US" sz="2000" spc="-5" dirty="0" smtClean="0">
                <a:solidFill>
                  <a:srgbClr val="004978"/>
                </a:solidFill>
                <a:latin typeface="+mn-lt"/>
                <a:cs typeface="Arial MT"/>
              </a:rPr>
              <a:t>The actions are based on specific criteria or rules; these types of firewalls are called </a:t>
            </a:r>
            <a:r>
              <a:rPr lang="en-US" sz="2000" b="1" spc="-5" dirty="0" smtClean="0">
                <a:solidFill>
                  <a:srgbClr val="FF0000"/>
                </a:solidFill>
                <a:latin typeface="+mn-lt"/>
                <a:cs typeface="Arial MT"/>
              </a:rPr>
              <a:t>rule-based firewalls</a:t>
            </a:r>
          </a:p>
          <a:p>
            <a:pPr marL="708660" marR="50800" lvl="1" indent="-342900" algn="just">
              <a:spcBef>
                <a:spcPts val="600"/>
              </a:spcBef>
              <a:buClr>
                <a:srgbClr val="FF6200"/>
              </a:buClr>
              <a:buFont typeface="Wingdings" panose="05000000000000000000" pitchFamily="2" charset="2"/>
              <a:buChar char="§"/>
              <a:tabLst>
                <a:tab pos="469900" algn="l"/>
              </a:tabLst>
            </a:pPr>
            <a:r>
              <a:rPr lang="en-US" sz="2000" spc="-5" dirty="0" smtClean="0">
                <a:solidFill>
                  <a:srgbClr val="004978"/>
                </a:solidFill>
                <a:latin typeface="+mn-lt"/>
                <a:cs typeface="Arial MT"/>
              </a:rPr>
              <a:t>Firewall rules can contain parameters such as the following:</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Source address</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Destination address</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Source port</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Destination port</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Protocol</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Direction</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Priority</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Time</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Context/URL</a:t>
            </a:r>
          </a:p>
          <a:p>
            <a:pPr marL="822960" marR="0" lvl="8" indent="-182880" algn="l" defTabSz="914400" rtl="0" eaLnBrk="1" fontAlgn="auto" latinLnBrk="0" hangingPunct="1">
              <a:spcAft>
                <a:spcPts val="0"/>
              </a:spcAft>
              <a:buClrTx/>
              <a:buSzTx/>
              <a:buFont typeface="Wingdings" panose="05000000000000000000" pitchFamily="2" charset="2"/>
              <a:buChar char="§"/>
              <a:tabLst/>
              <a:defRPr/>
            </a:pPr>
            <a:r>
              <a:rPr kumimoji="0" lang="en-US" i="1" u="none" strike="noStrike" kern="0" cap="none" spc="0" normalizeH="0" baseline="0" noProof="0" dirty="0" smtClean="0">
                <a:ln>
                  <a:noFill/>
                </a:ln>
                <a:solidFill>
                  <a:srgbClr val="00B050"/>
                </a:solidFill>
                <a:effectLst/>
                <a:uLnTx/>
                <a:uFillTx/>
                <a:latin typeface="+mn-lt"/>
                <a:cs typeface="Times New Roman"/>
              </a:rPr>
              <a:t>Action</a:t>
            </a:r>
          </a:p>
        </p:txBody>
      </p:sp>
    </p:spTree>
    <p:extLst>
      <p:ext uri="{BB962C8B-B14F-4D97-AF65-F5344CB8AC3E}">
        <p14:creationId xmlns:p14="http://schemas.microsoft.com/office/powerpoint/2010/main" val="2105997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a:t>
            </a:r>
            <a:r>
              <a:rPr lang="en-US" sz="2600" dirty="0" smtClean="0">
                <a:latin typeface="+mn-lt"/>
              </a:rPr>
              <a:t>Firewall</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224797" y="878239"/>
            <a:ext cx="11814803" cy="3541361"/>
          </a:xfrm>
          <a:prstGeom prst="rect">
            <a:avLst/>
          </a:prstGeom>
          <a:ln>
            <a:solidFill>
              <a:schemeClr val="accent1"/>
            </a:solidFill>
          </a:ln>
        </p:spPr>
      </p:pic>
      <p:sp>
        <p:nvSpPr>
          <p:cNvPr id="4" name="Rectangle 3"/>
          <p:cNvSpPr/>
          <p:nvPr/>
        </p:nvSpPr>
        <p:spPr>
          <a:xfrm>
            <a:off x="4495800" y="4648200"/>
            <a:ext cx="2941831" cy="369332"/>
          </a:xfrm>
          <a:prstGeom prst="rect">
            <a:avLst/>
          </a:prstGeom>
          <a:ln>
            <a:solidFill>
              <a:srgbClr val="FF0000"/>
            </a:solidFill>
          </a:ln>
        </p:spPr>
        <p:txBody>
          <a:bodyPr wrap="none">
            <a:spAutoFit/>
          </a:bodyPr>
          <a:lstStyle/>
          <a:p>
            <a:r>
              <a:rPr lang="en-US" dirty="0" smtClean="0"/>
              <a:t>Typical firewall rule actions</a:t>
            </a:r>
            <a:endParaRPr lang="en-US" dirty="0"/>
          </a:p>
        </p:txBody>
      </p:sp>
    </p:spTree>
    <p:extLst>
      <p:ext uri="{BB962C8B-B14F-4D97-AF65-F5344CB8AC3E}">
        <p14:creationId xmlns:p14="http://schemas.microsoft.com/office/powerpoint/2010/main" val="891948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a:t>
            </a:r>
            <a:r>
              <a:rPr lang="en-US" sz="2600" dirty="0" smtClean="0">
                <a:latin typeface="+mn-lt"/>
              </a:rPr>
              <a:t>Firewall</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12"/>
          <p:cNvSpPr txBox="1"/>
          <p:nvPr/>
        </p:nvSpPr>
        <p:spPr>
          <a:xfrm>
            <a:off x="152400" y="894907"/>
            <a:ext cx="11734800" cy="4501873"/>
          </a:xfrm>
          <a:prstGeom prst="rect">
            <a:avLst/>
          </a:prstGeom>
        </p:spPr>
        <p:txBody>
          <a:bodyPr vert="horz" wrap="square" lIns="0" tIns="38735" rIns="0" bIns="0" rtlCol="0">
            <a:spAutoFit/>
          </a:bodyPr>
          <a:lstStyle/>
          <a:p>
            <a:pPr marL="365760" indent="-365760">
              <a:lnSpc>
                <a:spcPct val="100000"/>
              </a:lnSpc>
              <a:spcBef>
                <a:spcPts val="600"/>
              </a:spcBef>
              <a:spcAft>
                <a:spcPts val="600"/>
              </a:spcAft>
              <a:buClr>
                <a:srgbClr val="004978"/>
              </a:buClr>
              <a:buChar char="•"/>
              <a:tabLst>
                <a:tab pos="185420" algn="l"/>
              </a:tabLst>
            </a:pPr>
            <a:r>
              <a:rPr sz="2400" b="1" kern="1200" dirty="0">
                <a:solidFill>
                  <a:prstClr val="black"/>
                </a:solidFill>
                <a:latin typeface="+mn-lt"/>
                <a:ea typeface="+mn-ea"/>
                <a:cs typeface="Times New Roman"/>
              </a:rPr>
              <a:t>Firewall Categories</a:t>
            </a:r>
          </a:p>
          <a:p>
            <a:pPr marL="617220" lvl="1" indent="-342900">
              <a:buClr>
                <a:srgbClr val="FF6200"/>
              </a:buClr>
              <a:buFont typeface="Arial" panose="020B0604020202020204" pitchFamily="34" charset="0"/>
              <a:buChar char="•"/>
              <a:tabLst>
                <a:tab pos="469900" algn="l"/>
              </a:tabLst>
            </a:pPr>
            <a:r>
              <a:rPr sz="2200" b="1" spc="-5" dirty="0">
                <a:solidFill>
                  <a:srgbClr val="004978"/>
                </a:solidFill>
                <a:latin typeface="+mn-lt"/>
                <a:cs typeface="Arial MT"/>
              </a:rPr>
              <a:t>Stateful vs. </a:t>
            </a:r>
            <a:r>
              <a:rPr sz="2200" spc="-5" dirty="0">
                <a:solidFill>
                  <a:srgbClr val="004978"/>
                </a:solidFill>
                <a:latin typeface="+mn-lt"/>
                <a:cs typeface="Arial MT"/>
              </a:rPr>
              <a:t>stateless</a:t>
            </a:r>
          </a:p>
          <a:p>
            <a:pPr marL="822960" marR="228600" lvl="4">
              <a:buClr>
                <a:srgbClr val="FF6200"/>
              </a:buClr>
              <a:tabLst>
                <a:tab pos="469900" algn="l"/>
              </a:tabLst>
            </a:pPr>
            <a:r>
              <a:rPr sz="2000" b="1" spc="-5" dirty="0">
                <a:solidFill>
                  <a:srgbClr val="FF0000"/>
                </a:solidFill>
                <a:latin typeface="+mn-lt"/>
                <a:cs typeface="Arial MT"/>
              </a:rPr>
              <a:t>Stateful = </a:t>
            </a:r>
            <a:r>
              <a:rPr lang="en-US" sz="2000" i="1" spc="-5" dirty="0" smtClean="0">
                <a:solidFill>
                  <a:schemeClr val="tx1"/>
                </a:solidFill>
                <a:latin typeface="+mn-lt"/>
                <a:cs typeface="Arial MT"/>
              </a:rPr>
              <a:t>Checks firewall rules and k</a:t>
            </a:r>
            <a:r>
              <a:rPr sz="2000" i="1" spc="-5" dirty="0" smtClean="0">
                <a:solidFill>
                  <a:schemeClr val="tx1"/>
                </a:solidFill>
                <a:latin typeface="+mn-lt"/>
                <a:cs typeface="Arial MT"/>
              </a:rPr>
              <a:t>eeps </a:t>
            </a:r>
            <a:r>
              <a:rPr sz="2000" i="1" spc="-5" dirty="0">
                <a:solidFill>
                  <a:schemeClr val="tx1"/>
                </a:solidFill>
                <a:latin typeface="+mn-lt"/>
                <a:cs typeface="Arial MT"/>
              </a:rPr>
              <a:t>a record of the state of the connection (sender and  </a:t>
            </a:r>
            <a:r>
              <a:rPr sz="2000" i="1" spc="-5" dirty="0" smtClean="0">
                <a:solidFill>
                  <a:schemeClr val="tx1"/>
                </a:solidFill>
                <a:latin typeface="+mn-lt"/>
                <a:cs typeface="Arial MT"/>
              </a:rPr>
              <a:t>receiver</a:t>
            </a:r>
            <a:r>
              <a:rPr lang="en-US" sz="2000" i="1" spc="-5" dirty="0" smtClean="0">
                <a:solidFill>
                  <a:schemeClr val="tx1"/>
                </a:solidFill>
                <a:latin typeface="+mn-lt"/>
                <a:cs typeface="Arial MT"/>
              </a:rPr>
              <a:t>)</a:t>
            </a:r>
            <a:endParaRPr sz="2000" i="1" spc="-5" dirty="0" smtClean="0">
              <a:solidFill>
                <a:schemeClr val="tx1"/>
              </a:solidFill>
              <a:latin typeface="+mn-lt"/>
              <a:cs typeface="Arial MT"/>
            </a:endParaRPr>
          </a:p>
          <a:p>
            <a:pPr marL="822960" marR="228600" lvl="4">
              <a:buClr>
                <a:srgbClr val="FF6200"/>
              </a:buClr>
              <a:tabLst>
                <a:tab pos="469900" algn="l"/>
              </a:tabLst>
            </a:pPr>
            <a:r>
              <a:rPr sz="2000" b="1" spc="-5" dirty="0" smtClean="0">
                <a:solidFill>
                  <a:srgbClr val="FF0000"/>
                </a:solidFill>
                <a:latin typeface="+mn-lt"/>
                <a:cs typeface="Arial MT"/>
              </a:rPr>
              <a:t>Stateless</a:t>
            </a:r>
            <a:r>
              <a:rPr sz="2000" b="1" spc="-5" dirty="0" smtClean="0">
                <a:solidFill>
                  <a:srgbClr val="004978"/>
                </a:solidFill>
                <a:latin typeface="+mn-lt"/>
                <a:cs typeface="Arial MT"/>
              </a:rPr>
              <a:t> = </a:t>
            </a:r>
            <a:r>
              <a:rPr sz="2000" i="1" spc="-5" dirty="0" smtClean="0">
                <a:solidFill>
                  <a:schemeClr val="tx1"/>
                </a:solidFill>
                <a:latin typeface="+mn-lt"/>
                <a:cs typeface="Arial MT"/>
              </a:rPr>
              <a:t>Only checks packets based on firewall rules.</a:t>
            </a:r>
          </a:p>
          <a:p>
            <a:pPr marL="617220" lvl="1" indent="-342900">
              <a:lnSpc>
                <a:spcPct val="150000"/>
              </a:lnSpc>
              <a:buClr>
                <a:srgbClr val="FF6200"/>
              </a:buClr>
              <a:buFont typeface="Arial" panose="020B0604020202020204" pitchFamily="34" charset="0"/>
              <a:buChar char="•"/>
              <a:tabLst>
                <a:tab pos="469900" algn="l"/>
              </a:tabLst>
            </a:pPr>
            <a:r>
              <a:rPr sz="2200" b="1" spc="-5" dirty="0" smtClean="0">
                <a:solidFill>
                  <a:srgbClr val="004978"/>
                </a:solidFill>
                <a:latin typeface="+mn-lt"/>
                <a:cs typeface="Arial MT"/>
              </a:rPr>
              <a:t>Open </a:t>
            </a:r>
            <a:r>
              <a:rPr sz="2200" b="1" spc="-5" dirty="0">
                <a:solidFill>
                  <a:srgbClr val="004978"/>
                </a:solidFill>
                <a:latin typeface="+mn-lt"/>
                <a:cs typeface="Arial MT"/>
              </a:rPr>
              <a:t>source vs. proprietary </a:t>
            </a:r>
            <a:r>
              <a:rPr sz="2000" i="1" spc="-5" dirty="0">
                <a:solidFill>
                  <a:schemeClr val="tx1"/>
                </a:solidFill>
                <a:latin typeface="+mn-lt"/>
                <a:cs typeface="Arial MT"/>
              </a:rPr>
              <a:t>(Open source = more features)</a:t>
            </a:r>
          </a:p>
          <a:p>
            <a:pPr marL="617220" marR="5080" lvl="1" indent="-342900">
              <a:lnSpc>
                <a:spcPct val="150000"/>
              </a:lnSpc>
              <a:buClr>
                <a:srgbClr val="FF6200"/>
              </a:buClr>
              <a:buFont typeface="Arial" panose="020B0604020202020204" pitchFamily="34" charset="0"/>
              <a:buChar char="•"/>
              <a:tabLst>
                <a:tab pos="469900" algn="l"/>
              </a:tabLst>
            </a:pPr>
            <a:r>
              <a:rPr sz="2200" b="1" spc="-5" dirty="0">
                <a:solidFill>
                  <a:srgbClr val="004978"/>
                </a:solidFill>
                <a:latin typeface="+mn-lt"/>
                <a:cs typeface="Arial MT"/>
              </a:rPr>
              <a:t>Hardware vs. </a:t>
            </a:r>
            <a:r>
              <a:rPr sz="2200" b="1" spc="-5" dirty="0" smtClean="0">
                <a:solidFill>
                  <a:srgbClr val="004978"/>
                </a:solidFill>
                <a:latin typeface="+mn-lt"/>
                <a:cs typeface="Arial MT"/>
              </a:rPr>
              <a:t>software</a:t>
            </a:r>
            <a:endParaRPr lang="en-US" sz="2200" b="1" spc="-5" dirty="0" smtClean="0">
              <a:solidFill>
                <a:srgbClr val="004978"/>
              </a:solidFill>
              <a:latin typeface="+mn-lt"/>
              <a:cs typeface="Arial MT"/>
            </a:endParaRPr>
          </a:p>
          <a:p>
            <a:pPr marL="274320" marR="5080" lvl="1">
              <a:buClr>
                <a:srgbClr val="FF6200"/>
              </a:buClr>
              <a:tabLst>
                <a:tab pos="469900" algn="l"/>
              </a:tabLst>
            </a:pPr>
            <a:r>
              <a:rPr kumimoji="0" lang="en-US" sz="2000" b="1" i="0" u="none" strike="noStrike" kern="0" cap="none" spc="-5" normalizeH="0" baseline="0" noProof="0" dirty="0" smtClean="0">
                <a:ln>
                  <a:noFill/>
                </a:ln>
                <a:solidFill>
                  <a:srgbClr val="FF0000"/>
                </a:solidFill>
                <a:effectLst/>
                <a:uLnTx/>
                <a:uFillTx/>
                <a:latin typeface="+mn-lt"/>
                <a:cs typeface="Arial MT"/>
              </a:rPr>
              <a:t>          Hardware =  </a:t>
            </a:r>
            <a:r>
              <a:rPr sz="2000" b="1" i="1" spc="-5" dirty="0" smtClean="0">
                <a:solidFill>
                  <a:schemeClr val="tx1"/>
                </a:solidFill>
                <a:latin typeface="+mn-lt"/>
                <a:cs typeface="Arial MT"/>
              </a:rPr>
              <a:t> </a:t>
            </a:r>
            <a:r>
              <a:rPr lang="en-US" sz="2000" i="1" spc="-5" dirty="0" smtClean="0">
                <a:solidFill>
                  <a:schemeClr val="tx1"/>
                </a:solidFill>
                <a:latin typeface="+mn-lt"/>
                <a:cs typeface="Arial MT"/>
              </a:rPr>
              <a:t>are specialized separate devices that inspect traffic (</a:t>
            </a:r>
            <a:r>
              <a:rPr sz="2000" i="1" spc="-5" dirty="0" smtClean="0">
                <a:solidFill>
                  <a:schemeClr val="tx1"/>
                </a:solidFill>
                <a:latin typeface="+mn-lt"/>
                <a:cs typeface="Arial MT"/>
              </a:rPr>
              <a:t>more </a:t>
            </a:r>
            <a:r>
              <a:rPr sz="2000" i="1" spc="-5" dirty="0">
                <a:solidFill>
                  <a:schemeClr val="tx1"/>
                </a:solidFill>
                <a:latin typeface="+mn-lt"/>
                <a:cs typeface="Arial MT"/>
              </a:rPr>
              <a:t>expensive but more  features</a:t>
            </a:r>
            <a:r>
              <a:rPr sz="2000" i="1" spc="-5" dirty="0" smtClean="0">
                <a:solidFill>
                  <a:schemeClr val="tx1"/>
                </a:solidFill>
                <a:latin typeface="+mn-lt"/>
                <a:cs typeface="Arial MT"/>
              </a:rPr>
              <a:t>)</a:t>
            </a:r>
            <a:r>
              <a:rPr lang="en-US" sz="2000" i="1" spc="-5" dirty="0" smtClean="0">
                <a:solidFill>
                  <a:schemeClr val="tx1"/>
                </a:solidFill>
                <a:latin typeface="+mn-lt"/>
                <a:cs typeface="Arial MT"/>
              </a:rPr>
              <a:t>.</a:t>
            </a:r>
          </a:p>
          <a:p>
            <a:pPr marL="274320" marR="5080" lvl="1">
              <a:buClr>
                <a:srgbClr val="FF6200"/>
              </a:buClr>
              <a:tabLst>
                <a:tab pos="469900" algn="l"/>
              </a:tabLst>
            </a:pPr>
            <a:r>
              <a:rPr lang="en-US" sz="2000" b="1" i="1" spc="-5" dirty="0" smtClean="0">
                <a:solidFill>
                  <a:schemeClr val="tx1"/>
                </a:solidFill>
                <a:latin typeface="+mn-lt"/>
                <a:cs typeface="Arial MT"/>
              </a:rPr>
              <a:t>          </a:t>
            </a:r>
            <a:r>
              <a:rPr lang="en-US" sz="2000" b="1" spc="-5" dirty="0" smtClean="0">
                <a:solidFill>
                  <a:srgbClr val="FF0000"/>
                </a:solidFill>
                <a:latin typeface="+mn-lt"/>
                <a:cs typeface="Arial MT"/>
              </a:rPr>
              <a:t>S</a:t>
            </a:r>
            <a:r>
              <a:rPr kumimoji="0" lang="en-US" sz="2000" b="1" i="0" u="none" strike="noStrike" kern="0" cap="none" spc="-5" normalizeH="0" baseline="0" noProof="0" dirty="0" err="1" smtClean="0">
                <a:ln>
                  <a:noFill/>
                </a:ln>
                <a:solidFill>
                  <a:srgbClr val="FF0000"/>
                </a:solidFill>
                <a:effectLst/>
                <a:uLnTx/>
                <a:uFillTx/>
                <a:latin typeface="+mn-lt"/>
                <a:cs typeface="Arial MT"/>
              </a:rPr>
              <a:t>oftware</a:t>
            </a:r>
            <a:r>
              <a:rPr kumimoji="0" lang="en-US" sz="2000" b="1" i="0" u="none" strike="noStrike" kern="0" cap="none" spc="-5" normalizeH="0" baseline="0" noProof="0" dirty="0" smtClean="0">
                <a:ln>
                  <a:noFill/>
                </a:ln>
                <a:solidFill>
                  <a:srgbClr val="FF0000"/>
                </a:solidFill>
                <a:effectLst/>
                <a:uLnTx/>
                <a:uFillTx/>
                <a:latin typeface="+mn-lt"/>
                <a:cs typeface="Arial MT"/>
              </a:rPr>
              <a:t> =   </a:t>
            </a:r>
            <a:r>
              <a:rPr kumimoji="0" lang="en-US" sz="2000" b="1" i="1" u="none" strike="noStrike" kern="0" cap="none" spc="-5" normalizeH="0" baseline="0" noProof="0" dirty="0" smtClean="0">
                <a:ln>
                  <a:noFill/>
                </a:ln>
                <a:solidFill>
                  <a:prstClr val="black"/>
                </a:solidFill>
                <a:effectLst/>
                <a:uLnTx/>
                <a:uFillTx/>
                <a:latin typeface="+mn-lt"/>
                <a:cs typeface="Arial MT"/>
              </a:rPr>
              <a:t> </a:t>
            </a:r>
            <a:r>
              <a:rPr kumimoji="0" lang="en-US" sz="2000" i="1" u="none" strike="noStrike" kern="0" cap="none" spc="-5" normalizeH="0" baseline="0" noProof="0" dirty="0" smtClean="0">
                <a:ln>
                  <a:noFill/>
                </a:ln>
                <a:solidFill>
                  <a:prstClr val="black"/>
                </a:solidFill>
                <a:effectLst/>
                <a:uLnTx/>
                <a:uFillTx/>
                <a:latin typeface="+mn-lt"/>
                <a:cs typeface="Arial MT"/>
              </a:rPr>
              <a:t>runs as a program or service on a device, such as a computer or router.</a:t>
            </a:r>
            <a:endParaRPr sz="2000" i="1" spc="-5" dirty="0" smtClean="0">
              <a:solidFill>
                <a:schemeClr val="tx1"/>
              </a:solidFill>
              <a:latin typeface="+mn-lt"/>
              <a:cs typeface="Arial MT"/>
            </a:endParaRPr>
          </a:p>
          <a:p>
            <a:pPr marL="617220" lvl="1" indent="-342900">
              <a:lnSpc>
                <a:spcPct val="150000"/>
              </a:lnSpc>
              <a:buClr>
                <a:srgbClr val="FF6200"/>
              </a:buClr>
              <a:buFont typeface="Arial" panose="020B0604020202020204" pitchFamily="34" charset="0"/>
              <a:buChar char="•"/>
              <a:tabLst>
                <a:tab pos="469900" algn="l"/>
              </a:tabLst>
            </a:pPr>
            <a:r>
              <a:rPr sz="2200" b="1" spc="-5" dirty="0" smtClean="0">
                <a:solidFill>
                  <a:srgbClr val="004978"/>
                </a:solidFill>
                <a:latin typeface="+mn-lt"/>
                <a:cs typeface="Arial MT"/>
              </a:rPr>
              <a:t>Host </a:t>
            </a:r>
            <a:r>
              <a:rPr sz="2200" b="1" spc="-5" dirty="0">
                <a:solidFill>
                  <a:srgbClr val="004978"/>
                </a:solidFill>
                <a:latin typeface="+mn-lt"/>
                <a:cs typeface="Arial MT"/>
              </a:rPr>
              <a:t>vs. appliance vs. virtual</a:t>
            </a:r>
          </a:p>
          <a:p>
            <a:pPr marL="731520" lvl="1">
              <a:buClr>
                <a:srgbClr val="FF6200"/>
              </a:buClr>
              <a:tabLst>
                <a:tab pos="469900" algn="l"/>
              </a:tabLst>
            </a:pPr>
            <a:r>
              <a:rPr sz="2000" b="1" spc="-5" dirty="0" smtClean="0">
                <a:solidFill>
                  <a:srgbClr val="FF0000"/>
                </a:solidFill>
                <a:latin typeface="+mn-lt"/>
                <a:cs typeface="Arial MT"/>
              </a:rPr>
              <a:t>Host = </a:t>
            </a:r>
            <a:r>
              <a:rPr lang="en-US" sz="2000" i="1" spc="-5" dirty="0" smtClean="0">
                <a:solidFill>
                  <a:schemeClr val="tx1"/>
                </a:solidFill>
                <a:latin typeface="+mn-lt"/>
                <a:cs typeface="Arial MT"/>
              </a:rPr>
              <a:t>a software firewall that runs on and protects a single device (a host).</a:t>
            </a:r>
            <a:r>
              <a:rPr sz="2000" i="1" spc="-5" dirty="0" smtClean="0">
                <a:solidFill>
                  <a:schemeClr val="tx1"/>
                </a:solidFill>
                <a:latin typeface="+mn-lt"/>
                <a:cs typeface="Arial MT"/>
              </a:rPr>
              <a:t> (Windows Defender Firewall)</a:t>
            </a:r>
          </a:p>
          <a:p>
            <a:pPr marL="731520" lvl="1">
              <a:buClr>
                <a:srgbClr val="FF6200"/>
              </a:buClr>
              <a:tabLst>
                <a:tab pos="469900" algn="l"/>
              </a:tabLst>
            </a:pPr>
            <a:r>
              <a:rPr sz="2000" b="1" spc="-5" dirty="0" smtClean="0">
                <a:solidFill>
                  <a:srgbClr val="FF0000"/>
                </a:solidFill>
                <a:latin typeface="+mn-lt"/>
                <a:cs typeface="Arial MT"/>
              </a:rPr>
              <a:t>Appliance = </a:t>
            </a:r>
            <a:r>
              <a:rPr lang="en-US" sz="2000" i="1" spc="-5" dirty="0" smtClean="0">
                <a:solidFill>
                  <a:schemeClr val="tx1"/>
                </a:solidFill>
                <a:latin typeface="+mn-lt"/>
                <a:cs typeface="Arial MT"/>
              </a:rPr>
              <a:t>is typically a separate hardware device designed to protect an entire network.</a:t>
            </a:r>
          </a:p>
          <a:p>
            <a:pPr marL="731520" lvl="1">
              <a:buClr>
                <a:srgbClr val="FF6200"/>
              </a:buClr>
              <a:tabLst>
                <a:tab pos="469900" algn="l"/>
              </a:tabLst>
            </a:pPr>
            <a:r>
              <a:rPr sz="2000" b="1" spc="-5" dirty="0" smtClean="0">
                <a:solidFill>
                  <a:srgbClr val="FF0000"/>
                </a:solidFill>
                <a:latin typeface="+mn-lt"/>
                <a:cs typeface="Arial MT"/>
              </a:rPr>
              <a:t>Virtual = </a:t>
            </a:r>
            <a:r>
              <a:rPr sz="2000" i="1" spc="-5" dirty="0" smtClean="0">
                <a:solidFill>
                  <a:schemeClr val="tx1"/>
                </a:solidFill>
                <a:latin typeface="+mn-lt"/>
                <a:cs typeface="Arial MT"/>
              </a:rPr>
              <a:t>runs in the cloud for public cloud environment</a:t>
            </a:r>
            <a:r>
              <a:rPr lang="en-US" sz="2000" i="1" spc="-5" dirty="0" smtClean="0">
                <a:solidFill>
                  <a:schemeClr val="tx1"/>
                </a:solidFill>
                <a:latin typeface="+mn-lt"/>
                <a:cs typeface="Arial MT"/>
              </a:rPr>
              <a:t>.</a:t>
            </a:r>
            <a:endParaRPr sz="2000" i="1" spc="-5" dirty="0">
              <a:solidFill>
                <a:schemeClr val="tx1"/>
              </a:solidFill>
              <a:latin typeface="+mn-lt"/>
              <a:cs typeface="Arial MT"/>
            </a:endParaRPr>
          </a:p>
        </p:txBody>
      </p:sp>
    </p:spTree>
    <p:extLst>
      <p:ext uri="{BB962C8B-B14F-4D97-AF65-F5344CB8AC3E}">
        <p14:creationId xmlns:p14="http://schemas.microsoft.com/office/powerpoint/2010/main" val="2719284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34742" y="330078"/>
            <a:ext cx="8247257" cy="400110"/>
          </a:xfrm>
          <a:noFill/>
        </p:spPr>
        <p:txBody>
          <a:bodyPr/>
          <a:lstStyle/>
          <a:p>
            <a:r>
              <a:rPr lang="en-US" sz="2600" dirty="0">
                <a:latin typeface="+mn-lt"/>
              </a:rPr>
              <a:t>Network Security Appliances - Proxy Servers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11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5"/>
          <p:cNvSpPr txBox="1"/>
          <p:nvPr/>
        </p:nvSpPr>
        <p:spPr>
          <a:xfrm>
            <a:off x="152400" y="910279"/>
            <a:ext cx="11811000" cy="2167260"/>
          </a:xfrm>
          <a:prstGeom prst="rect">
            <a:avLst/>
          </a:prstGeom>
        </p:spPr>
        <p:txBody>
          <a:bodyPr vert="horz" wrap="square" lIns="0" tIns="12700" rIns="0" bIns="0" rtlCol="0">
            <a:spAutoFit/>
          </a:bodyPr>
          <a:lstStyle/>
          <a:p>
            <a:pPr marL="349885" marR="40005" indent="-342900" algn="just" rtl="0">
              <a:spcBef>
                <a:spcPts val="600"/>
              </a:spcBef>
              <a:spcAft>
                <a:spcPts val="600"/>
              </a:spcAft>
              <a:buClr>
                <a:srgbClr val="004978"/>
              </a:buClr>
              <a:buFontTx/>
              <a:buChar char="-"/>
              <a:tabLst>
                <a:tab pos="185420" algn="l"/>
              </a:tabLst>
            </a:pPr>
            <a:r>
              <a:rPr sz="2400" dirty="0">
                <a:solidFill>
                  <a:prstClr val="black"/>
                </a:solidFill>
                <a:latin typeface="+mn-lt"/>
                <a:ea typeface="+mn-ea"/>
                <a:cs typeface="Times New Roman"/>
              </a:rPr>
              <a:t>Proxies are devices</a:t>
            </a:r>
            <a:r>
              <a:rPr lang="en-US" sz="2400" dirty="0">
                <a:solidFill>
                  <a:prstClr val="black"/>
                </a:solidFill>
                <a:latin typeface="+mn-lt"/>
                <a:ea typeface="+mn-ea"/>
                <a:cs typeface="Times New Roman"/>
              </a:rPr>
              <a:t> in networking</a:t>
            </a:r>
            <a:r>
              <a:rPr sz="2400" dirty="0">
                <a:solidFill>
                  <a:prstClr val="black"/>
                </a:solidFill>
                <a:latin typeface="+mn-lt"/>
                <a:ea typeface="+mn-ea"/>
                <a:cs typeface="Times New Roman"/>
              </a:rPr>
              <a:t> that act as substitutes on behalf of the primary device</a:t>
            </a:r>
          </a:p>
          <a:p>
            <a:pPr marL="349885" marR="40005" indent="-342900" algn="just" rtl="0">
              <a:spcBef>
                <a:spcPts val="600"/>
              </a:spcBef>
              <a:spcAft>
                <a:spcPts val="600"/>
              </a:spcAft>
              <a:buClr>
                <a:srgbClr val="004978"/>
              </a:buClr>
              <a:buFontTx/>
              <a:buChar char="-"/>
              <a:tabLst>
                <a:tab pos="185420" algn="l"/>
              </a:tabLst>
            </a:pPr>
            <a:r>
              <a:rPr sz="2400" b="1" dirty="0">
                <a:solidFill>
                  <a:prstClr val="black"/>
                </a:solidFill>
                <a:latin typeface="+mn-lt"/>
                <a:ea typeface="+mn-ea"/>
                <a:cs typeface="Times New Roman"/>
              </a:rPr>
              <a:t>A forward proxy </a:t>
            </a:r>
            <a:r>
              <a:rPr sz="2400" dirty="0">
                <a:solidFill>
                  <a:prstClr val="black"/>
                </a:solidFill>
                <a:latin typeface="+mn-lt"/>
                <a:ea typeface="+mn-ea"/>
                <a:cs typeface="Times New Roman"/>
              </a:rPr>
              <a:t>is a </a:t>
            </a:r>
            <a:r>
              <a:rPr sz="2400" dirty="0" smtClean="0">
                <a:solidFill>
                  <a:prstClr val="black"/>
                </a:solidFill>
                <a:latin typeface="+mn-lt"/>
                <a:ea typeface="+mn-ea"/>
                <a:cs typeface="Times New Roman"/>
              </a:rPr>
              <a:t>computer</a:t>
            </a:r>
            <a:r>
              <a:rPr lang="en-US" sz="2400" dirty="0" smtClean="0">
                <a:solidFill>
                  <a:prstClr val="black"/>
                </a:solidFill>
                <a:latin typeface="+mn-lt"/>
                <a:ea typeface="+mn-ea"/>
                <a:cs typeface="Times New Roman"/>
              </a:rPr>
              <a:t> </a:t>
            </a:r>
            <a:r>
              <a:rPr sz="2400" dirty="0" smtClean="0">
                <a:solidFill>
                  <a:prstClr val="black"/>
                </a:solidFill>
                <a:latin typeface="+mn-lt"/>
                <a:ea typeface="+mn-ea"/>
                <a:cs typeface="Times New Roman"/>
              </a:rPr>
              <a:t>or </a:t>
            </a:r>
            <a:r>
              <a:rPr sz="2400" dirty="0">
                <a:solidFill>
                  <a:prstClr val="black"/>
                </a:solidFill>
                <a:latin typeface="+mn-lt"/>
                <a:ea typeface="+mn-ea"/>
                <a:cs typeface="Times New Roman"/>
              </a:rPr>
              <a:t>an application that intercepts </a:t>
            </a:r>
            <a:r>
              <a:rPr sz="2400" dirty="0" smtClean="0">
                <a:solidFill>
                  <a:prstClr val="black"/>
                </a:solidFill>
                <a:latin typeface="+mn-lt"/>
                <a:ea typeface="+mn-ea"/>
                <a:cs typeface="Times New Roman"/>
              </a:rPr>
              <a:t>user</a:t>
            </a:r>
            <a:r>
              <a:rPr lang="en-US" sz="2400" dirty="0" smtClean="0">
                <a:solidFill>
                  <a:prstClr val="black"/>
                </a:solidFill>
                <a:latin typeface="+mn-lt"/>
                <a:ea typeface="+mn-ea"/>
                <a:cs typeface="Times New Roman"/>
              </a:rPr>
              <a:t> </a:t>
            </a:r>
            <a:r>
              <a:rPr sz="2400" dirty="0" smtClean="0">
                <a:solidFill>
                  <a:prstClr val="black"/>
                </a:solidFill>
                <a:latin typeface="+mn-lt"/>
                <a:ea typeface="+mn-ea"/>
                <a:cs typeface="Times New Roman"/>
              </a:rPr>
              <a:t>requests </a:t>
            </a:r>
            <a:r>
              <a:rPr sz="2400" dirty="0">
                <a:solidFill>
                  <a:prstClr val="black"/>
                </a:solidFill>
                <a:latin typeface="+mn-lt"/>
                <a:ea typeface="+mn-ea"/>
                <a:cs typeface="Times New Roman"/>
              </a:rPr>
              <a:t>from the internal secure network and processes the requests on </a:t>
            </a:r>
            <a:r>
              <a:rPr sz="2400" dirty="0" smtClean="0">
                <a:solidFill>
                  <a:prstClr val="black"/>
                </a:solidFill>
                <a:latin typeface="+mn-lt"/>
                <a:ea typeface="+mn-ea"/>
                <a:cs typeface="Times New Roman"/>
              </a:rPr>
              <a:t>behalf </a:t>
            </a:r>
            <a:r>
              <a:rPr sz="2400" dirty="0">
                <a:solidFill>
                  <a:prstClr val="black"/>
                </a:solidFill>
                <a:latin typeface="+mn-lt"/>
                <a:ea typeface="+mn-ea"/>
                <a:cs typeface="Times New Roman"/>
              </a:rPr>
              <a:t>of the </a:t>
            </a:r>
            <a:r>
              <a:rPr sz="2400" dirty="0" smtClean="0">
                <a:solidFill>
                  <a:prstClr val="black"/>
                </a:solidFill>
                <a:latin typeface="+mn-lt"/>
                <a:ea typeface="+mn-ea"/>
                <a:cs typeface="Times New Roman"/>
              </a:rPr>
              <a:t>user</a:t>
            </a:r>
            <a:r>
              <a:rPr lang="en-US" sz="2400" dirty="0" smtClean="0">
                <a:solidFill>
                  <a:prstClr val="black"/>
                </a:solidFill>
                <a:latin typeface="+mn-lt"/>
                <a:ea typeface="+mn-ea"/>
                <a:cs typeface="Times New Roman"/>
              </a:rPr>
              <a:t>.</a:t>
            </a:r>
            <a:endParaRPr sz="2400" dirty="0">
              <a:solidFill>
                <a:prstClr val="black"/>
              </a:solidFill>
              <a:latin typeface="+mn-lt"/>
              <a:ea typeface="+mn-ea"/>
              <a:cs typeface="Times New Roman"/>
            </a:endParaRPr>
          </a:p>
          <a:p>
            <a:pPr marL="349885" marR="40005" indent="-342900" algn="just" rtl="0">
              <a:spcBef>
                <a:spcPts val="600"/>
              </a:spcBef>
              <a:spcAft>
                <a:spcPts val="600"/>
              </a:spcAft>
              <a:buClr>
                <a:srgbClr val="004978"/>
              </a:buClr>
              <a:buFontTx/>
              <a:buChar char="-"/>
              <a:tabLst>
                <a:tab pos="185420" algn="l"/>
              </a:tabLst>
            </a:pPr>
            <a:r>
              <a:rPr sz="2400" b="1" dirty="0">
                <a:solidFill>
                  <a:prstClr val="black"/>
                </a:solidFill>
                <a:latin typeface="+mn-lt"/>
                <a:ea typeface="+mn-ea"/>
                <a:cs typeface="Times New Roman"/>
              </a:rPr>
              <a:t>A reverse prox</a:t>
            </a:r>
            <a:r>
              <a:rPr sz="2400" dirty="0">
                <a:solidFill>
                  <a:prstClr val="black"/>
                </a:solidFill>
                <a:latin typeface="+mn-lt"/>
                <a:ea typeface="+mn-ea"/>
                <a:cs typeface="Times New Roman"/>
              </a:rPr>
              <a:t>y routes requests coming from an external network to the </a:t>
            </a:r>
            <a:r>
              <a:rPr sz="2400" dirty="0" smtClean="0">
                <a:solidFill>
                  <a:prstClr val="black"/>
                </a:solidFill>
                <a:latin typeface="+mn-lt"/>
                <a:ea typeface="+mn-ea"/>
                <a:cs typeface="Times New Roman"/>
              </a:rPr>
              <a:t>correct </a:t>
            </a:r>
            <a:r>
              <a:rPr sz="2400" dirty="0">
                <a:solidFill>
                  <a:prstClr val="black"/>
                </a:solidFill>
                <a:latin typeface="+mn-lt"/>
                <a:ea typeface="+mn-ea"/>
                <a:cs typeface="Times New Roman"/>
              </a:rPr>
              <a:t>internal </a:t>
            </a:r>
            <a:r>
              <a:rPr sz="2400" dirty="0" smtClean="0">
                <a:solidFill>
                  <a:prstClr val="black"/>
                </a:solidFill>
                <a:latin typeface="+mn-lt"/>
                <a:ea typeface="+mn-ea"/>
                <a:cs typeface="Times New Roman"/>
              </a:rPr>
              <a:t>server</a:t>
            </a:r>
            <a:endParaRPr sz="2400" dirty="0">
              <a:solidFill>
                <a:prstClr val="black"/>
              </a:solidFill>
              <a:latin typeface="+mn-lt"/>
              <a:ea typeface="+mn-ea"/>
              <a:cs typeface="Times New Roman"/>
            </a:endParaRPr>
          </a:p>
        </p:txBody>
      </p:sp>
      <p:sp>
        <p:nvSpPr>
          <p:cNvPr id="3" name="Rectangle 2"/>
          <p:cNvSpPr/>
          <p:nvPr/>
        </p:nvSpPr>
        <p:spPr>
          <a:xfrm>
            <a:off x="76200" y="3102851"/>
            <a:ext cx="5181600" cy="2723823"/>
          </a:xfrm>
          <a:prstGeom prst="rect">
            <a:avLst/>
          </a:prstGeom>
        </p:spPr>
        <p:txBody>
          <a:bodyPr wrap="square">
            <a:spAutoFit/>
          </a:bodyPr>
          <a:lstStyle/>
          <a:p>
            <a:pPr marL="349885" marR="40005" indent="-342900" algn="just" rtl="0">
              <a:spcBef>
                <a:spcPts val="600"/>
              </a:spcBef>
              <a:spcAft>
                <a:spcPts val="600"/>
              </a:spcAft>
              <a:buClr>
                <a:srgbClr val="004978"/>
              </a:buClr>
              <a:buFontTx/>
              <a:buChar char="-"/>
              <a:tabLst>
                <a:tab pos="185420" algn="l"/>
              </a:tabLst>
            </a:pPr>
            <a:r>
              <a:rPr lang="en-US" sz="2400" dirty="0">
                <a:solidFill>
                  <a:prstClr val="black"/>
                </a:solidFill>
                <a:latin typeface="+mn-lt"/>
                <a:ea typeface="+mn-ea"/>
                <a:cs typeface="Times New Roman"/>
              </a:rPr>
              <a:t>A proxy server can provide a degree of protection</a:t>
            </a:r>
          </a:p>
          <a:p>
            <a:pPr marL="617220" marR="212090" lvl="1" indent="-342900" algn="just">
              <a:spcBef>
                <a:spcPts val="600"/>
              </a:spcBef>
              <a:buClr>
                <a:srgbClr val="FF6200"/>
              </a:buClr>
              <a:buFont typeface="Arial" panose="020B0604020202020204" pitchFamily="34" charset="0"/>
              <a:buChar char="•"/>
              <a:tabLst>
                <a:tab pos="469900" algn="l"/>
              </a:tabLst>
            </a:pPr>
            <a:r>
              <a:rPr lang="en-US" b="1" spc="-5" dirty="0">
                <a:solidFill>
                  <a:srgbClr val="004978"/>
                </a:solidFill>
                <a:latin typeface="+mn-lt"/>
                <a:cs typeface="Arial MT"/>
              </a:rPr>
              <a:t>It can look for malware by intercepting it before it reaches the internal  </a:t>
            </a:r>
            <a:r>
              <a:rPr lang="en-US" b="1" spc="-5" dirty="0" smtClean="0">
                <a:solidFill>
                  <a:srgbClr val="004978"/>
                </a:solidFill>
                <a:latin typeface="+mn-lt"/>
                <a:cs typeface="Arial MT"/>
              </a:rPr>
              <a:t>endpoint.</a:t>
            </a:r>
            <a:endParaRPr lang="en-US" b="1" spc="-5" dirty="0">
              <a:solidFill>
                <a:srgbClr val="004978"/>
              </a:solidFill>
              <a:latin typeface="+mn-lt"/>
              <a:cs typeface="Arial MT"/>
            </a:endParaRPr>
          </a:p>
          <a:p>
            <a:pPr marL="617220" marR="5080" lvl="1" indent="-342900" algn="just">
              <a:spcBef>
                <a:spcPts val="600"/>
              </a:spcBef>
              <a:buClr>
                <a:srgbClr val="FF6200"/>
              </a:buClr>
              <a:buFont typeface="Arial" panose="020B0604020202020204" pitchFamily="34" charset="0"/>
              <a:buChar char="•"/>
              <a:tabLst>
                <a:tab pos="469900" algn="l"/>
              </a:tabLst>
            </a:pPr>
            <a:r>
              <a:rPr lang="en-US" b="1" spc="-5" dirty="0">
                <a:solidFill>
                  <a:srgbClr val="004978"/>
                </a:solidFill>
                <a:latin typeface="+mn-lt"/>
                <a:cs typeface="Arial MT"/>
              </a:rPr>
              <a:t>It can hide the IP address of endpoints inside the secure network so that  only the proxy server’s IP address is used on the open </a:t>
            </a:r>
            <a:r>
              <a:rPr lang="en-US" b="1" spc="-5" dirty="0" smtClean="0">
                <a:solidFill>
                  <a:srgbClr val="004978"/>
                </a:solidFill>
                <a:latin typeface="+mn-lt"/>
                <a:cs typeface="Arial MT"/>
              </a:rPr>
              <a:t>Internet.</a:t>
            </a:r>
            <a:endParaRPr lang="en-US" b="1" spc="-5" dirty="0">
              <a:solidFill>
                <a:srgbClr val="004978"/>
              </a:solidFill>
              <a:latin typeface="+mn-lt"/>
              <a:cs typeface="Arial MT"/>
            </a:endParaRPr>
          </a:p>
        </p:txBody>
      </p:sp>
      <p:pic>
        <p:nvPicPr>
          <p:cNvPr id="12" name="Picture 11"/>
          <p:cNvPicPr>
            <a:picLocks noChangeAspect="1"/>
          </p:cNvPicPr>
          <p:nvPr/>
        </p:nvPicPr>
        <p:blipFill>
          <a:blip r:embed="rId3"/>
          <a:stretch>
            <a:fillRect/>
          </a:stretch>
        </p:blipFill>
        <p:spPr>
          <a:xfrm>
            <a:off x="5334000" y="2743200"/>
            <a:ext cx="6781800" cy="3787929"/>
          </a:xfrm>
          <a:prstGeom prst="rect">
            <a:avLst/>
          </a:prstGeom>
          <a:ln>
            <a:solidFill>
              <a:schemeClr val="accent1"/>
            </a:solidFill>
          </a:ln>
        </p:spPr>
      </p:pic>
    </p:spTree>
    <p:extLst>
      <p:ext uri="{BB962C8B-B14F-4D97-AF65-F5344CB8AC3E}">
        <p14:creationId xmlns:p14="http://schemas.microsoft.com/office/powerpoint/2010/main" val="3442006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square" lIns="0" tIns="140970" rIns="0" bIns="0" rtlCol="0">
        <a:spAutoFit/>
      </a:bodyPr>
      <a:lstStyle>
        <a:defPPr marL="349885" marR="40005" indent="-342900" algn="just" rtl="0">
          <a:spcBef>
            <a:spcPts val="1200"/>
          </a:spcBef>
          <a:spcAft>
            <a:spcPts val="600"/>
          </a:spcAft>
          <a:buClr>
            <a:srgbClr val="004978"/>
          </a:buClr>
          <a:buFontTx/>
          <a:buChar char="-"/>
          <a:tabLst>
            <a:tab pos="185420" algn="l"/>
          </a:tabLst>
          <a:defRPr sz="2400" b="1" dirty="0" smtClean="0">
            <a:solidFill>
              <a:prstClr val="black"/>
            </a:solidFill>
            <a:latin typeface="+mn-lt"/>
            <a:ea typeface="+mn-ea"/>
            <a:cs typeface="Times New Roman"/>
          </a:defRPr>
        </a:defPPr>
      </a:lstStyle>
    </a:txDef>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7527</TotalTime>
  <Words>2550</Words>
  <Application>Microsoft Office PowerPoint</Application>
  <PresentationFormat>Widescreen</PresentationFormat>
  <Paragraphs>227</Paragraphs>
  <Slides>27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Arial MT</vt:lpstr>
      <vt:lpstr>Calibri</vt:lpstr>
      <vt:lpstr>Century Gothic</vt:lpstr>
      <vt:lpstr>OpenSans-Semibold</vt:lpstr>
      <vt:lpstr>Times New Roman</vt:lpstr>
      <vt:lpstr>Verdana</vt:lpstr>
      <vt:lpstr>Wingdings</vt:lpstr>
      <vt:lpstr>Office Theme</vt:lpstr>
      <vt:lpstr>1_Biography report presentation</vt:lpstr>
      <vt:lpstr>PowerPoint Presentation</vt:lpstr>
      <vt:lpstr>Contents</vt:lpstr>
      <vt:lpstr>PowerPoint Presentation</vt:lpstr>
      <vt:lpstr>Network Security Appliances</vt:lpstr>
      <vt:lpstr>Network Security Appliances - Firewall</vt:lpstr>
      <vt:lpstr>Network Security Appliances - Firewall</vt:lpstr>
      <vt:lpstr>Network Security Appliances - Firewall</vt:lpstr>
      <vt:lpstr>Network Security Appliances - Firewall</vt:lpstr>
      <vt:lpstr>Network Security Appliances - Proxy Servers</vt:lpstr>
      <vt:lpstr>Network Security Appliances - Deception Instruments</vt:lpstr>
      <vt:lpstr>Network Security Appliances - Intrusion Detection and Prevention Systems</vt:lpstr>
      <vt:lpstr>Network Security Appliances - Intrusion Detection and Prevention Systems</vt:lpstr>
      <vt:lpstr>Network Security Appliances - Intrusion Detection and Prevention Systems</vt:lpstr>
      <vt:lpstr>Network Security Appliances - Intrusion Detection and Prevention Systems</vt:lpstr>
      <vt:lpstr>Network Security Appliances - Intrusion Detection and Prevention Systems</vt:lpstr>
      <vt:lpstr>Network Security Appliances - Intrusion Detection and Prevention Systems</vt:lpstr>
      <vt:lpstr>Network Security Appliances - Intrusion Detection and Prevention Systems</vt:lpstr>
      <vt:lpstr>Network Security Appliances - Security Technologies</vt:lpstr>
      <vt:lpstr>Network Security Appliances - Security Technologies</vt:lpstr>
      <vt:lpstr>Network Security Appliances - Security Technologies</vt:lpstr>
      <vt:lpstr>Network Security Appliances - Security Technologies</vt:lpstr>
      <vt:lpstr>Network Security Appliances - Security Technologies</vt:lpstr>
      <vt:lpstr>Network Security Appliances - Security Technologies</vt:lpstr>
      <vt:lpstr>Network Security Appliances - Security Technologies</vt:lpstr>
      <vt:lpstr>Network Security Appliances - Security Technologies</vt:lpstr>
      <vt:lpstr>Network Security Appliances - Security Technologies</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Engr Malook Rind</cp:lastModifiedBy>
  <cp:revision>1010</cp:revision>
  <dcterms:created xsi:type="dcterms:W3CDTF">2022-09-21T05:57:17Z</dcterms:created>
  <dcterms:modified xsi:type="dcterms:W3CDTF">2023-12-28T07:08:15Z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