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Lst>
  <p:notesMasterIdLst>
    <p:notesMasterId r:id="rId26"/>
  </p:notesMasterIdLst>
  <p:sldIdLst>
    <p:sldId id="297" r:id="rId3"/>
    <p:sldId id="289" r:id="rId4"/>
    <p:sldId id="431" r:id="rId5"/>
    <p:sldId id="481" r:id="rId6"/>
    <p:sldId id="482" r:id="rId7"/>
    <p:sldId id="483" r:id="rId8"/>
    <p:sldId id="484" r:id="rId9"/>
    <p:sldId id="485" r:id="rId10"/>
    <p:sldId id="486" r:id="rId11"/>
    <p:sldId id="487" r:id="rId12"/>
    <p:sldId id="488" r:id="rId13"/>
    <p:sldId id="489" r:id="rId14"/>
    <p:sldId id="490" r:id="rId15"/>
    <p:sldId id="491" r:id="rId16"/>
    <p:sldId id="492" r:id="rId17"/>
    <p:sldId id="493" r:id="rId18"/>
    <p:sldId id="494" r:id="rId19"/>
    <p:sldId id="496" r:id="rId20"/>
    <p:sldId id="498" r:id="rId21"/>
    <p:sldId id="501" r:id="rId22"/>
    <p:sldId id="499" r:id="rId23"/>
    <p:sldId id="500" r:id="rId24"/>
    <p:sldId id="444"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p:cViewPr varScale="1">
        <p:scale>
          <a:sx n="86" d="100"/>
          <a:sy n="86" d="100"/>
        </p:scale>
        <p:origin x="30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B5F55B-2B0B-493D-B5A6-0CD165B2D26A}" type="datetimeFigureOut">
              <a:rPr lang="en-US" smtClean="0"/>
              <a:t>1/5/2024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90FF74-37B7-4E21-A86E-405D13812DF3}" type="slidenum">
              <a:rPr lang="en-US" smtClean="0"/>
              <a:t>‹#›</a:t>
            </a:fld>
            <a:endParaRPr lang="en-US"/>
          </a:p>
        </p:txBody>
      </p:sp>
    </p:spTree>
    <p:extLst>
      <p:ext uri="{BB962C8B-B14F-4D97-AF65-F5344CB8AC3E}">
        <p14:creationId xmlns:p14="http://schemas.microsoft.com/office/powerpoint/2010/main" val="150752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27100" rtl="0" eaLnBrk="1" fontAlgn="base" latinLnBrk="0" hangingPunct="1">
              <a:lnSpc>
                <a:spcPct val="100000"/>
              </a:lnSpc>
              <a:spcBef>
                <a:spcPct val="0"/>
              </a:spcBef>
              <a:spcAft>
                <a:spcPct val="0"/>
              </a:spcAft>
              <a:buClrTx/>
              <a:buSzTx/>
              <a:buFontTx/>
              <a:buNone/>
              <a:tabLst/>
              <a:defRPr/>
            </a:pPr>
            <a:fld id="{D50EDFCD-7148-4A94-A7EB-145A99094DB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9271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3491" name="Rectangle 2"/>
          <p:cNvSpPr>
            <a:spLocks noGrp="1" noRot="1" noChangeAspect="1" noChangeArrowheads="1" noTextEdit="1"/>
          </p:cNvSpPr>
          <p:nvPr>
            <p:ph type="sldImg"/>
          </p:nvPr>
        </p:nvSpPr>
        <p:spPr>
          <a:xfrm>
            <a:off x="379413" y="696913"/>
            <a:ext cx="6188075" cy="3481387"/>
          </a:xfrm>
          <a:ln/>
        </p:spPr>
      </p:sp>
      <p:sp>
        <p:nvSpPr>
          <p:cNvPr id="63492" name="Rectangle 3"/>
          <p:cNvSpPr>
            <a:spLocks noGrp="1" noChangeArrowheads="1"/>
          </p:cNvSpPr>
          <p:nvPr>
            <p:ph type="body" idx="1"/>
          </p:nvPr>
        </p:nvSpPr>
        <p:spPr>
          <a:noFill/>
          <a:ln w="9525"/>
        </p:spPr>
        <p:txBody>
          <a:bodyPr/>
          <a:lstStyle/>
          <a:p>
            <a:endParaRPr lang="en-US" altLang="en-US" smtClean="0"/>
          </a:p>
        </p:txBody>
      </p:sp>
    </p:spTree>
    <p:extLst>
      <p:ext uri="{BB962C8B-B14F-4D97-AF65-F5344CB8AC3E}">
        <p14:creationId xmlns:p14="http://schemas.microsoft.com/office/powerpoint/2010/main" val="5350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1/5/2024</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rtl="0" fontAlgn="base">
              <a:spcBef>
                <a:spcPct val="0"/>
              </a:spcBef>
              <a:spcAft>
                <a:spcPct val="0"/>
              </a:spcAft>
            </a:pPr>
            <a:fld id="{384564A0-8E16-4651-A185-5FFCEDF3B9FA}"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0391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rtl="0" fontAlgn="base">
              <a:spcBef>
                <a:spcPct val="0"/>
              </a:spcBef>
              <a:spcAft>
                <a:spcPct val="0"/>
              </a:spcAft>
            </a:pPr>
            <a:fld id="{F4D82EA2-D85C-48BF-8A93-EA0D2FE5D387}"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92573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rtl="0" fontAlgn="base">
              <a:spcBef>
                <a:spcPct val="0"/>
              </a:spcBef>
              <a:spcAft>
                <a:spcPct val="0"/>
              </a:spcAft>
            </a:pPr>
            <a:fld id="{1157D14C-CC08-40B6-8437-BCF0EA7020D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772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8" y="273055"/>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8EE747D5-FB23-45A0-9936-2AB24BB822A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87781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2A232921-A1F9-43F3-8BC8-8D5CBA5D2AF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94399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315CEB7A-A053-429D-B447-D0F541C690E9}"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78231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9" y="225429"/>
            <a:ext cx="2279652"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4233" y="225429"/>
            <a:ext cx="6637867"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4CDAF1AF-2F14-4EA2-AE2E-B0F7B219C00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297217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90"/>
            <a:ext cx="4457700" cy="475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7205137" y="1449390"/>
            <a:ext cx="4459817" cy="4751387"/>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5B6D7F81-D383-4C64-943A-5B2F1B32D75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99046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89"/>
            <a:ext cx="9120719" cy="229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44235" y="3900492"/>
            <a:ext cx="9120719" cy="230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35C76EAD-5CA6-40B8-A9FD-204ACB69DAD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1370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1/5/2024</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sz="half" idx="2"/>
          </p:nvPr>
        </p:nvSpPr>
        <p:spPr>
          <a:xfrm>
            <a:off x="455848" y="1705851"/>
            <a:ext cx="5429250" cy="387222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sz="half" idx="3"/>
          </p:nvPr>
        </p:nvSpPr>
        <p:spPr>
          <a:xfrm>
            <a:off x="6319014" y="1705851"/>
            <a:ext cx="4161790" cy="35915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1/5/2024</a:t>
            </a:fld>
            <a:endParaRPr lang="en-US"/>
          </a:p>
        </p:txBody>
      </p:sp>
      <p:sp>
        <p:nvSpPr>
          <p:cNvPr id="7" name="Holder 7"/>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1/5/2024</a:t>
            </a:fld>
            <a:endParaRPr lang="en-US"/>
          </a:p>
        </p:txBody>
      </p:sp>
      <p:sp>
        <p:nvSpPr>
          <p:cNvPr id="5" name="Holder 5"/>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1/5/2024</a:t>
            </a:fld>
            <a:endParaRPr lang="en-US"/>
          </a:p>
        </p:txBody>
      </p:sp>
      <p:sp>
        <p:nvSpPr>
          <p:cNvPr id="4" name="Holder 4"/>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6257" name="Picture 177" descr="csk_biorep_page1IMAGE"/>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46082" name="Rectangle 2"/>
          <p:cNvSpPr>
            <a:spLocks noGrp="1" noChangeArrowheads="1"/>
          </p:cNvSpPr>
          <p:nvPr>
            <p:ph type="ctrTitle"/>
          </p:nvPr>
        </p:nvSpPr>
        <p:spPr>
          <a:xfrm>
            <a:off x="3024721" y="3176589"/>
            <a:ext cx="8612716" cy="2074862"/>
          </a:xfrm>
        </p:spPr>
        <p:txBody>
          <a:bodyPr/>
          <a:lstStyle>
            <a:lvl1pPr>
              <a:defRPr sz="3200"/>
            </a:lvl1pPr>
          </a:lstStyle>
          <a:p>
            <a:r>
              <a:rPr lang="en-US" smtClean="0"/>
              <a:t>Click to edit Master title style</a:t>
            </a:r>
            <a:endParaRPr lang="en-US"/>
          </a:p>
        </p:txBody>
      </p:sp>
      <p:sp>
        <p:nvSpPr>
          <p:cNvPr id="46083" name="Rectangle 3"/>
          <p:cNvSpPr>
            <a:spLocks noGrp="1" noChangeArrowheads="1"/>
          </p:cNvSpPr>
          <p:nvPr>
            <p:ph type="subTitle" idx="1"/>
          </p:nvPr>
        </p:nvSpPr>
        <p:spPr>
          <a:xfrm>
            <a:off x="575737" y="296867"/>
            <a:ext cx="7505700" cy="1368425"/>
          </a:xfrm>
        </p:spPr>
        <p:txBody>
          <a:bodyPr/>
          <a:lstStyle>
            <a:lvl1pPr marL="0" indent="0">
              <a:buFontTx/>
              <a:buNone/>
              <a:defRPr sz="1200"/>
            </a:lvl1pPr>
          </a:lstStyle>
          <a:p>
            <a:r>
              <a:rPr lang="en-US" smtClean="0"/>
              <a:t>Click to edit Master subtitle style</a:t>
            </a:r>
            <a:endParaRPr lang="en-US"/>
          </a:p>
        </p:txBody>
      </p:sp>
      <p:sp>
        <p:nvSpPr>
          <p:cNvPr id="46254" name="Rectangle 174"/>
          <p:cNvSpPr>
            <a:spLocks noGrp="1" noChangeArrowheads="1"/>
          </p:cNvSpPr>
          <p:nvPr>
            <p:ph type="dt" sz="half" idx="2"/>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6255" name="Rectangle 175"/>
          <p:cNvSpPr>
            <a:spLocks noGrp="1" noChangeArrowheads="1"/>
          </p:cNvSpPr>
          <p:nvPr>
            <p:ph type="ftr" sz="quarter" idx="3"/>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6256" name="Rectangle 176"/>
          <p:cNvSpPr>
            <a:spLocks noGrp="1" noChangeArrowheads="1"/>
          </p:cNvSpPr>
          <p:nvPr>
            <p:ph type="sldNum" sz="quarter" idx="4"/>
          </p:nvPr>
        </p:nvSpPr>
        <p:spPr/>
        <p:txBody>
          <a:bodyPr/>
          <a:lstStyle>
            <a:lvl1pPr>
              <a:defRPr/>
            </a:lvl1pPr>
          </a:lstStyle>
          <a:p>
            <a:pPr rtl="0" fontAlgn="base">
              <a:spcBef>
                <a:spcPct val="0"/>
              </a:spcBef>
              <a:spcAft>
                <a:spcPct val="0"/>
              </a:spcAft>
            </a:pPr>
            <a:fld id="{B959A3FB-12C1-4949-9DB2-4A4E63B4D69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15922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0A4C6ADE-B3AE-43C3-832B-D74B71E851A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893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230960D1-EE98-401B-A2EE-B5EE14AF28C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0931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44235" y="1449390"/>
            <a:ext cx="44577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205137" y="1449390"/>
            <a:ext cx="4459817"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B53C50EB-0A00-4B12-A89E-AE8488C7FCA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517113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jpe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45396" y="60960"/>
            <a:ext cx="2138171" cy="566927"/>
          </a:xfrm>
          <a:prstGeom prst="rect">
            <a:avLst/>
          </a:prstGeom>
        </p:spPr>
      </p:pic>
      <p:sp>
        <p:nvSpPr>
          <p:cNvPr id="2" name="Holder 2"/>
          <p:cNvSpPr>
            <a:spLocks noGrp="1"/>
          </p:cNvSpPr>
          <p:nvPr>
            <p:ph type="title"/>
          </p:nvPr>
        </p:nvSpPr>
        <p:spPr>
          <a:xfrm>
            <a:off x="321735" y="711937"/>
            <a:ext cx="7508240" cy="369569"/>
          </a:xfrm>
          <a:prstGeom prst="rect">
            <a:avLst/>
          </a:prstGeom>
        </p:spPr>
        <p:txBody>
          <a:bodyPr wrap="square" lIns="0" tIns="0" rIns="0" bIns="0">
            <a:spAutoFit/>
          </a:bodyPr>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a:xfrm>
            <a:off x="302609" y="2557105"/>
            <a:ext cx="10699115" cy="13735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17141" y="6700340"/>
            <a:ext cx="527050" cy="142240"/>
          </a:xfrm>
          <a:prstGeom prst="rect">
            <a:avLst/>
          </a:prstGeom>
        </p:spPr>
        <p:txBody>
          <a:bodyPr wrap="square" lIns="0" tIns="0" rIns="0" bIns="0">
            <a:spAutoFit/>
          </a:bodyPr>
          <a:lstStyle>
            <a:lvl1pPr>
              <a:defRPr sz="750" b="0" i="0">
                <a:solidFill>
                  <a:srgbClr val="5F5F5F"/>
                </a:solidFill>
                <a:latin typeface="Verdana"/>
                <a:cs typeface="Verdana"/>
              </a:defRPr>
            </a:lvl1pPr>
          </a:lstStyle>
          <a:p>
            <a:pPr marL="12700">
              <a:lnSpc>
                <a:spcPct val="100000"/>
              </a:lnSpc>
              <a:spcBef>
                <a:spcPts val="110"/>
              </a:spcBef>
            </a:pPr>
            <a:r>
              <a:rPr/>
              <a:t>MC</a:t>
            </a:r>
            <a:r>
              <a:rPr spc="-5"/>
              <a:t> </a:t>
            </a:r>
            <a:r>
              <a:rPr/>
              <a:t>-</a:t>
            </a:r>
            <a:r>
              <a:rPr spc="-10"/>
              <a:t> </a:t>
            </a:r>
            <a:r>
              <a:rPr spc="-20"/>
              <a:t>2018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1/5/2024</a:t>
            </a:fld>
            <a:endParaRPr lang="en-US"/>
          </a:p>
        </p:txBody>
      </p:sp>
      <p:sp>
        <p:nvSpPr>
          <p:cNvPr id="6" name="Holder 6"/>
          <p:cNvSpPr>
            <a:spLocks noGrp="1"/>
          </p:cNvSpPr>
          <p:nvPr>
            <p:ph type="sldNum" sz="quarter" idx="7"/>
          </p:nvPr>
        </p:nvSpPr>
        <p:spPr>
          <a:xfrm>
            <a:off x="11437619" y="6696896"/>
            <a:ext cx="304800" cy="142240"/>
          </a:xfrm>
          <a:prstGeom prst="rect">
            <a:avLst/>
          </a:prstGeom>
        </p:spPr>
        <p:txBody>
          <a:bodyPr wrap="square" lIns="0" tIns="0" rIns="0" bIns="0">
            <a:spAutoFit/>
          </a:bodyPr>
          <a:lstStyle>
            <a:lvl1pPr>
              <a:defRPr sz="750" b="1" i="0">
                <a:solidFill>
                  <a:srgbClr val="5F5F5F"/>
                </a:solidFill>
                <a:latin typeface="Verdana"/>
                <a:cs typeface="Verdana"/>
              </a:defRPr>
            </a:lvl1pPr>
          </a:lstStyle>
          <a:p>
            <a:pPr marL="12700">
              <a:lnSpc>
                <a:spcPct val="100000"/>
              </a:lnSpc>
              <a:spcBef>
                <a:spcPts val="110"/>
              </a:spcBef>
            </a:pPr>
            <a:r>
              <a:rPr spc="-20"/>
              <a:t>1.</a:t>
            </a:r>
            <a:fld id="{81D60167-4931-47E6-BA6A-407CBD079E47}" type="slidenum">
              <a:rPr spc="-20"/>
              <a:t>‹#›</a:t>
            </a:fld>
            <a:endParaRPr spc="-2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7000"/>
            <a:lum/>
          </a:blip>
          <a:srcRect/>
          <a:stretch>
            <a:fillRect l="6000" t="10000" r="-8000"/>
          </a:stretch>
        </a:blipFill>
        <a:effectLst/>
      </p:bgPr>
    </p:bg>
    <p:spTree>
      <p:nvGrpSpPr>
        <p:cNvPr id="1" name=""/>
        <p:cNvGrpSpPr/>
        <p:nvPr/>
      </p:nvGrpSpPr>
      <p:grpSpPr>
        <a:xfrm>
          <a:off x="0" y="0"/>
          <a:ext cx="0" cy="0"/>
          <a:chOff x="0" y="0"/>
          <a:chExt cx="0" cy="0"/>
        </a:xfrm>
      </p:grpSpPr>
      <p:pic>
        <p:nvPicPr>
          <p:cNvPr id="22694" name="Picture 166" descr="csk_biorep_page2IMAGE"/>
          <p:cNvPicPr>
            <a:picLocks noChangeAspect="1" noChangeArrowheads="1"/>
          </p:cNvPicPr>
          <p:nvPr/>
        </p:nvPicPr>
        <p:blipFill>
          <a:blip r:embed="rId16" cstate="print"/>
          <a:srcRect/>
          <a:stretch>
            <a:fillRect/>
          </a:stretch>
        </p:blipFill>
        <p:spPr bwMode="auto">
          <a:xfrm>
            <a:off x="0" y="0"/>
            <a:ext cx="12192000" cy="6858000"/>
          </a:xfrm>
          <a:prstGeom prst="rect">
            <a:avLst/>
          </a:prstGeom>
          <a:noFill/>
        </p:spPr>
      </p:pic>
      <p:sp>
        <p:nvSpPr>
          <p:cNvPr id="22530" name="Rectangle 2"/>
          <p:cNvSpPr>
            <a:spLocks noGrp="1" noChangeArrowheads="1"/>
          </p:cNvSpPr>
          <p:nvPr>
            <p:ph type="title"/>
          </p:nvPr>
        </p:nvSpPr>
        <p:spPr bwMode="auto">
          <a:xfrm>
            <a:off x="2544235" y="225429"/>
            <a:ext cx="9120719" cy="1008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2544235" y="1449390"/>
            <a:ext cx="9120719"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575735" y="6308725"/>
            <a:ext cx="2451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latin typeface="+mn-lt"/>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22533" name="Rectangle 5"/>
          <p:cNvSpPr>
            <a:spLocks noGrp="1" noChangeArrowheads="1"/>
          </p:cNvSpPr>
          <p:nvPr>
            <p:ph type="ftr" sz="quarter" idx="3"/>
          </p:nvPr>
        </p:nvSpPr>
        <p:spPr bwMode="auto">
          <a:xfrm>
            <a:off x="3168657" y="6308725"/>
            <a:ext cx="5753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n-lt"/>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22534" name="Rectangle 6"/>
          <p:cNvSpPr>
            <a:spLocks noGrp="1" noChangeArrowheads="1"/>
          </p:cNvSpPr>
          <p:nvPr>
            <p:ph type="sldNum" sz="quarter" idx="4"/>
          </p:nvPr>
        </p:nvSpPr>
        <p:spPr bwMode="auto">
          <a:xfrm>
            <a:off x="9124951" y="6308725"/>
            <a:ext cx="2540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mn-lt"/>
              </a:defRPr>
            </a:lvl1pPr>
          </a:lstStyle>
          <a:p>
            <a:pPr rtl="0" fontAlgn="base">
              <a:spcBef>
                <a:spcPct val="0"/>
              </a:spcBef>
              <a:spcAft>
                <a:spcPct val="0"/>
              </a:spcAft>
            </a:pPr>
            <a:fld id="{3F6FC8E5-14CA-48A0-A1F8-319ECDA3C4C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2145213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2pPr>
      <a:lvl3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3pPr>
      <a:lvl4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4pPr>
      <a:lvl5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5pPr>
      <a:lvl6pPr marL="457200" algn="l" rtl="0" eaLnBrk="1" fontAlgn="base" hangingPunct="1">
        <a:spcBef>
          <a:spcPct val="0"/>
        </a:spcBef>
        <a:spcAft>
          <a:spcPct val="0"/>
        </a:spcAft>
        <a:defRPr sz="2800">
          <a:solidFill>
            <a:schemeClr val="tx1"/>
          </a:solidFill>
          <a:latin typeface="Century Gothic" pitchFamily="34" charset="0"/>
          <a:cs typeface="Times New Roman" pitchFamily="18" charset="0"/>
        </a:defRPr>
      </a:lvl6pPr>
      <a:lvl7pPr marL="914400" algn="l" rtl="0" eaLnBrk="1" fontAlgn="base" hangingPunct="1">
        <a:spcBef>
          <a:spcPct val="0"/>
        </a:spcBef>
        <a:spcAft>
          <a:spcPct val="0"/>
        </a:spcAft>
        <a:defRPr sz="2800">
          <a:solidFill>
            <a:schemeClr val="tx1"/>
          </a:solidFill>
          <a:latin typeface="Century Gothic" pitchFamily="34" charset="0"/>
          <a:cs typeface="Times New Roman" pitchFamily="18" charset="0"/>
        </a:defRPr>
      </a:lvl7pPr>
      <a:lvl8pPr marL="1371600" algn="l" rtl="0" eaLnBrk="1" fontAlgn="base" hangingPunct="1">
        <a:spcBef>
          <a:spcPct val="0"/>
        </a:spcBef>
        <a:spcAft>
          <a:spcPct val="0"/>
        </a:spcAft>
        <a:defRPr sz="2800">
          <a:solidFill>
            <a:schemeClr val="tx1"/>
          </a:solidFill>
          <a:latin typeface="Century Gothic" pitchFamily="34" charset="0"/>
          <a:cs typeface="Times New Roman" pitchFamily="18" charset="0"/>
        </a:defRPr>
      </a:lvl8pPr>
      <a:lvl9pPr marL="1828800" algn="l" rtl="0" eaLnBrk="1" fontAlgn="base" hangingPunct="1">
        <a:spcBef>
          <a:spcPct val="0"/>
        </a:spcBef>
        <a:spcAft>
          <a:spcPct val="0"/>
        </a:spcAft>
        <a:defRPr sz="2800">
          <a:solidFill>
            <a:schemeClr val="tx1"/>
          </a:solidFill>
          <a:latin typeface="Century Gothic" pitchFamily="34" charset="0"/>
          <a:cs typeface="Times New Roman" pitchFamily="18" charset="0"/>
        </a:defRPr>
      </a:lvl9pPr>
    </p:titleStyle>
    <p:bodyStyle>
      <a:lvl1pPr marL="342900" indent="-342900" algn="l" rtl="0" eaLnBrk="1" fontAlgn="base" hangingPunct="1">
        <a:spcBef>
          <a:spcPct val="20000"/>
        </a:spcBef>
        <a:spcAft>
          <a:spcPct val="20000"/>
        </a:spcAft>
        <a:buClr>
          <a:schemeClr val="tx1"/>
        </a:buClr>
        <a:buChar char="•"/>
        <a:defRPr sz="2000">
          <a:solidFill>
            <a:schemeClr val="tx1"/>
          </a:solidFill>
          <a:latin typeface="+mn-lt"/>
          <a:ea typeface="+mn-ea"/>
          <a:cs typeface="+mn-cs"/>
        </a:defRPr>
      </a:lvl1pPr>
      <a:lvl2pPr marL="742950" indent="-285750" algn="l" rtl="0" eaLnBrk="1" fontAlgn="base" hangingPunct="1">
        <a:spcBef>
          <a:spcPct val="20000"/>
        </a:spcBef>
        <a:spcAft>
          <a:spcPct val="20000"/>
        </a:spcAft>
        <a:buClr>
          <a:schemeClr val="tx1"/>
        </a:buClr>
        <a:buChar char="•"/>
        <a:defRPr>
          <a:solidFill>
            <a:schemeClr val="tx1"/>
          </a:solidFill>
          <a:latin typeface="+mn-lt"/>
          <a:cs typeface="+mn-cs"/>
        </a:defRPr>
      </a:lvl2pPr>
      <a:lvl3pPr marL="1143000" indent="-228600" algn="l" rtl="0" eaLnBrk="1" fontAlgn="base" hangingPunct="1">
        <a:spcBef>
          <a:spcPct val="20000"/>
        </a:spcBef>
        <a:spcAft>
          <a:spcPct val="20000"/>
        </a:spcAft>
        <a:buClr>
          <a:schemeClr val="tx1"/>
        </a:buClr>
        <a:buChar char="•"/>
        <a:defRPr sz="1600">
          <a:solidFill>
            <a:schemeClr val="tx1"/>
          </a:solidFill>
          <a:latin typeface="+mn-lt"/>
          <a:cs typeface="+mn-cs"/>
        </a:defRPr>
      </a:lvl3pPr>
      <a:lvl4pPr marL="1600200" indent="-228600" algn="l" rtl="0" eaLnBrk="1" fontAlgn="base" hangingPunct="1">
        <a:spcBef>
          <a:spcPct val="20000"/>
        </a:spcBef>
        <a:spcAft>
          <a:spcPct val="20000"/>
        </a:spcAft>
        <a:buClr>
          <a:schemeClr val="tx1"/>
        </a:buClr>
        <a:buChar char="•"/>
        <a:defRPr sz="1400">
          <a:solidFill>
            <a:schemeClr val="tx1"/>
          </a:solidFill>
          <a:latin typeface="+mn-lt"/>
          <a:cs typeface="+mn-cs"/>
        </a:defRPr>
      </a:lvl4pPr>
      <a:lvl5pPr marL="2057400" indent="-228600" algn="l" rtl="0" eaLnBrk="1" fontAlgn="base" hangingPunct="1">
        <a:spcBef>
          <a:spcPct val="20000"/>
        </a:spcBef>
        <a:spcAft>
          <a:spcPct val="20000"/>
        </a:spcAft>
        <a:buClr>
          <a:schemeClr val="tx1"/>
        </a:buClr>
        <a:buChar char="•"/>
        <a:defRPr sz="1200">
          <a:solidFill>
            <a:schemeClr val="tx1"/>
          </a:solidFill>
          <a:latin typeface="+mn-lt"/>
          <a:cs typeface="+mn-cs"/>
        </a:defRPr>
      </a:lvl5pPr>
      <a:lvl6pPr marL="2514600" indent="-228600" algn="l" rtl="0" eaLnBrk="1" fontAlgn="base" hangingPunct="1">
        <a:spcBef>
          <a:spcPct val="20000"/>
        </a:spcBef>
        <a:spcAft>
          <a:spcPct val="20000"/>
        </a:spcAft>
        <a:buClr>
          <a:schemeClr val="tx1"/>
        </a:buClr>
        <a:buChar char="•"/>
        <a:defRPr sz="1200">
          <a:solidFill>
            <a:schemeClr val="tx1"/>
          </a:solidFill>
          <a:latin typeface="+mn-lt"/>
          <a:cs typeface="+mn-cs"/>
        </a:defRPr>
      </a:lvl6pPr>
      <a:lvl7pPr marL="2971800" indent="-228600" algn="l" rtl="0" eaLnBrk="1" fontAlgn="base" hangingPunct="1">
        <a:spcBef>
          <a:spcPct val="20000"/>
        </a:spcBef>
        <a:spcAft>
          <a:spcPct val="20000"/>
        </a:spcAft>
        <a:buClr>
          <a:schemeClr val="tx1"/>
        </a:buClr>
        <a:buChar char="•"/>
        <a:defRPr sz="1200">
          <a:solidFill>
            <a:schemeClr val="tx1"/>
          </a:solidFill>
          <a:latin typeface="+mn-lt"/>
          <a:cs typeface="+mn-cs"/>
        </a:defRPr>
      </a:lvl7pPr>
      <a:lvl8pPr marL="3429000" indent="-228600" algn="l" rtl="0" eaLnBrk="1" fontAlgn="base" hangingPunct="1">
        <a:spcBef>
          <a:spcPct val="20000"/>
        </a:spcBef>
        <a:spcAft>
          <a:spcPct val="20000"/>
        </a:spcAft>
        <a:buClr>
          <a:schemeClr val="tx1"/>
        </a:buClr>
        <a:buChar char="•"/>
        <a:defRPr sz="1200">
          <a:solidFill>
            <a:schemeClr val="tx1"/>
          </a:solidFill>
          <a:latin typeface="+mn-lt"/>
          <a:cs typeface="+mn-cs"/>
        </a:defRPr>
      </a:lvl8pPr>
      <a:lvl9pPr marL="3886200" indent="-228600" algn="l" rtl="0" eaLnBrk="1" fontAlgn="base" hangingPunct="1">
        <a:spcBef>
          <a:spcPct val="20000"/>
        </a:spcBef>
        <a:spcAft>
          <a:spcPct val="20000"/>
        </a:spcAft>
        <a:buClr>
          <a:schemeClr val="tx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subTitle" idx="1"/>
          </p:nvPr>
        </p:nvSpPr>
        <p:spPr>
          <a:xfrm>
            <a:off x="8458200" y="5474905"/>
            <a:ext cx="3657592" cy="1244149"/>
          </a:xfrm>
          <a:ln w="38100">
            <a:solidFill>
              <a:srgbClr val="3333CC"/>
            </a:solidFill>
          </a:ln>
        </p:spPr>
        <p:txBody>
          <a:bodyPr/>
          <a:lstStyle/>
          <a:p>
            <a:pPr>
              <a:defRPr/>
            </a:pPr>
            <a:r>
              <a:rPr lang="en-US" altLang="en-US" sz="2200" b="1" u="sng">
                <a:solidFill>
                  <a:srgbClr val="00B050"/>
                </a:solidFill>
              </a:rPr>
              <a:t>Dr. Engr. M Malook Rind</a:t>
            </a:r>
          </a:p>
          <a:p>
            <a:pPr algn="l">
              <a:defRPr/>
            </a:pPr>
            <a:r>
              <a:rPr lang="en-US" altLang="en-US" b="1" err="1" smtClean="0">
                <a:solidFill>
                  <a:schemeClr val="tx1"/>
                </a:solidFill>
                <a:latin typeface="+mj-lt"/>
              </a:rPr>
              <a:t>Ph.D</a:t>
            </a:r>
            <a:r>
              <a:rPr lang="en-US" altLang="en-US" b="1" smtClean="0">
                <a:solidFill>
                  <a:schemeClr val="tx1"/>
                </a:solidFill>
                <a:latin typeface="+mj-lt"/>
              </a:rPr>
              <a:t> (I.T), ME (CSN), MBA (MIS), BE (CS)</a:t>
            </a:r>
          </a:p>
          <a:p>
            <a:pPr algn="l">
              <a:defRPr/>
            </a:pPr>
            <a:r>
              <a:rPr lang="en-US" altLang="en-US" b="1" smtClean="0">
                <a:solidFill>
                  <a:schemeClr val="tx1"/>
                </a:solidFill>
                <a:latin typeface="+mj-lt"/>
              </a:rPr>
              <a:t>CCNA, CCNP, Juniper Certified.</a:t>
            </a:r>
          </a:p>
          <a:p>
            <a:pPr algn="l">
              <a:defRPr/>
            </a:pPr>
            <a:r>
              <a:rPr lang="en-US" altLang="en-US" sz="1400" b="1">
                <a:solidFill>
                  <a:srgbClr val="0070C0"/>
                </a:solidFill>
                <a:latin typeface="+mj-lt"/>
              </a:rPr>
              <a:t>Professor (Computer Science)</a:t>
            </a:r>
          </a:p>
          <a:p>
            <a:pPr algn="l">
              <a:defRPr/>
            </a:pPr>
            <a:endParaRPr lang="en-US" altLang="en-US" sz="1600" b="1">
              <a:latin typeface="+mj-lt"/>
            </a:endParaRPr>
          </a:p>
        </p:txBody>
      </p:sp>
      <p:sp>
        <p:nvSpPr>
          <p:cNvPr id="3" name="Rounded Rectangle 2"/>
          <p:cNvSpPr/>
          <p:nvPr/>
        </p:nvSpPr>
        <p:spPr bwMode="auto">
          <a:xfrm>
            <a:off x="2074872" y="110485"/>
            <a:ext cx="8065827" cy="646754"/>
          </a:xfrm>
          <a:prstGeom prst="roundRect">
            <a:avLst/>
          </a:prstGeom>
          <a:solidFill>
            <a:schemeClr val="accent2">
              <a:lumMod val="20000"/>
              <a:lumOff val="80000"/>
            </a:schemeClr>
          </a:solidFill>
          <a:ln w="38100" cap="flat" cmpd="sng" algn="ctr">
            <a:solidFill>
              <a:srgbClr val="FF0000"/>
            </a:solidFill>
            <a:prstDash val="solid"/>
            <a:round/>
            <a:headEnd type="none" w="sm" len="sm"/>
            <a:tailEnd type="none" w="sm" len="sm"/>
          </a:ln>
          <a:effectLst/>
        </p:spPr>
        <p:txBody>
          <a:bodyPr/>
          <a:lstStyle/>
          <a:p>
            <a:pPr algn="ctr" rtl="0" fontAlgn="base">
              <a:spcBef>
                <a:spcPct val="0"/>
              </a:spcBef>
              <a:spcAft>
                <a:spcPct val="0"/>
              </a:spcAft>
              <a:defRPr/>
            </a:pPr>
            <a:r>
              <a:rPr lang="en-US" sz="3600" b="1" kern="1200">
                <a:solidFill>
                  <a:srgbClr val="0041C4"/>
                </a:solidFill>
                <a:latin typeface="Times New Roman" pitchFamily="18" charset="0"/>
                <a:ea typeface="+mn-ea"/>
                <a:cs typeface="Times New Roman" pitchFamily="18" charset="0"/>
              </a:rPr>
              <a:t>“Information Security”</a:t>
            </a:r>
            <a:endParaRPr lang="en-US" altLang="en-US" sz="3600" b="1" kern="1200">
              <a:solidFill>
                <a:srgbClr val="0041C4"/>
              </a:solidFill>
              <a:latin typeface="Times New Roman" pitchFamily="18" charset="0"/>
              <a:ea typeface="+mn-ea"/>
              <a:cs typeface="Times New Roman" pitchFamily="18" charset="0"/>
            </a:endParaRPr>
          </a:p>
        </p:txBody>
      </p:sp>
      <p:sp>
        <p:nvSpPr>
          <p:cNvPr id="9218" name="AutoShape 2" descr="Image result for kdu university college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sp>
        <p:nvSpPr>
          <p:cNvPr id="8194" name="AutoShape 2" descr="Image result for asia pacific university malaysia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pic>
        <p:nvPicPr>
          <p:cNvPr id="7" name="Picture 6" descr="3841479820397985.jpg"/>
          <p:cNvPicPr>
            <a:picLocks noChangeAspect="1"/>
          </p:cNvPicPr>
          <p:nvPr/>
        </p:nvPicPr>
        <p:blipFill>
          <a:blip r:embed="rId3"/>
          <a:stretch>
            <a:fillRect/>
          </a:stretch>
        </p:blipFill>
        <p:spPr>
          <a:xfrm>
            <a:off x="142874" y="5474905"/>
            <a:ext cx="3073402" cy="1317329"/>
          </a:xfrm>
          <a:prstGeom prst="rect">
            <a:avLst/>
          </a:prstGeom>
          <a:solidFill>
            <a:schemeClr val="accent2">
              <a:lumMod val="20000"/>
              <a:lumOff val="80000"/>
            </a:schemeClr>
          </a:solidFill>
          <a:ln w="38100" cap="flat" cmpd="sng" algn="ctr">
            <a:solidFill>
              <a:srgbClr val="006600"/>
            </a:solidFill>
            <a:prstDash val="solid"/>
            <a:round/>
            <a:headEnd type="none" w="sm" len="sm"/>
            <a:tailEnd type="none" w="sm" len="sm"/>
          </a:ln>
          <a:effectLst/>
        </p:spPr>
      </p:pic>
      <p:sp>
        <p:nvSpPr>
          <p:cNvPr id="8" name="Rectangle 6"/>
          <p:cNvSpPr txBox="1">
            <a:spLocks noChangeArrowheads="1"/>
          </p:cNvSpPr>
          <p:nvPr/>
        </p:nvSpPr>
        <p:spPr bwMode="auto">
          <a:xfrm>
            <a:off x="4953000" y="4585234"/>
            <a:ext cx="2209800" cy="504965"/>
          </a:xfrm>
          <a:prstGeom prst="rect">
            <a:avLst/>
          </a:prstGeom>
          <a:noFill/>
          <a:ln w="38100">
            <a:solidFill>
              <a:schemeClr val="tx2">
                <a:lumMod val="60000"/>
                <a:lumOff val="40000"/>
              </a:schemeClr>
            </a:solidFill>
            <a:miter lim="800000"/>
            <a:headEnd/>
            <a:tailEnd/>
          </a:ln>
          <a:effectLst/>
        </p:spPr>
        <p:txBody>
          <a:bodyPr vert="horz" wrap="square" lIns="91440" tIns="0" rIns="91440" bIns="0" numCol="1" anchor="t" anchorCtr="0" compatLnSpc="1">
            <a:prstTxWarp prst="textNoShape">
              <a:avLst/>
            </a:prstTxWarp>
          </a:bodyPr>
          <a:lstStyle/>
          <a:p>
            <a:pPr algn="just" rtl="0" fontAlgn="base">
              <a:spcBef>
                <a:spcPct val="20000"/>
              </a:spcBef>
              <a:spcAft>
                <a:spcPct val="20000"/>
              </a:spcAft>
              <a:buClr>
                <a:srgbClr val="000000"/>
              </a:buClr>
              <a:defRPr/>
            </a:pPr>
            <a:r>
              <a:rPr lang="en-US" altLang="en-US" sz="2600" b="1" i="1" u="sng" dirty="0" smtClean="0">
                <a:solidFill>
                  <a:srgbClr val="0070C0"/>
                </a:solidFill>
                <a:latin typeface="Century Gothic"/>
                <a:ea typeface="+mn-ea"/>
                <a:cs typeface="Times New Roman"/>
              </a:rPr>
              <a:t>Lecture # 13 </a:t>
            </a:r>
            <a:endParaRPr lang="en-US" altLang="en-US" sz="2600" b="1" i="1" dirty="0">
              <a:solidFill>
                <a:srgbClr val="0070C0"/>
              </a:solidFill>
              <a:latin typeface="Century Gothic"/>
              <a:ea typeface="+mn-ea"/>
              <a:cs typeface="Times New Roman"/>
            </a:endParaRPr>
          </a:p>
          <a:p>
            <a:pPr algn="just" rtl="0" fontAlgn="base">
              <a:spcBef>
                <a:spcPct val="20000"/>
              </a:spcBef>
              <a:spcAft>
                <a:spcPct val="20000"/>
              </a:spcAft>
              <a:buClr>
                <a:srgbClr val="000000"/>
              </a:buClr>
              <a:defRPr/>
            </a:pPr>
            <a:endParaRPr lang="en-US" altLang="en-US" sz="1600" b="1" dirty="0">
              <a:solidFill>
                <a:srgbClr val="000000"/>
              </a:solidFill>
              <a:latin typeface="Century Gothic"/>
              <a:ea typeface="+mn-ea"/>
              <a:cs typeface="Times New Roman"/>
            </a:endParaRPr>
          </a:p>
        </p:txBody>
      </p:sp>
      <p:pic>
        <p:nvPicPr>
          <p:cNvPr id="1026" name="Picture 2" descr="Types of wireless communication modules - Jotrin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72" y="828680"/>
            <a:ext cx="8051531" cy="3371849"/>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6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1243930"/>
          </a:xfrm>
          <a:prstGeom prst="rect">
            <a:avLst/>
          </a:prstGeom>
        </p:spPr>
        <p:txBody>
          <a:bodyPr vert="horz" wrap="square" lIns="0" tIns="12700" rIns="0" bIns="0" rtlCol="0">
            <a:spAutoFit/>
          </a:bodyPr>
          <a:lstStyle/>
          <a:p>
            <a:pPr marR="40005" algn="just">
              <a:buClr>
                <a:srgbClr val="004978"/>
              </a:buClr>
              <a:tabLst>
                <a:tab pos="185420" algn="l"/>
              </a:tabLst>
            </a:pPr>
            <a:r>
              <a:rPr lang="en-US" sz="2000" kern="1200" dirty="0" smtClean="0">
                <a:solidFill>
                  <a:prstClr val="black"/>
                </a:solidFill>
                <a:latin typeface="+mn-lt"/>
                <a:ea typeface="+mn-ea"/>
                <a:cs typeface="Times New Roman"/>
              </a:rPr>
              <a:t>Potential vulnerabilities in the </a:t>
            </a:r>
            <a:r>
              <a:rPr lang="en-US" sz="2000" kern="1200" dirty="0" err="1" smtClean="0">
                <a:solidFill>
                  <a:prstClr val="black"/>
                </a:solidFill>
                <a:latin typeface="+mn-lt"/>
                <a:ea typeface="+mn-ea"/>
                <a:cs typeface="Times New Roman"/>
              </a:rPr>
              <a:t>IoT</a:t>
            </a:r>
            <a:r>
              <a:rPr lang="en-US" sz="2000" kern="1200" dirty="0" smtClean="0">
                <a:solidFill>
                  <a:prstClr val="black"/>
                </a:solidFill>
                <a:latin typeface="+mn-lt"/>
                <a:ea typeface="+mn-ea"/>
                <a:cs typeface="Times New Roman"/>
              </a:rPr>
              <a:t> system can result in major problems for organizations. Most </a:t>
            </a:r>
            <a:r>
              <a:rPr lang="en-US" sz="2000" kern="1200" dirty="0" err="1" smtClean="0">
                <a:solidFill>
                  <a:prstClr val="black"/>
                </a:solidFill>
                <a:latin typeface="+mn-lt"/>
                <a:ea typeface="+mn-ea"/>
                <a:cs typeface="Times New Roman"/>
              </a:rPr>
              <a:t>IoT</a:t>
            </a:r>
            <a:r>
              <a:rPr lang="en-US" sz="2000" kern="1200" dirty="0" smtClean="0">
                <a:solidFill>
                  <a:prstClr val="black"/>
                </a:solidFill>
                <a:latin typeface="+mn-lt"/>
                <a:ea typeface="+mn-ea"/>
                <a:cs typeface="Times New Roman"/>
              </a:rPr>
              <a:t> devices come with security issues such as the absence of a proper authentication mechanism or the use of default credentials, absence of a lock-out mechanism, absence of a strong encryption scheme, absence of proper key management systems, and improper physical security.</a:t>
            </a:r>
            <a:endParaRPr sz="2000" b="1" dirty="0">
              <a:latin typeface="+mn-lt"/>
              <a:cs typeface="Arial MT"/>
            </a:endParaRPr>
          </a:p>
        </p:txBody>
      </p:sp>
      <p:pic>
        <p:nvPicPr>
          <p:cNvPr id="4" name="Picture 3"/>
          <p:cNvPicPr>
            <a:picLocks noChangeAspect="1"/>
          </p:cNvPicPr>
          <p:nvPr/>
        </p:nvPicPr>
        <p:blipFill>
          <a:blip r:embed="rId3"/>
          <a:stretch>
            <a:fillRect/>
          </a:stretch>
        </p:blipFill>
        <p:spPr>
          <a:xfrm>
            <a:off x="266700" y="2189988"/>
            <a:ext cx="11582400" cy="4363212"/>
          </a:xfrm>
          <a:prstGeom prst="rect">
            <a:avLst/>
          </a:prstGeom>
        </p:spPr>
      </p:pic>
    </p:spTree>
    <p:extLst>
      <p:ext uri="{BB962C8B-B14F-4D97-AF65-F5344CB8AC3E}">
        <p14:creationId xmlns:p14="http://schemas.microsoft.com/office/powerpoint/2010/main" val="2323034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351378"/>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200" dirty="0" smtClean="0">
                <a:latin typeface="+mn-lt"/>
                <a:cs typeface="Arial MT"/>
              </a:rPr>
              <a:t>The Top 10 </a:t>
            </a:r>
            <a:r>
              <a:rPr lang="en-US" sz="2200" dirty="0" err="1" smtClean="0">
                <a:latin typeface="+mn-lt"/>
                <a:cs typeface="Arial MT"/>
              </a:rPr>
              <a:t>IoT</a:t>
            </a:r>
            <a:r>
              <a:rPr lang="en-US" sz="2200" dirty="0" smtClean="0">
                <a:latin typeface="+mn-lt"/>
                <a:cs typeface="Arial MT"/>
              </a:rPr>
              <a:t> threats, according to the Open Web Application Security Project (OWASP), are:</a:t>
            </a:r>
            <a:endParaRPr sz="2200" dirty="0">
              <a:latin typeface="+mn-lt"/>
              <a:cs typeface="Arial MT"/>
            </a:endParaRPr>
          </a:p>
        </p:txBody>
      </p:sp>
      <p:pic>
        <p:nvPicPr>
          <p:cNvPr id="3" name="Picture 2"/>
          <p:cNvPicPr>
            <a:picLocks noChangeAspect="1"/>
          </p:cNvPicPr>
          <p:nvPr/>
        </p:nvPicPr>
        <p:blipFill>
          <a:blip r:embed="rId3"/>
          <a:stretch>
            <a:fillRect/>
          </a:stretch>
        </p:blipFill>
        <p:spPr>
          <a:xfrm>
            <a:off x="304800" y="1294017"/>
            <a:ext cx="11658600" cy="5268923"/>
          </a:xfrm>
          <a:prstGeom prst="rect">
            <a:avLst/>
          </a:prstGeom>
        </p:spPr>
      </p:pic>
    </p:spTree>
    <p:extLst>
      <p:ext uri="{BB962C8B-B14F-4D97-AF65-F5344CB8AC3E}">
        <p14:creationId xmlns:p14="http://schemas.microsoft.com/office/powerpoint/2010/main" val="2233599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382156"/>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400" dirty="0" smtClean="0">
                <a:latin typeface="+mn-lt"/>
                <a:cs typeface="Arial MT"/>
              </a:rPr>
              <a:t>Listed below are some types of </a:t>
            </a:r>
            <a:r>
              <a:rPr lang="en-US" sz="2400" dirty="0" err="1" smtClean="0">
                <a:latin typeface="+mn-lt"/>
                <a:cs typeface="Arial MT"/>
              </a:rPr>
              <a:t>IoT</a:t>
            </a:r>
            <a:r>
              <a:rPr lang="en-US" sz="2400" dirty="0" smtClean="0">
                <a:latin typeface="+mn-lt"/>
                <a:cs typeface="Arial MT"/>
              </a:rPr>
              <a:t> </a:t>
            </a:r>
            <a:r>
              <a:rPr lang="en-US" sz="2400" dirty="0">
                <a:latin typeface="+mn-lt"/>
                <a:cs typeface="Arial MT"/>
              </a:rPr>
              <a:t>a</a:t>
            </a:r>
            <a:r>
              <a:rPr lang="en-US" sz="2400" dirty="0" smtClean="0">
                <a:latin typeface="+mn-lt"/>
                <a:cs typeface="Arial MT"/>
              </a:rPr>
              <a:t>ttack</a:t>
            </a:r>
            <a:r>
              <a:rPr lang="en-US" sz="2400" dirty="0" smtClean="0">
                <a:latin typeface="+mn-lt"/>
                <a:cs typeface="Arial MT"/>
              </a:rPr>
              <a:t>:</a:t>
            </a:r>
            <a:endParaRPr sz="2400" dirty="0">
              <a:latin typeface="+mn-lt"/>
              <a:cs typeface="Arial MT"/>
            </a:endParaRPr>
          </a:p>
        </p:txBody>
      </p:sp>
      <p:pic>
        <p:nvPicPr>
          <p:cNvPr id="4" name="Picture 3"/>
          <p:cNvPicPr>
            <a:picLocks noChangeAspect="1"/>
          </p:cNvPicPr>
          <p:nvPr/>
        </p:nvPicPr>
        <p:blipFill>
          <a:blip r:embed="rId3"/>
          <a:stretch>
            <a:fillRect/>
          </a:stretch>
        </p:blipFill>
        <p:spPr>
          <a:xfrm>
            <a:off x="228600" y="1374684"/>
            <a:ext cx="11430000" cy="5131167"/>
          </a:xfrm>
          <a:prstGeom prst="rect">
            <a:avLst/>
          </a:prstGeom>
        </p:spPr>
      </p:pic>
    </p:spTree>
    <p:extLst>
      <p:ext uri="{BB962C8B-B14F-4D97-AF65-F5344CB8AC3E}">
        <p14:creationId xmlns:p14="http://schemas.microsoft.com/office/powerpoint/2010/main" val="127721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76200" y="885549"/>
            <a:ext cx="11811000" cy="382156"/>
          </a:xfrm>
          <a:prstGeom prst="rect">
            <a:avLst/>
          </a:prstGeom>
        </p:spPr>
        <p:txBody>
          <a:bodyPr vert="horz" wrap="square" lIns="0" tIns="12700" rIns="0" bIns="0" rtlCol="0">
            <a:spAutoFit/>
          </a:bodyPr>
          <a:lstStyle/>
          <a:p>
            <a:pPr marL="91440" marR="40005" algn="just">
              <a:buClr>
                <a:srgbClr val="004978"/>
              </a:buClr>
              <a:tabLst>
                <a:tab pos="185420" algn="l"/>
              </a:tabLst>
            </a:pPr>
            <a:r>
              <a:rPr lang="en-US" sz="2400" kern="1200" dirty="0" smtClean="0">
                <a:solidFill>
                  <a:prstClr val="black"/>
                </a:solidFill>
                <a:latin typeface="+mn-lt"/>
                <a:ea typeface="+mn-ea"/>
                <a:cs typeface="Times New Roman"/>
              </a:rPr>
              <a:t>Improper security infrastructure might lead to the following unwanted scenarios</a:t>
            </a:r>
            <a:endParaRPr sz="2400" b="1" dirty="0">
              <a:latin typeface="+mn-lt"/>
              <a:cs typeface="Arial MT"/>
            </a:endParaRPr>
          </a:p>
        </p:txBody>
      </p:sp>
      <p:pic>
        <p:nvPicPr>
          <p:cNvPr id="3" name="Picture 2"/>
          <p:cNvPicPr>
            <a:picLocks noChangeAspect="1"/>
          </p:cNvPicPr>
          <p:nvPr/>
        </p:nvPicPr>
        <p:blipFill>
          <a:blip r:embed="rId3"/>
          <a:stretch>
            <a:fillRect/>
          </a:stretch>
        </p:blipFill>
        <p:spPr>
          <a:xfrm>
            <a:off x="5715000" y="1324795"/>
            <a:ext cx="6096000" cy="5304605"/>
          </a:xfrm>
          <a:prstGeom prst="rect">
            <a:avLst/>
          </a:prstGeom>
        </p:spPr>
      </p:pic>
      <p:sp>
        <p:nvSpPr>
          <p:cNvPr id="4" name="Rectangle 3"/>
          <p:cNvSpPr/>
          <p:nvPr/>
        </p:nvSpPr>
        <p:spPr>
          <a:xfrm>
            <a:off x="152400" y="1485305"/>
            <a:ext cx="5486400" cy="4001095"/>
          </a:xfrm>
          <a:prstGeom prst="rect">
            <a:avLst/>
          </a:prstGeom>
        </p:spPr>
        <p:txBody>
          <a:bodyPr wrap="square">
            <a:spAutoFit/>
          </a:bodyPr>
          <a:lstStyle/>
          <a:p>
            <a:pPr marL="182880" indent="-182880" algn="just">
              <a:spcBef>
                <a:spcPts val="600"/>
              </a:spcBef>
              <a:spcAft>
                <a:spcPts val="600"/>
              </a:spcAft>
              <a:buFont typeface="Arial" panose="020B0604020202020204" pitchFamily="34" charset="0"/>
              <a:buChar char="•"/>
            </a:pPr>
            <a:r>
              <a:rPr lang="en-US" sz="1800" b="0" i="0" u="none" strike="noStrike" baseline="0" dirty="0" smtClean="0">
                <a:latin typeface="+mn-lt"/>
              </a:rPr>
              <a:t>An eavesdropper intercepts communication between two endpoints and discovers the confidential information that is sent across. He/she can misuse that information for his/her own benefit.</a:t>
            </a:r>
          </a:p>
          <a:p>
            <a:pPr marL="182880" indent="-182880" algn="just">
              <a:spcBef>
                <a:spcPts val="600"/>
              </a:spcBef>
              <a:spcAft>
                <a:spcPts val="600"/>
              </a:spcAft>
              <a:buFont typeface="Arial" panose="020B0604020202020204" pitchFamily="34" charset="0"/>
              <a:buChar char="•"/>
            </a:pPr>
            <a:r>
              <a:rPr lang="en-US" sz="1800" b="0" i="0" u="none" strike="noStrike" baseline="0" dirty="0" smtClean="0">
                <a:latin typeface="+mn-lt"/>
              </a:rPr>
              <a:t>A fake server can be used to send unwanted commands to trigger unplanned events. For example, some physical resources (water, coal, oil, electricity) could be sent to an unknown and unplanned destination, etc.</a:t>
            </a:r>
          </a:p>
          <a:p>
            <a:pPr marL="182880" indent="-182880" algn="just">
              <a:spcBef>
                <a:spcPts val="600"/>
              </a:spcBef>
              <a:spcAft>
                <a:spcPts val="600"/>
              </a:spcAft>
              <a:buFont typeface="Arial" panose="020B0604020202020204" pitchFamily="34" charset="0"/>
              <a:buChar char="•"/>
            </a:pPr>
            <a:r>
              <a:rPr lang="en-US" sz="1800" b="0" i="0" u="none" strike="noStrike" baseline="0" dirty="0" smtClean="0">
                <a:latin typeface="+mn-lt"/>
              </a:rPr>
              <a:t>A fake device can inject a malicious script into the system to make it work as instructed by the device. This may cause the system to behave inappropriately and dangerously.</a:t>
            </a:r>
            <a:endParaRPr lang="en-US" dirty="0">
              <a:latin typeface="+mn-lt"/>
            </a:endParaRPr>
          </a:p>
        </p:txBody>
      </p:sp>
    </p:spTree>
    <p:extLst>
      <p:ext uri="{BB962C8B-B14F-4D97-AF65-F5344CB8AC3E}">
        <p14:creationId xmlns:p14="http://schemas.microsoft.com/office/powerpoint/2010/main" val="4250054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936154"/>
          </a:xfrm>
          <a:prstGeom prst="rect">
            <a:avLst/>
          </a:prstGeom>
        </p:spPr>
        <p:txBody>
          <a:bodyPr vert="horz" wrap="square" lIns="0" tIns="12700" rIns="0" bIns="0" rtlCol="0">
            <a:spAutoFit/>
          </a:bodyPr>
          <a:lstStyle/>
          <a:p>
            <a:pPr marR="40005" algn="just">
              <a:buClr>
                <a:srgbClr val="004978"/>
              </a:buClr>
              <a:tabLst>
                <a:tab pos="185420" algn="l"/>
              </a:tabLst>
            </a:pPr>
            <a:r>
              <a:rPr lang="en-US" sz="2000" kern="1200" dirty="0" smtClean="0">
                <a:solidFill>
                  <a:prstClr val="black"/>
                </a:solidFill>
                <a:latin typeface="+mn-lt"/>
                <a:ea typeface="+mn-ea"/>
                <a:cs typeface="Times New Roman"/>
              </a:rPr>
              <a:t>A distributed denial-of-service (</a:t>
            </a:r>
            <a:r>
              <a:rPr lang="en-US" sz="2000" kern="1200" dirty="0" err="1" smtClean="0">
                <a:solidFill>
                  <a:prstClr val="black"/>
                </a:solidFill>
                <a:latin typeface="+mn-lt"/>
                <a:ea typeface="+mn-ea"/>
                <a:cs typeface="Times New Roman"/>
              </a:rPr>
              <a:t>DDoS</a:t>
            </a:r>
            <a:r>
              <a:rPr lang="en-US" sz="2000" kern="1200" dirty="0" smtClean="0">
                <a:solidFill>
                  <a:prstClr val="black"/>
                </a:solidFill>
                <a:latin typeface="+mn-lt"/>
                <a:ea typeface="+mn-ea"/>
                <a:cs typeface="Times New Roman"/>
              </a:rPr>
              <a:t>) attack is an attack in which multiple infected systems are used to bombard a single online system or service, rendering the server useless, slow, or unavailable for a legitimate user for a short period of time.</a:t>
            </a:r>
            <a:endParaRPr sz="2000" b="1" dirty="0">
              <a:latin typeface="+mn-lt"/>
              <a:cs typeface="Arial MT"/>
            </a:endParaRPr>
          </a:p>
        </p:txBody>
      </p:sp>
      <p:pic>
        <p:nvPicPr>
          <p:cNvPr id="4" name="Picture 3"/>
          <p:cNvPicPr>
            <a:picLocks noChangeAspect="1"/>
          </p:cNvPicPr>
          <p:nvPr/>
        </p:nvPicPr>
        <p:blipFill>
          <a:blip r:embed="rId3"/>
          <a:stretch>
            <a:fillRect/>
          </a:stretch>
        </p:blipFill>
        <p:spPr>
          <a:xfrm>
            <a:off x="40888" y="1894365"/>
            <a:ext cx="11922512" cy="4658835"/>
          </a:xfrm>
          <a:prstGeom prst="rect">
            <a:avLst/>
          </a:prstGeom>
        </p:spPr>
      </p:pic>
    </p:spTree>
    <p:extLst>
      <p:ext uri="{BB962C8B-B14F-4D97-AF65-F5344CB8AC3E}">
        <p14:creationId xmlns:p14="http://schemas.microsoft.com/office/powerpoint/2010/main" val="3399156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52400" y="885549"/>
            <a:ext cx="11811000" cy="5439051"/>
          </a:xfrm>
          <a:prstGeom prst="rect">
            <a:avLst/>
          </a:prstGeom>
        </p:spPr>
      </p:pic>
    </p:spTree>
    <p:extLst>
      <p:ext uri="{BB962C8B-B14F-4D97-AF65-F5344CB8AC3E}">
        <p14:creationId xmlns:p14="http://schemas.microsoft.com/office/powerpoint/2010/main" val="2293400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966931"/>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200" kern="1200" dirty="0" smtClean="0">
                <a:solidFill>
                  <a:prstClr val="black"/>
                </a:solidFill>
                <a:latin typeface="+mn-lt"/>
                <a:ea typeface="+mn-ea"/>
                <a:cs typeface="Times New Roman"/>
              </a:rPr>
              <a:t>The code that locks or unlocks a car or garage is called a rolling code or hopping code.</a:t>
            </a:r>
          </a:p>
          <a:p>
            <a:pPr marL="365760" marR="40005" indent="-365760" algn="just">
              <a:buClr>
                <a:srgbClr val="004978"/>
              </a:buClr>
              <a:buChar char="•"/>
              <a:tabLst>
                <a:tab pos="185420" algn="l"/>
              </a:tabLst>
            </a:pPr>
            <a:r>
              <a:rPr lang="en-US" sz="2000" dirty="0" smtClean="0">
                <a:latin typeface="+mn-lt"/>
                <a:cs typeface="Arial MT"/>
              </a:rPr>
              <a:t>It is used in a keyless entry system to prevent replay attacks. </a:t>
            </a:r>
          </a:p>
          <a:p>
            <a:pPr marL="365760" marR="40005" indent="-365760" algn="just">
              <a:buClr>
                <a:srgbClr val="004978"/>
              </a:buClr>
              <a:buChar char="•"/>
              <a:tabLst>
                <a:tab pos="185420" algn="l"/>
              </a:tabLst>
            </a:pPr>
            <a:r>
              <a:rPr lang="en-US" sz="2000" dirty="0" smtClean="0">
                <a:latin typeface="+mn-lt"/>
                <a:cs typeface="Arial MT"/>
              </a:rPr>
              <a:t>An eavesdropper can capture the code transmitted and later use it to unlock the garage or vehicle.</a:t>
            </a:r>
            <a:endParaRPr sz="2000" dirty="0">
              <a:latin typeface="+mn-lt"/>
              <a:cs typeface="Arial MT"/>
            </a:endParaRPr>
          </a:p>
        </p:txBody>
      </p:sp>
      <p:pic>
        <p:nvPicPr>
          <p:cNvPr id="4" name="Picture 3"/>
          <p:cNvPicPr>
            <a:picLocks noChangeAspect="1"/>
          </p:cNvPicPr>
          <p:nvPr/>
        </p:nvPicPr>
        <p:blipFill>
          <a:blip r:embed="rId3"/>
          <a:stretch>
            <a:fillRect/>
          </a:stretch>
        </p:blipFill>
        <p:spPr>
          <a:xfrm>
            <a:off x="304800" y="1909570"/>
            <a:ext cx="11506200" cy="4596281"/>
          </a:xfrm>
          <a:prstGeom prst="rect">
            <a:avLst/>
          </a:prstGeom>
        </p:spPr>
      </p:pic>
    </p:spTree>
    <p:extLst>
      <p:ext uri="{BB962C8B-B14F-4D97-AF65-F5344CB8AC3E}">
        <p14:creationId xmlns:p14="http://schemas.microsoft.com/office/powerpoint/2010/main" val="56940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936154"/>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000" kern="1200" dirty="0" err="1" smtClean="0">
                <a:solidFill>
                  <a:prstClr val="black"/>
                </a:solidFill>
                <a:latin typeface="+mn-lt"/>
                <a:ea typeface="+mn-ea"/>
                <a:cs typeface="Times New Roman"/>
              </a:rPr>
              <a:t>BlueBorne</a:t>
            </a:r>
            <a:r>
              <a:rPr lang="en-US" sz="2000" kern="1200" dirty="0" smtClean="0">
                <a:solidFill>
                  <a:prstClr val="black"/>
                </a:solidFill>
                <a:latin typeface="+mn-lt"/>
                <a:ea typeface="+mn-ea"/>
                <a:cs typeface="Times New Roman"/>
              </a:rPr>
              <a:t> is a collection of various techniques based on the known vulnerabilities of the Bluetooth protocol.</a:t>
            </a:r>
          </a:p>
          <a:p>
            <a:pPr marL="365760" marR="40005" indent="-365760" algn="just">
              <a:buClr>
                <a:srgbClr val="004978"/>
              </a:buClr>
              <a:buChar char="•"/>
              <a:tabLst>
                <a:tab pos="185420" algn="l"/>
              </a:tabLst>
            </a:pPr>
            <a:r>
              <a:rPr lang="en-US" sz="2000" dirty="0" smtClean="0">
                <a:latin typeface="+mn-lt"/>
                <a:cs typeface="Arial MT"/>
              </a:rPr>
              <a:t>After gaining access to one device, an attacker can penetrate any corporate network using that device to steal critical information from the organization and spread malware to nearby devices.</a:t>
            </a:r>
            <a:endParaRPr sz="2000" dirty="0">
              <a:latin typeface="+mn-lt"/>
              <a:cs typeface="Arial MT"/>
            </a:endParaRPr>
          </a:p>
        </p:txBody>
      </p:sp>
      <p:pic>
        <p:nvPicPr>
          <p:cNvPr id="3" name="Picture 2"/>
          <p:cNvPicPr>
            <a:picLocks noChangeAspect="1"/>
          </p:cNvPicPr>
          <p:nvPr/>
        </p:nvPicPr>
        <p:blipFill>
          <a:blip r:embed="rId3"/>
          <a:stretch>
            <a:fillRect/>
          </a:stretch>
        </p:blipFill>
        <p:spPr>
          <a:xfrm>
            <a:off x="166255" y="1821703"/>
            <a:ext cx="11797145" cy="4731497"/>
          </a:xfrm>
          <a:prstGeom prst="rect">
            <a:avLst/>
          </a:prstGeom>
        </p:spPr>
      </p:pic>
    </p:spTree>
    <p:extLst>
      <p:ext uri="{BB962C8B-B14F-4D97-AF65-F5344CB8AC3E}">
        <p14:creationId xmlns:p14="http://schemas.microsoft.com/office/powerpoint/2010/main" val="1197604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52400" y="990601"/>
            <a:ext cx="11811000" cy="5410200"/>
          </a:xfrm>
          <a:prstGeom prst="rect">
            <a:avLst/>
          </a:prstGeom>
        </p:spPr>
      </p:pic>
    </p:spTree>
    <p:extLst>
      <p:ext uri="{BB962C8B-B14F-4D97-AF65-F5344CB8AC3E}">
        <p14:creationId xmlns:p14="http://schemas.microsoft.com/office/powerpoint/2010/main" val="1277212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80109" y="885549"/>
            <a:ext cx="11630891" cy="5620301"/>
          </a:xfrm>
          <a:prstGeom prst="rect">
            <a:avLst/>
          </a:prstGeom>
        </p:spPr>
      </p:pic>
    </p:spTree>
    <p:extLst>
      <p:ext uri="{BB962C8B-B14F-4D97-AF65-F5344CB8AC3E}">
        <p14:creationId xmlns:p14="http://schemas.microsoft.com/office/powerpoint/2010/main" val="597623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Content Placeholder 2"/>
          <p:cNvSpPr txBox="1">
            <a:spLocks/>
          </p:cNvSpPr>
          <p:nvPr/>
        </p:nvSpPr>
        <p:spPr bwMode="auto">
          <a:xfrm>
            <a:off x="304800" y="924348"/>
            <a:ext cx="115824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985" algn="l" rtl="0">
              <a:spcBef>
                <a:spcPts val="575"/>
              </a:spcBef>
            </a:pPr>
            <a:r>
              <a:rPr lang="en-US" sz="2400" dirty="0" err="1" smtClean="0">
                <a:solidFill>
                  <a:prstClr val="black"/>
                </a:solidFill>
                <a:latin typeface="Century Gothic"/>
                <a:ea typeface="+mn-ea"/>
                <a:cs typeface="Times New Roman"/>
              </a:rPr>
              <a:t>IoT</a:t>
            </a:r>
            <a:r>
              <a:rPr lang="en-US" sz="2400" dirty="0" smtClean="0">
                <a:solidFill>
                  <a:prstClr val="black"/>
                </a:solidFill>
                <a:latin typeface="Century Gothic"/>
                <a:ea typeface="+mn-ea"/>
                <a:cs typeface="Times New Roman"/>
              </a:rPr>
              <a:t> Attacks and Countermeasures</a:t>
            </a:r>
            <a:endParaRPr lang="en-US" sz="2400" dirty="0">
              <a:solidFill>
                <a:prstClr val="black"/>
              </a:solidFill>
              <a:latin typeface="Century Gothic"/>
              <a:ea typeface="+mn-ea"/>
              <a:cs typeface="Times New Roman"/>
            </a:endParaRPr>
          </a:p>
        </p:txBody>
      </p:sp>
      <p:sp>
        <p:nvSpPr>
          <p:cNvPr id="7" name="Rectangle 12"/>
          <p:cNvSpPr>
            <a:spLocks noGrp="1" noChangeArrowheads="1"/>
          </p:cNvSpPr>
          <p:nvPr>
            <p:ph type="title"/>
          </p:nvPr>
        </p:nvSpPr>
        <p:spPr>
          <a:xfrm>
            <a:off x="4914900" y="310634"/>
            <a:ext cx="1676400" cy="369332"/>
          </a:xfrm>
          <a:noFill/>
        </p:spPr>
        <p:txBody>
          <a:bodyPr/>
          <a:lstStyle/>
          <a:p>
            <a:r>
              <a:rPr lang="en-US" sz="2400" smtClean="0"/>
              <a:t>Contents</a:t>
            </a:r>
            <a:endParaRPr lang="en-US" sz="2400"/>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1"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3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 </a:t>
            </a:r>
            <a:r>
              <a:rPr lang="en-US" sz="2600" dirty="0" smtClean="0">
                <a:latin typeface="+mn-lt"/>
              </a:rPr>
              <a:t>- </a:t>
            </a:r>
            <a:r>
              <a:rPr lang="en-US" sz="2600" dirty="0" err="1">
                <a:latin typeface="+mn-lt"/>
              </a:rPr>
              <a:t>IoT</a:t>
            </a:r>
            <a:r>
              <a:rPr lang="en-US" sz="2600" dirty="0">
                <a:latin typeface="+mn-lt"/>
              </a:rPr>
              <a:t> Attack Tools</a:t>
            </a:r>
            <a:endParaRPr lang="en-US" sz="2600" dirty="0">
              <a:latin typeface="+mn-lt"/>
            </a:endParaRP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628377"/>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000" kern="1200" dirty="0" smtClean="0">
                <a:solidFill>
                  <a:prstClr val="black"/>
                </a:solidFill>
                <a:latin typeface="+mn-lt"/>
                <a:ea typeface="+mn-ea"/>
                <a:cs typeface="Times New Roman"/>
              </a:rPr>
              <a:t>Some of the </a:t>
            </a:r>
            <a:r>
              <a:rPr lang="en-US" sz="2000" kern="1200" dirty="0" err="1" smtClean="0">
                <a:solidFill>
                  <a:prstClr val="black"/>
                </a:solidFill>
                <a:latin typeface="+mn-lt"/>
                <a:ea typeface="+mn-ea"/>
                <a:cs typeface="Times New Roman"/>
              </a:rPr>
              <a:t>IoT</a:t>
            </a:r>
            <a:r>
              <a:rPr lang="en-US" sz="2000" kern="1200" dirty="0" smtClean="0">
                <a:solidFill>
                  <a:prstClr val="black"/>
                </a:solidFill>
                <a:latin typeface="+mn-lt"/>
                <a:ea typeface="+mn-ea"/>
                <a:cs typeface="Times New Roman"/>
              </a:rPr>
              <a:t> hacking tools used by attackers to exploit target </a:t>
            </a:r>
            <a:r>
              <a:rPr lang="en-US" sz="2000" kern="1200" dirty="0" err="1" smtClean="0">
                <a:solidFill>
                  <a:prstClr val="black"/>
                </a:solidFill>
                <a:latin typeface="+mn-lt"/>
                <a:ea typeface="+mn-ea"/>
                <a:cs typeface="Times New Roman"/>
              </a:rPr>
              <a:t>IoT</a:t>
            </a:r>
            <a:r>
              <a:rPr lang="en-US" sz="2000" kern="1200" dirty="0" smtClean="0">
                <a:solidFill>
                  <a:prstClr val="black"/>
                </a:solidFill>
                <a:latin typeface="+mn-lt"/>
                <a:ea typeface="+mn-ea"/>
                <a:cs typeface="Times New Roman"/>
              </a:rPr>
              <a:t> devices and networks to perform various attacks such as </a:t>
            </a:r>
            <a:r>
              <a:rPr lang="en-US" sz="2000" kern="1200" dirty="0" err="1" smtClean="0">
                <a:solidFill>
                  <a:prstClr val="black"/>
                </a:solidFill>
                <a:latin typeface="+mn-lt"/>
                <a:ea typeface="+mn-ea"/>
                <a:cs typeface="Times New Roman"/>
              </a:rPr>
              <a:t>DDoS</a:t>
            </a:r>
            <a:r>
              <a:rPr lang="en-US" sz="2000" kern="1200" dirty="0" smtClean="0">
                <a:solidFill>
                  <a:prstClr val="black"/>
                </a:solidFill>
                <a:latin typeface="+mn-lt"/>
                <a:ea typeface="+mn-ea"/>
                <a:cs typeface="Times New Roman"/>
              </a:rPr>
              <a:t>, jamming, and </a:t>
            </a:r>
            <a:r>
              <a:rPr lang="en-US" sz="2000" kern="1200" dirty="0" err="1" smtClean="0">
                <a:solidFill>
                  <a:prstClr val="black"/>
                </a:solidFill>
                <a:latin typeface="+mn-lt"/>
                <a:ea typeface="+mn-ea"/>
                <a:cs typeface="Times New Roman"/>
              </a:rPr>
              <a:t>BlueBorne</a:t>
            </a:r>
            <a:r>
              <a:rPr lang="en-US" sz="2000" kern="1200" dirty="0" smtClean="0">
                <a:solidFill>
                  <a:prstClr val="black"/>
                </a:solidFill>
                <a:latin typeface="+mn-lt"/>
                <a:ea typeface="+mn-ea"/>
                <a:cs typeface="Times New Roman"/>
              </a:rPr>
              <a:t> attacks are:</a:t>
            </a:r>
            <a:endParaRPr sz="2000" b="1" dirty="0">
              <a:latin typeface="+mn-lt"/>
              <a:cs typeface="Arial MT"/>
            </a:endParaRPr>
          </a:p>
        </p:txBody>
      </p:sp>
      <p:pic>
        <p:nvPicPr>
          <p:cNvPr id="3" name="Picture 2"/>
          <p:cNvPicPr>
            <a:picLocks noChangeAspect="1"/>
          </p:cNvPicPr>
          <p:nvPr/>
        </p:nvPicPr>
        <p:blipFill>
          <a:blip r:embed="rId3"/>
          <a:stretch>
            <a:fillRect/>
          </a:stretch>
        </p:blipFill>
        <p:spPr>
          <a:xfrm>
            <a:off x="152400" y="1600200"/>
            <a:ext cx="11811000" cy="4944939"/>
          </a:xfrm>
          <a:prstGeom prst="rect">
            <a:avLst/>
          </a:prstGeom>
        </p:spPr>
      </p:pic>
    </p:spTree>
    <p:extLst>
      <p:ext uri="{BB962C8B-B14F-4D97-AF65-F5344CB8AC3E}">
        <p14:creationId xmlns:p14="http://schemas.microsoft.com/office/powerpoint/2010/main" val="3699679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 </a:t>
            </a:r>
            <a:r>
              <a:rPr lang="en-US" sz="2600" dirty="0" smtClean="0">
                <a:latin typeface="+mn-lt"/>
              </a:rPr>
              <a:t>- </a:t>
            </a:r>
            <a:r>
              <a:rPr lang="en-US" sz="2600" dirty="0" err="1" smtClean="0">
                <a:latin typeface="+mn-lt"/>
              </a:rPr>
              <a:t>IoT</a:t>
            </a:r>
            <a:r>
              <a:rPr lang="en-US" sz="2600" dirty="0" smtClean="0">
                <a:latin typeface="+mn-lt"/>
              </a:rPr>
              <a:t> </a:t>
            </a:r>
            <a:r>
              <a:rPr lang="en-US" sz="2600" dirty="0">
                <a:latin typeface="+mn-lt"/>
              </a:rPr>
              <a:t>Attack Countermeasures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63550" y="894842"/>
            <a:ext cx="11876049" cy="5620302"/>
          </a:xfrm>
          <a:prstGeom prst="rect">
            <a:avLst/>
          </a:prstGeom>
        </p:spPr>
      </p:pic>
    </p:spTree>
    <p:extLst>
      <p:ext uri="{BB962C8B-B14F-4D97-AF65-F5344CB8AC3E}">
        <p14:creationId xmlns:p14="http://schemas.microsoft.com/office/powerpoint/2010/main" val="208769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 </a:t>
            </a:r>
            <a:r>
              <a:rPr lang="en-US" sz="2600" dirty="0" smtClean="0">
                <a:latin typeface="+mn-lt"/>
              </a:rPr>
              <a:t>- </a:t>
            </a:r>
            <a:r>
              <a:rPr lang="en-US" sz="2600" dirty="0" err="1" smtClean="0">
                <a:latin typeface="+mn-lt"/>
              </a:rPr>
              <a:t>IoT</a:t>
            </a:r>
            <a:r>
              <a:rPr lang="en-US" sz="2600" dirty="0" smtClean="0">
                <a:latin typeface="+mn-lt"/>
              </a:rPr>
              <a:t> </a:t>
            </a:r>
            <a:r>
              <a:rPr lang="en-US" sz="2600" dirty="0">
                <a:latin typeface="+mn-lt"/>
              </a:rPr>
              <a:t>Attack Countermeasures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628377"/>
          </a:xfrm>
          <a:prstGeom prst="rect">
            <a:avLst/>
          </a:prstGeom>
        </p:spPr>
        <p:txBody>
          <a:bodyPr vert="horz" wrap="square" lIns="0" tIns="12700" rIns="0" bIns="0" rtlCol="0">
            <a:spAutoFit/>
          </a:bodyPr>
          <a:lstStyle/>
          <a:p>
            <a:pPr marR="40005" algn="just">
              <a:buClr>
                <a:srgbClr val="004978"/>
              </a:buClr>
              <a:tabLst>
                <a:tab pos="185420" algn="l"/>
              </a:tabLst>
            </a:pPr>
            <a:r>
              <a:rPr lang="en-US" sz="2000" kern="1200" dirty="0" smtClean="0">
                <a:solidFill>
                  <a:prstClr val="black"/>
                </a:solidFill>
                <a:latin typeface="+mn-lt"/>
                <a:ea typeface="+mn-ea"/>
                <a:cs typeface="Times New Roman"/>
              </a:rPr>
              <a:t>The use of </a:t>
            </a:r>
            <a:r>
              <a:rPr lang="en-US" sz="2000" kern="1200" dirty="0" err="1" smtClean="0">
                <a:solidFill>
                  <a:prstClr val="black"/>
                </a:solidFill>
                <a:latin typeface="+mn-lt"/>
                <a:ea typeface="+mn-ea"/>
                <a:cs typeface="Times New Roman"/>
              </a:rPr>
              <a:t>IoT</a:t>
            </a:r>
            <a:r>
              <a:rPr lang="en-US" sz="2000" kern="1200" dirty="0" smtClean="0">
                <a:solidFill>
                  <a:prstClr val="black"/>
                </a:solidFill>
                <a:latin typeface="+mn-lt"/>
                <a:ea typeface="+mn-ea"/>
                <a:cs typeface="Times New Roman"/>
              </a:rPr>
              <a:t> security tools helps organizations to significantly limit security vulnerabilities, thereby protecting the </a:t>
            </a:r>
            <a:r>
              <a:rPr lang="en-US" sz="2000" kern="1200" dirty="0" err="1" smtClean="0">
                <a:solidFill>
                  <a:prstClr val="black"/>
                </a:solidFill>
                <a:latin typeface="+mn-lt"/>
                <a:ea typeface="+mn-ea"/>
                <a:cs typeface="Times New Roman"/>
              </a:rPr>
              <a:t>IoT</a:t>
            </a:r>
            <a:r>
              <a:rPr lang="en-US" sz="2000" kern="1200" dirty="0" smtClean="0">
                <a:solidFill>
                  <a:prstClr val="black"/>
                </a:solidFill>
                <a:latin typeface="+mn-lt"/>
                <a:ea typeface="+mn-ea"/>
                <a:cs typeface="Times New Roman"/>
              </a:rPr>
              <a:t> devices and networks from different kinds of attacks.</a:t>
            </a:r>
            <a:endParaRPr sz="2000" b="1" dirty="0">
              <a:latin typeface="+mn-lt"/>
              <a:cs typeface="Arial MT"/>
            </a:endParaRPr>
          </a:p>
        </p:txBody>
      </p:sp>
      <p:pic>
        <p:nvPicPr>
          <p:cNvPr id="3" name="Picture 2"/>
          <p:cNvPicPr>
            <a:picLocks noChangeAspect="1"/>
          </p:cNvPicPr>
          <p:nvPr/>
        </p:nvPicPr>
        <p:blipFill>
          <a:blip r:embed="rId3"/>
          <a:stretch>
            <a:fillRect/>
          </a:stretch>
        </p:blipFill>
        <p:spPr>
          <a:xfrm>
            <a:off x="76200" y="1511448"/>
            <a:ext cx="11811000" cy="5051493"/>
          </a:xfrm>
          <a:prstGeom prst="rect">
            <a:avLst/>
          </a:prstGeom>
        </p:spPr>
      </p:pic>
    </p:spTree>
    <p:extLst>
      <p:ext uri="{BB962C8B-B14F-4D97-AF65-F5344CB8AC3E}">
        <p14:creationId xmlns:p14="http://schemas.microsoft.com/office/powerpoint/2010/main" val="5398083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rgbClr val="0041C4"/>
                </a:solidFill>
                <a:effectLst/>
                <a:uLnTx/>
                <a:uFillTx/>
                <a:latin typeface="Times New Roman" pitchFamily="18" charset="0"/>
                <a:ea typeface="+mn-ea"/>
                <a:cs typeface="Times New Roman" pitchFamily="18" charset="0"/>
              </a:rPr>
              <a:t>Thanks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spTree>
    <p:extLst>
      <p:ext uri="{BB962C8B-B14F-4D97-AF65-F5344CB8AC3E}">
        <p14:creationId xmlns:p14="http://schemas.microsoft.com/office/powerpoint/2010/main" val="9268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676400" y="12192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err="1">
                <a:solidFill>
                  <a:srgbClr val="0041C4"/>
                </a:solidFill>
                <a:latin typeface="Times New Roman" pitchFamily="18" charset="0"/>
                <a:ea typeface="+mn-ea"/>
                <a:cs typeface="Times New Roman" pitchFamily="18" charset="0"/>
              </a:rPr>
              <a:t>IoT</a:t>
            </a:r>
            <a:r>
              <a:rPr lang="en-US" sz="2400" b="1" kern="1200" dirty="0">
                <a:solidFill>
                  <a:srgbClr val="0041C4"/>
                </a:solidFill>
                <a:latin typeface="Times New Roman" pitchFamily="18" charset="0"/>
                <a:ea typeface="+mn-ea"/>
                <a:cs typeface="Times New Roman" pitchFamily="18" charset="0"/>
              </a:rPr>
              <a:t> </a:t>
            </a:r>
            <a:r>
              <a:rPr lang="en-US" sz="2400" b="1" kern="1200" dirty="0" smtClean="0">
                <a:solidFill>
                  <a:srgbClr val="0041C4"/>
                </a:solidFill>
                <a:latin typeface="Times New Roman" pitchFamily="18" charset="0"/>
                <a:ea typeface="+mn-ea"/>
                <a:cs typeface="Times New Roman" pitchFamily="18" charset="0"/>
              </a:rPr>
              <a:t>Attacks </a:t>
            </a:r>
            <a:r>
              <a:rPr lang="en-US" sz="2400" b="1" kern="1200" dirty="0">
                <a:solidFill>
                  <a:srgbClr val="0041C4"/>
                </a:solidFill>
                <a:latin typeface="Times New Roman" pitchFamily="18" charset="0"/>
                <a:ea typeface="+mn-ea"/>
                <a:cs typeface="Times New Roman" pitchFamily="18" charset="0"/>
              </a:rPr>
              <a:t>and Countermeasures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sp>
        <p:nvSpPr>
          <p:cNvPr id="4" name="Rectangle 3"/>
          <p:cNvSpPr/>
          <p:nvPr/>
        </p:nvSpPr>
        <p:spPr>
          <a:xfrm>
            <a:off x="1676400" y="1981200"/>
            <a:ext cx="8610600" cy="1446550"/>
          </a:xfrm>
          <a:prstGeom prst="rect">
            <a:avLst/>
          </a:prstGeom>
        </p:spPr>
        <p:txBody>
          <a:bodyPr wrap="square">
            <a:spAutoFit/>
          </a:bodyPr>
          <a:lstStyle/>
          <a:p>
            <a:pPr marL="342900" indent="-342900">
              <a:lnSpc>
                <a:spcPct val="200000"/>
              </a:lnSpc>
              <a:buAutoNum type="arabicPeriod"/>
            </a:pPr>
            <a:r>
              <a:rPr lang="en-US" sz="2200" b="1" dirty="0" smtClean="0">
                <a:latin typeface="+mn-lt"/>
              </a:rPr>
              <a:t>Understanding </a:t>
            </a:r>
            <a:r>
              <a:rPr lang="en-US" sz="2200" b="1" dirty="0" err="1" smtClean="0">
                <a:latin typeface="+mn-lt"/>
              </a:rPr>
              <a:t>IoT</a:t>
            </a:r>
            <a:r>
              <a:rPr lang="en-US" sz="2200" b="1" dirty="0" smtClean="0">
                <a:latin typeface="+mn-lt"/>
              </a:rPr>
              <a:t> Concepts and </a:t>
            </a:r>
            <a:r>
              <a:rPr lang="en-US" sz="2200" b="1" dirty="0" err="1" smtClean="0">
                <a:latin typeface="+mn-lt"/>
              </a:rPr>
              <a:t>IoT</a:t>
            </a:r>
            <a:r>
              <a:rPr lang="en-US" sz="2200" b="1" dirty="0" smtClean="0">
                <a:latin typeface="+mn-lt"/>
              </a:rPr>
              <a:t> Attacks </a:t>
            </a:r>
          </a:p>
          <a:p>
            <a:pPr marL="342900" indent="-342900">
              <a:lnSpc>
                <a:spcPct val="200000"/>
              </a:lnSpc>
              <a:buAutoNum type="arabicPeriod"/>
            </a:pPr>
            <a:r>
              <a:rPr lang="en-US" sz="2200" b="1" dirty="0" err="1">
                <a:latin typeface="+mn-lt"/>
              </a:rPr>
              <a:t>I</a:t>
            </a:r>
            <a:r>
              <a:rPr lang="en-US" sz="2200" b="1" dirty="0" err="1" smtClean="0">
                <a:latin typeface="+mn-lt"/>
              </a:rPr>
              <a:t>oT</a:t>
            </a:r>
            <a:r>
              <a:rPr lang="en-US" sz="2200" b="1" dirty="0" smtClean="0">
                <a:latin typeface="+mn-lt"/>
              </a:rPr>
              <a:t> Attack Countermeasures and Security Tools</a:t>
            </a:r>
          </a:p>
        </p:txBody>
      </p:sp>
    </p:spTree>
    <p:extLst>
      <p:ext uri="{BB962C8B-B14F-4D97-AF65-F5344CB8AC3E}">
        <p14:creationId xmlns:p14="http://schemas.microsoft.com/office/powerpoint/2010/main" val="1381461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a:latin typeface="+mn-lt"/>
              </a:rPr>
              <a:t>Understanding </a:t>
            </a:r>
            <a:r>
              <a:rPr lang="en-US" sz="2600" dirty="0" err="1">
                <a:latin typeface="+mn-lt"/>
              </a:rPr>
              <a:t>IoT</a:t>
            </a:r>
            <a:r>
              <a:rPr lang="en-US" sz="2600" dirty="0">
                <a:latin typeface="+mn-lt"/>
              </a:rPr>
              <a:t> Concepts </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28600" y="885549"/>
            <a:ext cx="11658600" cy="5620302"/>
          </a:xfrm>
          <a:prstGeom prst="rect">
            <a:avLst/>
          </a:prstGeom>
        </p:spPr>
      </p:pic>
    </p:spTree>
    <p:extLst>
      <p:ext uri="{BB962C8B-B14F-4D97-AF65-F5344CB8AC3E}">
        <p14:creationId xmlns:p14="http://schemas.microsoft.com/office/powerpoint/2010/main" val="392772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a:latin typeface="+mn-lt"/>
              </a:rPr>
              <a:t>Understanding </a:t>
            </a:r>
            <a:r>
              <a:rPr lang="en-US" sz="2600" dirty="0" err="1">
                <a:latin typeface="+mn-lt"/>
              </a:rPr>
              <a:t>IoT</a:t>
            </a:r>
            <a:r>
              <a:rPr lang="en-US" sz="2600" dirty="0">
                <a:latin typeface="+mn-lt"/>
              </a:rPr>
              <a:t> Concepts </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751488"/>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400" dirty="0" err="1" smtClean="0">
                <a:latin typeface="+mn-lt"/>
                <a:cs typeface="Arial MT"/>
              </a:rPr>
              <a:t>IoT</a:t>
            </a:r>
            <a:r>
              <a:rPr lang="en-US" sz="2400" dirty="0" smtClean="0">
                <a:latin typeface="+mn-lt"/>
                <a:cs typeface="Arial MT"/>
              </a:rPr>
              <a:t> technology includes four primary systems: </a:t>
            </a:r>
            <a:r>
              <a:rPr lang="en-US" sz="2400" dirty="0" err="1" smtClean="0">
                <a:latin typeface="+mn-lt"/>
                <a:cs typeface="Arial MT"/>
              </a:rPr>
              <a:t>IoT</a:t>
            </a:r>
            <a:r>
              <a:rPr lang="en-US" sz="2400" dirty="0" smtClean="0">
                <a:latin typeface="+mn-lt"/>
                <a:cs typeface="Arial MT"/>
              </a:rPr>
              <a:t> devices, gateway systems, data storage systems using cloud technology, and remote control using mobile apps.</a:t>
            </a:r>
            <a:endParaRPr sz="2400" dirty="0">
              <a:latin typeface="+mn-lt"/>
              <a:cs typeface="Arial MT"/>
            </a:endParaRPr>
          </a:p>
        </p:txBody>
      </p:sp>
      <p:pic>
        <p:nvPicPr>
          <p:cNvPr id="3" name="Picture 2"/>
          <p:cNvPicPr>
            <a:picLocks noChangeAspect="1"/>
          </p:cNvPicPr>
          <p:nvPr/>
        </p:nvPicPr>
        <p:blipFill>
          <a:blip r:embed="rId3"/>
          <a:stretch>
            <a:fillRect/>
          </a:stretch>
        </p:blipFill>
        <p:spPr>
          <a:xfrm>
            <a:off x="228600" y="1662349"/>
            <a:ext cx="11734800" cy="4900591"/>
          </a:xfrm>
          <a:prstGeom prst="rect">
            <a:avLst/>
          </a:prstGeom>
        </p:spPr>
      </p:pic>
    </p:spTree>
    <p:extLst>
      <p:ext uri="{BB962C8B-B14F-4D97-AF65-F5344CB8AC3E}">
        <p14:creationId xmlns:p14="http://schemas.microsoft.com/office/powerpoint/2010/main" val="318475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a:latin typeface="+mn-lt"/>
              </a:rPr>
              <a:t>Understanding </a:t>
            </a:r>
            <a:r>
              <a:rPr lang="en-US" sz="2600" dirty="0" err="1">
                <a:latin typeface="+mn-lt"/>
              </a:rPr>
              <a:t>IoT</a:t>
            </a:r>
            <a:r>
              <a:rPr lang="en-US" sz="2600" dirty="0">
                <a:latin typeface="+mn-lt"/>
              </a:rPr>
              <a:t> Concepts </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689932"/>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200" dirty="0" smtClean="0">
                <a:latin typeface="+mn-lt"/>
                <a:cs typeface="Arial MT"/>
              </a:rPr>
              <a:t>The </a:t>
            </a:r>
            <a:r>
              <a:rPr lang="en-US" sz="2200" dirty="0" err="1" smtClean="0">
                <a:latin typeface="+mn-lt"/>
                <a:cs typeface="Arial MT"/>
              </a:rPr>
              <a:t>IoT</a:t>
            </a:r>
            <a:r>
              <a:rPr lang="en-US" sz="2200" dirty="0" smtClean="0">
                <a:latin typeface="+mn-lt"/>
                <a:cs typeface="Arial MT"/>
              </a:rPr>
              <a:t> architecture includes several layers, from the Application layer at the top to the Edge Technology layer at the bottom.</a:t>
            </a:r>
            <a:endParaRPr sz="2200" dirty="0">
              <a:latin typeface="+mn-lt"/>
              <a:cs typeface="Arial MT"/>
            </a:endParaRPr>
          </a:p>
        </p:txBody>
      </p:sp>
      <p:pic>
        <p:nvPicPr>
          <p:cNvPr id="4" name="Picture 3"/>
          <p:cNvPicPr>
            <a:picLocks noChangeAspect="1"/>
          </p:cNvPicPr>
          <p:nvPr/>
        </p:nvPicPr>
        <p:blipFill>
          <a:blip r:embed="rId3"/>
          <a:stretch>
            <a:fillRect/>
          </a:stretch>
        </p:blipFill>
        <p:spPr>
          <a:xfrm>
            <a:off x="304800" y="1679920"/>
            <a:ext cx="11658600" cy="4873280"/>
          </a:xfrm>
          <a:prstGeom prst="rect">
            <a:avLst/>
          </a:prstGeom>
        </p:spPr>
      </p:pic>
    </p:spTree>
    <p:extLst>
      <p:ext uri="{BB962C8B-B14F-4D97-AF65-F5344CB8AC3E}">
        <p14:creationId xmlns:p14="http://schemas.microsoft.com/office/powerpoint/2010/main" val="34911230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a:latin typeface="+mn-lt"/>
              </a:rPr>
              <a:t>Understanding </a:t>
            </a:r>
            <a:r>
              <a:rPr lang="en-US" sz="2600" dirty="0" err="1">
                <a:latin typeface="+mn-lt"/>
              </a:rPr>
              <a:t>IoT</a:t>
            </a:r>
            <a:r>
              <a:rPr lang="en-US" sz="2600" dirty="0">
                <a:latin typeface="+mn-lt"/>
              </a:rPr>
              <a:t> Concepts </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351378"/>
          </a:xfrm>
          <a:prstGeom prst="rect">
            <a:avLst/>
          </a:prstGeom>
        </p:spPr>
        <p:txBody>
          <a:bodyPr vert="horz" wrap="square" lIns="0" tIns="12700" rIns="0" bIns="0" rtlCol="0">
            <a:spAutoFit/>
          </a:bodyPr>
          <a:lstStyle/>
          <a:p>
            <a:pPr marL="365760" marR="40005" indent="-365760" algn="just">
              <a:buClr>
                <a:srgbClr val="004978"/>
              </a:buClr>
              <a:buChar char="•"/>
              <a:tabLst>
                <a:tab pos="185420" algn="l"/>
              </a:tabLst>
            </a:pPr>
            <a:r>
              <a:rPr lang="en-US" sz="2200" dirty="0" err="1" smtClean="0">
                <a:latin typeface="+mn-lt"/>
                <a:cs typeface="Arial MT"/>
              </a:rPr>
              <a:t>IoT</a:t>
            </a:r>
            <a:r>
              <a:rPr lang="en-US" sz="2200" dirty="0" smtClean="0">
                <a:latin typeface="+mn-lt"/>
                <a:cs typeface="Arial MT"/>
              </a:rPr>
              <a:t> devices have a wide range of applications.</a:t>
            </a:r>
            <a:endParaRPr sz="2200" dirty="0">
              <a:latin typeface="+mn-lt"/>
              <a:cs typeface="Arial MT"/>
            </a:endParaRPr>
          </a:p>
        </p:txBody>
      </p:sp>
      <p:pic>
        <p:nvPicPr>
          <p:cNvPr id="3" name="Picture 2"/>
          <p:cNvPicPr>
            <a:picLocks noChangeAspect="1"/>
          </p:cNvPicPr>
          <p:nvPr/>
        </p:nvPicPr>
        <p:blipFill>
          <a:blip r:embed="rId3"/>
          <a:stretch>
            <a:fillRect/>
          </a:stretch>
        </p:blipFill>
        <p:spPr>
          <a:xfrm>
            <a:off x="304800" y="1371600"/>
            <a:ext cx="11658600" cy="5067524"/>
          </a:xfrm>
          <a:prstGeom prst="rect">
            <a:avLst/>
          </a:prstGeom>
        </p:spPr>
      </p:pic>
    </p:spTree>
    <p:extLst>
      <p:ext uri="{BB962C8B-B14F-4D97-AF65-F5344CB8AC3E}">
        <p14:creationId xmlns:p14="http://schemas.microsoft.com/office/powerpoint/2010/main" val="1390880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a:latin typeface="+mn-lt"/>
              </a:rPr>
              <a:t>Understanding </a:t>
            </a:r>
            <a:r>
              <a:rPr lang="en-US" sz="2600" dirty="0" err="1">
                <a:latin typeface="+mn-lt"/>
              </a:rPr>
              <a:t>IoT</a:t>
            </a:r>
            <a:r>
              <a:rPr lang="en-US" sz="2600" dirty="0">
                <a:latin typeface="+mn-lt"/>
              </a:rPr>
              <a:t> Concepts </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28600" y="990600"/>
            <a:ext cx="11658600" cy="5474057"/>
          </a:xfrm>
          <a:prstGeom prst="rect">
            <a:avLst/>
          </a:prstGeom>
        </p:spPr>
      </p:pic>
    </p:spTree>
    <p:extLst>
      <p:ext uri="{BB962C8B-B14F-4D97-AF65-F5344CB8AC3E}">
        <p14:creationId xmlns:p14="http://schemas.microsoft.com/office/powerpoint/2010/main" val="1954549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7" name="Rectangle 12"/>
          <p:cNvSpPr>
            <a:spLocks noGrp="1" noChangeArrowheads="1"/>
          </p:cNvSpPr>
          <p:nvPr>
            <p:ph type="title"/>
          </p:nvPr>
        </p:nvSpPr>
        <p:spPr>
          <a:xfrm>
            <a:off x="152400" y="304800"/>
            <a:ext cx="7942457" cy="400110"/>
          </a:xfrm>
          <a:noFill/>
        </p:spPr>
        <p:txBody>
          <a:bodyPr/>
          <a:lstStyle/>
          <a:p>
            <a:r>
              <a:rPr lang="en-US" sz="2600" dirty="0" err="1">
                <a:latin typeface="+mn-lt"/>
              </a:rPr>
              <a:t>IoT</a:t>
            </a:r>
            <a:r>
              <a:rPr lang="en-US" sz="2600" dirty="0">
                <a:latin typeface="+mn-lt"/>
              </a:rPr>
              <a:t> Threats and Attacks</a:t>
            </a:r>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13          </a:t>
            </a:r>
            <a:endParaRPr lang="en-US" sz="1000" dirty="0"/>
          </a:p>
        </p:txBody>
      </p:sp>
      <p:pic>
        <p:nvPicPr>
          <p:cNvPr id="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40261"/>
            <a:ext cx="1946564" cy="721739"/>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5"/>
          <p:cNvSpPr txBox="1"/>
          <p:nvPr/>
        </p:nvSpPr>
        <p:spPr>
          <a:xfrm>
            <a:off x="152400" y="885549"/>
            <a:ext cx="11811000" cy="689932"/>
          </a:xfrm>
          <a:prstGeom prst="rect">
            <a:avLst/>
          </a:prstGeom>
        </p:spPr>
        <p:txBody>
          <a:bodyPr vert="horz" wrap="square" lIns="0" tIns="12700" rIns="0" bIns="0" rtlCol="0">
            <a:spAutoFit/>
          </a:bodyPr>
          <a:lstStyle/>
          <a:p>
            <a:pPr marR="40005" algn="just">
              <a:buClr>
                <a:srgbClr val="004978"/>
              </a:buClr>
              <a:tabLst>
                <a:tab pos="185420" algn="l"/>
              </a:tabLst>
            </a:pPr>
            <a:r>
              <a:rPr lang="en-US" sz="2200" dirty="0" smtClean="0">
                <a:latin typeface="+mn-lt"/>
                <a:cs typeface="Arial MT"/>
              </a:rPr>
              <a:t>With numerous applications and features but a lack of basic security policies, </a:t>
            </a:r>
            <a:r>
              <a:rPr lang="en-US" sz="2200" dirty="0" err="1" smtClean="0">
                <a:latin typeface="+mn-lt"/>
                <a:cs typeface="Arial MT"/>
              </a:rPr>
              <a:t>IoT</a:t>
            </a:r>
            <a:r>
              <a:rPr lang="en-US" sz="2200" dirty="0" smtClean="0">
                <a:latin typeface="+mn-lt"/>
                <a:cs typeface="Arial MT"/>
              </a:rPr>
              <a:t> devices are currently easy prey for hackers.</a:t>
            </a:r>
            <a:endParaRPr sz="2200" dirty="0">
              <a:latin typeface="+mn-lt"/>
              <a:cs typeface="Arial MT"/>
            </a:endParaRPr>
          </a:p>
        </p:txBody>
      </p:sp>
      <p:pic>
        <p:nvPicPr>
          <p:cNvPr id="3" name="Picture 2"/>
          <p:cNvPicPr>
            <a:picLocks noChangeAspect="1"/>
          </p:cNvPicPr>
          <p:nvPr/>
        </p:nvPicPr>
        <p:blipFill>
          <a:blip r:embed="rId3"/>
          <a:stretch>
            <a:fillRect/>
          </a:stretch>
        </p:blipFill>
        <p:spPr>
          <a:xfrm>
            <a:off x="76200" y="1600200"/>
            <a:ext cx="11734800" cy="4974151"/>
          </a:xfrm>
          <a:prstGeom prst="rect">
            <a:avLst/>
          </a:prstGeom>
        </p:spPr>
      </p:pic>
    </p:spTree>
    <p:extLst>
      <p:ext uri="{BB962C8B-B14F-4D97-AF65-F5344CB8AC3E}">
        <p14:creationId xmlns:p14="http://schemas.microsoft.com/office/powerpoint/2010/main" val="1612247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ography report presentation">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7738</TotalTime>
  <Words>830</Words>
  <Application>Microsoft Office PowerPoint</Application>
  <PresentationFormat>Widescreen</PresentationFormat>
  <Paragraphs>73</Paragraphs>
  <Slides>23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MT</vt:lpstr>
      <vt:lpstr>Calibri</vt:lpstr>
      <vt:lpstr>Century Gothic</vt:lpstr>
      <vt:lpstr>Times New Roman</vt:lpstr>
      <vt:lpstr>Verdana</vt:lpstr>
      <vt:lpstr>Office Theme</vt:lpstr>
      <vt:lpstr>1_Biography report presentation</vt:lpstr>
      <vt:lpstr>PowerPoint Presentation</vt:lpstr>
      <vt:lpstr>Contents</vt:lpstr>
      <vt:lpstr>PowerPoint Presentation</vt:lpstr>
      <vt:lpstr>Understanding IoT Concepts </vt:lpstr>
      <vt:lpstr>Understanding IoT Concepts </vt:lpstr>
      <vt:lpstr>Understanding IoT Concepts </vt:lpstr>
      <vt:lpstr>Understanding IoT Concepts </vt:lpstr>
      <vt:lpstr>Understanding IoT Concepts </vt:lpstr>
      <vt:lpstr>IoT Threats and Attacks</vt:lpstr>
      <vt:lpstr>IoT Threats and Attacks</vt:lpstr>
      <vt:lpstr>IoT Threats and Attacks</vt:lpstr>
      <vt:lpstr>IoT Threats and Attacks</vt:lpstr>
      <vt:lpstr>IoT Threats and Attacks</vt:lpstr>
      <vt:lpstr>IoT Threats and Attacks</vt:lpstr>
      <vt:lpstr>IoT Threats and Attacks</vt:lpstr>
      <vt:lpstr>IoT Threats and Attacks</vt:lpstr>
      <vt:lpstr>IoT Threats and Attacks</vt:lpstr>
      <vt:lpstr>IoT Threats and Attacks</vt:lpstr>
      <vt:lpstr>IoT Threats and Attacks</vt:lpstr>
      <vt:lpstr>IoT Threats and Attacks - IoT Attack Tools</vt:lpstr>
      <vt:lpstr>IoT Threats and Attacks - IoT Attack Countermeasures</vt:lpstr>
      <vt:lpstr>IoT Threats and Attacks - IoT Attack Countermeasures</vt:lpstr>
      <vt:lpstr>PowerPoint Presentation</vt:lpstr>
    </vt:vector>
  </TitlesOfParts>
  <Company>FU Berlin,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Communications</dc:title>
  <dc:subject>Chapter 1 - Introduction</dc:subject>
  <dc:creator>Jochen H. Schiller</dc:creator>
  <cp:keywords>mobile communication, introduction, overview</cp:keywords>
  <cp:lastModifiedBy>Dr Engr Malook Rind</cp:lastModifiedBy>
  <cp:revision>1008</cp:revision>
  <dcterms:created xsi:type="dcterms:W3CDTF">2022-09-21T05:57:17Z</dcterms:created>
  <dcterms:modified xsi:type="dcterms:W3CDTF">2024-01-05T04:50:40Z</dcterms:modified>
  <cp:category>lecture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2018-04-17T00:00:00Z</vt:filetime>
  </property>
  <property fmtid="{D5CDD505-2E9C-101B-9397-08002B2CF9AE}" pid="3" name="Creator">
    <vt:lpwstr>Acrobat PDFMaker 17 for PowerPoint</vt:lpwstr>
  </property>
  <property fmtid="{D5CDD505-2E9C-101B-9397-08002B2CF9AE}" pid="4" name="LastSaved">
    <vt:filetime>2022-09-21T00:00:00Z</vt:filetime>
  </property>
  <property fmtid="{D5CDD505-2E9C-101B-9397-08002B2CF9AE}" pid="5" name="Producer">
    <vt:lpwstr>Adobe PDF Library 15.0</vt:lpwstr>
  </property>
</Properties>
</file>