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80" r:id="rId2"/>
  </p:sldMasterIdLst>
  <p:notesMasterIdLst>
    <p:notesMasterId r:id="rId42"/>
  </p:notesMasterIdLst>
  <p:sldIdLst>
    <p:sldId id="297" r:id="rId3"/>
    <p:sldId id="289" r:id="rId4"/>
    <p:sldId id="418" r:id="rId5"/>
    <p:sldId id="419" r:id="rId6"/>
    <p:sldId id="420" r:id="rId7"/>
    <p:sldId id="421" r:id="rId8"/>
    <p:sldId id="422" r:id="rId9"/>
    <p:sldId id="423" r:id="rId10"/>
    <p:sldId id="424" r:id="rId11"/>
    <p:sldId id="388" r:id="rId12"/>
    <p:sldId id="389" r:id="rId13"/>
    <p:sldId id="390" r:id="rId14"/>
    <p:sldId id="391" r:id="rId15"/>
    <p:sldId id="392" r:id="rId16"/>
    <p:sldId id="393" r:id="rId17"/>
    <p:sldId id="394" r:id="rId18"/>
    <p:sldId id="395" r:id="rId19"/>
    <p:sldId id="400" r:id="rId20"/>
    <p:sldId id="401" r:id="rId21"/>
    <p:sldId id="402" r:id="rId22"/>
    <p:sldId id="403" r:id="rId23"/>
    <p:sldId id="404" r:id="rId24"/>
    <p:sldId id="405" r:id="rId25"/>
    <p:sldId id="406" r:id="rId26"/>
    <p:sldId id="407" r:id="rId27"/>
    <p:sldId id="408" r:id="rId28"/>
    <p:sldId id="409" r:id="rId29"/>
    <p:sldId id="410" r:id="rId30"/>
    <p:sldId id="411" r:id="rId31"/>
    <p:sldId id="412" r:id="rId32"/>
    <p:sldId id="413" r:id="rId33"/>
    <p:sldId id="416" r:id="rId34"/>
    <p:sldId id="417" r:id="rId35"/>
    <p:sldId id="363" r:id="rId36"/>
    <p:sldId id="425" r:id="rId37"/>
    <p:sldId id="426" r:id="rId38"/>
    <p:sldId id="427" r:id="rId39"/>
    <p:sldId id="428" r:id="rId40"/>
    <p:sldId id="429" r:id="rId4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000" autoAdjust="0"/>
  </p:normalViewPr>
  <p:slideViewPr>
    <p:cSldViewPr>
      <p:cViewPr varScale="1">
        <p:scale>
          <a:sx n="86" d="100"/>
          <a:sy n="86" d="100"/>
        </p:scale>
        <p:origin x="300"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BB5F55B-2B0B-493D-B5A6-0CD165B2D26A}" type="datetimeFigureOut">
              <a:rPr lang="en-US" smtClean="0"/>
              <a:t>9/28/2023</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4B90FF74-37B7-4E21-A86E-405D13812DF3}" type="slidenum">
              <a:rPr lang="en-US" smtClean="0"/>
              <a:t>‹#›</a:t>
            </a:fld>
            <a:endParaRPr lang="en-US"/>
          </a:p>
        </p:txBody>
      </p:sp>
    </p:spTree>
    <p:extLst>
      <p:ext uri="{BB962C8B-B14F-4D97-AF65-F5344CB8AC3E}">
        <p14:creationId xmlns:p14="http://schemas.microsoft.com/office/powerpoint/2010/main" val="1507528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pPr marL="0" marR="0" lvl="0" indent="0" algn="r" defTabSz="927100" rtl="0" eaLnBrk="1" fontAlgn="base" latinLnBrk="0" hangingPunct="1">
              <a:lnSpc>
                <a:spcPct val="100000"/>
              </a:lnSpc>
              <a:spcBef>
                <a:spcPct val="0"/>
              </a:spcBef>
              <a:spcAft>
                <a:spcPct val="0"/>
              </a:spcAft>
              <a:buClrTx/>
              <a:buSzTx/>
              <a:buFontTx/>
              <a:buNone/>
              <a:tabLst/>
              <a:defRPr/>
            </a:pPr>
            <a:fld id="{D50EDFCD-7148-4A94-A7EB-145A99094DB1}" type="slidenum">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rPr>
              <a:pPr marL="0" marR="0" lvl="0" indent="0" algn="r" defTabSz="927100" rtl="0" eaLnBrk="1" fontAlgn="base" latinLnBrk="0" hangingPunct="1">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endParaRPr>
          </a:p>
        </p:txBody>
      </p:sp>
      <p:sp>
        <p:nvSpPr>
          <p:cNvPr id="63491" name="Rectangle 2"/>
          <p:cNvSpPr>
            <a:spLocks noGrp="1" noRot="1" noChangeAspect="1" noChangeArrowheads="1" noTextEdit="1"/>
          </p:cNvSpPr>
          <p:nvPr>
            <p:ph type="sldImg"/>
          </p:nvPr>
        </p:nvSpPr>
        <p:spPr>
          <a:xfrm>
            <a:off x="379413" y="696913"/>
            <a:ext cx="6188075" cy="3481387"/>
          </a:xfrm>
          <a:ln/>
        </p:spPr>
      </p:sp>
      <p:sp>
        <p:nvSpPr>
          <p:cNvPr id="63492" name="Rectangle 3"/>
          <p:cNvSpPr>
            <a:spLocks noGrp="1" noChangeArrowheads="1"/>
          </p:cNvSpPr>
          <p:nvPr>
            <p:ph type="body" idx="1"/>
          </p:nvPr>
        </p:nvSpPr>
        <p:spPr>
          <a:noFill/>
          <a:ln w="9525"/>
        </p:spPr>
        <p:txBody>
          <a:bodyPr/>
          <a:lstStyle/>
          <a:p>
            <a:endParaRPr lang="en-US" altLang="en-US" smtClean="0"/>
          </a:p>
        </p:txBody>
      </p:sp>
    </p:spTree>
    <p:extLst>
      <p:ext uri="{BB962C8B-B14F-4D97-AF65-F5344CB8AC3E}">
        <p14:creationId xmlns:p14="http://schemas.microsoft.com/office/powerpoint/2010/main" val="535068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750" b="0" i="0">
                <a:solidFill>
                  <a:srgbClr val="5F5F5F"/>
                </a:solidFill>
                <a:latin typeface="Verdana"/>
                <a:cs typeface="Verdana"/>
              </a:defRPr>
            </a:lvl1pPr>
          </a:lstStyle>
          <a:p>
            <a:pPr marL="12700">
              <a:lnSpc>
                <a:spcPct val="100000"/>
              </a:lnSpc>
              <a:spcBef>
                <a:spcPts val="110"/>
              </a:spcBef>
            </a:pPr>
            <a:r>
              <a:rPr dirty="0"/>
              <a:t>MC</a:t>
            </a:r>
            <a:r>
              <a:rPr spc="-5" dirty="0"/>
              <a:t> </a:t>
            </a:r>
            <a:r>
              <a:rPr dirty="0"/>
              <a:t>-</a:t>
            </a:r>
            <a:r>
              <a:rPr spc="-10" dirty="0"/>
              <a:t> </a:t>
            </a:r>
            <a:r>
              <a:rPr spc="-20" dirty="0"/>
              <a:t>2018</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9/28/2023</a:t>
            </a:fld>
            <a:endParaRPr lang="en-US"/>
          </a:p>
        </p:txBody>
      </p:sp>
      <p:sp>
        <p:nvSpPr>
          <p:cNvPr id="6" name="Holder 6"/>
          <p:cNvSpPr>
            <a:spLocks noGrp="1"/>
          </p:cNvSpPr>
          <p:nvPr>
            <p:ph type="sldNum" sz="quarter" idx="7"/>
          </p:nvPr>
        </p:nvSpPr>
        <p:spPr/>
        <p:txBody>
          <a:bodyPr lIns="0" tIns="0" rIns="0" bIns="0"/>
          <a:lstStyle>
            <a:lvl1pPr>
              <a:defRPr sz="750" b="1" i="0">
                <a:solidFill>
                  <a:srgbClr val="5F5F5F"/>
                </a:solidFill>
                <a:latin typeface="Verdana"/>
                <a:cs typeface="Verdana"/>
              </a:defRPr>
            </a:lvl1pPr>
          </a:lstStyle>
          <a:p>
            <a:pPr marL="12700">
              <a:lnSpc>
                <a:spcPct val="100000"/>
              </a:lnSpc>
              <a:spcBef>
                <a:spcPts val="110"/>
              </a:spcBef>
            </a:pPr>
            <a:r>
              <a:rPr spc="-20" dirty="0"/>
              <a:t>1.</a:t>
            </a:r>
            <a:fld id="{81D60167-4931-47E6-BA6A-407CBD079E47}" type="slidenum">
              <a:rPr spc="-20" dirty="0"/>
              <a:t>‹#›</a:t>
            </a:fld>
            <a:endParaRPr spc="-2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2"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2"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8" name="Footer Placeholder 7"/>
          <p:cNvSpPr>
            <a:spLocks noGrp="1"/>
          </p:cNvSpPr>
          <p:nvPr>
            <p:ph type="ftr" sz="quarter" idx="11"/>
          </p:nvPr>
        </p:nvSpPr>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9" name="Slide Number Placeholder 8"/>
          <p:cNvSpPr>
            <a:spLocks noGrp="1"/>
          </p:cNvSpPr>
          <p:nvPr>
            <p:ph type="sldNum" sz="quarter" idx="12"/>
          </p:nvPr>
        </p:nvSpPr>
        <p:spPr/>
        <p:txBody>
          <a:bodyPr/>
          <a:lstStyle>
            <a:lvl1pPr>
              <a:defRPr/>
            </a:lvl1pPr>
          </a:lstStyle>
          <a:p>
            <a:pPr rtl="0" fontAlgn="base">
              <a:spcBef>
                <a:spcPct val="0"/>
              </a:spcBef>
              <a:spcAft>
                <a:spcPct val="0"/>
              </a:spcAft>
            </a:pPr>
            <a:fld id="{384564A0-8E16-4651-A185-5FFCEDF3B9FA}"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3003915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4" name="Footer Placeholder 3"/>
          <p:cNvSpPr>
            <a:spLocks noGrp="1"/>
          </p:cNvSpPr>
          <p:nvPr>
            <p:ph type="ftr" sz="quarter" idx="11"/>
          </p:nvPr>
        </p:nvSpPr>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5" name="Slide Number Placeholder 4"/>
          <p:cNvSpPr>
            <a:spLocks noGrp="1"/>
          </p:cNvSpPr>
          <p:nvPr>
            <p:ph type="sldNum" sz="quarter" idx="12"/>
          </p:nvPr>
        </p:nvSpPr>
        <p:spPr/>
        <p:txBody>
          <a:bodyPr/>
          <a:lstStyle>
            <a:lvl1pPr>
              <a:defRPr/>
            </a:lvl1pPr>
          </a:lstStyle>
          <a:p>
            <a:pPr rtl="0" fontAlgn="base">
              <a:spcBef>
                <a:spcPct val="0"/>
              </a:spcBef>
              <a:spcAft>
                <a:spcPct val="0"/>
              </a:spcAft>
            </a:pPr>
            <a:fld id="{F4D82EA2-D85C-48BF-8A93-EA0D2FE5D387}"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925732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3" name="Footer Placeholder 2"/>
          <p:cNvSpPr>
            <a:spLocks noGrp="1"/>
          </p:cNvSpPr>
          <p:nvPr>
            <p:ph type="ftr" sz="quarter" idx="11"/>
          </p:nvPr>
        </p:nvSpPr>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4" name="Slide Number Placeholder 3"/>
          <p:cNvSpPr>
            <a:spLocks noGrp="1"/>
          </p:cNvSpPr>
          <p:nvPr>
            <p:ph type="sldNum" sz="quarter" idx="12"/>
          </p:nvPr>
        </p:nvSpPr>
        <p:spPr/>
        <p:txBody>
          <a:bodyPr/>
          <a:lstStyle>
            <a:lvl1pPr>
              <a:defRPr/>
            </a:lvl1pPr>
          </a:lstStyle>
          <a:p>
            <a:pPr rtl="0" fontAlgn="base">
              <a:spcBef>
                <a:spcPct val="0"/>
              </a:spcBef>
              <a:spcAft>
                <a:spcPct val="0"/>
              </a:spcAft>
            </a:pPr>
            <a:fld id="{1157D14C-CC08-40B6-8437-BCF0EA7020D1}"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3477234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8" y="273055"/>
            <a:ext cx="681566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4"/>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6" name="Footer Placeholder 5"/>
          <p:cNvSpPr>
            <a:spLocks noGrp="1"/>
          </p:cNvSpPr>
          <p:nvPr>
            <p:ph type="ftr" sz="quarter" idx="11"/>
          </p:nvPr>
        </p:nvSpPr>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7" name="Slide Number Placeholder 6"/>
          <p:cNvSpPr>
            <a:spLocks noGrp="1"/>
          </p:cNvSpPr>
          <p:nvPr>
            <p:ph type="sldNum" sz="quarter" idx="12"/>
          </p:nvPr>
        </p:nvSpPr>
        <p:spPr/>
        <p:txBody>
          <a:bodyPr/>
          <a:lstStyle>
            <a:lvl1pPr>
              <a:defRPr/>
            </a:lvl1pPr>
          </a:lstStyle>
          <a:p>
            <a:pPr rtl="0" fontAlgn="base">
              <a:spcBef>
                <a:spcPct val="0"/>
              </a:spcBef>
              <a:spcAft>
                <a:spcPct val="0"/>
              </a:spcAft>
            </a:pPr>
            <a:fld id="{8EE747D5-FB23-45A0-9936-2AB24BB822A2}"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1877811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717" y="5367342"/>
            <a:ext cx="73152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6" name="Footer Placeholder 5"/>
          <p:cNvSpPr>
            <a:spLocks noGrp="1"/>
          </p:cNvSpPr>
          <p:nvPr>
            <p:ph type="ftr" sz="quarter" idx="11"/>
          </p:nvPr>
        </p:nvSpPr>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7" name="Slide Number Placeholder 6"/>
          <p:cNvSpPr>
            <a:spLocks noGrp="1"/>
          </p:cNvSpPr>
          <p:nvPr>
            <p:ph type="sldNum" sz="quarter" idx="12"/>
          </p:nvPr>
        </p:nvSpPr>
        <p:spPr/>
        <p:txBody>
          <a:bodyPr/>
          <a:lstStyle>
            <a:lvl1pPr>
              <a:defRPr/>
            </a:lvl1pPr>
          </a:lstStyle>
          <a:p>
            <a:pPr rtl="0" fontAlgn="base">
              <a:spcBef>
                <a:spcPct val="0"/>
              </a:spcBef>
              <a:spcAft>
                <a:spcPct val="0"/>
              </a:spcAft>
            </a:pPr>
            <a:fld id="{2A232921-A1F9-43F3-8BC8-8D5CBA5D2AFC}"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19439975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5" name="Footer Placeholder 4"/>
          <p:cNvSpPr>
            <a:spLocks noGrp="1"/>
          </p:cNvSpPr>
          <p:nvPr>
            <p:ph type="ftr" sz="quarter" idx="11"/>
          </p:nvPr>
        </p:nvSpPr>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6" name="Slide Number Placeholder 5"/>
          <p:cNvSpPr>
            <a:spLocks noGrp="1"/>
          </p:cNvSpPr>
          <p:nvPr>
            <p:ph type="sldNum" sz="quarter" idx="12"/>
          </p:nvPr>
        </p:nvSpPr>
        <p:spPr/>
        <p:txBody>
          <a:bodyPr/>
          <a:lstStyle>
            <a:lvl1pPr>
              <a:defRPr/>
            </a:lvl1pPr>
          </a:lstStyle>
          <a:p>
            <a:pPr rtl="0" fontAlgn="base">
              <a:spcBef>
                <a:spcPct val="0"/>
              </a:spcBef>
              <a:spcAft>
                <a:spcPct val="0"/>
              </a:spcAft>
            </a:pPr>
            <a:fld id="{315CEB7A-A053-429D-B447-D0F541C690E9}"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37823196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85309" y="225429"/>
            <a:ext cx="2279652" cy="59753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44233" y="225429"/>
            <a:ext cx="6637867" cy="59753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5" name="Footer Placeholder 4"/>
          <p:cNvSpPr>
            <a:spLocks noGrp="1"/>
          </p:cNvSpPr>
          <p:nvPr>
            <p:ph type="ftr" sz="quarter" idx="11"/>
          </p:nvPr>
        </p:nvSpPr>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6" name="Slide Number Placeholder 5"/>
          <p:cNvSpPr>
            <a:spLocks noGrp="1"/>
          </p:cNvSpPr>
          <p:nvPr>
            <p:ph type="sldNum" sz="quarter" idx="12"/>
          </p:nvPr>
        </p:nvSpPr>
        <p:spPr/>
        <p:txBody>
          <a:bodyPr/>
          <a:lstStyle>
            <a:lvl1pPr>
              <a:defRPr/>
            </a:lvl1pPr>
          </a:lstStyle>
          <a:p>
            <a:pPr rtl="0" fontAlgn="base">
              <a:spcBef>
                <a:spcPct val="0"/>
              </a:spcBef>
              <a:spcAft>
                <a:spcPct val="0"/>
              </a:spcAft>
            </a:pPr>
            <a:fld id="{4CDAF1AF-2F14-4EA2-AE2E-B0F7B219C001}"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29721736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2544235" y="225429"/>
            <a:ext cx="9120719" cy="10080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544235" y="1449390"/>
            <a:ext cx="4457700" cy="47513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7205137" y="1449390"/>
            <a:ext cx="4459817" cy="4751387"/>
          </a:xfrm>
        </p:spPr>
        <p:txBody>
          <a:bodyPr/>
          <a:lstStyle/>
          <a:p>
            <a:r>
              <a:rPr lang="en-US" smtClean="0"/>
              <a:t>Click icon to add clip art</a:t>
            </a:r>
            <a:endParaRPr lang="en-US"/>
          </a:p>
        </p:txBody>
      </p:sp>
      <p:sp>
        <p:nvSpPr>
          <p:cNvPr id="5" name="Date Placeholder 4"/>
          <p:cNvSpPr>
            <a:spLocks noGrp="1"/>
          </p:cNvSpPr>
          <p:nvPr>
            <p:ph type="dt" sz="half" idx="10"/>
          </p:nvPr>
        </p:nvSpPr>
        <p:spPr>
          <a:xfrm>
            <a:off x="575735" y="6308725"/>
            <a:ext cx="2451100" cy="349250"/>
          </a:xfrm>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6" name="Footer Placeholder 5"/>
          <p:cNvSpPr>
            <a:spLocks noGrp="1"/>
          </p:cNvSpPr>
          <p:nvPr>
            <p:ph type="ftr" sz="quarter" idx="11"/>
          </p:nvPr>
        </p:nvSpPr>
        <p:spPr>
          <a:xfrm>
            <a:off x="3168657" y="6308725"/>
            <a:ext cx="5753100" cy="349250"/>
          </a:xfrm>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7" name="Slide Number Placeholder 6"/>
          <p:cNvSpPr>
            <a:spLocks noGrp="1"/>
          </p:cNvSpPr>
          <p:nvPr>
            <p:ph type="sldNum" sz="quarter" idx="12"/>
          </p:nvPr>
        </p:nvSpPr>
        <p:spPr>
          <a:xfrm>
            <a:off x="9124951" y="6308725"/>
            <a:ext cx="2540000" cy="349250"/>
          </a:xfrm>
        </p:spPr>
        <p:txBody>
          <a:bodyPr/>
          <a:lstStyle>
            <a:lvl1pPr>
              <a:defRPr/>
            </a:lvl1pPr>
          </a:lstStyle>
          <a:p>
            <a:pPr rtl="0" fontAlgn="base">
              <a:spcBef>
                <a:spcPct val="0"/>
              </a:spcBef>
              <a:spcAft>
                <a:spcPct val="0"/>
              </a:spcAft>
            </a:pPr>
            <a:fld id="{5B6D7F81-D383-4C64-943A-5B2F1B32D755}"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34990462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544235" y="225429"/>
            <a:ext cx="9120719" cy="10080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544235" y="1449389"/>
            <a:ext cx="9120719" cy="2298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544235" y="3900492"/>
            <a:ext cx="9120719" cy="2300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575735" y="6308725"/>
            <a:ext cx="2451100" cy="349250"/>
          </a:xfrm>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6" name="Footer Placeholder 5"/>
          <p:cNvSpPr>
            <a:spLocks noGrp="1"/>
          </p:cNvSpPr>
          <p:nvPr>
            <p:ph type="ftr" sz="quarter" idx="11"/>
          </p:nvPr>
        </p:nvSpPr>
        <p:spPr>
          <a:xfrm>
            <a:off x="3168657" y="6308725"/>
            <a:ext cx="5753100" cy="349250"/>
          </a:xfrm>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7" name="Slide Number Placeholder 6"/>
          <p:cNvSpPr>
            <a:spLocks noGrp="1"/>
          </p:cNvSpPr>
          <p:nvPr>
            <p:ph type="sldNum" sz="quarter" idx="12"/>
          </p:nvPr>
        </p:nvSpPr>
        <p:spPr>
          <a:xfrm>
            <a:off x="9124951" y="6308725"/>
            <a:ext cx="2540000" cy="349250"/>
          </a:xfrm>
        </p:spPr>
        <p:txBody>
          <a:bodyPr/>
          <a:lstStyle>
            <a:lvl1pPr>
              <a:defRPr/>
            </a:lvl1pPr>
          </a:lstStyle>
          <a:p>
            <a:pPr rtl="0" fontAlgn="base">
              <a:spcBef>
                <a:spcPct val="0"/>
              </a:spcBef>
              <a:spcAft>
                <a:spcPct val="0"/>
              </a:spcAft>
            </a:pPr>
            <a:fld id="{35C76EAD-5CA6-40B8-A9FD-204ACB69DADC}"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3013702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50" b="1" i="0">
                <a:solidFill>
                  <a:srgbClr val="003366"/>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750" b="0" i="0">
                <a:solidFill>
                  <a:srgbClr val="5F5F5F"/>
                </a:solidFill>
                <a:latin typeface="Verdana"/>
                <a:cs typeface="Verdana"/>
              </a:defRPr>
            </a:lvl1pPr>
          </a:lstStyle>
          <a:p>
            <a:pPr marL="12700">
              <a:lnSpc>
                <a:spcPct val="100000"/>
              </a:lnSpc>
              <a:spcBef>
                <a:spcPts val="110"/>
              </a:spcBef>
            </a:pPr>
            <a:r>
              <a:rPr dirty="0"/>
              <a:t>MC</a:t>
            </a:r>
            <a:r>
              <a:rPr spc="-5" dirty="0"/>
              <a:t> </a:t>
            </a:r>
            <a:r>
              <a:rPr dirty="0"/>
              <a:t>-</a:t>
            </a:r>
            <a:r>
              <a:rPr spc="-10" dirty="0"/>
              <a:t> </a:t>
            </a:r>
            <a:r>
              <a:rPr spc="-20" dirty="0"/>
              <a:t>2018</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9/28/2023</a:t>
            </a:fld>
            <a:endParaRPr lang="en-US"/>
          </a:p>
        </p:txBody>
      </p:sp>
      <p:sp>
        <p:nvSpPr>
          <p:cNvPr id="6" name="Holder 6"/>
          <p:cNvSpPr>
            <a:spLocks noGrp="1"/>
          </p:cNvSpPr>
          <p:nvPr>
            <p:ph type="sldNum" sz="quarter" idx="7"/>
          </p:nvPr>
        </p:nvSpPr>
        <p:spPr/>
        <p:txBody>
          <a:bodyPr lIns="0" tIns="0" rIns="0" bIns="0"/>
          <a:lstStyle>
            <a:lvl1pPr>
              <a:defRPr sz="750" b="1" i="0">
                <a:solidFill>
                  <a:srgbClr val="5F5F5F"/>
                </a:solidFill>
                <a:latin typeface="Verdana"/>
                <a:cs typeface="Verdana"/>
              </a:defRPr>
            </a:lvl1pPr>
          </a:lstStyle>
          <a:p>
            <a:pPr marL="12700">
              <a:lnSpc>
                <a:spcPct val="100000"/>
              </a:lnSpc>
              <a:spcBef>
                <a:spcPts val="110"/>
              </a:spcBef>
            </a:pPr>
            <a:r>
              <a:rPr spc="-20" dirty="0"/>
              <a:t>1.</a:t>
            </a:r>
            <a:fld id="{81D60167-4931-47E6-BA6A-407CBD079E47}" type="slidenum">
              <a:rPr spc="-20" dirty="0"/>
              <a:t>‹#›</a:t>
            </a:fld>
            <a:endParaRPr spc="-2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50" b="1" i="0">
                <a:solidFill>
                  <a:srgbClr val="003366"/>
                </a:solidFill>
                <a:latin typeface="Arial"/>
                <a:cs typeface="Arial"/>
              </a:defRPr>
            </a:lvl1pPr>
          </a:lstStyle>
          <a:p>
            <a:endParaRPr/>
          </a:p>
        </p:txBody>
      </p:sp>
      <p:sp>
        <p:nvSpPr>
          <p:cNvPr id="3" name="Holder 3"/>
          <p:cNvSpPr>
            <a:spLocks noGrp="1"/>
          </p:cNvSpPr>
          <p:nvPr>
            <p:ph sz="half" idx="2"/>
          </p:nvPr>
        </p:nvSpPr>
        <p:spPr>
          <a:xfrm>
            <a:off x="455848" y="1705851"/>
            <a:ext cx="5429250" cy="3872229"/>
          </a:xfrm>
          <a:prstGeom prst="rect">
            <a:avLst/>
          </a:prstGeom>
        </p:spPr>
        <p:txBody>
          <a:bodyPr wrap="square" lIns="0" tIns="0" rIns="0" bIns="0">
            <a:spAutoFit/>
          </a:bodyPr>
          <a:lstStyle>
            <a:lvl1pPr>
              <a:defRPr sz="1800" b="0" i="0">
                <a:solidFill>
                  <a:schemeClr val="tx1"/>
                </a:solidFill>
                <a:latin typeface="Arial"/>
                <a:cs typeface="Arial"/>
              </a:defRPr>
            </a:lvl1pPr>
          </a:lstStyle>
          <a:p>
            <a:endParaRPr/>
          </a:p>
        </p:txBody>
      </p:sp>
      <p:sp>
        <p:nvSpPr>
          <p:cNvPr id="4" name="Holder 4"/>
          <p:cNvSpPr>
            <a:spLocks noGrp="1"/>
          </p:cNvSpPr>
          <p:nvPr>
            <p:ph sz="half" idx="3"/>
          </p:nvPr>
        </p:nvSpPr>
        <p:spPr>
          <a:xfrm>
            <a:off x="6319014" y="1705851"/>
            <a:ext cx="4161790" cy="3591560"/>
          </a:xfrm>
          <a:prstGeom prst="rect">
            <a:avLst/>
          </a:prstGeom>
        </p:spPr>
        <p:txBody>
          <a:bodyPr wrap="square" lIns="0" tIns="0" rIns="0" bIns="0">
            <a:spAutoFit/>
          </a:bodyPr>
          <a:lstStyle>
            <a:lvl1pPr>
              <a:defRPr sz="1800" b="0" i="0">
                <a:solidFill>
                  <a:schemeClr val="tx1"/>
                </a:solidFill>
                <a:latin typeface="Arial"/>
                <a:cs typeface="Arial"/>
              </a:defRPr>
            </a:lvl1pPr>
          </a:lstStyle>
          <a:p>
            <a:endParaRPr/>
          </a:p>
        </p:txBody>
      </p:sp>
      <p:sp>
        <p:nvSpPr>
          <p:cNvPr id="5" name="Holder 5"/>
          <p:cNvSpPr>
            <a:spLocks noGrp="1"/>
          </p:cNvSpPr>
          <p:nvPr>
            <p:ph type="ftr" sz="quarter" idx="5"/>
          </p:nvPr>
        </p:nvSpPr>
        <p:spPr/>
        <p:txBody>
          <a:bodyPr lIns="0" tIns="0" rIns="0" bIns="0"/>
          <a:lstStyle>
            <a:lvl1pPr>
              <a:defRPr sz="750" b="0" i="0">
                <a:solidFill>
                  <a:srgbClr val="5F5F5F"/>
                </a:solidFill>
                <a:latin typeface="Verdana"/>
                <a:cs typeface="Verdana"/>
              </a:defRPr>
            </a:lvl1pPr>
          </a:lstStyle>
          <a:p>
            <a:pPr marL="12700">
              <a:lnSpc>
                <a:spcPct val="100000"/>
              </a:lnSpc>
              <a:spcBef>
                <a:spcPts val="110"/>
              </a:spcBef>
            </a:pPr>
            <a:r>
              <a:rPr dirty="0"/>
              <a:t>MC</a:t>
            </a:r>
            <a:r>
              <a:rPr spc="-5" dirty="0"/>
              <a:t> </a:t>
            </a:r>
            <a:r>
              <a:rPr dirty="0"/>
              <a:t>-</a:t>
            </a:r>
            <a:r>
              <a:rPr spc="-10" dirty="0"/>
              <a:t> </a:t>
            </a:r>
            <a:r>
              <a:rPr spc="-20" dirty="0"/>
              <a:t>2018</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9/28/2023</a:t>
            </a:fld>
            <a:endParaRPr lang="en-US"/>
          </a:p>
        </p:txBody>
      </p:sp>
      <p:sp>
        <p:nvSpPr>
          <p:cNvPr id="7" name="Holder 7"/>
          <p:cNvSpPr>
            <a:spLocks noGrp="1"/>
          </p:cNvSpPr>
          <p:nvPr>
            <p:ph type="sldNum" sz="quarter" idx="7"/>
          </p:nvPr>
        </p:nvSpPr>
        <p:spPr/>
        <p:txBody>
          <a:bodyPr lIns="0" tIns="0" rIns="0" bIns="0"/>
          <a:lstStyle>
            <a:lvl1pPr>
              <a:defRPr sz="750" b="1" i="0">
                <a:solidFill>
                  <a:srgbClr val="5F5F5F"/>
                </a:solidFill>
                <a:latin typeface="Verdana"/>
                <a:cs typeface="Verdana"/>
              </a:defRPr>
            </a:lvl1pPr>
          </a:lstStyle>
          <a:p>
            <a:pPr marL="12700">
              <a:lnSpc>
                <a:spcPct val="100000"/>
              </a:lnSpc>
              <a:spcBef>
                <a:spcPts val="110"/>
              </a:spcBef>
            </a:pPr>
            <a:r>
              <a:rPr spc="-20" dirty="0"/>
              <a:t>1.</a:t>
            </a:r>
            <a:fld id="{81D60167-4931-47E6-BA6A-407CBD079E47}" type="slidenum">
              <a:rPr spc="-20" dirty="0"/>
              <a:t>‹#›</a:t>
            </a:fld>
            <a:endParaRPr spc="-2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50" b="1" i="0">
                <a:solidFill>
                  <a:srgbClr val="003366"/>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750" b="0" i="0">
                <a:solidFill>
                  <a:srgbClr val="5F5F5F"/>
                </a:solidFill>
                <a:latin typeface="Verdana"/>
                <a:cs typeface="Verdana"/>
              </a:defRPr>
            </a:lvl1pPr>
          </a:lstStyle>
          <a:p>
            <a:pPr marL="12700">
              <a:lnSpc>
                <a:spcPct val="100000"/>
              </a:lnSpc>
              <a:spcBef>
                <a:spcPts val="110"/>
              </a:spcBef>
            </a:pPr>
            <a:r>
              <a:rPr dirty="0"/>
              <a:t>MC</a:t>
            </a:r>
            <a:r>
              <a:rPr spc="-5" dirty="0"/>
              <a:t> </a:t>
            </a:r>
            <a:r>
              <a:rPr dirty="0"/>
              <a:t>-</a:t>
            </a:r>
            <a:r>
              <a:rPr spc="-10" dirty="0"/>
              <a:t> </a:t>
            </a:r>
            <a:r>
              <a:rPr spc="-20" dirty="0"/>
              <a:t>2018</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9/28/2023</a:t>
            </a:fld>
            <a:endParaRPr lang="en-US"/>
          </a:p>
        </p:txBody>
      </p:sp>
      <p:sp>
        <p:nvSpPr>
          <p:cNvPr id="5" name="Holder 5"/>
          <p:cNvSpPr>
            <a:spLocks noGrp="1"/>
          </p:cNvSpPr>
          <p:nvPr>
            <p:ph type="sldNum" sz="quarter" idx="7"/>
          </p:nvPr>
        </p:nvSpPr>
        <p:spPr/>
        <p:txBody>
          <a:bodyPr lIns="0" tIns="0" rIns="0" bIns="0"/>
          <a:lstStyle>
            <a:lvl1pPr>
              <a:defRPr sz="750" b="1" i="0">
                <a:solidFill>
                  <a:srgbClr val="5F5F5F"/>
                </a:solidFill>
                <a:latin typeface="Verdana"/>
                <a:cs typeface="Verdana"/>
              </a:defRPr>
            </a:lvl1pPr>
          </a:lstStyle>
          <a:p>
            <a:pPr marL="12700">
              <a:lnSpc>
                <a:spcPct val="100000"/>
              </a:lnSpc>
              <a:spcBef>
                <a:spcPts val="110"/>
              </a:spcBef>
            </a:pPr>
            <a:r>
              <a:rPr spc="-20" dirty="0"/>
              <a:t>1.</a:t>
            </a:r>
            <a:fld id="{81D60167-4931-47E6-BA6A-407CBD079E47}" type="slidenum">
              <a:rPr spc="-20" dirty="0"/>
              <a:t>‹#›</a:t>
            </a:fld>
            <a:endParaRPr spc="-2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750" b="0" i="0">
                <a:solidFill>
                  <a:srgbClr val="5F5F5F"/>
                </a:solidFill>
                <a:latin typeface="Verdana"/>
                <a:cs typeface="Verdana"/>
              </a:defRPr>
            </a:lvl1pPr>
          </a:lstStyle>
          <a:p>
            <a:pPr marL="12700">
              <a:lnSpc>
                <a:spcPct val="100000"/>
              </a:lnSpc>
              <a:spcBef>
                <a:spcPts val="110"/>
              </a:spcBef>
            </a:pPr>
            <a:r>
              <a:rPr dirty="0"/>
              <a:t>MC</a:t>
            </a:r>
            <a:r>
              <a:rPr spc="-5" dirty="0"/>
              <a:t> </a:t>
            </a:r>
            <a:r>
              <a:rPr dirty="0"/>
              <a:t>-</a:t>
            </a:r>
            <a:r>
              <a:rPr spc="-10" dirty="0"/>
              <a:t> </a:t>
            </a:r>
            <a:r>
              <a:rPr spc="-20" dirty="0"/>
              <a:t>2018</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9/28/2023</a:t>
            </a:fld>
            <a:endParaRPr lang="en-US"/>
          </a:p>
        </p:txBody>
      </p:sp>
      <p:sp>
        <p:nvSpPr>
          <p:cNvPr id="4" name="Holder 4"/>
          <p:cNvSpPr>
            <a:spLocks noGrp="1"/>
          </p:cNvSpPr>
          <p:nvPr>
            <p:ph type="sldNum" sz="quarter" idx="7"/>
          </p:nvPr>
        </p:nvSpPr>
        <p:spPr/>
        <p:txBody>
          <a:bodyPr lIns="0" tIns="0" rIns="0" bIns="0"/>
          <a:lstStyle>
            <a:lvl1pPr>
              <a:defRPr sz="750" b="1" i="0">
                <a:solidFill>
                  <a:srgbClr val="5F5F5F"/>
                </a:solidFill>
                <a:latin typeface="Verdana"/>
                <a:cs typeface="Verdana"/>
              </a:defRPr>
            </a:lvl1pPr>
          </a:lstStyle>
          <a:p>
            <a:pPr marL="12700">
              <a:lnSpc>
                <a:spcPct val="100000"/>
              </a:lnSpc>
              <a:spcBef>
                <a:spcPts val="110"/>
              </a:spcBef>
            </a:pPr>
            <a:r>
              <a:rPr spc="-20" dirty="0"/>
              <a:t>1.</a:t>
            </a:r>
            <a:fld id="{81D60167-4931-47E6-BA6A-407CBD079E47}" type="slidenum">
              <a:rPr spc="-20" dirty="0"/>
              <a:t>‹#›</a:t>
            </a:fld>
            <a:endParaRPr spc="-2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6257" name="Picture 177" descr="csk_biorep_page1IMAGE"/>
          <p:cNvPicPr>
            <a:picLocks noChangeAspect="1" noChangeArrowheads="1"/>
          </p:cNvPicPr>
          <p:nvPr/>
        </p:nvPicPr>
        <p:blipFill>
          <a:blip r:embed="rId2" cstate="print"/>
          <a:srcRect/>
          <a:stretch>
            <a:fillRect/>
          </a:stretch>
        </p:blipFill>
        <p:spPr bwMode="auto">
          <a:xfrm>
            <a:off x="0" y="0"/>
            <a:ext cx="12192000" cy="6858000"/>
          </a:xfrm>
          <a:prstGeom prst="rect">
            <a:avLst/>
          </a:prstGeom>
          <a:noFill/>
        </p:spPr>
      </p:pic>
      <p:sp>
        <p:nvSpPr>
          <p:cNvPr id="46082" name="Rectangle 2"/>
          <p:cNvSpPr>
            <a:spLocks noGrp="1" noChangeArrowheads="1"/>
          </p:cNvSpPr>
          <p:nvPr>
            <p:ph type="ctrTitle"/>
          </p:nvPr>
        </p:nvSpPr>
        <p:spPr>
          <a:xfrm>
            <a:off x="3024721" y="3176589"/>
            <a:ext cx="8612716" cy="2074862"/>
          </a:xfrm>
        </p:spPr>
        <p:txBody>
          <a:bodyPr/>
          <a:lstStyle>
            <a:lvl1pPr>
              <a:defRPr sz="3200"/>
            </a:lvl1pPr>
          </a:lstStyle>
          <a:p>
            <a:r>
              <a:rPr lang="en-US" smtClean="0"/>
              <a:t>Click to edit Master title style</a:t>
            </a:r>
            <a:endParaRPr lang="en-US"/>
          </a:p>
        </p:txBody>
      </p:sp>
      <p:sp>
        <p:nvSpPr>
          <p:cNvPr id="46083" name="Rectangle 3"/>
          <p:cNvSpPr>
            <a:spLocks noGrp="1" noChangeArrowheads="1"/>
          </p:cNvSpPr>
          <p:nvPr>
            <p:ph type="subTitle" idx="1"/>
          </p:nvPr>
        </p:nvSpPr>
        <p:spPr>
          <a:xfrm>
            <a:off x="575737" y="296867"/>
            <a:ext cx="7505700" cy="1368425"/>
          </a:xfrm>
        </p:spPr>
        <p:txBody>
          <a:bodyPr/>
          <a:lstStyle>
            <a:lvl1pPr marL="0" indent="0">
              <a:buFontTx/>
              <a:buNone/>
              <a:defRPr sz="1200"/>
            </a:lvl1pPr>
          </a:lstStyle>
          <a:p>
            <a:r>
              <a:rPr lang="en-US" smtClean="0"/>
              <a:t>Click to edit Master subtitle style</a:t>
            </a:r>
            <a:endParaRPr lang="en-US"/>
          </a:p>
        </p:txBody>
      </p:sp>
      <p:sp>
        <p:nvSpPr>
          <p:cNvPr id="46254" name="Rectangle 174"/>
          <p:cNvSpPr>
            <a:spLocks noGrp="1" noChangeArrowheads="1"/>
          </p:cNvSpPr>
          <p:nvPr>
            <p:ph type="dt" sz="half" idx="2"/>
          </p:nvPr>
        </p:nvSpPr>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46255" name="Rectangle 175"/>
          <p:cNvSpPr>
            <a:spLocks noGrp="1" noChangeArrowheads="1"/>
          </p:cNvSpPr>
          <p:nvPr>
            <p:ph type="ftr" sz="quarter" idx="3"/>
          </p:nvPr>
        </p:nvSpPr>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46256" name="Rectangle 176"/>
          <p:cNvSpPr>
            <a:spLocks noGrp="1" noChangeArrowheads="1"/>
          </p:cNvSpPr>
          <p:nvPr>
            <p:ph type="sldNum" sz="quarter" idx="4"/>
          </p:nvPr>
        </p:nvSpPr>
        <p:spPr/>
        <p:txBody>
          <a:bodyPr/>
          <a:lstStyle>
            <a:lvl1pPr>
              <a:defRPr/>
            </a:lvl1pPr>
          </a:lstStyle>
          <a:p>
            <a:pPr rtl="0" fontAlgn="base">
              <a:spcBef>
                <a:spcPct val="0"/>
              </a:spcBef>
              <a:spcAft>
                <a:spcPct val="0"/>
              </a:spcAft>
            </a:pPr>
            <a:fld id="{B959A3FB-12C1-4949-9DB2-4A4E63B4D691}"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1159225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5" name="Footer Placeholder 4"/>
          <p:cNvSpPr>
            <a:spLocks noGrp="1"/>
          </p:cNvSpPr>
          <p:nvPr>
            <p:ph type="ftr" sz="quarter" idx="11"/>
          </p:nvPr>
        </p:nvSpPr>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6" name="Slide Number Placeholder 5"/>
          <p:cNvSpPr>
            <a:spLocks noGrp="1"/>
          </p:cNvSpPr>
          <p:nvPr>
            <p:ph type="sldNum" sz="quarter" idx="12"/>
          </p:nvPr>
        </p:nvSpPr>
        <p:spPr/>
        <p:txBody>
          <a:bodyPr/>
          <a:lstStyle>
            <a:lvl1pPr>
              <a:defRPr/>
            </a:lvl1pPr>
          </a:lstStyle>
          <a:p>
            <a:pPr rtl="0" fontAlgn="base">
              <a:spcBef>
                <a:spcPct val="0"/>
              </a:spcBef>
              <a:spcAft>
                <a:spcPct val="0"/>
              </a:spcAft>
            </a:pPr>
            <a:fld id="{0A4C6ADE-B3AE-43C3-832B-D74B71E851A5}"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489384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4"/>
            <a:ext cx="10363200" cy="150018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5" name="Footer Placeholder 4"/>
          <p:cNvSpPr>
            <a:spLocks noGrp="1"/>
          </p:cNvSpPr>
          <p:nvPr>
            <p:ph type="ftr" sz="quarter" idx="11"/>
          </p:nvPr>
        </p:nvSpPr>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6" name="Slide Number Placeholder 5"/>
          <p:cNvSpPr>
            <a:spLocks noGrp="1"/>
          </p:cNvSpPr>
          <p:nvPr>
            <p:ph type="sldNum" sz="quarter" idx="12"/>
          </p:nvPr>
        </p:nvSpPr>
        <p:spPr/>
        <p:txBody>
          <a:bodyPr/>
          <a:lstStyle>
            <a:lvl1pPr>
              <a:defRPr/>
            </a:lvl1pPr>
          </a:lstStyle>
          <a:p>
            <a:pPr rtl="0" fontAlgn="base">
              <a:spcBef>
                <a:spcPct val="0"/>
              </a:spcBef>
              <a:spcAft>
                <a:spcPct val="0"/>
              </a:spcAft>
            </a:pPr>
            <a:fld id="{230960D1-EE98-401B-A2EE-B5EE14AF28C8}"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4093159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44235" y="1449390"/>
            <a:ext cx="4457700" cy="4751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205137" y="1449390"/>
            <a:ext cx="4459817" cy="4751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6" name="Footer Placeholder 5"/>
          <p:cNvSpPr>
            <a:spLocks noGrp="1"/>
          </p:cNvSpPr>
          <p:nvPr>
            <p:ph type="ftr" sz="quarter" idx="11"/>
          </p:nvPr>
        </p:nvSpPr>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7" name="Slide Number Placeholder 6"/>
          <p:cNvSpPr>
            <a:spLocks noGrp="1"/>
          </p:cNvSpPr>
          <p:nvPr>
            <p:ph type="sldNum" sz="quarter" idx="12"/>
          </p:nvPr>
        </p:nvSpPr>
        <p:spPr/>
        <p:txBody>
          <a:bodyPr/>
          <a:lstStyle>
            <a:lvl1pPr>
              <a:defRPr/>
            </a:lvl1pPr>
          </a:lstStyle>
          <a:p>
            <a:pPr rtl="0" fontAlgn="base">
              <a:spcBef>
                <a:spcPct val="0"/>
              </a:spcBef>
              <a:spcAft>
                <a:spcPct val="0"/>
              </a:spcAft>
            </a:pPr>
            <a:fld id="{B53C50EB-0A00-4B12-A89E-AE8488C7FCA8}"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35171132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6" Type="http://schemas.openxmlformats.org/officeDocument/2006/relationships/image" Target="../media/image3.jpeg"/><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image" Target="../media/image2.jpeg"/><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pic>
        <p:nvPicPr>
          <p:cNvPr id="17" name="bg object 17"/>
          <p:cNvPicPr/>
          <p:nvPr/>
        </p:nvPicPr>
        <p:blipFill>
          <a:blip r:embed="rId7" cstate="print"/>
          <a:stretch>
            <a:fillRect/>
          </a:stretch>
        </p:blipFill>
        <p:spPr>
          <a:xfrm>
            <a:off x="9645396" y="60960"/>
            <a:ext cx="2138171" cy="566927"/>
          </a:xfrm>
          <a:prstGeom prst="rect">
            <a:avLst/>
          </a:prstGeom>
        </p:spPr>
      </p:pic>
      <p:sp>
        <p:nvSpPr>
          <p:cNvPr id="2" name="Holder 2"/>
          <p:cNvSpPr>
            <a:spLocks noGrp="1"/>
          </p:cNvSpPr>
          <p:nvPr>
            <p:ph type="title"/>
          </p:nvPr>
        </p:nvSpPr>
        <p:spPr>
          <a:xfrm>
            <a:off x="321735" y="711937"/>
            <a:ext cx="7508240" cy="369569"/>
          </a:xfrm>
          <a:prstGeom prst="rect">
            <a:avLst/>
          </a:prstGeom>
        </p:spPr>
        <p:txBody>
          <a:bodyPr wrap="square" lIns="0" tIns="0" rIns="0" bIns="0">
            <a:spAutoFit/>
          </a:bodyPr>
          <a:lstStyle>
            <a:lvl1pPr>
              <a:defRPr sz="2250" b="1" i="0">
                <a:solidFill>
                  <a:srgbClr val="003366"/>
                </a:solidFill>
                <a:latin typeface="Arial"/>
                <a:cs typeface="Arial"/>
              </a:defRPr>
            </a:lvl1pPr>
          </a:lstStyle>
          <a:p>
            <a:endParaRPr/>
          </a:p>
        </p:txBody>
      </p:sp>
      <p:sp>
        <p:nvSpPr>
          <p:cNvPr id="3" name="Holder 3"/>
          <p:cNvSpPr>
            <a:spLocks noGrp="1"/>
          </p:cNvSpPr>
          <p:nvPr>
            <p:ph type="body" idx="1"/>
          </p:nvPr>
        </p:nvSpPr>
        <p:spPr>
          <a:xfrm>
            <a:off x="302609" y="2557105"/>
            <a:ext cx="10699115" cy="137350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217141" y="6700340"/>
            <a:ext cx="527050" cy="142240"/>
          </a:xfrm>
          <a:prstGeom prst="rect">
            <a:avLst/>
          </a:prstGeom>
        </p:spPr>
        <p:txBody>
          <a:bodyPr wrap="square" lIns="0" tIns="0" rIns="0" bIns="0">
            <a:spAutoFit/>
          </a:bodyPr>
          <a:lstStyle>
            <a:lvl1pPr>
              <a:defRPr sz="750" b="0" i="0">
                <a:solidFill>
                  <a:srgbClr val="5F5F5F"/>
                </a:solidFill>
                <a:latin typeface="Verdana"/>
                <a:cs typeface="Verdana"/>
              </a:defRPr>
            </a:lvl1pPr>
          </a:lstStyle>
          <a:p>
            <a:pPr marL="12700">
              <a:lnSpc>
                <a:spcPct val="100000"/>
              </a:lnSpc>
              <a:spcBef>
                <a:spcPts val="110"/>
              </a:spcBef>
            </a:pPr>
            <a:r>
              <a:rPr dirty="0"/>
              <a:t>MC</a:t>
            </a:r>
            <a:r>
              <a:rPr spc="-5" dirty="0"/>
              <a:t> </a:t>
            </a:r>
            <a:r>
              <a:rPr dirty="0"/>
              <a:t>-</a:t>
            </a:r>
            <a:r>
              <a:rPr spc="-10" dirty="0"/>
              <a:t> </a:t>
            </a:r>
            <a:r>
              <a:rPr spc="-20" dirty="0"/>
              <a:t>2018</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9/28/2023</a:t>
            </a:fld>
            <a:endParaRPr lang="en-US"/>
          </a:p>
        </p:txBody>
      </p:sp>
      <p:sp>
        <p:nvSpPr>
          <p:cNvPr id="6" name="Holder 6"/>
          <p:cNvSpPr>
            <a:spLocks noGrp="1"/>
          </p:cNvSpPr>
          <p:nvPr>
            <p:ph type="sldNum" sz="quarter" idx="7"/>
          </p:nvPr>
        </p:nvSpPr>
        <p:spPr>
          <a:xfrm>
            <a:off x="11437619" y="6696896"/>
            <a:ext cx="304800" cy="142240"/>
          </a:xfrm>
          <a:prstGeom prst="rect">
            <a:avLst/>
          </a:prstGeom>
        </p:spPr>
        <p:txBody>
          <a:bodyPr wrap="square" lIns="0" tIns="0" rIns="0" bIns="0">
            <a:spAutoFit/>
          </a:bodyPr>
          <a:lstStyle>
            <a:lvl1pPr>
              <a:defRPr sz="750" b="1" i="0">
                <a:solidFill>
                  <a:srgbClr val="5F5F5F"/>
                </a:solidFill>
                <a:latin typeface="Verdana"/>
                <a:cs typeface="Verdana"/>
              </a:defRPr>
            </a:lvl1pPr>
          </a:lstStyle>
          <a:p>
            <a:pPr marL="12700">
              <a:lnSpc>
                <a:spcPct val="100000"/>
              </a:lnSpc>
              <a:spcBef>
                <a:spcPts val="110"/>
              </a:spcBef>
            </a:pPr>
            <a:r>
              <a:rPr spc="-20" dirty="0"/>
              <a:t>1.</a:t>
            </a:r>
            <a:fld id="{81D60167-4931-47E6-BA6A-407CBD079E47}" type="slidenum">
              <a:rPr spc="-20" dirty="0"/>
              <a:t>‹#›</a:t>
            </a:fld>
            <a:endParaRPr spc="-2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alphaModFix amt="7000"/>
            <a:lum/>
          </a:blip>
          <a:srcRect/>
          <a:stretch>
            <a:fillRect l="6000" t="10000" r="-8000"/>
          </a:stretch>
        </a:blipFill>
        <a:effectLst/>
      </p:bgPr>
    </p:bg>
    <p:spTree>
      <p:nvGrpSpPr>
        <p:cNvPr id="1" name=""/>
        <p:cNvGrpSpPr/>
        <p:nvPr/>
      </p:nvGrpSpPr>
      <p:grpSpPr>
        <a:xfrm>
          <a:off x="0" y="0"/>
          <a:ext cx="0" cy="0"/>
          <a:chOff x="0" y="0"/>
          <a:chExt cx="0" cy="0"/>
        </a:xfrm>
      </p:grpSpPr>
      <p:pic>
        <p:nvPicPr>
          <p:cNvPr id="22694" name="Picture 166" descr="csk_biorep_page2IMAGE"/>
          <p:cNvPicPr>
            <a:picLocks noChangeAspect="1" noChangeArrowheads="1"/>
          </p:cNvPicPr>
          <p:nvPr/>
        </p:nvPicPr>
        <p:blipFill>
          <a:blip r:embed="rId16" cstate="print"/>
          <a:srcRect/>
          <a:stretch>
            <a:fillRect/>
          </a:stretch>
        </p:blipFill>
        <p:spPr bwMode="auto">
          <a:xfrm>
            <a:off x="0" y="0"/>
            <a:ext cx="12192000" cy="6858000"/>
          </a:xfrm>
          <a:prstGeom prst="rect">
            <a:avLst/>
          </a:prstGeom>
          <a:noFill/>
        </p:spPr>
      </p:pic>
      <p:sp>
        <p:nvSpPr>
          <p:cNvPr id="22530" name="Rectangle 2"/>
          <p:cNvSpPr>
            <a:spLocks noGrp="1" noChangeArrowheads="1"/>
          </p:cNvSpPr>
          <p:nvPr>
            <p:ph type="title"/>
          </p:nvPr>
        </p:nvSpPr>
        <p:spPr bwMode="auto">
          <a:xfrm>
            <a:off x="2544235" y="225429"/>
            <a:ext cx="9120719" cy="10080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2531" name="Rectangle 3"/>
          <p:cNvSpPr>
            <a:spLocks noGrp="1" noChangeArrowheads="1"/>
          </p:cNvSpPr>
          <p:nvPr>
            <p:ph type="body" idx="1"/>
          </p:nvPr>
        </p:nvSpPr>
        <p:spPr bwMode="auto">
          <a:xfrm>
            <a:off x="2544235" y="1449390"/>
            <a:ext cx="9120719" cy="47513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2532" name="Rectangle 4"/>
          <p:cNvSpPr>
            <a:spLocks noGrp="1" noChangeArrowheads="1"/>
          </p:cNvSpPr>
          <p:nvPr>
            <p:ph type="dt" sz="half" idx="2"/>
          </p:nvPr>
        </p:nvSpPr>
        <p:spPr bwMode="auto">
          <a:xfrm>
            <a:off x="575735" y="6308725"/>
            <a:ext cx="2451100" cy="349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900">
                <a:latin typeface="+mn-lt"/>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22533" name="Rectangle 5"/>
          <p:cNvSpPr>
            <a:spLocks noGrp="1" noChangeArrowheads="1"/>
          </p:cNvSpPr>
          <p:nvPr>
            <p:ph type="ftr" sz="quarter" idx="3"/>
          </p:nvPr>
        </p:nvSpPr>
        <p:spPr bwMode="auto">
          <a:xfrm>
            <a:off x="3168657" y="6308725"/>
            <a:ext cx="5753100" cy="349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900">
                <a:latin typeface="+mn-lt"/>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22534" name="Rectangle 6"/>
          <p:cNvSpPr>
            <a:spLocks noGrp="1" noChangeArrowheads="1"/>
          </p:cNvSpPr>
          <p:nvPr>
            <p:ph type="sldNum" sz="quarter" idx="4"/>
          </p:nvPr>
        </p:nvSpPr>
        <p:spPr bwMode="auto">
          <a:xfrm>
            <a:off x="9124951" y="6308725"/>
            <a:ext cx="2540000" cy="349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900">
                <a:latin typeface="+mn-lt"/>
              </a:defRPr>
            </a:lvl1pPr>
          </a:lstStyle>
          <a:p>
            <a:pPr rtl="0" fontAlgn="base">
              <a:spcBef>
                <a:spcPct val="0"/>
              </a:spcBef>
              <a:spcAft>
                <a:spcPct val="0"/>
              </a:spcAft>
            </a:pPr>
            <a:fld id="{3F6FC8E5-14CA-48A0-A1F8-319ECDA3C4C2}"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3214521370"/>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hdr="0" ftr="0" dt="0"/>
  <p:txStyles>
    <p:titleStyle>
      <a:lvl1pPr algn="l" rtl="0" eaLnBrk="1" fontAlgn="base" hangingPunct="1">
        <a:spcBef>
          <a:spcPct val="0"/>
        </a:spcBef>
        <a:spcAft>
          <a:spcPct val="0"/>
        </a:spcAft>
        <a:defRPr sz="2800">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Century Gothic" pitchFamily="34" charset="0"/>
          <a:cs typeface="Times New Roman" pitchFamily="18" charset="0"/>
        </a:defRPr>
      </a:lvl2pPr>
      <a:lvl3pPr algn="l" rtl="0" eaLnBrk="1" fontAlgn="base" hangingPunct="1">
        <a:spcBef>
          <a:spcPct val="0"/>
        </a:spcBef>
        <a:spcAft>
          <a:spcPct val="0"/>
        </a:spcAft>
        <a:defRPr sz="2800">
          <a:solidFill>
            <a:schemeClr val="tx1"/>
          </a:solidFill>
          <a:latin typeface="Century Gothic" pitchFamily="34" charset="0"/>
          <a:cs typeface="Times New Roman" pitchFamily="18" charset="0"/>
        </a:defRPr>
      </a:lvl3pPr>
      <a:lvl4pPr algn="l" rtl="0" eaLnBrk="1" fontAlgn="base" hangingPunct="1">
        <a:spcBef>
          <a:spcPct val="0"/>
        </a:spcBef>
        <a:spcAft>
          <a:spcPct val="0"/>
        </a:spcAft>
        <a:defRPr sz="2800">
          <a:solidFill>
            <a:schemeClr val="tx1"/>
          </a:solidFill>
          <a:latin typeface="Century Gothic" pitchFamily="34" charset="0"/>
          <a:cs typeface="Times New Roman" pitchFamily="18" charset="0"/>
        </a:defRPr>
      </a:lvl4pPr>
      <a:lvl5pPr algn="l" rtl="0" eaLnBrk="1" fontAlgn="base" hangingPunct="1">
        <a:spcBef>
          <a:spcPct val="0"/>
        </a:spcBef>
        <a:spcAft>
          <a:spcPct val="0"/>
        </a:spcAft>
        <a:defRPr sz="2800">
          <a:solidFill>
            <a:schemeClr val="tx1"/>
          </a:solidFill>
          <a:latin typeface="Century Gothic" pitchFamily="34" charset="0"/>
          <a:cs typeface="Times New Roman" pitchFamily="18" charset="0"/>
        </a:defRPr>
      </a:lvl5pPr>
      <a:lvl6pPr marL="457200" algn="l" rtl="0" eaLnBrk="1" fontAlgn="base" hangingPunct="1">
        <a:spcBef>
          <a:spcPct val="0"/>
        </a:spcBef>
        <a:spcAft>
          <a:spcPct val="0"/>
        </a:spcAft>
        <a:defRPr sz="2800">
          <a:solidFill>
            <a:schemeClr val="tx1"/>
          </a:solidFill>
          <a:latin typeface="Century Gothic" pitchFamily="34" charset="0"/>
          <a:cs typeface="Times New Roman" pitchFamily="18" charset="0"/>
        </a:defRPr>
      </a:lvl6pPr>
      <a:lvl7pPr marL="914400" algn="l" rtl="0" eaLnBrk="1" fontAlgn="base" hangingPunct="1">
        <a:spcBef>
          <a:spcPct val="0"/>
        </a:spcBef>
        <a:spcAft>
          <a:spcPct val="0"/>
        </a:spcAft>
        <a:defRPr sz="2800">
          <a:solidFill>
            <a:schemeClr val="tx1"/>
          </a:solidFill>
          <a:latin typeface="Century Gothic" pitchFamily="34" charset="0"/>
          <a:cs typeface="Times New Roman" pitchFamily="18" charset="0"/>
        </a:defRPr>
      </a:lvl7pPr>
      <a:lvl8pPr marL="1371600" algn="l" rtl="0" eaLnBrk="1" fontAlgn="base" hangingPunct="1">
        <a:spcBef>
          <a:spcPct val="0"/>
        </a:spcBef>
        <a:spcAft>
          <a:spcPct val="0"/>
        </a:spcAft>
        <a:defRPr sz="2800">
          <a:solidFill>
            <a:schemeClr val="tx1"/>
          </a:solidFill>
          <a:latin typeface="Century Gothic" pitchFamily="34" charset="0"/>
          <a:cs typeface="Times New Roman" pitchFamily="18" charset="0"/>
        </a:defRPr>
      </a:lvl8pPr>
      <a:lvl9pPr marL="1828800" algn="l" rtl="0" eaLnBrk="1" fontAlgn="base" hangingPunct="1">
        <a:spcBef>
          <a:spcPct val="0"/>
        </a:spcBef>
        <a:spcAft>
          <a:spcPct val="0"/>
        </a:spcAft>
        <a:defRPr sz="2800">
          <a:solidFill>
            <a:schemeClr val="tx1"/>
          </a:solidFill>
          <a:latin typeface="Century Gothic" pitchFamily="34" charset="0"/>
          <a:cs typeface="Times New Roman" pitchFamily="18" charset="0"/>
        </a:defRPr>
      </a:lvl9pPr>
    </p:titleStyle>
    <p:bodyStyle>
      <a:lvl1pPr marL="342900" indent="-342900" algn="l" rtl="0" eaLnBrk="1" fontAlgn="base" hangingPunct="1">
        <a:spcBef>
          <a:spcPct val="20000"/>
        </a:spcBef>
        <a:spcAft>
          <a:spcPct val="20000"/>
        </a:spcAft>
        <a:buClr>
          <a:schemeClr val="tx1"/>
        </a:buClr>
        <a:buChar char="•"/>
        <a:defRPr sz="2000">
          <a:solidFill>
            <a:schemeClr val="tx1"/>
          </a:solidFill>
          <a:latin typeface="+mn-lt"/>
          <a:ea typeface="+mn-ea"/>
          <a:cs typeface="+mn-cs"/>
        </a:defRPr>
      </a:lvl1pPr>
      <a:lvl2pPr marL="742950" indent="-285750" algn="l" rtl="0" eaLnBrk="1" fontAlgn="base" hangingPunct="1">
        <a:spcBef>
          <a:spcPct val="20000"/>
        </a:spcBef>
        <a:spcAft>
          <a:spcPct val="20000"/>
        </a:spcAft>
        <a:buClr>
          <a:schemeClr val="tx1"/>
        </a:buClr>
        <a:buChar char="•"/>
        <a:defRPr>
          <a:solidFill>
            <a:schemeClr val="tx1"/>
          </a:solidFill>
          <a:latin typeface="+mn-lt"/>
          <a:cs typeface="+mn-cs"/>
        </a:defRPr>
      </a:lvl2pPr>
      <a:lvl3pPr marL="1143000" indent="-228600" algn="l" rtl="0" eaLnBrk="1" fontAlgn="base" hangingPunct="1">
        <a:spcBef>
          <a:spcPct val="20000"/>
        </a:spcBef>
        <a:spcAft>
          <a:spcPct val="20000"/>
        </a:spcAft>
        <a:buClr>
          <a:schemeClr val="tx1"/>
        </a:buClr>
        <a:buChar char="•"/>
        <a:defRPr sz="1600">
          <a:solidFill>
            <a:schemeClr val="tx1"/>
          </a:solidFill>
          <a:latin typeface="+mn-lt"/>
          <a:cs typeface="+mn-cs"/>
        </a:defRPr>
      </a:lvl3pPr>
      <a:lvl4pPr marL="1600200" indent="-228600" algn="l" rtl="0" eaLnBrk="1" fontAlgn="base" hangingPunct="1">
        <a:spcBef>
          <a:spcPct val="20000"/>
        </a:spcBef>
        <a:spcAft>
          <a:spcPct val="20000"/>
        </a:spcAft>
        <a:buClr>
          <a:schemeClr val="tx1"/>
        </a:buClr>
        <a:buChar char="•"/>
        <a:defRPr sz="1400">
          <a:solidFill>
            <a:schemeClr val="tx1"/>
          </a:solidFill>
          <a:latin typeface="+mn-lt"/>
          <a:cs typeface="+mn-cs"/>
        </a:defRPr>
      </a:lvl4pPr>
      <a:lvl5pPr marL="2057400" indent="-228600" algn="l" rtl="0" eaLnBrk="1" fontAlgn="base" hangingPunct="1">
        <a:spcBef>
          <a:spcPct val="20000"/>
        </a:spcBef>
        <a:spcAft>
          <a:spcPct val="20000"/>
        </a:spcAft>
        <a:buClr>
          <a:schemeClr val="tx1"/>
        </a:buClr>
        <a:buChar char="•"/>
        <a:defRPr sz="1200">
          <a:solidFill>
            <a:schemeClr val="tx1"/>
          </a:solidFill>
          <a:latin typeface="+mn-lt"/>
          <a:cs typeface="+mn-cs"/>
        </a:defRPr>
      </a:lvl5pPr>
      <a:lvl6pPr marL="2514600" indent="-228600" algn="l" rtl="0" eaLnBrk="1" fontAlgn="base" hangingPunct="1">
        <a:spcBef>
          <a:spcPct val="20000"/>
        </a:spcBef>
        <a:spcAft>
          <a:spcPct val="20000"/>
        </a:spcAft>
        <a:buClr>
          <a:schemeClr val="tx1"/>
        </a:buClr>
        <a:buChar char="•"/>
        <a:defRPr sz="1200">
          <a:solidFill>
            <a:schemeClr val="tx1"/>
          </a:solidFill>
          <a:latin typeface="+mn-lt"/>
          <a:cs typeface="+mn-cs"/>
        </a:defRPr>
      </a:lvl6pPr>
      <a:lvl7pPr marL="2971800" indent="-228600" algn="l" rtl="0" eaLnBrk="1" fontAlgn="base" hangingPunct="1">
        <a:spcBef>
          <a:spcPct val="20000"/>
        </a:spcBef>
        <a:spcAft>
          <a:spcPct val="20000"/>
        </a:spcAft>
        <a:buClr>
          <a:schemeClr val="tx1"/>
        </a:buClr>
        <a:buChar char="•"/>
        <a:defRPr sz="1200">
          <a:solidFill>
            <a:schemeClr val="tx1"/>
          </a:solidFill>
          <a:latin typeface="+mn-lt"/>
          <a:cs typeface="+mn-cs"/>
        </a:defRPr>
      </a:lvl7pPr>
      <a:lvl8pPr marL="3429000" indent="-228600" algn="l" rtl="0" eaLnBrk="1" fontAlgn="base" hangingPunct="1">
        <a:spcBef>
          <a:spcPct val="20000"/>
        </a:spcBef>
        <a:spcAft>
          <a:spcPct val="20000"/>
        </a:spcAft>
        <a:buClr>
          <a:schemeClr val="tx1"/>
        </a:buClr>
        <a:buChar char="•"/>
        <a:defRPr sz="1200">
          <a:solidFill>
            <a:schemeClr val="tx1"/>
          </a:solidFill>
          <a:latin typeface="+mn-lt"/>
          <a:cs typeface="+mn-cs"/>
        </a:defRPr>
      </a:lvl8pPr>
      <a:lvl9pPr marL="3886200" indent="-228600" algn="l" rtl="0" eaLnBrk="1" fontAlgn="base" hangingPunct="1">
        <a:spcBef>
          <a:spcPct val="20000"/>
        </a:spcBef>
        <a:spcAft>
          <a:spcPct val="20000"/>
        </a:spcAft>
        <a:buClr>
          <a:schemeClr val="tx1"/>
        </a:buClr>
        <a:buChar char="•"/>
        <a:defRPr sz="12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6"/>
          <p:cNvSpPr>
            <a:spLocks noGrp="1" noChangeArrowheads="1"/>
          </p:cNvSpPr>
          <p:nvPr>
            <p:ph type="subTitle" idx="1"/>
          </p:nvPr>
        </p:nvSpPr>
        <p:spPr>
          <a:xfrm>
            <a:off x="8458200" y="5474905"/>
            <a:ext cx="3657592" cy="1244149"/>
          </a:xfrm>
          <a:ln w="38100">
            <a:solidFill>
              <a:srgbClr val="3333CC"/>
            </a:solidFill>
          </a:ln>
        </p:spPr>
        <p:txBody>
          <a:bodyPr/>
          <a:lstStyle/>
          <a:p>
            <a:pPr>
              <a:defRPr/>
            </a:pPr>
            <a:r>
              <a:rPr lang="en-US" altLang="en-US" sz="2200" b="1" u="sng" dirty="0">
                <a:solidFill>
                  <a:srgbClr val="00B050"/>
                </a:solidFill>
              </a:rPr>
              <a:t>Dr. Engr. M Malook Rind</a:t>
            </a:r>
          </a:p>
          <a:p>
            <a:pPr algn="l">
              <a:defRPr/>
            </a:pPr>
            <a:r>
              <a:rPr lang="en-US" altLang="en-US" b="1" dirty="0" err="1" smtClean="0">
                <a:solidFill>
                  <a:schemeClr val="tx1"/>
                </a:solidFill>
                <a:latin typeface="+mj-lt"/>
              </a:rPr>
              <a:t>Ph.D</a:t>
            </a:r>
            <a:r>
              <a:rPr lang="en-US" altLang="en-US" b="1" dirty="0" smtClean="0">
                <a:solidFill>
                  <a:schemeClr val="tx1"/>
                </a:solidFill>
                <a:latin typeface="+mj-lt"/>
              </a:rPr>
              <a:t> (I.T), ME (CSN), MBA (MIS), BE (CS)</a:t>
            </a:r>
          </a:p>
          <a:p>
            <a:pPr algn="l">
              <a:defRPr/>
            </a:pPr>
            <a:r>
              <a:rPr lang="en-US" altLang="en-US" b="1" dirty="0" smtClean="0">
                <a:solidFill>
                  <a:schemeClr val="tx1"/>
                </a:solidFill>
                <a:latin typeface="+mj-lt"/>
              </a:rPr>
              <a:t>CCNA, CCNP, Juniper Certified.</a:t>
            </a:r>
          </a:p>
          <a:p>
            <a:pPr algn="l">
              <a:defRPr/>
            </a:pPr>
            <a:r>
              <a:rPr lang="en-US" altLang="en-US" sz="1400" b="1" dirty="0">
                <a:solidFill>
                  <a:srgbClr val="0070C0"/>
                </a:solidFill>
                <a:latin typeface="+mj-lt"/>
              </a:rPr>
              <a:t>Professor (Computer Science)</a:t>
            </a:r>
          </a:p>
          <a:p>
            <a:pPr algn="l">
              <a:defRPr/>
            </a:pPr>
            <a:endParaRPr lang="en-US" altLang="en-US" sz="1600" b="1" dirty="0">
              <a:latin typeface="+mj-lt"/>
            </a:endParaRPr>
          </a:p>
        </p:txBody>
      </p:sp>
      <p:sp>
        <p:nvSpPr>
          <p:cNvPr id="3" name="Rounded Rectangle 2"/>
          <p:cNvSpPr/>
          <p:nvPr/>
        </p:nvSpPr>
        <p:spPr bwMode="auto">
          <a:xfrm>
            <a:off x="2074872" y="110485"/>
            <a:ext cx="8065827" cy="646754"/>
          </a:xfrm>
          <a:prstGeom prst="roundRect">
            <a:avLst/>
          </a:prstGeom>
          <a:solidFill>
            <a:schemeClr val="accent2">
              <a:lumMod val="20000"/>
              <a:lumOff val="80000"/>
            </a:schemeClr>
          </a:solidFill>
          <a:ln w="38100" cap="flat" cmpd="sng" algn="ctr">
            <a:solidFill>
              <a:srgbClr val="FF0000"/>
            </a:solidFill>
            <a:prstDash val="solid"/>
            <a:round/>
            <a:headEnd type="none" w="sm" len="sm"/>
            <a:tailEnd type="none" w="sm" len="sm"/>
          </a:ln>
          <a:effectLst/>
        </p:spPr>
        <p:txBody>
          <a:bodyPr/>
          <a:lstStyle/>
          <a:p>
            <a:pPr algn="ctr" rtl="0" fontAlgn="base">
              <a:spcBef>
                <a:spcPct val="0"/>
              </a:spcBef>
              <a:spcAft>
                <a:spcPct val="0"/>
              </a:spcAft>
              <a:defRPr/>
            </a:pPr>
            <a:r>
              <a:rPr lang="en-US" sz="3600" b="1" kern="1200" dirty="0">
                <a:solidFill>
                  <a:srgbClr val="0041C4"/>
                </a:solidFill>
                <a:latin typeface="Times New Roman" pitchFamily="18" charset="0"/>
                <a:ea typeface="+mn-ea"/>
                <a:cs typeface="Times New Roman" pitchFamily="18" charset="0"/>
              </a:rPr>
              <a:t>“Information Security”</a:t>
            </a:r>
            <a:endParaRPr lang="en-US" altLang="en-US" sz="3600" b="1" kern="1200" dirty="0">
              <a:solidFill>
                <a:srgbClr val="0041C4"/>
              </a:solidFill>
              <a:latin typeface="Times New Roman" pitchFamily="18" charset="0"/>
              <a:ea typeface="+mn-ea"/>
              <a:cs typeface="Times New Roman" pitchFamily="18" charset="0"/>
            </a:endParaRPr>
          </a:p>
        </p:txBody>
      </p:sp>
      <p:sp>
        <p:nvSpPr>
          <p:cNvPr id="9218" name="AutoShape 2" descr="Image result for kdu university college logo hd"/>
          <p:cNvSpPr>
            <a:spLocks noChangeAspect="1" noChangeArrowheads="1"/>
          </p:cNvSpPr>
          <p:nvPr/>
        </p:nvSpPr>
        <p:spPr bwMode="auto">
          <a:xfrm>
            <a:off x="1679575" y="-144460"/>
            <a:ext cx="304800" cy="304801"/>
          </a:xfrm>
          <a:prstGeom prst="rect">
            <a:avLst/>
          </a:prstGeom>
          <a:noFill/>
        </p:spPr>
        <p:txBody>
          <a:bodyPr vert="horz" wrap="square" lIns="91440" tIns="45720" rIns="91440" bIns="45720" numCol="1" anchor="t" anchorCtr="0" compatLnSpc="1">
            <a:prstTxWarp prst="textNoShape">
              <a:avLst/>
            </a:prstTxWarp>
          </a:bodyPr>
          <a:lstStyle/>
          <a:p>
            <a:pPr algn="ctr" rtl="0" fontAlgn="base">
              <a:spcBef>
                <a:spcPct val="0"/>
              </a:spcBef>
              <a:spcAft>
                <a:spcPct val="0"/>
              </a:spcAft>
            </a:pPr>
            <a:endParaRPr lang="en-US" sz="2400" kern="1200">
              <a:solidFill>
                <a:srgbClr val="000000"/>
              </a:solidFill>
              <a:latin typeface="Times New Roman" pitchFamily="18" charset="0"/>
              <a:ea typeface="+mn-ea"/>
              <a:cs typeface="Times New Roman" pitchFamily="18" charset="0"/>
            </a:endParaRPr>
          </a:p>
        </p:txBody>
      </p:sp>
      <p:sp>
        <p:nvSpPr>
          <p:cNvPr id="8194" name="AutoShape 2" descr="Image result for asia pacific university malaysia logo hd"/>
          <p:cNvSpPr>
            <a:spLocks noChangeAspect="1" noChangeArrowheads="1"/>
          </p:cNvSpPr>
          <p:nvPr/>
        </p:nvSpPr>
        <p:spPr bwMode="auto">
          <a:xfrm>
            <a:off x="1679575" y="-144460"/>
            <a:ext cx="304800" cy="304801"/>
          </a:xfrm>
          <a:prstGeom prst="rect">
            <a:avLst/>
          </a:prstGeom>
          <a:noFill/>
        </p:spPr>
        <p:txBody>
          <a:bodyPr vert="horz" wrap="square" lIns="91440" tIns="45720" rIns="91440" bIns="45720" numCol="1" anchor="t" anchorCtr="0" compatLnSpc="1">
            <a:prstTxWarp prst="textNoShape">
              <a:avLst/>
            </a:prstTxWarp>
          </a:bodyPr>
          <a:lstStyle/>
          <a:p>
            <a:pPr algn="ctr" rtl="0" fontAlgn="base">
              <a:spcBef>
                <a:spcPct val="0"/>
              </a:spcBef>
              <a:spcAft>
                <a:spcPct val="0"/>
              </a:spcAft>
            </a:pPr>
            <a:endParaRPr lang="en-US" sz="2400" kern="1200">
              <a:solidFill>
                <a:srgbClr val="000000"/>
              </a:solidFill>
              <a:latin typeface="Times New Roman" pitchFamily="18" charset="0"/>
              <a:ea typeface="+mn-ea"/>
              <a:cs typeface="Times New Roman" pitchFamily="18" charset="0"/>
            </a:endParaRPr>
          </a:p>
        </p:txBody>
      </p:sp>
      <p:pic>
        <p:nvPicPr>
          <p:cNvPr id="7" name="Picture 6" descr="3841479820397985.jpg"/>
          <p:cNvPicPr>
            <a:picLocks noChangeAspect="1"/>
          </p:cNvPicPr>
          <p:nvPr/>
        </p:nvPicPr>
        <p:blipFill>
          <a:blip r:embed="rId3"/>
          <a:stretch>
            <a:fillRect/>
          </a:stretch>
        </p:blipFill>
        <p:spPr>
          <a:xfrm>
            <a:off x="142874" y="5474905"/>
            <a:ext cx="3073402" cy="1317329"/>
          </a:xfrm>
          <a:prstGeom prst="rect">
            <a:avLst/>
          </a:prstGeom>
          <a:solidFill>
            <a:schemeClr val="accent2">
              <a:lumMod val="20000"/>
              <a:lumOff val="80000"/>
            </a:schemeClr>
          </a:solidFill>
          <a:ln w="38100" cap="flat" cmpd="sng" algn="ctr">
            <a:solidFill>
              <a:srgbClr val="006600"/>
            </a:solidFill>
            <a:prstDash val="solid"/>
            <a:round/>
            <a:headEnd type="none" w="sm" len="sm"/>
            <a:tailEnd type="none" w="sm" len="sm"/>
          </a:ln>
          <a:effectLst/>
        </p:spPr>
      </p:pic>
      <p:sp>
        <p:nvSpPr>
          <p:cNvPr id="8" name="Rectangle 6"/>
          <p:cNvSpPr txBox="1">
            <a:spLocks noChangeArrowheads="1"/>
          </p:cNvSpPr>
          <p:nvPr/>
        </p:nvSpPr>
        <p:spPr bwMode="auto">
          <a:xfrm>
            <a:off x="4953000" y="4585234"/>
            <a:ext cx="1963002" cy="504965"/>
          </a:xfrm>
          <a:prstGeom prst="rect">
            <a:avLst/>
          </a:prstGeom>
          <a:noFill/>
          <a:ln w="38100">
            <a:solidFill>
              <a:schemeClr val="tx2">
                <a:lumMod val="60000"/>
                <a:lumOff val="40000"/>
              </a:schemeClr>
            </a:solidFill>
            <a:miter lim="800000"/>
            <a:headEnd/>
            <a:tailEnd/>
          </a:ln>
          <a:effectLst/>
        </p:spPr>
        <p:txBody>
          <a:bodyPr vert="horz" wrap="square" lIns="91440" tIns="0" rIns="91440" bIns="0" numCol="1" anchor="t" anchorCtr="0" compatLnSpc="1">
            <a:prstTxWarp prst="textNoShape">
              <a:avLst/>
            </a:prstTxWarp>
          </a:bodyPr>
          <a:lstStyle/>
          <a:p>
            <a:pPr algn="just" rtl="0" fontAlgn="base">
              <a:spcBef>
                <a:spcPct val="20000"/>
              </a:spcBef>
              <a:spcAft>
                <a:spcPct val="20000"/>
              </a:spcAft>
              <a:buClr>
                <a:srgbClr val="000000"/>
              </a:buClr>
              <a:defRPr/>
            </a:pPr>
            <a:r>
              <a:rPr lang="en-US" altLang="en-US" sz="2600" b="1" i="1" u="sng" dirty="0">
                <a:solidFill>
                  <a:srgbClr val="0070C0"/>
                </a:solidFill>
                <a:latin typeface="Century Gothic"/>
                <a:ea typeface="+mn-ea"/>
                <a:cs typeface="Times New Roman"/>
              </a:rPr>
              <a:t>Lecture # </a:t>
            </a:r>
            <a:r>
              <a:rPr lang="en-US" altLang="en-US" sz="2600" b="1" i="1" u="sng" dirty="0" smtClean="0">
                <a:solidFill>
                  <a:srgbClr val="0070C0"/>
                </a:solidFill>
                <a:latin typeface="Century Gothic"/>
                <a:ea typeface="+mn-ea"/>
                <a:cs typeface="Times New Roman"/>
              </a:rPr>
              <a:t>2 </a:t>
            </a:r>
            <a:endParaRPr lang="en-US" altLang="en-US" sz="2600" b="1" i="1" dirty="0">
              <a:solidFill>
                <a:srgbClr val="0070C0"/>
              </a:solidFill>
              <a:latin typeface="Century Gothic"/>
              <a:ea typeface="+mn-ea"/>
              <a:cs typeface="Times New Roman"/>
            </a:endParaRPr>
          </a:p>
          <a:p>
            <a:pPr algn="just" rtl="0" fontAlgn="base">
              <a:spcBef>
                <a:spcPct val="20000"/>
              </a:spcBef>
              <a:spcAft>
                <a:spcPct val="20000"/>
              </a:spcAft>
              <a:buClr>
                <a:srgbClr val="000000"/>
              </a:buClr>
              <a:defRPr/>
            </a:pPr>
            <a:endParaRPr lang="en-US" altLang="en-US" sz="1600" b="1" dirty="0">
              <a:solidFill>
                <a:srgbClr val="000000"/>
              </a:solidFill>
              <a:latin typeface="Century Gothic"/>
              <a:ea typeface="+mn-ea"/>
              <a:cs typeface="Times New Roman"/>
            </a:endParaRPr>
          </a:p>
        </p:txBody>
      </p:sp>
      <p:pic>
        <p:nvPicPr>
          <p:cNvPr id="1026" name="Picture 2" descr="Types of wireless communication modules - Jotrin Electronic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4872" y="828680"/>
            <a:ext cx="8051531" cy="3371849"/>
          </a:xfrm>
          <a:prstGeom prst="rect">
            <a:avLst/>
          </a:prstGeom>
          <a:noFill/>
          <a:ln w="28575">
            <a:solidFill>
              <a:srgbClr val="FF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98648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533400"/>
            <a:ext cx="10820400" cy="359714"/>
          </a:xfrm>
          <a:prstGeom prst="rect">
            <a:avLst/>
          </a:prstGeom>
        </p:spPr>
        <p:txBody>
          <a:bodyPr vert="horz" wrap="square" lIns="0" tIns="13335" rIns="0" bIns="0" rtlCol="0">
            <a:spAutoFit/>
          </a:bodyPr>
          <a:lstStyle/>
          <a:p>
            <a:pPr marL="12700">
              <a:lnSpc>
                <a:spcPct val="100000"/>
              </a:lnSpc>
              <a:spcBef>
                <a:spcPts val="105"/>
              </a:spcBef>
            </a:pPr>
            <a:r>
              <a:rPr lang="en-US" dirty="0" smtClean="0"/>
              <a:t> </a:t>
            </a:r>
            <a:r>
              <a:rPr lang="en-US" dirty="0"/>
              <a:t>Motives, Goals, and Objectives of Information </a:t>
            </a:r>
            <a:r>
              <a:rPr lang="en-US" dirty="0" smtClean="0"/>
              <a:t>Security Attacks</a:t>
            </a:r>
            <a:endParaRPr spc="-10" dirty="0"/>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2          </a:t>
            </a:r>
            <a:endParaRPr lang="en-US" sz="1000" dirty="0"/>
          </a:p>
        </p:txBody>
      </p:sp>
      <p:pic>
        <p:nvPicPr>
          <p:cNvPr id="4" name="Picture 3"/>
          <p:cNvPicPr>
            <a:picLocks noChangeAspect="1"/>
          </p:cNvPicPr>
          <p:nvPr/>
        </p:nvPicPr>
        <p:blipFill>
          <a:blip r:embed="rId3"/>
          <a:stretch>
            <a:fillRect/>
          </a:stretch>
        </p:blipFill>
        <p:spPr>
          <a:xfrm>
            <a:off x="152400" y="2136708"/>
            <a:ext cx="11811000" cy="3883092"/>
          </a:xfrm>
          <a:prstGeom prst="rect">
            <a:avLst/>
          </a:prstGeom>
          <a:ln>
            <a:solidFill>
              <a:srgbClr val="FF0000"/>
            </a:solidFill>
          </a:ln>
        </p:spPr>
      </p:pic>
      <p:sp>
        <p:nvSpPr>
          <p:cNvPr id="10" name="Rectangle 9"/>
          <p:cNvSpPr/>
          <p:nvPr/>
        </p:nvSpPr>
        <p:spPr>
          <a:xfrm>
            <a:off x="180108" y="1056047"/>
            <a:ext cx="11783292" cy="1107996"/>
          </a:xfrm>
          <a:prstGeom prst="rect">
            <a:avLst/>
          </a:prstGeom>
        </p:spPr>
        <p:txBody>
          <a:bodyPr wrap="square">
            <a:spAutoFit/>
          </a:bodyPr>
          <a:lstStyle/>
          <a:p>
            <a:pPr marL="342900" indent="-342900" algn="just">
              <a:buFont typeface="Arial" panose="020B0604020202020204" pitchFamily="34" charset="0"/>
              <a:buChar char="•"/>
            </a:pPr>
            <a:r>
              <a:rPr lang="en-US" sz="2200" dirty="0" smtClean="0">
                <a:latin typeface="+mn-lt"/>
              </a:rPr>
              <a:t>Attackers generally have motives (goals), and objectives behind their information security attacks.</a:t>
            </a:r>
          </a:p>
          <a:p>
            <a:pPr marL="342900" indent="-342900" algn="just">
              <a:buFont typeface="Arial" panose="020B0604020202020204" pitchFamily="34" charset="0"/>
              <a:buChar char="•"/>
            </a:pPr>
            <a:r>
              <a:rPr lang="en-US" sz="2200" dirty="0">
                <a:latin typeface="+mn-lt"/>
              </a:rPr>
              <a:t>T</a:t>
            </a:r>
            <a:r>
              <a:rPr lang="en-US" sz="2200" dirty="0" smtClean="0">
                <a:latin typeface="+mn-lt"/>
              </a:rPr>
              <a:t>hese motives or goals depend on the attacker’s state of mind, their reason for carrying out such an activity, as well as their resources and capabilities.</a:t>
            </a:r>
          </a:p>
        </p:txBody>
      </p:sp>
      <p:sp>
        <p:nvSpPr>
          <p:cNvPr id="5" name="Rectangle 4"/>
          <p:cNvSpPr/>
          <p:nvPr/>
        </p:nvSpPr>
        <p:spPr>
          <a:xfrm>
            <a:off x="76200" y="5997714"/>
            <a:ext cx="11887200" cy="646331"/>
          </a:xfrm>
          <a:prstGeom prst="rect">
            <a:avLst/>
          </a:prstGeom>
        </p:spPr>
        <p:txBody>
          <a:bodyPr wrap="square">
            <a:spAutoFit/>
          </a:bodyPr>
          <a:lstStyle/>
          <a:p>
            <a:pPr marL="342900" lvl="4" indent="-342900" algn="just">
              <a:buFont typeface="Arial" panose="020B0604020202020204" pitchFamily="34" charset="0"/>
              <a:buChar char="•"/>
            </a:pPr>
            <a:r>
              <a:rPr lang="en-US" dirty="0" smtClean="0">
                <a:latin typeface="+mn-lt"/>
              </a:rPr>
              <a:t>Propagate religious or political beliefs                                                                                     Achieve a state’s military objectives</a:t>
            </a:r>
          </a:p>
          <a:p>
            <a:pPr marL="182880" lvl="4" indent="-285750" algn="just">
              <a:buFont typeface="Arial" panose="020B0604020202020204" pitchFamily="34" charset="0"/>
              <a:buChar char="•"/>
            </a:pPr>
            <a:r>
              <a:rPr lang="en-US" dirty="0" smtClean="0">
                <a:latin typeface="+mn-lt"/>
              </a:rPr>
              <a:t> Take revenge                                                                                                                                Demand ransom</a:t>
            </a:r>
            <a:endParaRPr lang="en-US" dirty="0">
              <a:latin typeface="+mn-lt"/>
            </a:endParaRPr>
          </a:p>
        </p:txBody>
      </p:sp>
    </p:spTree>
    <p:extLst>
      <p:ext uri="{BB962C8B-B14F-4D97-AF65-F5344CB8AC3E}">
        <p14:creationId xmlns:p14="http://schemas.microsoft.com/office/powerpoint/2010/main" val="4562875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533400"/>
            <a:ext cx="10820400" cy="359714"/>
          </a:xfrm>
          <a:prstGeom prst="rect">
            <a:avLst/>
          </a:prstGeom>
        </p:spPr>
        <p:txBody>
          <a:bodyPr vert="horz" wrap="square" lIns="0" tIns="13335" rIns="0" bIns="0" rtlCol="0">
            <a:spAutoFit/>
          </a:bodyPr>
          <a:lstStyle/>
          <a:p>
            <a:pPr marL="12700">
              <a:lnSpc>
                <a:spcPct val="100000"/>
              </a:lnSpc>
              <a:spcBef>
                <a:spcPts val="105"/>
              </a:spcBef>
            </a:pPr>
            <a:r>
              <a:rPr lang="en-US" dirty="0" smtClean="0"/>
              <a:t> </a:t>
            </a:r>
            <a:r>
              <a:rPr lang="en-US" dirty="0"/>
              <a:t>Classification of Attacks</a:t>
            </a:r>
            <a:endParaRPr spc="-10" dirty="0"/>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2          </a:t>
            </a:r>
            <a:endParaRPr lang="en-US" sz="1000" dirty="0"/>
          </a:p>
        </p:txBody>
      </p:sp>
      <p:sp>
        <p:nvSpPr>
          <p:cNvPr id="10" name="Rectangle 9"/>
          <p:cNvSpPr/>
          <p:nvPr/>
        </p:nvSpPr>
        <p:spPr>
          <a:xfrm>
            <a:off x="180108" y="1056047"/>
            <a:ext cx="11859492" cy="769441"/>
          </a:xfrm>
          <a:prstGeom prst="rect">
            <a:avLst/>
          </a:prstGeom>
        </p:spPr>
        <p:txBody>
          <a:bodyPr wrap="square">
            <a:spAutoFit/>
          </a:bodyPr>
          <a:lstStyle/>
          <a:p>
            <a:pPr algn="just"/>
            <a:r>
              <a:rPr lang="en-US" sz="2200" dirty="0" smtClean="0">
                <a:latin typeface="+mn-lt"/>
              </a:rPr>
              <a:t>According to IATF (Information Assurance Technical Framework), security attacks are classified into five categories: passive, active, close-in, insider, and distribution.</a:t>
            </a:r>
          </a:p>
        </p:txBody>
      </p:sp>
      <p:pic>
        <p:nvPicPr>
          <p:cNvPr id="3" name="Picture 2"/>
          <p:cNvPicPr>
            <a:picLocks noChangeAspect="1"/>
          </p:cNvPicPr>
          <p:nvPr/>
        </p:nvPicPr>
        <p:blipFill>
          <a:blip r:embed="rId3"/>
          <a:stretch>
            <a:fillRect/>
          </a:stretch>
        </p:blipFill>
        <p:spPr>
          <a:xfrm>
            <a:off x="256308" y="1825487"/>
            <a:ext cx="11783292" cy="4731007"/>
          </a:xfrm>
          <a:prstGeom prst="rect">
            <a:avLst/>
          </a:prstGeom>
          <a:ln>
            <a:solidFill>
              <a:srgbClr val="FF0000"/>
            </a:solidFill>
          </a:ln>
        </p:spPr>
      </p:pic>
    </p:spTree>
    <p:extLst>
      <p:ext uri="{BB962C8B-B14F-4D97-AF65-F5344CB8AC3E}">
        <p14:creationId xmlns:p14="http://schemas.microsoft.com/office/powerpoint/2010/main" val="41380357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533400"/>
            <a:ext cx="10820400" cy="359714"/>
          </a:xfrm>
          <a:prstGeom prst="rect">
            <a:avLst/>
          </a:prstGeom>
        </p:spPr>
        <p:txBody>
          <a:bodyPr vert="horz" wrap="square" lIns="0" tIns="13335" rIns="0" bIns="0" rtlCol="0">
            <a:spAutoFit/>
          </a:bodyPr>
          <a:lstStyle/>
          <a:p>
            <a:pPr marL="12700">
              <a:lnSpc>
                <a:spcPct val="100000"/>
              </a:lnSpc>
              <a:spcBef>
                <a:spcPts val="105"/>
              </a:spcBef>
            </a:pPr>
            <a:r>
              <a:rPr lang="en-US" dirty="0" smtClean="0"/>
              <a:t> </a:t>
            </a:r>
            <a:r>
              <a:rPr lang="en-US" dirty="0"/>
              <a:t>Classification of </a:t>
            </a:r>
            <a:r>
              <a:rPr lang="en-US" dirty="0" smtClean="0"/>
              <a:t>Attacks (</a:t>
            </a:r>
            <a:r>
              <a:rPr lang="en-US" dirty="0" err="1" smtClean="0"/>
              <a:t>cont</a:t>
            </a:r>
            <a:r>
              <a:rPr lang="en-US" dirty="0" smtClean="0"/>
              <a:t>…)</a:t>
            </a:r>
            <a:endParaRPr spc="-10" dirty="0"/>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2          </a:t>
            </a:r>
            <a:endParaRPr lang="en-US" sz="1000" dirty="0"/>
          </a:p>
        </p:txBody>
      </p:sp>
      <p:pic>
        <p:nvPicPr>
          <p:cNvPr id="4" name="Picture 3"/>
          <p:cNvPicPr>
            <a:picLocks noChangeAspect="1"/>
          </p:cNvPicPr>
          <p:nvPr/>
        </p:nvPicPr>
        <p:blipFill>
          <a:blip r:embed="rId3"/>
          <a:stretch>
            <a:fillRect/>
          </a:stretch>
        </p:blipFill>
        <p:spPr>
          <a:xfrm>
            <a:off x="152400" y="1076078"/>
            <a:ext cx="11887200" cy="5444406"/>
          </a:xfrm>
          <a:prstGeom prst="rect">
            <a:avLst/>
          </a:prstGeom>
          <a:ln>
            <a:solidFill>
              <a:srgbClr val="FF0000"/>
            </a:solidFill>
          </a:ln>
        </p:spPr>
      </p:pic>
    </p:spTree>
    <p:extLst>
      <p:ext uri="{BB962C8B-B14F-4D97-AF65-F5344CB8AC3E}">
        <p14:creationId xmlns:p14="http://schemas.microsoft.com/office/powerpoint/2010/main" val="42640200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533400"/>
            <a:ext cx="10820400" cy="359714"/>
          </a:xfrm>
          <a:prstGeom prst="rect">
            <a:avLst/>
          </a:prstGeom>
        </p:spPr>
        <p:txBody>
          <a:bodyPr vert="horz" wrap="square" lIns="0" tIns="13335" rIns="0" bIns="0" rtlCol="0">
            <a:spAutoFit/>
          </a:bodyPr>
          <a:lstStyle/>
          <a:p>
            <a:pPr marL="12700">
              <a:lnSpc>
                <a:spcPct val="100000"/>
              </a:lnSpc>
              <a:spcBef>
                <a:spcPts val="105"/>
              </a:spcBef>
            </a:pPr>
            <a:r>
              <a:rPr lang="en-US" dirty="0" smtClean="0"/>
              <a:t> </a:t>
            </a:r>
            <a:r>
              <a:rPr lang="en-US" dirty="0"/>
              <a:t>Classification of </a:t>
            </a:r>
            <a:r>
              <a:rPr lang="en-US" dirty="0" smtClean="0"/>
              <a:t>Attacks (</a:t>
            </a:r>
            <a:r>
              <a:rPr lang="en-US" dirty="0" err="1" smtClean="0"/>
              <a:t>cont</a:t>
            </a:r>
            <a:r>
              <a:rPr lang="en-US" dirty="0" smtClean="0"/>
              <a:t>…)</a:t>
            </a:r>
            <a:endParaRPr spc="-10" dirty="0"/>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2          </a:t>
            </a:r>
            <a:endParaRPr lang="en-US" sz="1000" dirty="0"/>
          </a:p>
        </p:txBody>
      </p:sp>
      <p:sp>
        <p:nvSpPr>
          <p:cNvPr id="10" name="Rectangle 9"/>
          <p:cNvSpPr/>
          <p:nvPr/>
        </p:nvSpPr>
        <p:spPr>
          <a:xfrm>
            <a:off x="152400" y="990600"/>
            <a:ext cx="11894127" cy="5509200"/>
          </a:xfrm>
          <a:prstGeom prst="rect">
            <a:avLst/>
          </a:prstGeom>
        </p:spPr>
        <p:txBody>
          <a:bodyPr wrap="square">
            <a:spAutoFit/>
          </a:bodyPr>
          <a:lstStyle/>
          <a:p>
            <a:r>
              <a:rPr lang="en-US" sz="2200" b="1" i="0" u="none" strike="noStrike" baseline="0" dirty="0" smtClean="0">
                <a:latin typeface="Calibri,Bold"/>
              </a:rPr>
              <a:t>Passive Attacks</a:t>
            </a:r>
            <a:endParaRPr lang="en-US" sz="2200" dirty="0" smtClean="0"/>
          </a:p>
          <a:p>
            <a:pPr marL="262890" lvl="4" algn="just"/>
            <a:r>
              <a:rPr lang="en-US" sz="2200" dirty="0" smtClean="0">
                <a:latin typeface="+mn-lt"/>
              </a:rPr>
              <a:t>Examples of passive attacks:</a:t>
            </a:r>
          </a:p>
          <a:p>
            <a:pPr marL="822960" lvl="8" indent="-342900" algn="just">
              <a:buFont typeface="Arial" panose="020B0604020202020204" pitchFamily="34" charset="0"/>
              <a:buChar char="•"/>
            </a:pPr>
            <a:r>
              <a:rPr lang="en-US" sz="2200" dirty="0" err="1" smtClean="0">
                <a:latin typeface="+mn-lt"/>
              </a:rPr>
              <a:t>Footprinting</a:t>
            </a:r>
            <a:endParaRPr lang="en-US" sz="2200" dirty="0" smtClean="0">
              <a:latin typeface="+mn-lt"/>
            </a:endParaRPr>
          </a:p>
          <a:p>
            <a:pPr marL="822960" lvl="8" indent="-342900" algn="just">
              <a:buFont typeface="Arial" panose="020B0604020202020204" pitchFamily="34" charset="0"/>
              <a:buChar char="•"/>
            </a:pPr>
            <a:r>
              <a:rPr lang="en-US" sz="2200" dirty="0" smtClean="0">
                <a:latin typeface="+mn-lt"/>
              </a:rPr>
              <a:t>Sniffing and eavesdropping</a:t>
            </a:r>
          </a:p>
          <a:p>
            <a:pPr marL="822960" lvl="8" indent="-342900" algn="just">
              <a:buFont typeface="Arial" panose="020B0604020202020204" pitchFamily="34" charset="0"/>
              <a:buChar char="•"/>
            </a:pPr>
            <a:r>
              <a:rPr lang="en-US" sz="2200" dirty="0" smtClean="0">
                <a:latin typeface="+mn-lt"/>
              </a:rPr>
              <a:t>Network traffic analysis</a:t>
            </a:r>
          </a:p>
          <a:p>
            <a:pPr marL="822960" lvl="8" indent="-342900" algn="just">
              <a:buFont typeface="Arial" panose="020B0604020202020204" pitchFamily="34" charset="0"/>
              <a:buChar char="•"/>
            </a:pPr>
            <a:r>
              <a:rPr lang="en-US" sz="2200" dirty="0" smtClean="0">
                <a:latin typeface="+mn-lt"/>
              </a:rPr>
              <a:t>Decryption of weakly encrypted traffic</a:t>
            </a:r>
          </a:p>
          <a:p>
            <a:r>
              <a:rPr lang="en-US" sz="2200" b="1" i="0" u="none" strike="noStrike" baseline="0" dirty="0" smtClean="0">
                <a:latin typeface="Calibri,Bold"/>
              </a:rPr>
              <a:t>Close-in Attacks</a:t>
            </a:r>
            <a:endParaRPr lang="en-US" sz="2200" dirty="0" smtClean="0"/>
          </a:p>
          <a:p>
            <a:pPr marL="262890" lvl="4" algn="just"/>
            <a:r>
              <a:rPr lang="en-US" sz="2200" dirty="0">
                <a:latin typeface="+mn-lt"/>
              </a:rPr>
              <a:t>Examples of close-in attacks:</a:t>
            </a:r>
          </a:p>
          <a:p>
            <a:pPr marL="822960" lvl="8" indent="-342900" algn="just">
              <a:buFont typeface="Arial" panose="020B0604020202020204" pitchFamily="34" charset="0"/>
              <a:buChar char="•"/>
            </a:pPr>
            <a:r>
              <a:rPr lang="en-US" sz="2200" dirty="0">
                <a:latin typeface="+mn-lt"/>
              </a:rPr>
              <a:t>Social engineering (Eavesdropping, shoulder surfing, dumpster diving, and other methods).</a:t>
            </a:r>
          </a:p>
          <a:p>
            <a:r>
              <a:rPr lang="en-US" sz="2200" b="1" dirty="0">
                <a:latin typeface="Calibri,Bold"/>
              </a:rPr>
              <a:t>Insider Attacks</a:t>
            </a:r>
          </a:p>
          <a:p>
            <a:pPr marL="262890" lvl="4" algn="just"/>
            <a:r>
              <a:rPr lang="en-US" sz="2200" dirty="0">
                <a:latin typeface="+mn-lt"/>
              </a:rPr>
              <a:t>Examples of Insider </a:t>
            </a:r>
            <a:r>
              <a:rPr lang="en-US" sz="2200" dirty="0" smtClean="0">
                <a:latin typeface="+mn-lt"/>
              </a:rPr>
              <a:t>Attacks</a:t>
            </a:r>
          </a:p>
          <a:p>
            <a:pPr marL="822960" lvl="8" indent="-342900" algn="just">
              <a:buFont typeface="Arial" panose="020B0604020202020204" pitchFamily="34" charset="0"/>
              <a:buChar char="•"/>
            </a:pPr>
            <a:r>
              <a:rPr lang="en-US" sz="2200" dirty="0">
                <a:latin typeface="+mn-lt"/>
              </a:rPr>
              <a:t>Eavesdropping and wiretapping</a:t>
            </a:r>
          </a:p>
          <a:p>
            <a:pPr marL="822960" lvl="8" indent="-342900" algn="just">
              <a:buFont typeface="Arial" panose="020B0604020202020204" pitchFamily="34" charset="0"/>
              <a:buChar char="•"/>
            </a:pPr>
            <a:r>
              <a:rPr lang="en-US" sz="2200" dirty="0">
                <a:latin typeface="+mn-lt"/>
              </a:rPr>
              <a:t>Theft of physical devices</a:t>
            </a:r>
          </a:p>
          <a:p>
            <a:pPr marL="822960" lvl="8" indent="-342900" algn="just">
              <a:buFont typeface="Arial" panose="020B0604020202020204" pitchFamily="34" charset="0"/>
              <a:buChar char="•"/>
            </a:pPr>
            <a:r>
              <a:rPr lang="en-US" sz="2200" dirty="0">
                <a:latin typeface="+mn-lt"/>
              </a:rPr>
              <a:t>Social engineering</a:t>
            </a:r>
          </a:p>
          <a:p>
            <a:pPr marL="822960" lvl="8" indent="-342900" algn="just">
              <a:buFont typeface="Arial" panose="020B0604020202020204" pitchFamily="34" charset="0"/>
              <a:buChar char="•"/>
            </a:pPr>
            <a:r>
              <a:rPr lang="en-US" sz="2200" dirty="0">
                <a:latin typeface="+mn-lt"/>
              </a:rPr>
              <a:t>Data theft and spoliation</a:t>
            </a:r>
          </a:p>
          <a:p>
            <a:pPr marL="822960" lvl="8" indent="-342900" algn="just">
              <a:buFont typeface="Arial" panose="020B0604020202020204" pitchFamily="34" charset="0"/>
              <a:buChar char="•"/>
            </a:pPr>
            <a:r>
              <a:rPr lang="en-US" sz="2200" dirty="0">
                <a:latin typeface="+mn-lt"/>
              </a:rPr>
              <a:t>Planting </a:t>
            </a:r>
            <a:r>
              <a:rPr lang="en-US" sz="2200" dirty="0" err="1">
                <a:latin typeface="+mn-lt"/>
              </a:rPr>
              <a:t>keyloggers</a:t>
            </a:r>
            <a:r>
              <a:rPr lang="en-US" sz="2200" dirty="0">
                <a:latin typeface="+mn-lt"/>
              </a:rPr>
              <a:t>, backdoors, or malware</a:t>
            </a:r>
          </a:p>
        </p:txBody>
      </p:sp>
    </p:spTree>
    <p:extLst>
      <p:ext uri="{BB962C8B-B14F-4D97-AF65-F5344CB8AC3E}">
        <p14:creationId xmlns:p14="http://schemas.microsoft.com/office/powerpoint/2010/main" val="13200487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33400"/>
            <a:ext cx="10820400" cy="359714"/>
          </a:xfrm>
          <a:prstGeom prst="rect">
            <a:avLst/>
          </a:prstGeom>
        </p:spPr>
        <p:txBody>
          <a:bodyPr vert="horz" wrap="square" lIns="0" tIns="13335" rIns="0" bIns="0" rtlCol="0">
            <a:spAutoFit/>
          </a:bodyPr>
          <a:lstStyle/>
          <a:p>
            <a:pPr marL="12700">
              <a:lnSpc>
                <a:spcPct val="100000"/>
              </a:lnSpc>
              <a:spcBef>
                <a:spcPts val="105"/>
              </a:spcBef>
            </a:pPr>
            <a:r>
              <a:rPr lang="en-US" dirty="0" smtClean="0"/>
              <a:t> </a:t>
            </a:r>
            <a:r>
              <a:rPr lang="en-US" dirty="0"/>
              <a:t>Classification of </a:t>
            </a:r>
            <a:r>
              <a:rPr lang="en-US" dirty="0" smtClean="0"/>
              <a:t>Attacks (</a:t>
            </a:r>
            <a:r>
              <a:rPr lang="en-US" dirty="0" err="1" smtClean="0"/>
              <a:t>cont</a:t>
            </a:r>
            <a:r>
              <a:rPr lang="en-US" dirty="0" smtClean="0"/>
              <a:t>…)</a:t>
            </a:r>
            <a:endParaRPr spc="-10" dirty="0"/>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2          </a:t>
            </a:r>
            <a:endParaRPr lang="en-US" sz="1000" dirty="0"/>
          </a:p>
        </p:txBody>
      </p:sp>
      <p:sp>
        <p:nvSpPr>
          <p:cNvPr id="10" name="Rectangle 9"/>
          <p:cNvSpPr/>
          <p:nvPr/>
        </p:nvSpPr>
        <p:spPr>
          <a:xfrm>
            <a:off x="69273" y="990600"/>
            <a:ext cx="11582400" cy="430887"/>
          </a:xfrm>
          <a:prstGeom prst="rect">
            <a:avLst/>
          </a:prstGeom>
        </p:spPr>
        <p:txBody>
          <a:bodyPr wrap="square">
            <a:spAutoFit/>
          </a:bodyPr>
          <a:lstStyle/>
          <a:p>
            <a:r>
              <a:rPr lang="en-US" sz="2200" b="1" i="0" u="none" strike="noStrike" baseline="0" dirty="0" smtClean="0">
                <a:latin typeface="Calibri,Bold"/>
              </a:rPr>
              <a:t>Active Attacks</a:t>
            </a:r>
            <a:endParaRPr lang="en-US" sz="2200" dirty="0" smtClean="0"/>
          </a:p>
        </p:txBody>
      </p:sp>
      <p:pic>
        <p:nvPicPr>
          <p:cNvPr id="3" name="Picture 2"/>
          <p:cNvPicPr>
            <a:picLocks noChangeAspect="1"/>
          </p:cNvPicPr>
          <p:nvPr/>
        </p:nvPicPr>
        <p:blipFill>
          <a:blip r:embed="rId3"/>
          <a:stretch>
            <a:fillRect/>
          </a:stretch>
        </p:blipFill>
        <p:spPr>
          <a:xfrm>
            <a:off x="228600" y="1371600"/>
            <a:ext cx="9525000" cy="3921184"/>
          </a:xfrm>
          <a:prstGeom prst="rect">
            <a:avLst/>
          </a:prstGeom>
        </p:spPr>
      </p:pic>
      <p:sp>
        <p:nvSpPr>
          <p:cNvPr id="11" name="Rectangle 10"/>
          <p:cNvSpPr/>
          <p:nvPr/>
        </p:nvSpPr>
        <p:spPr>
          <a:xfrm>
            <a:off x="83128" y="5257800"/>
            <a:ext cx="11894127" cy="1446550"/>
          </a:xfrm>
          <a:prstGeom prst="rect">
            <a:avLst/>
          </a:prstGeom>
        </p:spPr>
        <p:txBody>
          <a:bodyPr wrap="square">
            <a:spAutoFit/>
          </a:bodyPr>
          <a:lstStyle/>
          <a:p>
            <a:r>
              <a:rPr lang="en-US" sz="2200" b="1" i="0" u="none" strike="noStrike" baseline="0" dirty="0" smtClean="0">
                <a:latin typeface="Calibri,Bold"/>
              </a:rPr>
              <a:t>Distribution Attacks</a:t>
            </a:r>
            <a:endParaRPr lang="en-US" sz="2200" dirty="0" smtClean="0"/>
          </a:p>
          <a:p>
            <a:pPr marL="262890" lvl="4" algn="just"/>
            <a:r>
              <a:rPr lang="en-US" sz="2200" dirty="0" smtClean="0">
                <a:latin typeface="+mn-lt"/>
              </a:rPr>
              <a:t>Examples of Distribution attacks:</a:t>
            </a:r>
          </a:p>
          <a:p>
            <a:pPr marL="822960" lvl="8" indent="-342900" algn="just">
              <a:buFont typeface="Arial" panose="020B0604020202020204" pitchFamily="34" charset="0"/>
              <a:buChar char="•"/>
            </a:pPr>
            <a:r>
              <a:rPr lang="en-US" sz="2200" dirty="0">
                <a:latin typeface="+mn-lt"/>
              </a:rPr>
              <a:t>Modification of software or hardware during production</a:t>
            </a:r>
          </a:p>
          <a:p>
            <a:pPr marL="822960" lvl="8" indent="-342900" algn="just">
              <a:buFont typeface="Arial" panose="020B0604020202020204" pitchFamily="34" charset="0"/>
              <a:buChar char="•"/>
            </a:pPr>
            <a:r>
              <a:rPr lang="en-US" sz="2200" dirty="0">
                <a:latin typeface="+mn-lt"/>
              </a:rPr>
              <a:t>Modification of software or hardware during distribution</a:t>
            </a:r>
          </a:p>
        </p:txBody>
      </p:sp>
    </p:spTree>
    <p:extLst>
      <p:ext uri="{BB962C8B-B14F-4D97-AF65-F5344CB8AC3E}">
        <p14:creationId xmlns:p14="http://schemas.microsoft.com/office/powerpoint/2010/main" val="32771858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33400"/>
            <a:ext cx="10820400" cy="359714"/>
          </a:xfrm>
          <a:prstGeom prst="rect">
            <a:avLst/>
          </a:prstGeom>
        </p:spPr>
        <p:txBody>
          <a:bodyPr vert="horz" wrap="square" lIns="0" tIns="13335" rIns="0" bIns="0" rtlCol="0">
            <a:spAutoFit/>
          </a:bodyPr>
          <a:lstStyle/>
          <a:p>
            <a:pPr marL="12700">
              <a:lnSpc>
                <a:spcPct val="100000"/>
              </a:lnSpc>
              <a:spcBef>
                <a:spcPts val="105"/>
              </a:spcBef>
            </a:pPr>
            <a:r>
              <a:rPr lang="en-US" dirty="0" smtClean="0"/>
              <a:t> </a:t>
            </a:r>
            <a:r>
              <a:rPr lang="en-US" dirty="0"/>
              <a:t>Information Security Attack Vectors</a:t>
            </a:r>
            <a:endParaRPr spc="-10" dirty="0"/>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2          </a:t>
            </a:r>
            <a:endParaRPr lang="en-US" sz="1000" dirty="0"/>
          </a:p>
        </p:txBody>
      </p:sp>
      <p:pic>
        <p:nvPicPr>
          <p:cNvPr id="3" name="Picture 2"/>
          <p:cNvPicPr>
            <a:picLocks noChangeAspect="1"/>
          </p:cNvPicPr>
          <p:nvPr/>
        </p:nvPicPr>
        <p:blipFill>
          <a:blip r:embed="rId3"/>
          <a:stretch>
            <a:fillRect/>
          </a:stretch>
        </p:blipFill>
        <p:spPr>
          <a:xfrm>
            <a:off x="76200" y="2164043"/>
            <a:ext cx="12039600" cy="4359032"/>
          </a:xfrm>
          <a:prstGeom prst="rect">
            <a:avLst/>
          </a:prstGeom>
          <a:ln>
            <a:solidFill>
              <a:srgbClr val="FF0000"/>
            </a:solidFill>
          </a:ln>
        </p:spPr>
      </p:pic>
      <p:sp>
        <p:nvSpPr>
          <p:cNvPr id="10" name="Rectangle 9"/>
          <p:cNvSpPr/>
          <p:nvPr/>
        </p:nvSpPr>
        <p:spPr>
          <a:xfrm>
            <a:off x="76200" y="1056047"/>
            <a:ext cx="12039600" cy="1107996"/>
          </a:xfrm>
          <a:prstGeom prst="rect">
            <a:avLst/>
          </a:prstGeom>
        </p:spPr>
        <p:txBody>
          <a:bodyPr wrap="square">
            <a:spAutoFit/>
          </a:bodyPr>
          <a:lstStyle/>
          <a:p>
            <a:pPr algn="just"/>
            <a:r>
              <a:rPr lang="en-US" sz="2200" dirty="0" smtClean="0">
                <a:latin typeface="+mn-lt"/>
              </a:rPr>
              <a:t>An attack vector is a </a:t>
            </a:r>
            <a:r>
              <a:rPr lang="en-US" sz="2200" b="1" dirty="0" smtClean="0">
                <a:latin typeface="+mn-lt"/>
              </a:rPr>
              <a:t>pathway or method </a:t>
            </a:r>
            <a:r>
              <a:rPr lang="en-US" sz="2200" dirty="0" smtClean="0">
                <a:latin typeface="+mn-lt"/>
              </a:rPr>
              <a:t>used by a hacker to illegally access a network or computer in an attempt to exploit system vulnerabilities. Hackers use numerous attack vectors to launch attacks that take advantage of system weaknesses, cause a data breach, or steal login credentials.</a:t>
            </a:r>
          </a:p>
        </p:txBody>
      </p:sp>
    </p:spTree>
    <p:extLst>
      <p:ext uri="{BB962C8B-B14F-4D97-AF65-F5344CB8AC3E}">
        <p14:creationId xmlns:p14="http://schemas.microsoft.com/office/powerpoint/2010/main" val="13231164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533400"/>
            <a:ext cx="10820400" cy="359714"/>
          </a:xfrm>
          <a:prstGeom prst="rect">
            <a:avLst/>
          </a:prstGeom>
        </p:spPr>
        <p:txBody>
          <a:bodyPr vert="horz" wrap="square" lIns="0" tIns="13335" rIns="0" bIns="0" rtlCol="0">
            <a:spAutoFit/>
          </a:bodyPr>
          <a:lstStyle/>
          <a:p>
            <a:pPr marL="12700">
              <a:lnSpc>
                <a:spcPct val="100000"/>
              </a:lnSpc>
              <a:spcBef>
                <a:spcPts val="105"/>
              </a:spcBef>
            </a:pPr>
            <a:r>
              <a:rPr lang="en-US" dirty="0" smtClean="0"/>
              <a:t> </a:t>
            </a:r>
            <a:r>
              <a:rPr lang="en-US" dirty="0"/>
              <a:t>Information Security Attack </a:t>
            </a:r>
            <a:r>
              <a:rPr lang="en-US" dirty="0" smtClean="0"/>
              <a:t>Vectors (</a:t>
            </a:r>
            <a:r>
              <a:rPr lang="en-US" dirty="0" err="1" smtClean="0"/>
              <a:t>Cont</a:t>
            </a:r>
            <a:r>
              <a:rPr lang="en-US" dirty="0" smtClean="0"/>
              <a:t>…)</a:t>
            </a:r>
            <a:endParaRPr spc="-10" dirty="0"/>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2          </a:t>
            </a:r>
            <a:endParaRPr lang="en-US" sz="1000" dirty="0"/>
          </a:p>
        </p:txBody>
      </p:sp>
      <p:pic>
        <p:nvPicPr>
          <p:cNvPr id="4" name="Picture 3"/>
          <p:cNvPicPr>
            <a:picLocks noChangeAspect="1"/>
          </p:cNvPicPr>
          <p:nvPr/>
        </p:nvPicPr>
        <p:blipFill>
          <a:blip r:embed="rId3"/>
          <a:stretch>
            <a:fillRect/>
          </a:stretch>
        </p:blipFill>
        <p:spPr>
          <a:xfrm>
            <a:off x="76200" y="1076077"/>
            <a:ext cx="11887200" cy="5458261"/>
          </a:xfrm>
          <a:prstGeom prst="rect">
            <a:avLst/>
          </a:prstGeom>
          <a:ln>
            <a:solidFill>
              <a:srgbClr val="FF0000"/>
            </a:solidFill>
          </a:ln>
        </p:spPr>
      </p:pic>
    </p:spTree>
    <p:extLst>
      <p:ext uri="{BB962C8B-B14F-4D97-AF65-F5344CB8AC3E}">
        <p14:creationId xmlns:p14="http://schemas.microsoft.com/office/powerpoint/2010/main" val="37032663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6" name="Rounded Rectangle 5"/>
          <p:cNvSpPr/>
          <p:nvPr/>
        </p:nvSpPr>
        <p:spPr bwMode="auto">
          <a:xfrm>
            <a:off x="1790700" y="2667000"/>
            <a:ext cx="8610600" cy="609600"/>
          </a:xfrm>
          <a:prstGeom prst="roundRect">
            <a:avLst/>
          </a:prstGeom>
          <a:solidFill>
            <a:srgbClr val="92D050"/>
          </a:solidFill>
          <a:ln w="2857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rgbClr val="0041C4"/>
                </a:solidFill>
                <a:effectLst/>
                <a:uLnTx/>
                <a:uFillTx/>
                <a:latin typeface="Times New Roman" pitchFamily="18" charset="0"/>
                <a:ea typeface="+mn-ea"/>
                <a:cs typeface="Times New Roman" pitchFamily="18" charset="0"/>
              </a:rPr>
              <a:t>Hacking</a:t>
            </a:r>
          </a:p>
        </p:txBody>
      </p:sp>
      <p:sp>
        <p:nvSpPr>
          <p:cNvPr id="5"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2          </a:t>
            </a:r>
            <a:endParaRPr lang="en-US" sz="1000" dirty="0"/>
          </a:p>
        </p:txBody>
      </p:sp>
    </p:spTree>
    <p:extLst>
      <p:ext uri="{BB962C8B-B14F-4D97-AF65-F5344CB8AC3E}">
        <p14:creationId xmlns:p14="http://schemas.microsoft.com/office/powerpoint/2010/main" val="4664004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533400"/>
            <a:ext cx="9144000" cy="359714"/>
          </a:xfrm>
          <a:prstGeom prst="rect">
            <a:avLst/>
          </a:prstGeom>
        </p:spPr>
        <p:txBody>
          <a:bodyPr vert="horz" wrap="square" lIns="0" tIns="13335" rIns="0" bIns="0" rtlCol="0">
            <a:spAutoFit/>
          </a:bodyPr>
          <a:lstStyle/>
          <a:p>
            <a:pPr marL="12700">
              <a:lnSpc>
                <a:spcPct val="100000"/>
              </a:lnSpc>
              <a:spcBef>
                <a:spcPts val="105"/>
              </a:spcBef>
            </a:pPr>
            <a:r>
              <a:rPr lang="en-US" dirty="0"/>
              <a:t> What is Hacking?</a:t>
            </a:r>
            <a:endParaRPr spc="-10" dirty="0"/>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16" name="Rectangle 15"/>
          <p:cNvSpPr/>
          <p:nvPr/>
        </p:nvSpPr>
        <p:spPr>
          <a:xfrm>
            <a:off x="152400" y="1066800"/>
            <a:ext cx="11963400" cy="1015663"/>
          </a:xfrm>
          <a:prstGeom prst="rect">
            <a:avLst/>
          </a:prstGeom>
        </p:spPr>
        <p:txBody>
          <a:bodyPr wrap="square">
            <a:spAutoFit/>
          </a:bodyPr>
          <a:lstStyle/>
          <a:p>
            <a:pPr algn="just"/>
            <a:r>
              <a:rPr lang="en-US" sz="2000" dirty="0" smtClean="0">
                <a:latin typeface="+mn-lt"/>
              </a:rPr>
              <a:t>The motive behind hacking could be to steal critical information or services, for thrill, intellectual challenge, curiosity, experiment, knowledge, financial gain, prestige, power, peer recognition, and vengeance, among other reasons.</a:t>
            </a:r>
            <a:endParaRPr lang="en-US" sz="2000" dirty="0">
              <a:latin typeface="+mn-lt"/>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2          </a:t>
            </a:r>
            <a:endParaRPr lang="en-US" sz="1000" dirty="0"/>
          </a:p>
        </p:txBody>
      </p:sp>
      <p:pic>
        <p:nvPicPr>
          <p:cNvPr id="3" name="Picture 2"/>
          <p:cNvPicPr>
            <a:picLocks noChangeAspect="1"/>
          </p:cNvPicPr>
          <p:nvPr/>
        </p:nvPicPr>
        <p:blipFill>
          <a:blip r:embed="rId3"/>
          <a:stretch>
            <a:fillRect/>
          </a:stretch>
        </p:blipFill>
        <p:spPr>
          <a:xfrm>
            <a:off x="152400" y="2093726"/>
            <a:ext cx="11811000" cy="4535673"/>
          </a:xfrm>
          <a:prstGeom prst="rect">
            <a:avLst/>
          </a:prstGeom>
          <a:ln>
            <a:solidFill>
              <a:srgbClr val="FF0000"/>
            </a:solidFill>
          </a:ln>
        </p:spPr>
      </p:pic>
    </p:spTree>
    <p:extLst>
      <p:ext uri="{BB962C8B-B14F-4D97-AF65-F5344CB8AC3E}">
        <p14:creationId xmlns:p14="http://schemas.microsoft.com/office/powerpoint/2010/main" val="28332687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533400"/>
            <a:ext cx="9144000" cy="359714"/>
          </a:xfrm>
          <a:prstGeom prst="rect">
            <a:avLst/>
          </a:prstGeom>
        </p:spPr>
        <p:txBody>
          <a:bodyPr vert="horz" wrap="square" lIns="0" tIns="13335" rIns="0" bIns="0" rtlCol="0">
            <a:spAutoFit/>
          </a:bodyPr>
          <a:lstStyle/>
          <a:p>
            <a:pPr marL="12700">
              <a:lnSpc>
                <a:spcPct val="100000"/>
              </a:lnSpc>
              <a:spcBef>
                <a:spcPts val="105"/>
              </a:spcBef>
            </a:pPr>
            <a:r>
              <a:rPr lang="en-US" dirty="0"/>
              <a:t> Who is a </a:t>
            </a:r>
            <a:r>
              <a:rPr lang="en-US" dirty="0" smtClean="0"/>
              <a:t>Hacker ?</a:t>
            </a:r>
            <a:endParaRPr spc="-10" dirty="0"/>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16" name="Rectangle 15"/>
          <p:cNvSpPr/>
          <p:nvPr/>
        </p:nvSpPr>
        <p:spPr>
          <a:xfrm>
            <a:off x="152400" y="1066800"/>
            <a:ext cx="11963400" cy="1015663"/>
          </a:xfrm>
          <a:prstGeom prst="rect">
            <a:avLst/>
          </a:prstGeom>
        </p:spPr>
        <p:txBody>
          <a:bodyPr wrap="square">
            <a:spAutoFit/>
          </a:bodyPr>
          <a:lstStyle/>
          <a:p>
            <a:pPr algn="just"/>
            <a:r>
              <a:rPr lang="en-US" sz="2000" dirty="0" smtClean="0">
                <a:latin typeface="+mn-lt"/>
              </a:rPr>
              <a:t>A hacker is a person who breaks into a system or network without authorization and try to destroy, steal sensitive data, or perform malicious attacks. Usually, a hacker is a skilled engineer or programmer with enough knowledge to discover vulnerabilities in a target system.</a:t>
            </a:r>
            <a:endParaRPr lang="en-US" sz="2000" dirty="0">
              <a:latin typeface="+mn-lt"/>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2          </a:t>
            </a:r>
            <a:endParaRPr lang="en-US" sz="1000" dirty="0"/>
          </a:p>
        </p:txBody>
      </p:sp>
      <p:pic>
        <p:nvPicPr>
          <p:cNvPr id="4" name="Picture 3"/>
          <p:cNvPicPr>
            <a:picLocks noChangeAspect="1"/>
          </p:cNvPicPr>
          <p:nvPr/>
        </p:nvPicPr>
        <p:blipFill>
          <a:blip r:embed="rId3"/>
          <a:stretch>
            <a:fillRect/>
          </a:stretch>
        </p:blipFill>
        <p:spPr>
          <a:xfrm>
            <a:off x="152400" y="2093727"/>
            <a:ext cx="11811000" cy="4436274"/>
          </a:xfrm>
          <a:prstGeom prst="rect">
            <a:avLst/>
          </a:prstGeom>
          <a:ln>
            <a:solidFill>
              <a:srgbClr val="FF0000"/>
            </a:solidFill>
          </a:ln>
        </p:spPr>
      </p:pic>
    </p:spTree>
    <p:extLst>
      <p:ext uri="{BB962C8B-B14F-4D97-AF65-F5344CB8AC3E}">
        <p14:creationId xmlns:p14="http://schemas.microsoft.com/office/powerpoint/2010/main" val="30278220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6" name="Content Placeholder 2"/>
          <p:cNvSpPr txBox="1">
            <a:spLocks/>
          </p:cNvSpPr>
          <p:nvPr/>
        </p:nvSpPr>
        <p:spPr bwMode="auto">
          <a:xfrm>
            <a:off x="457200" y="914400"/>
            <a:ext cx="10287000" cy="2286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6985" algn="l" rtl="0">
              <a:spcBef>
                <a:spcPts val="575"/>
              </a:spcBef>
            </a:pPr>
            <a:r>
              <a:rPr lang="en-US" sz="2400" dirty="0" smtClean="0">
                <a:solidFill>
                  <a:prstClr val="black"/>
                </a:solidFill>
                <a:latin typeface="Century Gothic"/>
                <a:ea typeface="+mn-ea"/>
                <a:cs typeface="Times New Roman"/>
              </a:rPr>
              <a:t>The CIA Triad</a:t>
            </a:r>
          </a:p>
          <a:p>
            <a:pPr marL="6985" algn="l" rtl="0">
              <a:spcBef>
                <a:spcPts val="575"/>
              </a:spcBef>
            </a:pPr>
            <a:r>
              <a:rPr lang="en-US" sz="2400" dirty="0">
                <a:solidFill>
                  <a:prstClr val="black"/>
                </a:solidFill>
                <a:latin typeface="Century Gothic"/>
                <a:ea typeface="+mn-ea"/>
                <a:cs typeface="Times New Roman"/>
              </a:rPr>
              <a:t>Attacks</a:t>
            </a:r>
          </a:p>
          <a:p>
            <a:pPr marL="6985" algn="l" rtl="0">
              <a:spcBef>
                <a:spcPts val="575"/>
              </a:spcBef>
            </a:pPr>
            <a:r>
              <a:rPr lang="en-US" sz="2400" dirty="0" smtClean="0">
                <a:solidFill>
                  <a:prstClr val="black"/>
                </a:solidFill>
                <a:latin typeface="Century Gothic"/>
                <a:ea typeface="+mn-ea"/>
                <a:cs typeface="Times New Roman"/>
              </a:rPr>
              <a:t>Hacking</a:t>
            </a:r>
          </a:p>
          <a:p>
            <a:pPr marL="6985" algn="l" rtl="0">
              <a:spcBef>
                <a:spcPts val="575"/>
              </a:spcBef>
            </a:pPr>
            <a:r>
              <a:rPr lang="en-US" sz="2400" dirty="0" smtClean="0">
                <a:solidFill>
                  <a:prstClr val="black"/>
                </a:solidFill>
                <a:latin typeface="Century Gothic"/>
                <a:ea typeface="+mn-ea"/>
                <a:cs typeface="Times New Roman"/>
              </a:rPr>
              <a:t>Cyber Kill Chain Methodology</a:t>
            </a:r>
            <a:endParaRPr lang="en-US" sz="2400" dirty="0">
              <a:solidFill>
                <a:prstClr val="black"/>
              </a:solidFill>
              <a:latin typeface="Century Gothic"/>
              <a:ea typeface="+mn-ea"/>
              <a:cs typeface="Times New Roman"/>
            </a:endParaRPr>
          </a:p>
          <a:p>
            <a:pPr marL="6985" algn="l" rtl="0">
              <a:spcBef>
                <a:spcPts val="575"/>
              </a:spcBef>
            </a:pPr>
            <a:endParaRPr lang="en-US" sz="2000" dirty="0">
              <a:solidFill>
                <a:srgbClr val="000000"/>
              </a:solidFill>
              <a:latin typeface="Century Gothic"/>
              <a:ea typeface="+mn-ea"/>
              <a:cs typeface="Times New Roman"/>
            </a:endParaRPr>
          </a:p>
        </p:txBody>
      </p:sp>
      <p:sp>
        <p:nvSpPr>
          <p:cNvPr id="7" name="Rectangle 12"/>
          <p:cNvSpPr>
            <a:spLocks noGrp="1" noChangeArrowheads="1"/>
          </p:cNvSpPr>
          <p:nvPr>
            <p:ph type="title"/>
          </p:nvPr>
        </p:nvSpPr>
        <p:spPr>
          <a:xfrm>
            <a:off x="4914900" y="310634"/>
            <a:ext cx="1676400" cy="369332"/>
          </a:xfrm>
          <a:noFill/>
        </p:spPr>
        <p:txBody>
          <a:bodyPr/>
          <a:lstStyle/>
          <a:p>
            <a:r>
              <a:rPr lang="en-US" sz="2400" dirty="0" smtClean="0"/>
              <a:t>Contents</a:t>
            </a:r>
            <a:endParaRPr lang="en-US" sz="2400" dirty="0"/>
          </a:p>
        </p:txBody>
      </p:sp>
      <p:sp>
        <p:nvSpPr>
          <p:cNvPr id="8" name="object 2"/>
          <p:cNvSpPr/>
          <p:nvPr/>
        </p:nvSpPr>
        <p:spPr>
          <a:xfrm>
            <a:off x="515" y="762000"/>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2          </a:t>
            </a:r>
            <a:endParaRPr lang="en-US" sz="1000" dirty="0"/>
          </a:p>
        </p:txBody>
      </p:sp>
    </p:spTree>
    <p:extLst>
      <p:ext uri="{BB962C8B-B14F-4D97-AF65-F5344CB8AC3E}">
        <p14:creationId xmlns:p14="http://schemas.microsoft.com/office/powerpoint/2010/main" val="3435639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533400"/>
            <a:ext cx="9144000" cy="359714"/>
          </a:xfrm>
          <a:prstGeom prst="rect">
            <a:avLst/>
          </a:prstGeom>
        </p:spPr>
        <p:txBody>
          <a:bodyPr vert="horz" wrap="square" lIns="0" tIns="13335" rIns="0" bIns="0" rtlCol="0">
            <a:spAutoFit/>
          </a:bodyPr>
          <a:lstStyle/>
          <a:p>
            <a:pPr marL="12700">
              <a:lnSpc>
                <a:spcPct val="100000"/>
              </a:lnSpc>
              <a:spcBef>
                <a:spcPts val="105"/>
              </a:spcBef>
            </a:pPr>
            <a:r>
              <a:rPr lang="en-US" dirty="0"/>
              <a:t> Who is a </a:t>
            </a:r>
            <a:r>
              <a:rPr lang="en-US" dirty="0" smtClean="0"/>
              <a:t>Hacker </a:t>
            </a:r>
            <a:r>
              <a:rPr lang="en-US" dirty="0"/>
              <a:t>- Hacker Classes/Threat Actors?</a:t>
            </a:r>
            <a:endParaRPr spc="-10" dirty="0"/>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16" name="Rectangle 15"/>
          <p:cNvSpPr/>
          <p:nvPr/>
        </p:nvSpPr>
        <p:spPr>
          <a:xfrm>
            <a:off x="152400" y="1066800"/>
            <a:ext cx="11963400" cy="400110"/>
          </a:xfrm>
          <a:prstGeom prst="rect">
            <a:avLst/>
          </a:prstGeom>
        </p:spPr>
        <p:txBody>
          <a:bodyPr wrap="square">
            <a:spAutoFit/>
          </a:bodyPr>
          <a:lstStyle/>
          <a:p>
            <a:pPr algn="just"/>
            <a:r>
              <a:rPr lang="en-US" sz="2000" b="1" dirty="0" smtClean="0">
                <a:latin typeface="+mn-lt"/>
              </a:rPr>
              <a:t>Hackers/ Thread Actors can also be classified as: </a:t>
            </a:r>
            <a:endParaRPr lang="en-US" sz="2000" b="1" dirty="0">
              <a:latin typeface="+mn-lt"/>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2          </a:t>
            </a:r>
            <a:endParaRPr lang="en-US" sz="1000" dirty="0"/>
          </a:p>
        </p:txBody>
      </p:sp>
      <p:pic>
        <p:nvPicPr>
          <p:cNvPr id="5" name="Picture 4"/>
          <p:cNvPicPr>
            <a:picLocks noChangeAspect="1"/>
          </p:cNvPicPr>
          <p:nvPr/>
        </p:nvPicPr>
        <p:blipFill rotWithShape="1">
          <a:blip r:embed="rId3"/>
          <a:srcRect t="3518"/>
          <a:stretch/>
        </p:blipFill>
        <p:spPr>
          <a:xfrm>
            <a:off x="76200" y="1515885"/>
            <a:ext cx="12046528" cy="5113515"/>
          </a:xfrm>
          <a:prstGeom prst="rect">
            <a:avLst/>
          </a:prstGeom>
          <a:ln>
            <a:solidFill>
              <a:srgbClr val="FF0000"/>
            </a:solidFill>
          </a:ln>
        </p:spPr>
      </p:pic>
    </p:spTree>
    <p:extLst>
      <p:ext uri="{BB962C8B-B14F-4D97-AF65-F5344CB8AC3E}">
        <p14:creationId xmlns:p14="http://schemas.microsoft.com/office/powerpoint/2010/main" val="3080709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a:t>
            </a:r>
            <a:r>
              <a:rPr lang="en-US" sz="1000" dirty="0"/>
              <a:t>2</a:t>
            </a:r>
            <a:r>
              <a:rPr lang="en-US" sz="1000" dirty="0" smtClean="0"/>
              <a:t>         </a:t>
            </a:r>
            <a:endParaRPr lang="en-US" sz="1000" dirty="0"/>
          </a:p>
        </p:txBody>
      </p:sp>
      <p:pic>
        <p:nvPicPr>
          <p:cNvPr id="3" name="Picture 2"/>
          <p:cNvPicPr>
            <a:picLocks noChangeAspect="1"/>
          </p:cNvPicPr>
          <p:nvPr/>
        </p:nvPicPr>
        <p:blipFill>
          <a:blip r:embed="rId3"/>
          <a:stretch>
            <a:fillRect/>
          </a:stretch>
        </p:blipFill>
        <p:spPr>
          <a:xfrm>
            <a:off x="152400" y="1076077"/>
            <a:ext cx="11811000" cy="5453923"/>
          </a:xfrm>
          <a:prstGeom prst="rect">
            <a:avLst/>
          </a:prstGeom>
          <a:ln>
            <a:solidFill>
              <a:srgbClr val="FF0000"/>
            </a:solidFill>
          </a:ln>
        </p:spPr>
      </p:pic>
      <p:sp>
        <p:nvSpPr>
          <p:cNvPr id="10" name="object 2"/>
          <p:cNvSpPr txBox="1">
            <a:spLocks noGrp="1"/>
          </p:cNvSpPr>
          <p:nvPr>
            <p:ph type="title"/>
          </p:nvPr>
        </p:nvSpPr>
        <p:spPr>
          <a:xfrm>
            <a:off x="152400" y="533400"/>
            <a:ext cx="9144000" cy="359714"/>
          </a:xfrm>
          <a:prstGeom prst="rect">
            <a:avLst/>
          </a:prstGeom>
        </p:spPr>
        <p:txBody>
          <a:bodyPr vert="horz" wrap="square" lIns="0" tIns="13335" rIns="0" bIns="0" rtlCol="0">
            <a:spAutoFit/>
          </a:bodyPr>
          <a:lstStyle/>
          <a:p>
            <a:pPr marL="12700">
              <a:lnSpc>
                <a:spcPct val="100000"/>
              </a:lnSpc>
              <a:spcBef>
                <a:spcPts val="105"/>
              </a:spcBef>
            </a:pPr>
            <a:r>
              <a:rPr lang="en-US" dirty="0"/>
              <a:t> Who is a </a:t>
            </a:r>
            <a:r>
              <a:rPr lang="en-US" dirty="0" smtClean="0"/>
              <a:t>Hacker </a:t>
            </a:r>
            <a:r>
              <a:rPr lang="en-US" dirty="0"/>
              <a:t>- Hacker Classes/Threat Actors</a:t>
            </a:r>
            <a:r>
              <a:rPr lang="en-US" dirty="0" smtClean="0"/>
              <a:t>? (</a:t>
            </a:r>
            <a:r>
              <a:rPr lang="en-US" dirty="0" err="1" smtClean="0"/>
              <a:t>Cont</a:t>
            </a:r>
            <a:r>
              <a:rPr lang="en-US" dirty="0" smtClean="0"/>
              <a:t>….)</a:t>
            </a:r>
            <a:endParaRPr spc="-10" dirty="0"/>
          </a:p>
        </p:txBody>
      </p:sp>
    </p:spTree>
    <p:extLst>
      <p:ext uri="{BB962C8B-B14F-4D97-AF65-F5344CB8AC3E}">
        <p14:creationId xmlns:p14="http://schemas.microsoft.com/office/powerpoint/2010/main" val="8054899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533400"/>
            <a:ext cx="9144000" cy="359714"/>
          </a:xfrm>
          <a:prstGeom prst="rect">
            <a:avLst/>
          </a:prstGeom>
        </p:spPr>
        <p:txBody>
          <a:bodyPr vert="horz" wrap="square" lIns="0" tIns="13335" rIns="0" bIns="0" rtlCol="0">
            <a:spAutoFit/>
          </a:bodyPr>
          <a:lstStyle/>
          <a:p>
            <a:pPr marL="12700">
              <a:lnSpc>
                <a:spcPct val="100000"/>
              </a:lnSpc>
              <a:spcBef>
                <a:spcPts val="105"/>
              </a:spcBef>
            </a:pPr>
            <a:r>
              <a:rPr lang="en-US" dirty="0"/>
              <a:t> Who is a </a:t>
            </a:r>
            <a:r>
              <a:rPr lang="en-US" dirty="0" smtClean="0"/>
              <a:t>Hacker ?</a:t>
            </a:r>
            <a:endParaRPr spc="-10" dirty="0"/>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2          </a:t>
            </a:r>
            <a:endParaRPr lang="en-US" sz="1000" dirty="0"/>
          </a:p>
        </p:txBody>
      </p:sp>
      <p:pic>
        <p:nvPicPr>
          <p:cNvPr id="4" name="Picture 3"/>
          <p:cNvPicPr>
            <a:picLocks noChangeAspect="1"/>
          </p:cNvPicPr>
          <p:nvPr/>
        </p:nvPicPr>
        <p:blipFill>
          <a:blip r:embed="rId3"/>
          <a:stretch>
            <a:fillRect/>
          </a:stretch>
        </p:blipFill>
        <p:spPr>
          <a:xfrm>
            <a:off x="152400" y="1219200"/>
            <a:ext cx="11963400" cy="5322065"/>
          </a:xfrm>
          <a:prstGeom prst="rect">
            <a:avLst/>
          </a:prstGeom>
          <a:ln>
            <a:solidFill>
              <a:srgbClr val="FF0000"/>
            </a:solidFill>
          </a:ln>
        </p:spPr>
      </p:pic>
    </p:spTree>
    <p:extLst>
      <p:ext uri="{BB962C8B-B14F-4D97-AF65-F5344CB8AC3E}">
        <p14:creationId xmlns:p14="http://schemas.microsoft.com/office/powerpoint/2010/main" val="42244087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533400"/>
            <a:ext cx="9144000" cy="359714"/>
          </a:xfrm>
          <a:prstGeom prst="rect">
            <a:avLst/>
          </a:prstGeom>
        </p:spPr>
        <p:txBody>
          <a:bodyPr vert="horz" wrap="square" lIns="0" tIns="13335" rIns="0" bIns="0" rtlCol="0">
            <a:spAutoFit/>
          </a:bodyPr>
          <a:lstStyle/>
          <a:p>
            <a:pPr marL="12700">
              <a:lnSpc>
                <a:spcPct val="100000"/>
              </a:lnSpc>
              <a:spcBef>
                <a:spcPts val="105"/>
              </a:spcBef>
            </a:pPr>
            <a:r>
              <a:rPr lang="en-US" dirty="0" smtClean="0"/>
              <a:t>Different </a:t>
            </a:r>
            <a:r>
              <a:rPr lang="en-US" dirty="0"/>
              <a:t>Phases of Hacking Cycle</a:t>
            </a:r>
            <a:endParaRPr spc="-10" dirty="0"/>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16" name="Rectangle 15"/>
          <p:cNvSpPr/>
          <p:nvPr/>
        </p:nvSpPr>
        <p:spPr>
          <a:xfrm>
            <a:off x="228600" y="1066800"/>
            <a:ext cx="11734800" cy="4154984"/>
          </a:xfrm>
          <a:prstGeom prst="rect">
            <a:avLst/>
          </a:prstGeom>
        </p:spPr>
        <p:txBody>
          <a:bodyPr wrap="square">
            <a:spAutoFit/>
          </a:bodyPr>
          <a:lstStyle/>
          <a:p>
            <a:pPr algn="just"/>
            <a:r>
              <a:rPr lang="en-US" sz="2200" dirty="0" smtClean="0">
                <a:latin typeface="+mn-lt"/>
              </a:rPr>
              <a:t>Organizations are recruiting cybersecurity professionals to curb the ever-evolving threats from security breaches. It is important for such security professionals to gain knowledge on various hacking phases, which will help them in analyzing and strengthening the security posture of the organization from various cyber threats.</a:t>
            </a:r>
          </a:p>
          <a:p>
            <a:pPr algn="just"/>
            <a:endParaRPr lang="en-US" sz="2200" dirty="0">
              <a:latin typeface="+mn-lt"/>
            </a:endParaRPr>
          </a:p>
          <a:p>
            <a:pPr algn="just"/>
            <a:r>
              <a:rPr lang="en-US" sz="2200" b="1" dirty="0" smtClean="0">
                <a:latin typeface="+mn-lt"/>
              </a:rPr>
              <a:t>Hacking Phases</a:t>
            </a:r>
          </a:p>
          <a:p>
            <a:pPr algn="just"/>
            <a:r>
              <a:rPr lang="en-US" sz="2200" dirty="0" smtClean="0">
                <a:latin typeface="+mn-lt"/>
              </a:rPr>
              <a:t>In general, there are five phases of hacking:</a:t>
            </a:r>
          </a:p>
          <a:p>
            <a:pPr marL="640080" indent="-342900" algn="just">
              <a:buFont typeface="Arial" panose="020B0604020202020204" pitchFamily="34" charset="0"/>
              <a:buChar char="•"/>
            </a:pPr>
            <a:r>
              <a:rPr lang="en-US" sz="2200" dirty="0" smtClean="0">
                <a:latin typeface="+mn-lt"/>
              </a:rPr>
              <a:t>Reconnaissance</a:t>
            </a:r>
          </a:p>
          <a:p>
            <a:pPr marL="640080" indent="-342900" algn="just">
              <a:buFont typeface="Arial" panose="020B0604020202020204" pitchFamily="34" charset="0"/>
              <a:buChar char="•"/>
            </a:pPr>
            <a:r>
              <a:rPr lang="en-US" sz="2200" dirty="0" smtClean="0">
                <a:latin typeface="+mn-lt"/>
              </a:rPr>
              <a:t>Scanning</a:t>
            </a:r>
          </a:p>
          <a:p>
            <a:pPr marL="640080" indent="-342900" algn="just">
              <a:buFont typeface="Arial" panose="020B0604020202020204" pitchFamily="34" charset="0"/>
              <a:buChar char="•"/>
            </a:pPr>
            <a:r>
              <a:rPr lang="en-US" sz="2200" dirty="0" smtClean="0">
                <a:latin typeface="+mn-lt"/>
              </a:rPr>
              <a:t>Gaining Access</a:t>
            </a:r>
          </a:p>
          <a:p>
            <a:pPr marL="640080" indent="-342900" algn="just">
              <a:buFont typeface="Arial" panose="020B0604020202020204" pitchFamily="34" charset="0"/>
              <a:buChar char="•"/>
            </a:pPr>
            <a:r>
              <a:rPr lang="en-US" sz="2200" dirty="0" smtClean="0">
                <a:latin typeface="+mn-lt"/>
              </a:rPr>
              <a:t>Maintaining Access</a:t>
            </a:r>
          </a:p>
          <a:p>
            <a:pPr marL="640080" indent="-342900" algn="just">
              <a:buFont typeface="Arial" panose="020B0604020202020204" pitchFamily="34" charset="0"/>
              <a:buChar char="•"/>
            </a:pPr>
            <a:r>
              <a:rPr lang="en-US" sz="2200" dirty="0" smtClean="0">
                <a:latin typeface="+mn-lt"/>
              </a:rPr>
              <a:t>Clearing Tracks</a:t>
            </a: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2          </a:t>
            </a:r>
            <a:endParaRPr lang="en-US" sz="1000" dirty="0"/>
          </a:p>
        </p:txBody>
      </p:sp>
    </p:spTree>
    <p:extLst>
      <p:ext uri="{BB962C8B-B14F-4D97-AF65-F5344CB8AC3E}">
        <p14:creationId xmlns:p14="http://schemas.microsoft.com/office/powerpoint/2010/main" val="17568821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533400"/>
            <a:ext cx="9144000" cy="359714"/>
          </a:xfrm>
          <a:prstGeom prst="rect">
            <a:avLst/>
          </a:prstGeom>
        </p:spPr>
        <p:txBody>
          <a:bodyPr vert="horz" wrap="square" lIns="0" tIns="13335" rIns="0" bIns="0" rtlCol="0">
            <a:spAutoFit/>
          </a:bodyPr>
          <a:lstStyle/>
          <a:p>
            <a:pPr marL="12700">
              <a:lnSpc>
                <a:spcPct val="100000"/>
              </a:lnSpc>
              <a:spcBef>
                <a:spcPts val="105"/>
              </a:spcBef>
            </a:pPr>
            <a:r>
              <a:rPr lang="en-US" dirty="0" smtClean="0"/>
              <a:t>Different </a:t>
            </a:r>
            <a:r>
              <a:rPr lang="en-US" dirty="0"/>
              <a:t>Phases of Hacking Cycle</a:t>
            </a:r>
            <a:endParaRPr spc="-10" dirty="0"/>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2          </a:t>
            </a:r>
            <a:endParaRPr lang="en-US" sz="1000" dirty="0"/>
          </a:p>
        </p:txBody>
      </p:sp>
      <p:pic>
        <p:nvPicPr>
          <p:cNvPr id="3" name="Picture 2"/>
          <p:cNvPicPr>
            <a:picLocks noChangeAspect="1"/>
          </p:cNvPicPr>
          <p:nvPr/>
        </p:nvPicPr>
        <p:blipFill>
          <a:blip r:embed="rId3"/>
          <a:stretch>
            <a:fillRect/>
          </a:stretch>
        </p:blipFill>
        <p:spPr>
          <a:xfrm>
            <a:off x="152400" y="1143001"/>
            <a:ext cx="11811000" cy="4724399"/>
          </a:xfrm>
          <a:prstGeom prst="rect">
            <a:avLst/>
          </a:prstGeom>
          <a:ln>
            <a:solidFill>
              <a:srgbClr val="FF0000"/>
            </a:solidFill>
          </a:ln>
        </p:spPr>
      </p:pic>
      <p:sp>
        <p:nvSpPr>
          <p:cNvPr id="10" name="Rectangle 9"/>
          <p:cNvSpPr/>
          <p:nvPr/>
        </p:nvSpPr>
        <p:spPr>
          <a:xfrm>
            <a:off x="152400" y="5867400"/>
            <a:ext cx="11811000" cy="646331"/>
          </a:xfrm>
          <a:prstGeom prst="rect">
            <a:avLst/>
          </a:prstGeom>
        </p:spPr>
        <p:txBody>
          <a:bodyPr wrap="square">
            <a:spAutoFit/>
          </a:bodyPr>
          <a:lstStyle/>
          <a:p>
            <a:pPr algn="just"/>
            <a:r>
              <a:rPr lang="en-US" dirty="0" smtClean="0">
                <a:latin typeface="+mn-lt"/>
              </a:rPr>
              <a:t>The reconnaissance target range may include the target organization’s clients, employees, operations, network, and systems</a:t>
            </a:r>
            <a:r>
              <a:rPr lang="en-US" dirty="0">
                <a:latin typeface="+mn-lt"/>
              </a:rPr>
              <a:t>. This phase allows attackers to plan the attack. May involve social </a:t>
            </a:r>
            <a:r>
              <a:rPr lang="en-US" dirty="0" smtClean="0">
                <a:latin typeface="+mn-lt"/>
              </a:rPr>
              <a:t>engineering, dumpster diving.</a:t>
            </a:r>
            <a:endParaRPr lang="en-US" dirty="0">
              <a:latin typeface="+mn-lt"/>
            </a:endParaRPr>
          </a:p>
        </p:txBody>
      </p:sp>
    </p:spTree>
    <p:extLst>
      <p:ext uri="{BB962C8B-B14F-4D97-AF65-F5344CB8AC3E}">
        <p14:creationId xmlns:p14="http://schemas.microsoft.com/office/powerpoint/2010/main" val="5372692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533400"/>
            <a:ext cx="9144000" cy="359714"/>
          </a:xfrm>
          <a:prstGeom prst="rect">
            <a:avLst/>
          </a:prstGeom>
        </p:spPr>
        <p:txBody>
          <a:bodyPr vert="horz" wrap="square" lIns="0" tIns="13335" rIns="0" bIns="0" rtlCol="0">
            <a:spAutoFit/>
          </a:bodyPr>
          <a:lstStyle/>
          <a:p>
            <a:pPr marL="12700">
              <a:lnSpc>
                <a:spcPct val="100000"/>
              </a:lnSpc>
              <a:spcBef>
                <a:spcPts val="105"/>
              </a:spcBef>
            </a:pPr>
            <a:r>
              <a:rPr lang="en-US" dirty="0" smtClean="0"/>
              <a:t>Different </a:t>
            </a:r>
            <a:r>
              <a:rPr lang="en-US" dirty="0"/>
              <a:t>Phases of Hacking Cycle</a:t>
            </a:r>
            <a:endParaRPr spc="-10" dirty="0"/>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2          </a:t>
            </a:r>
            <a:endParaRPr lang="en-US" sz="1000" dirty="0"/>
          </a:p>
        </p:txBody>
      </p:sp>
      <p:pic>
        <p:nvPicPr>
          <p:cNvPr id="4" name="Picture 3"/>
          <p:cNvPicPr>
            <a:picLocks noChangeAspect="1"/>
          </p:cNvPicPr>
          <p:nvPr/>
        </p:nvPicPr>
        <p:blipFill>
          <a:blip r:embed="rId3"/>
          <a:stretch>
            <a:fillRect/>
          </a:stretch>
        </p:blipFill>
        <p:spPr>
          <a:xfrm>
            <a:off x="152400" y="1076077"/>
            <a:ext cx="11963400" cy="5440070"/>
          </a:xfrm>
          <a:prstGeom prst="rect">
            <a:avLst/>
          </a:prstGeom>
          <a:ln>
            <a:solidFill>
              <a:srgbClr val="FF0000"/>
            </a:solidFill>
          </a:ln>
        </p:spPr>
      </p:pic>
    </p:spTree>
    <p:extLst>
      <p:ext uri="{BB962C8B-B14F-4D97-AF65-F5344CB8AC3E}">
        <p14:creationId xmlns:p14="http://schemas.microsoft.com/office/powerpoint/2010/main" val="6128423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533400"/>
            <a:ext cx="9144000" cy="359714"/>
          </a:xfrm>
          <a:prstGeom prst="rect">
            <a:avLst/>
          </a:prstGeom>
        </p:spPr>
        <p:txBody>
          <a:bodyPr vert="horz" wrap="square" lIns="0" tIns="13335" rIns="0" bIns="0" rtlCol="0">
            <a:spAutoFit/>
          </a:bodyPr>
          <a:lstStyle/>
          <a:p>
            <a:pPr marL="12700">
              <a:lnSpc>
                <a:spcPct val="100000"/>
              </a:lnSpc>
              <a:spcBef>
                <a:spcPts val="105"/>
              </a:spcBef>
            </a:pPr>
            <a:r>
              <a:rPr lang="en-US" dirty="0" smtClean="0"/>
              <a:t>Different </a:t>
            </a:r>
            <a:r>
              <a:rPr lang="en-US" dirty="0"/>
              <a:t>Phases of Hacking Cycle</a:t>
            </a:r>
            <a:endParaRPr spc="-10" dirty="0"/>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2          </a:t>
            </a:r>
            <a:endParaRPr lang="en-US" sz="1000" dirty="0"/>
          </a:p>
        </p:txBody>
      </p:sp>
      <p:pic>
        <p:nvPicPr>
          <p:cNvPr id="3" name="Picture 2"/>
          <p:cNvPicPr>
            <a:picLocks noChangeAspect="1"/>
          </p:cNvPicPr>
          <p:nvPr/>
        </p:nvPicPr>
        <p:blipFill>
          <a:blip r:embed="rId3"/>
          <a:stretch>
            <a:fillRect/>
          </a:stretch>
        </p:blipFill>
        <p:spPr>
          <a:xfrm>
            <a:off x="76200" y="1076078"/>
            <a:ext cx="11998036" cy="5429498"/>
          </a:xfrm>
          <a:prstGeom prst="rect">
            <a:avLst/>
          </a:prstGeom>
          <a:ln>
            <a:solidFill>
              <a:srgbClr val="FF0000"/>
            </a:solidFill>
          </a:ln>
        </p:spPr>
      </p:pic>
    </p:spTree>
    <p:extLst>
      <p:ext uri="{BB962C8B-B14F-4D97-AF65-F5344CB8AC3E}">
        <p14:creationId xmlns:p14="http://schemas.microsoft.com/office/powerpoint/2010/main" val="20795543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533400"/>
            <a:ext cx="9144000" cy="359714"/>
          </a:xfrm>
          <a:prstGeom prst="rect">
            <a:avLst/>
          </a:prstGeom>
        </p:spPr>
        <p:txBody>
          <a:bodyPr vert="horz" wrap="square" lIns="0" tIns="13335" rIns="0" bIns="0" rtlCol="0">
            <a:spAutoFit/>
          </a:bodyPr>
          <a:lstStyle/>
          <a:p>
            <a:pPr marL="12700">
              <a:lnSpc>
                <a:spcPct val="100000"/>
              </a:lnSpc>
              <a:spcBef>
                <a:spcPts val="105"/>
              </a:spcBef>
            </a:pPr>
            <a:r>
              <a:rPr lang="en-US" dirty="0" smtClean="0"/>
              <a:t>Different </a:t>
            </a:r>
            <a:r>
              <a:rPr lang="en-US" dirty="0"/>
              <a:t>Phases of Hacking Cycle</a:t>
            </a:r>
            <a:endParaRPr spc="-10" dirty="0"/>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2          </a:t>
            </a:r>
            <a:endParaRPr lang="en-US" sz="1000" dirty="0"/>
          </a:p>
        </p:txBody>
      </p:sp>
      <p:pic>
        <p:nvPicPr>
          <p:cNvPr id="4" name="Picture 3"/>
          <p:cNvPicPr>
            <a:picLocks noChangeAspect="1"/>
          </p:cNvPicPr>
          <p:nvPr/>
        </p:nvPicPr>
        <p:blipFill>
          <a:blip r:embed="rId3"/>
          <a:stretch>
            <a:fillRect/>
          </a:stretch>
        </p:blipFill>
        <p:spPr>
          <a:xfrm>
            <a:off x="152400" y="1076078"/>
            <a:ext cx="11865591" cy="5431262"/>
          </a:xfrm>
          <a:prstGeom prst="rect">
            <a:avLst/>
          </a:prstGeom>
          <a:ln>
            <a:solidFill>
              <a:srgbClr val="FF0000"/>
            </a:solidFill>
          </a:ln>
        </p:spPr>
      </p:pic>
    </p:spTree>
    <p:extLst>
      <p:ext uri="{BB962C8B-B14F-4D97-AF65-F5344CB8AC3E}">
        <p14:creationId xmlns:p14="http://schemas.microsoft.com/office/powerpoint/2010/main" val="37642944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533400"/>
            <a:ext cx="9144000" cy="359714"/>
          </a:xfrm>
          <a:prstGeom prst="rect">
            <a:avLst/>
          </a:prstGeom>
        </p:spPr>
        <p:txBody>
          <a:bodyPr vert="horz" wrap="square" lIns="0" tIns="13335" rIns="0" bIns="0" rtlCol="0">
            <a:spAutoFit/>
          </a:bodyPr>
          <a:lstStyle/>
          <a:p>
            <a:pPr marL="12700">
              <a:lnSpc>
                <a:spcPct val="100000"/>
              </a:lnSpc>
              <a:spcBef>
                <a:spcPts val="105"/>
              </a:spcBef>
            </a:pPr>
            <a:r>
              <a:rPr lang="en-US" dirty="0" smtClean="0"/>
              <a:t>Different </a:t>
            </a:r>
            <a:r>
              <a:rPr lang="en-US" dirty="0"/>
              <a:t>Phases of Hacking Cycle</a:t>
            </a:r>
            <a:endParaRPr spc="-10" dirty="0"/>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2          </a:t>
            </a:r>
            <a:endParaRPr lang="en-US" sz="1000" dirty="0"/>
          </a:p>
        </p:txBody>
      </p:sp>
      <p:pic>
        <p:nvPicPr>
          <p:cNvPr id="3" name="Picture 2"/>
          <p:cNvPicPr>
            <a:picLocks noChangeAspect="1"/>
          </p:cNvPicPr>
          <p:nvPr/>
        </p:nvPicPr>
        <p:blipFill>
          <a:blip r:embed="rId3"/>
          <a:stretch>
            <a:fillRect/>
          </a:stretch>
        </p:blipFill>
        <p:spPr>
          <a:xfrm>
            <a:off x="152400" y="1076077"/>
            <a:ext cx="11963400" cy="5534751"/>
          </a:xfrm>
          <a:prstGeom prst="rect">
            <a:avLst/>
          </a:prstGeom>
          <a:ln>
            <a:solidFill>
              <a:srgbClr val="FF0000"/>
            </a:solidFill>
          </a:ln>
        </p:spPr>
      </p:pic>
    </p:spTree>
    <p:extLst>
      <p:ext uri="{BB962C8B-B14F-4D97-AF65-F5344CB8AC3E}">
        <p14:creationId xmlns:p14="http://schemas.microsoft.com/office/powerpoint/2010/main" val="1276368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533400"/>
            <a:ext cx="9144000" cy="359714"/>
          </a:xfrm>
          <a:prstGeom prst="rect">
            <a:avLst/>
          </a:prstGeom>
        </p:spPr>
        <p:txBody>
          <a:bodyPr vert="horz" wrap="square" lIns="0" tIns="13335" rIns="0" bIns="0" rtlCol="0">
            <a:spAutoFit/>
          </a:bodyPr>
          <a:lstStyle/>
          <a:p>
            <a:pPr marL="12700">
              <a:lnSpc>
                <a:spcPct val="100000"/>
              </a:lnSpc>
              <a:spcBef>
                <a:spcPts val="105"/>
              </a:spcBef>
            </a:pPr>
            <a:r>
              <a:rPr lang="en-US" dirty="0"/>
              <a:t> What is Ethical Hacking</a:t>
            </a:r>
            <a:endParaRPr spc="-10" dirty="0"/>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16" name="Rectangle 15"/>
          <p:cNvSpPr/>
          <p:nvPr/>
        </p:nvSpPr>
        <p:spPr>
          <a:xfrm>
            <a:off x="152400" y="1066800"/>
            <a:ext cx="11963400" cy="2677656"/>
          </a:xfrm>
          <a:prstGeom prst="rect">
            <a:avLst/>
          </a:prstGeom>
        </p:spPr>
        <p:txBody>
          <a:bodyPr wrap="square">
            <a:spAutoFit/>
          </a:bodyPr>
          <a:lstStyle/>
          <a:p>
            <a:pPr marL="457200" indent="-457200" algn="just">
              <a:buFont typeface="Arial" panose="020B0604020202020204" pitchFamily="34" charset="0"/>
              <a:buChar char="•"/>
            </a:pPr>
            <a:r>
              <a:rPr lang="en-US" sz="2800" dirty="0" smtClean="0">
                <a:latin typeface="+mn-lt"/>
              </a:rPr>
              <a:t>Ethical hacking is the practice of employing computer and network skills in order to assist organizations in testing their network security for possible loopholes and vulnerabilities. </a:t>
            </a:r>
          </a:p>
          <a:p>
            <a:pPr marL="457200" indent="-457200" algn="just">
              <a:buFont typeface="Arial" panose="020B0604020202020204" pitchFamily="34" charset="0"/>
              <a:buChar char="•"/>
            </a:pPr>
            <a:endParaRPr lang="en-US" sz="2800" dirty="0" smtClean="0">
              <a:latin typeface="+mn-lt"/>
            </a:endParaRPr>
          </a:p>
          <a:p>
            <a:pPr marL="457200" indent="-457200" algn="just">
              <a:buFont typeface="Arial" panose="020B0604020202020204" pitchFamily="34" charset="0"/>
              <a:buChar char="•"/>
            </a:pPr>
            <a:r>
              <a:rPr lang="en-US" sz="2800" dirty="0" smtClean="0">
                <a:latin typeface="+mn-lt"/>
              </a:rPr>
              <a:t>White Hats (also known as security analysts or ethical hackers) are the individuals or experts who perform ethical hacking.</a:t>
            </a:r>
            <a:endParaRPr lang="en-US" sz="2800" dirty="0">
              <a:latin typeface="+mn-lt"/>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2          </a:t>
            </a:r>
            <a:endParaRPr lang="en-US" sz="1000" dirty="0"/>
          </a:p>
        </p:txBody>
      </p:sp>
    </p:spTree>
    <p:extLst>
      <p:ext uri="{BB962C8B-B14F-4D97-AF65-F5344CB8AC3E}">
        <p14:creationId xmlns:p14="http://schemas.microsoft.com/office/powerpoint/2010/main" val="41170655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6" name="Rounded Rectangle 5"/>
          <p:cNvSpPr/>
          <p:nvPr/>
        </p:nvSpPr>
        <p:spPr bwMode="auto">
          <a:xfrm>
            <a:off x="1790700" y="2667000"/>
            <a:ext cx="8610600" cy="609600"/>
          </a:xfrm>
          <a:prstGeom prst="roundRect">
            <a:avLst/>
          </a:prstGeom>
          <a:solidFill>
            <a:srgbClr val="92D050"/>
          </a:solidFill>
          <a:ln w="2857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rgbClr val="0041C4"/>
                </a:solidFill>
                <a:effectLst/>
                <a:uLnTx/>
                <a:uFillTx/>
                <a:latin typeface="Times New Roman" pitchFamily="18" charset="0"/>
                <a:ea typeface="+mn-ea"/>
                <a:cs typeface="Times New Roman" pitchFamily="18" charset="0"/>
              </a:rPr>
              <a:t>The CIA Triad</a:t>
            </a: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2          </a:t>
            </a:r>
            <a:endParaRPr lang="en-US" sz="1000" dirty="0"/>
          </a:p>
        </p:txBody>
      </p:sp>
    </p:spTree>
    <p:extLst>
      <p:ext uri="{BB962C8B-B14F-4D97-AF65-F5344CB8AC3E}">
        <p14:creationId xmlns:p14="http://schemas.microsoft.com/office/powerpoint/2010/main" val="36860117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533400"/>
            <a:ext cx="9144000" cy="359714"/>
          </a:xfrm>
          <a:prstGeom prst="rect">
            <a:avLst/>
          </a:prstGeom>
        </p:spPr>
        <p:txBody>
          <a:bodyPr vert="horz" wrap="square" lIns="0" tIns="13335" rIns="0" bIns="0" rtlCol="0">
            <a:spAutoFit/>
          </a:bodyPr>
          <a:lstStyle/>
          <a:p>
            <a:pPr marL="12700">
              <a:lnSpc>
                <a:spcPct val="100000"/>
              </a:lnSpc>
              <a:spcBef>
                <a:spcPts val="105"/>
              </a:spcBef>
            </a:pPr>
            <a:r>
              <a:rPr lang="en-US" dirty="0"/>
              <a:t> Why Ethical Hacking is Necessary</a:t>
            </a:r>
            <a:endParaRPr spc="-10" dirty="0"/>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2          </a:t>
            </a:r>
            <a:endParaRPr lang="en-US" sz="1000" dirty="0"/>
          </a:p>
        </p:txBody>
      </p:sp>
      <p:pic>
        <p:nvPicPr>
          <p:cNvPr id="3" name="Picture 2"/>
          <p:cNvPicPr>
            <a:picLocks noChangeAspect="1"/>
          </p:cNvPicPr>
          <p:nvPr/>
        </p:nvPicPr>
        <p:blipFill>
          <a:blip r:embed="rId3"/>
          <a:stretch>
            <a:fillRect/>
          </a:stretch>
        </p:blipFill>
        <p:spPr>
          <a:xfrm>
            <a:off x="152400" y="1076077"/>
            <a:ext cx="11811000" cy="5480418"/>
          </a:xfrm>
          <a:prstGeom prst="rect">
            <a:avLst/>
          </a:prstGeom>
          <a:ln>
            <a:solidFill>
              <a:srgbClr val="FF0000"/>
            </a:solidFill>
          </a:ln>
        </p:spPr>
      </p:pic>
    </p:spTree>
    <p:extLst>
      <p:ext uri="{BB962C8B-B14F-4D97-AF65-F5344CB8AC3E}">
        <p14:creationId xmlns:p14="http://schemas.microsoft.com/office/powerpoint/2010/main" val="27374608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533400"/>
            <a:ext cx="9144000" cy="359714"/>
          </a:xfrm>
          <a:prstGeom prst="rect">
            <a:avLst/>
          </a:prstGeom>
        </p:spPr>
        <p:txBody>
          <a:bodyPr vert="horz" wrap="square" lIns="0" tIns="13335" rIns="0" bIns="0" rtlCol="0">
            <a:spAutoFit/>
          </a:bodyPr>
          <a:lstStyle/>
          <a:p>
            <a:pPr marL="12700">
              <a:lnSpc>
                <a:spcPct val="100000"/>
              </a:lnSpc>
              <a:spcBef>
                <a:spcPts val="105"/>
              </a:spcBef>
            </a:pPr>
            <a:r>
              <a:rPr lang="en-US" dirty="0"/>
              <a:t> Why Ethical Hacking is Necessary</a:t>
            </a:r>
            <a:endParaRPr spc="-10" dirty="0"/>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2          </a:t>
            </a:r>
            <a:endParaRPr lang="en-US" sz="1000" dirty="0"/>
          </a:p>
        </p:txBody>
      </p:sp>
      <p:pic>
        <p:nvPicPr>
          <p:cNvPr id="4" name="Picture 3"/>
          <p:cNvPicPr>
            <a:picLocks noChangeAspect="1"/>
          </p:cNvPicPr>
          <p:nvPr/>
        </p:nvPicPr>
        <p:blipFill>
          <a:blip r:embed="rId3"/>
          <a:stretch>
            <a:fillRect/>
          </a:stretch>
        </p:blipFill>
        <p:spPr>
          <a:xfrm>
            <a:off x="76200" y="1076078"/>
            <a:ext cx="11887200" cy="5453924"/>
          </a:xfrm>
          <a:prstGeom prst="rect">
            <a:avLst/>
          </a:prstGeom>
          <a:ln>
            <a:solidFill>
              <a:srgbClr val="FF0000"/>
            </a:solidFill>
          </a:ln>
        </p:spPr>
      </p:pic>
    </p:spTree>
    <p:extLst>
      <p:ext uri="{BB962C8B-B14F-4D97-AF65-F5344CB8AC3E}">
        <p14:creationId xmlns:p14="http://schemas.microsoft.com/office/powerpoint/2010/main" val="35019391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533400"/>
            <a:ext cx="9144000" cy="359714"/>
          </a:xfrm>
          <a:prstGeom prst="rect">
            <a:avLst/>
          </a:prstGeom>
        </p:spPr>
        <p:txBody>
          <a:bodyPr vert="horz" wrap="square" lIns="0" tIns="13335" rIns="0" bIns="0" rtlCol="0">
            <a:spAutoFit/>
          </a:bodyPr>
          <a:lstStyle/>
          <a:p>
            <a:pPr marL="12700">
              <a:lnSpc>
                <a:spcPct val="100000"/>
              </a:lnSpc>
              <a:spcBef>
                <a:spcPts val="105"/>
              </a:spcBef>
            </a:pPr>
            <a:r>
              <a:rPr lang="en-US" dirty="0"/>
              <a:t> Scope and Limitations of Ethical Hacking</a:t>
            </a:r>
            <a:endParaRPr spc="-10" dirty="0"/>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16" name="Rectangle 15"/>
          <p:cNvSpPr/>
          <p:nvPr/>
        </p:nvSpPr>
        <p:spPr>
          <a:xfrm>
            <a:off x="76200" y="990600"/>
            <a:ext cx="11887200" cy="769441"/>
          </a:xfrm>
          <a:prstGeom prst="rect">
            <a:avLst/>
          </a:prstGeom>
        </p:spPr>
        <p:txBody>
          <a:bodyPr wrap="square">
            <a:spAutoFit/>
          </a:bodyPr>
          <a:lstStyle/>
          <a:p>
            <a:pPr lvl="4" algn="just"/>
            <a:r>
              <a:rPr lang="en-US" sz="2200" dirty="0" smtClean="0">
                <a:latin typeface="+mn-lt"/>
              </a:rPr>
              <a:t>The entire process of ethical hacking and subsequent patching of discovered vulnerabilities depends on questions such as:</a:t>
            </a:r>
            <a:endParaRPr lang="en-US" sz="2200" dirty="0">
              <a:latin typeface="+mn-lt"/>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2          </a:t>
            </a:r>
            <a:endParaRPr lang="en-US" sz="1000" dirty="0"/>
          </a:p>
        </p:txBody>
      </p:sp>
      <p:pic>
        <p:nvPicPr>
          <p:cNvPr id="3" name="Picture 2"/>
          <p:cNvPicPr>
            <a:picLocks noChangeAspect="1"/>
          </p:cNvPicPr>
          <p:nvPr/>
        </p:nvPicPr>
        <p:blipFill>
          <a:blip r:embed="rId3"/>
          <a:stretch>
            <a:fillRect/>
          </a:stretch>
        </p:blipFill>
        <p:spPr>
          <a:xfrm>
            <a:off x="166255" y="2014809"/>
            <a:ext cx="11797145" cy="4552950"/>
          </a:xfrm>
          <a:prstGeom prst="rect">
            <a:avLst/>
          </a:prstGeom>
          <a:ln>
            <a:solidFill>
              <a:srgbClr val="FF0000"/>
            </a:solidFill>
          </a:ln>
        </p:spPr>
      </p:pic>
    </p:spTree>
    <p:extLst>
      <p:ext uri="{BB962C8B-B14F-4D97-AF65-F5344CB8AC3E}">
        <p14:creationId xmlns:p14="http://schemas.microsoft.com/office/powerpoint/2010/main" val="17829331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533400"/>
            <a:ext cx="9144000" cy="359714"/>
          </a:xfrm>
          <a:prstGeom prst="rect">
            <a:avLst/>
          </a:prstGeom>
        </p:spPr>
        <p:txBody>
          <a:bodyPr vert="horz" wrap="square" lIns="0" tIns="13335" rIns="0" bIns="0" rtlCol="0">
            <a:spAutoFit/>
          </a:bodyPr>
          <a:lstStyle/>
          <a:p>
            <a:pPr marL="12700">
              <a:lnSpc>
                <a:spcPct val="100000"/>
              </a:lnSpc>
              <a:spcBef>
                <a:spcPts val="105"/>
              </a:spcBef>
            </a:pPr>
            <a:r>
              <a:rPr lang="en-US" dirty="0"/>
              <a:t> Scope and Limitations of Ethical Hacking</a:t>
            </a:r>
            <a:endParaRPr spc="-10" dirty="0"/>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16" name="Rectangle 15"/>
          <p:cNvSpPr/>
          <p:nvPr/>
        </p:nvSpPr>
        <p:spPr>
          <a:xfrm>
            <a:off x="76200" y="990600"/>
            <a:ext cx="11887200" cy="4324261"/>
          </a:xfrm>
          <a:prstGeom prst="rect">
            <a:avLst/>
          </a:prstGeom>
        </p:spPr>
        <p:txBody>
          <a:bodyPr wrap="square">
            <a:spAutoFit/>
          </a:bodyPr>
          <a:lstStyle/>
          <a:p>
            <a:pPr lvl="4" algn="just"/>
            <a:r>
              <a:rPr lang="en-US" sz="2200" dirty="0" smtClean="0">
                <a:latin typeface="+mn-lt"/>
              </a:rPr>
              <a:t>The ethical hacker must follow certain rules to fulfill their ethical and moral obligations. They must do the following:</a:t>
            </a:r>
          </a:p>
          <a:p>
            <a:pPr lvl="4" algn="just"/>
            <a:endParaRPr lang="en-US" sz="2200" dirty="0" smtClean="0">
              <a:latin typeface="+mn-lt"/>
            </a:endParaRPr>
          </a:p>
          <a:p>
            <a:pPr marL="457200" lvl="4" indent="-342900" algn="just">
              <a:buFont typeface="Arial" panose="020B0604020202020204" pitchFamily="34" charset="0"/>
              <a:buChar char="•"/>
            </a:pPr>
            <a:r>
              <a:rPr lang="en-US" sz="1900" dirty="0">
                <a:latin typeface="+mn-lt"/>
              </a:rPr>
              <a:t>Gain authorization from the client and have a signed contract giving the </a:t>
            </a:r>
            <a:r>
              <a:rPr lang="en-US" sz="1900" dirty="0" smtClean="0">
                <a:latin typeface="+mn-lt"/>
              </a:rPr>
              <a:t>tester </a:t>
            </a:r>
            <a:r>
              <a:rPr lang="en-US" sz="1900" dirty="0">
                <a:latin typeface="+mn-lt"/>
              </a:rPr>
              <a:t>permission to perform the test</a:t>
            </a:r>
            <a:r>
              <a:rPr lang="en-US" sz="1900" dirty="0" smtClean="0">
                <a:latin typeface="+mn-lt"/>
              </a:rPr>
              <a:t>.</a:t>
            </a:r>
          </a:p>
          <a:p>
            <a:pPr marL="457200" lvl="4" indent="-342900" algn="just">
              <a:buFont typeface="Arial" panose="020B0604020202020204" pitchFamily="34" charset="0"/>
              <a:buChar char="•"/>
            </a:pPr>
            <a:endParaRPr lang="en-US" sz="1900" dirty="0">
              <a:latin typeface="+mn-lt"/>
            </a:endParaRPr>
          </a:p>
          <a:p>
            <a:pPr marL="457200" lvl="4" indent="-342900" algn="just">
              <a:buFont typeface="Arial" panose="020B0604020202020204" pitchFamily="34" charset="0"/>
              <a:buChar char="•"/>
            </a:pPr>
            <a:r>
              <a:rPr lang="en-US" sz="1900" dirty="0">
                <a:latin typeface="+mn-lt"/>
              </a:rPr>
              <a:t>Maintain confidentiality when performing the test and follow a Nondisclosure Agreement (NDA) with the client for the confidential information disclosed during the test. The information gathered might contain sensitive information, and the ethical hacker must not disclose any information about the test or the confidential company data to a third party</a:t>
            </a:r>
            <a:r>
              <a:rPr lang="en-US" sz="1900" dirty="0" smtClean="0">
                <a:latin typeface="+mn-lt"/>
              </a:rPr>
              <a:t>.</a:t>
            </a:r>
          </a:p>
          <a:p>
            <a:pPr marL="457200" lvl="4" indent="-342900" algn="just">
              <a:buFont typeface="Arial" panose="020B0604020202020204" pitchFamily="34" charset="0"/>
              <a:buChar char="•"/>
            </a:pPr>
            <a:endParaRPr lang="en-US" sz="1900" dirty="0">
              <a:latin typeface="+mn-lt"/>
            </a:endParaRPr>
          </a:p>
          <a:p>
            <a:pPr marL="457200" lvl="4" indent="-342900" algn="just">
              <a:buFont typeface="Arial" panose="020B0604020202020204" pitchFamily="34" charset="0"/>
              <a:buChar char="•"/>
            </a:pPr>
            <a:r>
              <a:rPr lang="en-US" sz="1900" dirty="0">
                <a:latin typeface="+mn-lt"/>
              </a:rPr>
              <a:t>Perform the test up to but not beyond the agreed-upon limits. For example, ethical hackers should perform </a:t>
            </a:r>
            <a:r>
              <a:rPr lang="en-US" sz="1900" dirty="0" err="1">
                <a:latin typeface="+mn-lt"/>
              </a:rPr>
              <a:t>DoS</a:t>
            </a:r>
            <a:r>
              <a:rPr lang="en-US" sz="1900" dirty="0">
                <a:latin typeface="+mn-lt"/>
              </a:rPr>
              <a:t> attacks only if they have previously agreed upon this with the client. Loss of revenue, goodwill, and worse consequences could befall an organization whose servers or applications are unavailable to customers because of the testing.</a:t>
            </a: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2          </a:t>
            </a:r>
            <a:endParaRPr lang="en-US" sz="1000" dirty="0"/>
          </a:p>
        </p:txBody>
      </p:sp>
    </p:spTree>
    <p:extLst>
      <p:ext uri="{BB962C8B-B14F-4D97-AF65-F5344CB8AC3E}">
        <p14:creationId xmlns:p14="http://schemas.microsoft.com/office/powerpoint/2010/main" val="24420193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6" name="Rounded Rectangle 5"/>
          <p:cNvSpPr/>
          <p:nvPr/>
        </p:nvSpPr>
        <p:spPr bwMode="auto">
          <a:xfrm>
            <a:off x="1790700" y="2667000"/>
            <a:ext cx="8610600" cy="609600"/>
          </a:xfrm>
          <a:prstGeom prst="roundRect">
            <a:avLst/>
          </a:prstGeom>
          <a:solidFill>
            <a:srgbClr val="92D050"/>
          </a:solidFill>
          <a:ln w="2857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400" b="1" kern="1200" dirty="0">
                <a:solidFill>
                  <a:srgbClr val="0041C4"/>
                </a:solidFill>
                <a:latin typeface="Times New Roman" pitchFamily="18" charset="0"/>
                <a:ea typeface="+mn-ea"/>
                <a:cs typeface="Times New Roman" pitchFamily="18" charset="0"/>
              </a:rPr>
              <a:t>Cyber Kill Chain Methodology</a:t>
            </a:r>
            <a:endParaRPr kumimoji="0" lang="en-US" sz="2400" b="1" i="0" u="none" strike="noStrike" kern="1200" cap="none" spc="0" normalizeH="0" baseline="0" noProof="0" dirty="0" smtClean="0">
              <a:ln>
                <a:noFill/>
              </a:ln>
              <a:solidFill>
                <a:srgbClr val="0041C4"/>
              </a:solidFill>
              <a:effectLst/>
              <a:uLnTx/>
              <a:uFillTx/>
              <a:latin typeface="Times New Roman" pitchFamily="18" charset="0"/>
              <a:ea typeface="+mn-ea"/>
              <a:cs typeface="Times New Roman" pitchFamily="18" charset="0"/>
            </a:endParaRPr>
          </a:p>
        </p:txBody>
      </p:sp>
      <p:sp>
        <p:nvSpPr>
          <p:cNvPr id="5"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2          </a:t>
            </a:r>
            <a:endParaRPr lang="en-US" sz="1000" dirty="0"/>
          </a:p>
        </p:txBody>
      </p:sp>
    </p:spTree>
    <p:extLst>
      <p:ext uri="{BB962C8B-B14F-4D97-AF65-F5344CB8AC3E}">
        <p14:creationId xmlns:p14="http://schemas.microsoft.com/office/powerpoint/2010/main" val="13706814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533400"/>
            <a:ext cx="9144000" cy="359714"/>
          </a:xfrm>
          <a:prstGeom prst="rect">
            <a:avLst/>
          </a:prstGeom>
        </p:spPr>
        <p:txBody>
          <a:bodyPr vert="horz" wrap="square" lIns="0" tIns="13335" rIns="0" bIns="0" rtlCol="0">
            <a:spAutoFit/>
          </a:bodyPr>
          <a:lstStyle/>
          <a:p>
            <a:pPr marL="12700">
              <a:lnSpc>
                <a:spcPct val="100000"/>
              </a:lnSpc>
              <a:spcBef>
                <a:spcPts val="105"/>
              </a:spcBef>
            </a:pPr>
            <a:r>
              <a:rPr lang="en-US" dirty="0"/>
              <a:t> Cyber Kill Chain Methodology</a:t>
            </a:r>
            <a:endParaRPr spc="-10" dirty="0"/>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16" name="Rectangle 15"/>
          <p:cNvSpPr/>
          <p:nvPr/>
        </p:nvSpPr>
        <p:spPr>
          <a:xfrm>
            <a:off x="152400" y="1066800"/>
            <a:ext cx="11963400" cy="1015663"/>
          </a:xfrm>
          <a:prstGeom prst="rect">
            <a:avLst/>
          </a:prstGeom>
        </p:spPr>
        <p:txBody>
          <a:bodyPr wrap="square">
            <a:spAutoFit/>
          </a:bodyPr>
          <a:lstStyle/>
          <a:p>
            <a:pPr algn="just"/>
            <a:r>
              <a:rPr lang="en-US" sz="2000" dirty="0" smtClean="0">
                <a:latin typeface="+mn-lt"/>
              </a:rPr>
              <a:t>The cyber kill chain is an efficient and effective way of illustrating how an adversary can attack the target organization. The cyber kill chain is a framework developed for securing cyberspace based on the concept of</a:t>
            </a:r>
          </a:p>
          <a:p>
            <a:pPr algn="just"/>
            <a:r>
              <a:rPr lang="en-US" sz="2000" dirty="0" smtClean="0">
                <a:latin typeface="+mn-lt"/>
              </a:rPr>
              <a:t>military kill chains. This method aims to actively enhance intrusion detection and response.</a:t>
            </a:r>
            <a:endParaRPr lang="en-US" sz="2000" dirty="0">
              <a:latin typeface="+mn-lt"/>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2          </a:t>
            </a:r>
            <a:endParaRPr lang="en-US" sz="1000" dirty="0"/>
          </a:p>
        </p:txBody>
      </p:sp>
      <p:pic>
        <p:nvPicPr>
          <p:cNvPr id="4" name="Picture 3"/>
          <p:cNvPicPr>
            <a:picLocks noChangeAspect="1"/>
          </p:cNvPicPr>
          <p:nvPr/>
        </p:nvPicPr>
        <p:blipFill rotWithShape="1">
          <a:blip r:embed="rId3"/>
          <a:srcRect t="4476"/>
          <a:stretch/>
        </p:blipFill>
        <p:spPr>
          <a:xfrm>
            <a:off x="152400" y="2082464"/>
            <a:ext cx="11811000" cy="4546936"/>
          </a:xfrm>
          <a:prstGeom prst="rect">
            <a:avLst/>
          </a:prstGeom>
          <a:ln>
            <a:solidFill>
              <a:srgbClr val="FF0000"/>
            </a:solidFill>
          </a:ln>
        </p:spPr>
      </p:pic>
    </p:spTree>
    <p:extLst>
      <p:ext uri="{BB962C8B-B14F-4D97-AF65-F5344CB8AC3E}">
        <p14:creationId xmlns:p14="http://schemas.microsoft.com/office/powerpoint/2010/main" val="21262210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533400"/>
            <a:ext cx="9144000" cy="359714"/>
          </a:xfrm>
          <a:prstGeom prst="rect">
            <a:avLst/>
          </a:prstGeom>
        </p:spPr>
        <p:txBody>
          <a:bodyPr vert="horz" wrap="square" lIns="0" tIns="13335" rIns="0" bIns="0" rtlCol="0">
            <a:spAutoFit/>
          </a:bodyPr>
          <a:lstStyle/>
          <a:p>
            <a:pPr marL="12700">
              <a:lnSpc>
                <a:spcPct val="100000"/>
              </a:lnSpc>
              <a:spcBef>
                <a:spcPts val="105"/>
              </a:spcBef>
            </a:pPr>
            <a:r>
              <a:rPr lang="en-US" dirty="0"/>
              <a:t> Cyber Kill Chain Methodology</a:t>
            </a:r>
            <a:endParaRPr spc="-10" dirty="0"/>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16" name="Rectangle 15"/>
          <p:cNvSpPr/>
          <p:nvPr/>
        </p:nvSpPr>
        <p:spPr>
          <a:xfrm>
            <a:off x="152400" y="1066800"/>
            <a:ext cx="11963400" cy="4555093"/>
          </a:xfrm>
          <a:prstGeom prst="rect">
            <a:avLst/>
          </a:prstGeom>
        </p:spPr>
        <p:txBody>
          <a:bodyPr wrap="square">
            <a:spAutoFit/>
          </a:bodyPr>
          <a:lstStyle/>
          <a:p>
            <a:pPr algn="just"/>
            <a:r>
              <a:rPr lang="en-US" sz="2200" b="1" dirty="0" smtClean="0">
                <a:latin typeface="+mn-lt"/>
              </a:rPr>
              <a:t>Reconnaissance: </a:t>
            </a:r>
            <a:r>
              <a:rPr lang="en-US" sz="2200" dirty="0" smtClean="0">
                <a:latin typeface="+mn-lt"/>
              </a:rPr>
              <a:t>Activities of the adversary include the following</a:t>
            </a:r>
          </a:p>
          <a:p>
            <a:pPr marL="548640" indent="-342900" algn="just">
              <a:buFont typeface="Arial" panose="020B0604020202020204" pitchFamily="34" charset="0"/>
              <a:buChar char="•"/>
            </a:pPr>
            <a:r>
              <a:rPr lang="en-US" dirty="0" smtClean="0">
                <a:latin typeface="+mn-lt"/>
              </a:rPr>
              <a:t>Gathering information about the target organization by searching the Internet or through social engineering</a:t>
            </a:r>
          </a:p>
          <a:p>
            <a:pPr marL="548640" indent="-342900" algn="just">
              <a:buFont typeface="Arial" panose="020B0604020202020204" pitchFamily="34" charset="0"/>
              <a:buChar char="•"/>
            </a:pPr>
            <a:r>
              <a:rPr lang="en-US" dirty="0" smtClean="0">
                <a:latin typeface="+mn-lt"/>
              </a:rPr>
              <a:t>Performing analysis of various online activities and publicly available information</a:t>
            </a:r>
          </a:p>
          <a:p>
            <a:pPr marL="548640" indent="-342900" algn="just">
              <a:buFont typeface="Arial" panose="020B0604020202020204" pitchFamily="34" charset="0"/>
              <a:buChar char="•"/>
            </a:pPr>
            <a:r>
              <a:rPr lang="en-US" dirty="0" smtClean="0">
                <a:latin typeface="+mn-lt"/>
              </a:rPr>
              <a:t>Gathering information from social networking sites and web services</a:t>
            </a:r>
          </a:p>
          <a:p>
            <a:pPr marL="548640" indent="-342900" algn="just">
              <a:buFont typeface="Arial" panose="020B0604020202020204" pitchFamily="34" charset="0"/>
              <a:buChar char="•"/>
            </a:pPr>
            <a:r>
              <a:rPr lang="en-US" dirty="0" smtClean="0">
                <a:latin typeface="+mn-lt"/>
              </a:rPr>
              <a:t>Obtaining information about websites visited</a:t>
            </a:r>
          </a:p>
          <a:p>
            <a:pPr marL="548640" indent="-342900" algn="just">
              <a:buFont typeface="Arial" panose="020B0604020202020204" pitchFamily="34" charset="0"/>
              <a:buChar char="•"/>
            </a:pPr>
            <a:r>
              <a:rPr lang="en-US" dirty="0">
                <a:latin typeface="+mn-lt"/>
              </a:rPr>
              <a:t>Monitoring and analyzing the target organization’s website</a:t>
            </a:r>
          </a:p>
          <a:p>
            <a:pPr marL="548640" indent="-342900" algn="just">
              <a:buFont typeface="Arial" panose="020B0604020202020204" pitchFamily="34" charset="0"/>
              <a:buChar char="•"/>
            </a:pPr>
            <a:r>
              <a:rPr lang="en-US" dirty="0">
                <a:latin typeface="+mn-lt"/>
              </a:rPr>
              <a:t>Performing </a:t>
            </a:r>
            <a:r>
              <a:rPr lang="en-US" dirty="0" err="1">
                <a:latin typeface="+mn-lt"/>
              </a:rPr>
              <a:t>Whois</a:t>
            </a:r>
            <a:r>
              <a:rPr lang="en-US" dirty="0">
                <a:latin typeface="+mn-lt"/>
              </a:rPr>
              <a:t>, DNS, and network </a:t>
            </a:r>
            <a:r>
              <a:rPr lang="en-US" dirty="0" err="1">
                <a:latin typeface="+mn-lt"/>
              </a:rPr>
              <a:t>footprinting</a:t>
            </a:r>
            <a:endParaRPr lang="en-US" dirty="0">
              <a:latin typeface="+mn-lt"/>
            </a:endParaRPr>
          </a:p>
          <a:p>
            <a:pPr marL="548640" indent="-342900" algn="just">
              <a:buFont typeface="Arial" panose="020B0604020202020204" pitchFamily="34" charset="0"/>
              <a:buChar char="•"/>
            </a:pPr>
            <a:r>
              <a:rPr lang="en-US" dirty="0">
                <a:latin typeface="+mn-lt"/>
              </a:rPr>
              <a:t>Performing scanning to identify open ports and services.</a:t>
            </a:r>
          </a:p>
          <a:p>
            <a:pPr marL="548640" indent="-342900" algn="just">
              <a:buFont typeface="Wingdings" panose="05000000000000000000" pitchFamily="2" charset="2"/>
              <a:buChar char="§"/>
            </a:pPr>
            <a:endParaRPr lang="en-US" sz="2000" dirty="0">
              <a:latin typeface="+mn-lt"/>
            </a:endParaRPr>
          </a:p>
          <a:p>
            <a:pPr algn="just"/>
            <a:r>
              <a:rPr lang="en-US" sz="2200" b="1" dirty="0" err="1" smtClean="0">
                <a:latin typeface="+mn-lt"/>
              </a:rPr>
              <a:t>Weaponization</a:t>
            </a:r>
            <a:r>
              <a:rPr lang="en-US" sz="2200" b="1" dirty="0" smtClean="0">
                <a:latin typeface="+mn-lt"/>
              </a:rPr>
              <a:t>: </a:t>
            </a:r>
            <a:r>
              <a:rPr lang="en-US" sz="2200" dirty="0" smtClean="0">
                <a:latin typeface="+mn-lt"/>
              </a:rPr>
              <a:t>The following are the activities of the adversary:</a:t>
            </a:r>
            <a:endParaRPr lang="en-US" sz="2200" dirty="0">
              <a:latin typeface="+mn-lt"/>
            </a:endParaRPr>
          </a:p>
          <a:p>
            <a:pPr marL="548640" indent="-342900" algn="just">
              <a:buFont typeface="Arial" panose="020B0604020202020204" pitchFamily="34" charset="0"/>
              <a:buChar char="•"/>
            </a:pPr>
            <a:r>
              <a:rPr lang="en-US" dirty="0">
                <a:latin typeface="+mn-lt"/>
              </a:rPr>
              <a:t>Identifying appropriate malware payload based on the analysis</a:t>
            </a:r>
          </a:p>
          <a:p>
            <a:pPr marL="548640" indent="-342900" algn="just">
              <a:buFont typeface="Arial" panose="020B0604020202020204" pitchFamily="34" charset="0"/>
              <a:buChar char="•"/>
            </a:pPr>
            <a:r>
              <a:rPr lang="en-US" dirty="0">
                <a:latin typeface="+mn-lt"/>
              </a:rPr>
              <a:t>Creating a new malware payload or selecting, reusing, modifying the available malware payloads based on the identified vulnerability</a:t>
            </a:r>
          </a:p>
          <a:p>
            <a:pPr marL="548640" indent="-342900" algn="just">
              <a:buFont typeface="Arial" panose="020B0604020202020204" pitchFamily="34" charset="0"/>
              <a:buChar char="•"/>
            </a:pPr>
            <a:r>
              <a:rPr lang="en-US" dirty="0">
                <a:latin typeface="+mn-lt"/>
              </a:rPr>
              <a:t>Creating a phishing email campaign</a:t>
            </a:r>
          </a:p>
          <a:p>
            <a:pPr marL="548640" indent="-342900" algn="just">
              <a:buFont typeface="Arial" panose="020B0604020202020204" pitchFamily="34" charset="0"/>
              <a:buChar char="•"/>
            </a:pPr>
            <a:r>
              <a:rPr lang="en-US" dirty="0">
                <a:latin typeface="+mn-lt"/>
              </a:rPr>
              <a:t>Leveraging exploit kits and botnets</a:t>
            </a: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2          </a:t>
            </a:r>
            <a:endParaRPr lang="en-US" sz="1000" dirty="0"/>
          </a:p>
        </p:txBody>
      </p:sp>
    </p:spTree>
    <p:extLst>
      <p:ext uri="{BB962C8B-B14F-4D97-AF65-F5344CB8AC3E}">
        <p14:creationId xmlns:p14="http://schemas.microsoft.com/office/powerpoint/2010/main" val="2255283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533400"/>
            <a:ext cx="9144000" cy="359714"/>
          </a:xfrm>
          <a:prstGeom prst="rect">
            <a:avLst/>
          </a:prstGeom>
        </p:spPr>
        <p:txBody>
          <a:bodyPr vert="horz" wrap="square" lIns="0" tIns="13335" rIns="0" bIns="0" rtlCol="0">
            <a:spAutoFit/>
          </a:bodyPr>
          <a:lstStyle/>
          <a:p>
            <a:pPr marL="12700">
              <a:lnSpc>
                <a:spcPct val="100000"/>
              </a:lnSpc>
              <a:spcBef>
                <a:spcPts val="105"/>
              </a:spcBef>
            </a:pPr>
            <a:r>
              <a:rPr lang="en-US" dirty="0"/>
              <a:t> Cyber Kill Chain Methodology</a:t>
            </a:r>
            <a:endParaRPr spc="-10" dirty="0"/>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16" name="Rectangle 15"/>
          <p:cNvSpPr/>
          <p:nvPr/>
        </p:nvSpPr>
        <p:spPr>
          <a:xfrm>
            <a:off x="152400" y="1066800"/>
            <a:ext cx="11963400" cy="4370427"/>
          </a:xfrm>
          <a:prstGeom prst="rect">
            <a:avLst/>
          </a:prstGeom>
        </p:spPr>
        <p:txBody>
          <a:bodyPr wrap="square">
            <a:spAutoFit/>
          </a:bodyPr>
          <a:lstStyle/>
          <a:p>
            <a:pPr algn="just"/>
            <a:r>
              <a:rPr lang="en-US" sz="2200" b="1" dirty="0" smtClean="0">
                <a:latin typeface="+mn-lt"/>
              </a:rPr>
              <a:t>Delivery: </a:t>
            </a:r>
            <a:r>
              <a:rPr lang="en-US" sz="2200" dirty="0" smtClean="0">
                <a:latin typeface="+mn-lt"/>
              </a:rPr>
              <a:t>Activities of the adversary include the following</a:t>
            </a:r>
          </a:p>
          <a:p>
            <a:pPr marL="548640" indent="-342900" algn="just">
              <a:buFont typeface="Arial" panose="020B0604020202020204" pitchFamily="34" charset="0"/>
              <a:buChar char="•"/>
            </a:pPr>
            <a:r>
              <a:rPr lang="en-US" dirty="0" smtClean="0">
                <a:latin typeface="+mn-lt"/>
              </a:rPr>
              <a:t>Sending phishing emails to employees of the target organization</a:t>
            </a:r>
          </a:p>
          <a:p>
            <a:pPr marL="548640" indent="-342900" algn="just">
              <a:buFont typeface="Arial" panose="020B0604020202020204" pitchFamily="34" charset="0"/>
              <a:buChar char="•"/>
            </a:pPr>
            <a:r>
              <a:rPr lang="en-US" dirty="0" smtClean="0">
                <a:latin typeface="+mn-lt"/>
              </a:rPr>
              <a:t>Distributing USB drives containing malicious payload to employees of the target organization</a:t>
            </a:r>
          </a:p>
          <a:p>
            <a:pPr marL="548640" indent="-342900" algn="just">
              <a:buFont typeface="Arial" panose="020B0604020202020204" pitchFamily="34" charset="0"/>
              <a:buChar char="•"/>
            </a:pPr>
            <a:r>
              <a:rPr lang="en-US" dirty="0" smtClean="0">
                <a:latin typeface="+mn-lt"/>
              </a:rPr>
              <a:t>Performing attacks such as watering hole on the compromised website</a:t>
            </a:r>
          </a:p>
          <a:p>
            <a:pPr marL="548640" indent="-342900" algn="just">
              <a:buFont typeface="Arial" panose="020B0604020202020204" pitchFamily="34" charset="0"/>
              <a:buChar char="•"/>
            </a:pPr>
            <a:r>
              <a:rPr lang="en-US" dirty="0" smtClean="0">
                <a:latin typeface="+mn-lt"/>
              </a:rPr>
              <a:t>Implementing various hacking tools against the operating systems, applications, and servers of the target organization</a:t>
            </a:r>
          </a:p>
          <a:p>
            <a:pPr marL="548640" indent="-342900" algn="just">
              <a:buFont typeface="Arial" panose="020B0604020202020204" pitchFamily="34" charset="0"/>
              <a:buChar char="•"/>
            </a:pPr>
            <a:endParaRPr lang="en-US" sz="2000" dirty="0">
              <a:latin typeface="+mn-lt"/>
            </a:endParaRPr>
          </a:p>
          <a:p>
            <a:pPr algn="just"/>
            <a:r>
              <a:rPr lang="en-US" sz="2200" b="1" dirty="0" smtClean="0">
                <a:latin typeface="+mn-lt"/>
              </a:rPr>
              <a:t>Exploitation: </a:t>
            </a:r>
            <a:r>
              <a:rPr lang="en-US" sz="2200" dirty="0" smtClean="0">
                <a:latin typeface="+mn-lt"/>
              </a:rPr>
              <a:t>The following are the activities of the adversary:</a:t>
            </a:r>
            <a:endParaRPr lang="en-US" sz="2200" dirty="0">
              <a:latin typeface="+mn-lt"/>
            </a:endParaRPr>
          </a:p>
          <a:p>
            <a:pPr marL="548640" indent="-342900" algn="just">
              <a:buFont typeface="Arial" panose="020B0604020202020204" pitchFamily="34" charset="0"/>
              <a:buChar char="•"/>
            </a:pPr>
            <a:r>
              <a:rPr lang="en-US" dirty="0">
                <a:latin typeface="+mn-lt"/>
              </a:rPr>
              <a:t>Exploiting software or hardware vulnerabilities to gain remote access to the target System</a:t>
            </a:r>
          </a:p>
          <a:p>
            <a:pPr marL="548640" indent="-342900" algn="just">
              <a:buFont typeface="Arial" panose="020B0604020202020204" pitchFamily="34" charset="0"/>
              <a:buChar char="•"/>
            </a:pPr>
            <a:endParaRPr lang="en-US" sz="2000" dirty="0" smtClean="0">
              <a:latin typeface="+mn-lt"/>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2200" b="1" i="0" u="none" strike="noStrike" kern="0" cap="none" spc="0" normalizeH="0" baseline="0" noProof="0" dirty="0" smtClean="0">
                <a:ln>
                  <a:noFill/>
                </a:ln>
                <a:solidFill>
                  <a:sysClr val="windowText" lastClr="000000"/>
                </a:solidFill>
                <a:effectLst/>
                <a:uLnTx/>
                <a:uFillTx/>
                <a:latin typeface="Calibri"/>
              </a:rPr>
              <a:t>Installation: </a:t>
            </a:r>
            <a:r>
              <a:rPr kumimoji="0" lang="en-US" sz="2200" b="0" i="0" u="none" strike="noStrike" kern="0" cap="none" spc="0" normalizeH="0" baseline="0" noProof="0" dirty="0" smtClean="0">
                <a:ln>
                  <a:noFill/>
                </a:ln>
                <a:solidFill>
                  <a:sysClr val="windowText" lastClr="000000"/>
                </a:solidFill>
                <a:effectLst/>
                <a:uLnTx/>
                <a:uFillTx/>
                <a:latin typeface="Calibri"/>
              </a:rPr>
              <a:t>The following are the activities of the adversary:</a:t>
            </a:r>
          </a:p>
          <a:p>
            <a:pPr marL="548640" marR="0" lvl="0" indent="-34290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mn-lt"/>
              </a:rPr>
              <a:t>Downloading and installing malicious software such as backdoors</a:t>
            </a:r>
          </a:p>
          <a:p>
            <a:pPr marL="548640" marR="0" lvl="0" indent="-34290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mn-lt"/>
              </a:rPr>
              <a:t>Gaining remote access to the target system</a:t>
            </a:r>
          </a:p>
          <a:p>
            <a:pPr marL="548640" marR="0" lvl="0" indent="-34290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mn-lt"/>
              </a:rPr>
              <a:t>Leveraging various methods to keep backdoor hidden and running</a:t>
            </a:r>
          </a:p>
          <a:p>
            <a:pPr marL="548640" marR="0" lvl="0" indent="-34290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mn-lt"/>
              </a:rPr>
              <a:t>Maintaining access to the target system</a:t>
            </a: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2          </a:t>
            </a:r>
            <a:endParaRPr lang="en-US" sz="1000" dirty="0"/>
          </a:p>
        </p:txBody>
      </p:sp>
    </p:spTree>
    <p:extLst>
      <p:ext uri="{BB962C8B-B14F-4D97-AF65-F5344CB8AC3E}">
        <p14:creationId xmlns:p14="http://schemas.microsoft.com/office/powerpoint/2010/main" val="24750798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533400"/>
            <a:ext cx="9144000" cy="359714"/>
          </a:xfrm>
          <a:prstGeom prst="rect">
            <a:avLst/>
          </a:prstGeom>
        </p:spPr>
        <p:txBody>
          <a:bodyPr vert="horz" wrap="square" lIns="0" tIns="13335" rIns="0" bIns="0" rtlCol="0">
            <a:spAutoFit/>
          </a:bodyPr>
          <a:lstStyle/>
          <a:p>
            <a:pPr marL="12700">
              <a:lnSpc>
                <a:spcPct val="100000"/>
              </a:lnSpc>
              <a:spcBef>
                <a:spcPts val="105"/>
              </a:spcBef>
            </a:pPr>
            <a:r>
              <a:rPr lang="en-US" dirty="0"/>
              <a:t> Cyber Kill Chain Methodology</a:t>
            </a:r>
            <a:endParaRPr spc="-10" dirty="0"/>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16" name="Rectangle 15"/>
          <p:cNvSpPr/>
          <p:nvPr/>
        </p:nvSpPr>
        <p:spPr>
          <a:xfrm>
            <a:off x="152400" y="1066800"/>
            <a:ext cx="11963400" cy="3508653"/>
          </a:xfrm>
          <a:prstGeom prst="rect">
            <a:avLst/>
          </a:prstGeom>
        </p:spPr>
        <p:txBody>
          <a:bodyPr wrap="square">
            <a:spAutoFit/>
          </a:bodyPr>
          <a:lstStyle/>
          <a:p>
            <a:pPr algn="just"/>
            <a:r>
              <a:rPr lang="en-US" sz="2200" b="1" dirty="0" smtClean="0">
                <a:latin typeface="+mn-lt"/>
              </a:rPr>
              <a:t>Command and Control: </a:t>
            </a:r>
            <a:r>
              <a:rPr lang="en-US" sz="2200" dirty="0" smtClean="0">
                <a:latin typeface="+mn-lt"/>
              </a:rPr>
              <a:t>Activities of the adversary include the following</a:t>
            </a:r>
          </a:p>
          <a:p>
            <a:pPr marL="548640" indent="-342900" algn="just">
              <a:buFont typeface="Arial" panose="020B0604020202020204" pitchFamily="34" charset="0"/>
              <a:buChar char="•"/>
              <a:defRPr/>
            </a:pPr>
            <a:r>
              <a:rPr lang="en-US" dirty="0">
                <a:latin typeface="+mn-lt"/>
              </a:rPr>
              <a:t>Establishing a two-way communication channel between the victim’s system and the adversary-controlled server</a:t>
            </a:r>
          </a:p>
          <a:p>
            <a:pPr marL="548640" indent="-342900" algn="just">
              <a:buFont typeface="Arial" panose="020B0604020202020204" pitchFamily="34" charset="0"/>
              <a:buChar char="•"/>
              <a:defRPr/>
            </a:pPr>
            <a:r>
              <a:rPr lang="en-US" dirty="0">
                <a:latin typeface="+mn-lt"/>
              </a:rPr>
              <a:t>Leveraging channels such as web traffic, email communication, and DNS messages</a:t>
            </a:r>
          </a:p>
          <a:p>
            <a:pPr marL="548640" indent="-342900" algn="just">
              <a:buFont typeface="Arial" panose="020B0604020202020204" pitchFamily="34" charset="0"/>
              <a:buChar char="•"/>
              <a:defRPr/>
            </a:pPr>
            <a:r>
              <a:rPr lang="en-US" dirty="0">
                <a:latin typeface="+mn-lt"/>
              </a:rPr>
              <a:t>Applying privilege escalation techniques</a:t>
            </a:r>
          </a:p>
          <a:p>
            <a:pPr marL="548640" indent="-342900" algn="just">
              <a:buFont typeface="Arial" panose="020B0604020202020204" pitchFamily="34" charset="0"/>
              <a:buChar char="•"/>
              <a:defRPr/>
            </a:pPr>
            <a:r>
              <a:rPr lang="en-US" dirty="0">
                <a:latin typeface="+mn-lt"/>
              </a:rPr>
              <a:t>Hiding any evidence of compromise using techniques such as encryption </a:t>
            </a:r>
          </a:p>
          <a:p>
            <a:pPr marL="548640" indent="-342900" algn="just">
              <a:buFont typeface="Arial" panose="020B0604020202020204" pitchFamily="34" charset="0"/>
              <a:buChar char="•"/>
            </a:pPr>
            <a:endParaRPr lang="en-US" sz="2000" dirty="0">
              <a:latin typeface="+mn-lt"/>
            </a:endParaRPr>
          </a:p>
          <a:p>
            <a:pPr marL="548640" indent="-342900" algn="just">
              <a:buFont typeface="Arial" panose="020B0604020202020204" pitchFamily="34" charset="0"/>
              <a:buChar char="•"/>
            </a:pPr>
            <a:endParaRPr lang="en-US" sz="2000" dirty="0" smtClean="0">
              <a:latin typeface="+mn-lt"/>
            </a:endParaRPr>
          </a:p>
          <a:p>
            <a:pPr algn="just"/>
            <a:r>
              <a:rPr lang="en-US" sz="2200" b="1" dirty="0" smtClean="0">
                <a:latin typeface="+mn-lt"/>
              </a:rPr>
              <a:t>Actions on Objectives: </a:t>
            </a:r>
            <a:r>
              <a:rPr lang="en-US" sz="2200" dirty="0" smtClean="0">
                <a:latin typeface="+mn-lt"/>
              </a:rPr>
              <a:t>The adversary controls the victim’s system and finally accomplishes their intended goals. The adversary gains access to confidential data, disrupts the services or network, or destroys the operational capability of the target by gaining access to its network and compromising more systems. Also, the adversary may use this as a launching point to perform other attacks</a:t>
            </a:r>
            <a:endParaRPr lang="en-US" sz="2200" dirty="0">
              <a:latin typeface="+mn-lt"/>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2          </a:t>
            </a:r>
            <a:endParaRPr lang="en-US" sz="1000" dirty="0"/>
          </a:p>
        </p:txBody>
      </p:sp>
    </p:spTree>
    <p:extLst>
      <p:ext uri="{BB962C8B-B14F-4D97-AF65-F5344CB8AC3E}">
        <p14:creationId xmlns:p14="http://schemas.microsoft.com/office/powerpoint/2010/main" val="41820113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6" name="Rounded Rectangle 5"/>
          <p:cNvSpPr/>
          <p:nvPr/>
        </p:nvSpPr>
        <p:spPr bwMode="auto">
          <a:xfrm>
            <a:off x="1790700" y="2667000"/>
            <a:ext cx="8610600" cy="609600"/>
          </a:xfrm>
          <a:prstGeom prst="roundRect">
            <a:avLst/>
          </a:prstGeom>
          <a:solidFill>
            <a:srgbClr val="92D050"/>
          </a:solidFill>
          <a:ln w="2857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rgbClr val="0041C4"/>
                </a:solidFill>
                <a:effectLst/>
                <a:uLnTx/>
                <a:uFillTx/>
                <a:latin typeface="Times New Roman" pitchFamily="18" charset="0"/>
                <a:ea typeface="+mn-ea"/>
                <a:cs typeface="Times New Roman" pitchFamily="18" charset="0"/>
              </a:rPr>
              <a:t>Thanks</a:t>
            </a:r>
          </a:p>
        </p:txBody>
      </p:sp>
      <p:sp>
        <p:nvSpPr>
          <p:cNvPr id="5"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a:t>
            </a:r>
            <a:r>
              <a:rPr lang="en-US" sz="1000" dirty="0" smtClean="0"/>
              <a:t>Lecture 2          </a:t>
            </a:r>
            <a:endParaRPr lang="en-US" sz="1000" dirty="0"/>
          </a:p>
        </p:txBody>
      </p:sp>
    </p:spTree>
    <p:extLst>
      <p:ext uri="{BB962C8B-B14F-4D97-AF65-F5344CB8AC3E}">
        <p14:creationId xmlns:p14="http://schemas.microsoft.com/office/powerpoint/2010/main" val="3215210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533400"/>
            <a:ext cx="9144000" cy="359714"/>
          </a:xfrm>
          <a:prstGeom prst="rect">
            <a:avLst/>
          </a:prstGeom>
        </p:spPr>
        <p:txBody>
          <a:bodyPr vert="horz" wrap="square" lIns="0" tIns="13335" rIns="0" bIns="0" rtlCol="0">
            <a:spAutoFit/>
          </a:bodyPr>
          <a:lstStyle/>
          <a:p>
            <a:pPr marL="12700">
              <a:lnSpc>
                <a:spcPct val="100000"/>
              </a:lnSpc>
              <a:spcBef>
                <a:spcPts val="105"/>
              </a:spcBef>
            </a:pPr>
            <a:r>
              <a:rPr lang="en-US" dirty="0"/>
              <a:t> </a:t>
            </a:r>
            <a:r>
              <a:rPr lang="en-US" dirty="0" smtClean="0"/>
              <a:t>Confidentiality</a:t>
            </a:r>
            <a:r>
              <a:rPr lang="en-US" dirty="0"/>
              <a:t>, Integrity, and Availability – The CIA Triad</a:t>
            </a:r>
            <a:endParaRPr spc="-10" dirty="0"/>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16" name="Rectangle 15"/>
          <p:cNvSpPr/>
          <p:nvPr/>
        </p:nvSpPr>
        <p:spPr>
          <a:xfrm>
            <a:off x="76200" y="1066800"/>
            <a:ext cx="11582400" cy="769441"/>
          </a:xfrm>
          <a:prstGeom prst="rect">
            <a:avLst/>
          </a:prstGeom>
        </p:spPr>
        <p:txBody>
          <a:bodyPr wrap="square">
            <a:spAutoFit/>
          </a:bodyPr>
          <a:lstStyle/>
          <a:p>
            <a:pPr algn="just"/>
            <a:r>
              <a:rPr lang="en-US" sz="2200" dirty="0" smtClean="0">
                <a:latin typeface="+mn-lt"/>
              </a:rPr>
              <a:t>The CIA triad is widely accepted as a model in information security. This basis for information security (IS) was developed in the 1980s.</a:t>
            </a:r>
            <a:endParaRPr lang="en-US" sz="2200" dirty="0">
              <a:latin typeface="+mn-lt"/>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pic>
        <p:nvPicPr>
          <p:cNvPr id="5" name="Picture 4"/>
          <p:cNvPicPr>
            <a:picLocks noChangeAspect="1"/>
          </p:cNvPicPr>
          <p:nvPr/>
        </p:nvPicPr>
        <p:blipFill>
          <a:blip r:embed="rId3"/>
          <a:stretch>
            <a:fillRect/>
          </a:stretch>
        </p:blipFill>
        <p:spPr>
          <a:xfrm>
            <a:off x="152400" y="1885217"/>
            <a:ext cx="11865590" cy="4732538"/>
          </a:xfrm>
          <a:prstGeom prst="rect">
            <a:avLst/>
          </a:prstGeom>
          <a:ln>
            <a:solidFill>
              <a:srgbClr val="FF0000"/>
            </a:solidFill>
          </a:ln>
        </p:spPr>
      </p:pic>
      <p:sp>
        <p:nvSpPr>
          <p:cNvPr id="10"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2          </a:t>
            </a:r>
            <a:endParaRPr lang="en-US" sz="1000" dirty="0"/>
          </a:p>
        </p:txBody>
      </p:sp>
    </p:spTree>
    <p:extLst>
      <p:ext uri="{BB962C8B-B14F-4D97-AF65-F5344CB8AC3E}">
        <p14:creationId xmlns:p14="http://schemas.microsoft.com/office/powerpoint/2010/main" val="3024984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33400"/>
            <a:ext cx="9144000" cy="359714"/>
          </a:xfrm>
          <a:prstGeom prst="rect">
            <a:avLst/>
          </a:prstGeom>
        </p:spPr>
        <p:txBody>
          <a:bodyPr vert="horz" wrap="square" lIns="0" tIns="13335" rIns="0" bIns="0" rtlCol="0">
            <a:spAutoFit/>
          </a:bodyPr>
          <a:lstStyle/>
          <a:p>
            <a:pPr marL="12700">
              <a:lnSpc>
                <a:spcPct val="100000"/>
              </a:lnSpc>
              <a:spcBef>
                <a:spcPts val="105"/>
              </a:spcBef>
            </a:pPr>
            <a:r>
              <a:rPr lang="en-US" dirty="0"/>
              <a:t> </a:t>
            </a:r>
            <a:r>
              <a:rPr lang="en-US" dirty="0" smtClean="0"/>
              <a:t>Confidentiality</a:t>
            </a:r>
            <a:r>
              <a:rPr lang="en-US" dirty="0"/>
              <a:t>, Integrity, and Availability – The CIA Triad</a:t>
            </a:r>
            <a:endParaRPr spc="-10" dirty="0"/>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16" name="Rectangle 15"/>
          <p:cNvSpPr/>
          <p:nvPr/>
        </p:nvSpPr>
        <p:spPr>
          <a:xfrm>
            <a:off x="76200" y="1066800"/>
            <a:ext cx="11582400" cy="5170646"/>
          </a:xfrm>
          <a:prstGeom prst="rect">
            <a:avLst/>
          </a:prstGeom>
        </p:spPr>
        <p:txBody>
          <a:bodyPr wrap="square">
            <a:spAutoFit/>
          </a:bodyPr>
          <a:lstStyle/>
          <a:p>
            <a:pPr algn="just"/>
            <a:r>
              <a:rPr lang="en-US" sz="2200" dirty="0" smtClean="0">
                <a:latin typeface="+mn-lt"/>
              </a:rPr>
              <a:t>The CIA triad has three components: Confidentiality, Integrity, and Availability.</a:t>
            </a:r>
          </a:p>
          <a:p>
            <a:pPr algn="just"/>
            <a:endParaRPr lang="en-US" sz="2200" dirty="0" smtClean="0">
              <a:latin typeface="+mn-lt"/>
            </a:endParaRPr>
          </a:p>
          <a:p>
            <a:pPr marL="274320" lvl="1" algn="just"/>
            <a:r>
              <a:rPr lang="en-US" sz="2200" b="1" dirty="0" smtClean="0">
                <a:latin typeface="+mn-lt"/>
              </a:rPr>
              <a:t>Confidentiality</a:t>
            </a:r>
          </a:p>
          <a:p>
            <a:pPr marL="274320" lvl="1" algn="just"/>
            <a:r>
              <a:rPr lang="en-US" sz="2200" dirty="0" smtClean="0">
                <a:latin typeface="+mn-lt"/>
              </a:rPr>
              <a:t>Confidentiality involves the efforts to make sure data is kept secret or private. This often means that only authorized users and processes should be able to access or modify data.</a:t>
            </a:r>
          </a:p>
          <a:p>
            <a:pPr marL="274320" lvl="1" algn="just"/>
            <a:endParaRPr lang="en-US" sz="2200" dirty="0" smtClean="0">
              <a:latin typeface="+mn-lt"/>
            </a:endParaRPr>
          </a:p>
          <a:p>
            <a:pPr marL="274320" lvl="1" algn="just"/>
            <a:r>
              <a:rPr lang="en-US" sz="2200" b="1" dirty="0" smtClean="0">
                <a:latin typeface="+mn-lt"/>
              </a:rPr>
              <a:t>Integrity</a:t>
            </a:r>
          </a:p>
          <a:p>
            <a:pPr marL="274320" lvl="1" algn="just"/>
            <a:r>
              <a:rPr lang="en-US" sz="2200" dirty="0" smtClean="0">
                <a:latin typeface="+mn-lt"/>
              </a:rPr>
              <a:t>Integrity involves making sure the data is trustworthy and free from tampering. It should be maintained in a correct state, kept so that it may not be tampered with, and should be correct, authentic, and reliable.</a:t>
            </a:r>
          </a:p>
          <a:p>
            <a:pPr marL="274320" lvl="1" algn="just"/>
            <a:endParaRPr lang="en-US" sz="2200" dirty="0" smtClean="0">
              <a:latin typeface="+mn-lt"/>
            </a:endParaRPr>
          </a:p>
          <a:p>
            <a:pPr marL="274320" lvl="1" algn="just"/>
            <a:r>
              <a:rPr lang="en-US" sz="2200" b="1" dirty="0" smtClean="0">
                <a:latin typeface="+mn-lt"/>
              </a:rPr>
              <a:t>Availability</a:t>
            </a:r>
          </a:p>
          <a:p>
            <a:pPr marL="274320" lvl="1" algn="just"/>
            <a:r>
              <a:rPr lang="en-US" sz="2200" dirty="0" smtClean="0">
                <a:latin typeface="+mn-lt"/>
              </a:rPr>
              <a:t>Just as it is important that unauthorized users are kept out of an organization’s data, data should be available to authorized users whenever they require it. This means keeping systems, networks, and devices up and running.</a:t>
            </a:r>
            <a:endParaRPr lang="en-US" sz="2200" dirty="0">
              <a:latin typeface="+mn-lt"/>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10"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2          </a:t>
            </a:r>
            <a:endParaRPr lang="en-US" sz="1000" dirty="0"/>
          </a:p>
        </p:txBody>
      </p:sp>
    </p:spTree>
    <p:extLst>
      <p:ext uri="{BB962C8B-B14F-4D97-AF65-F5344CB8AC3E}">
        <p14:creationId xmlns:p14="http://schemas.microsoft.com/office/powerpoint/2010/main" val="39891164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33400"/>
            <a:ext cx="9144000" cy="359714"/>
          </a:xfrm>
          <a:prstGeom prst="rect">
            <a:avLst/>
          </a:prstGeom>
        </p:spPr>
        <p:txBody>
          <a:bodyPr vert="horz" wrap="square" lIns="0" tIns="13335" rIns="0" bIns="0" rtlCol="0">
            <a:spAutoFit/>
          </a:bodyPr>
          <a:lstStyle/>
          <a:p>
            <a:pPr marL="12700">
              <a:lnSpc>
                <a:spcPct val="100000"/>
              </a:lnSpc>
              <a:spcBef>
                <a:spcPts val="105"/>
              </a:spcBef>
            </a:pPr>
            <a:r>
              <a:rPr lang="en-US" dirty="0"/>
              <a:t> Importance of CIA Triad</a:t>
            </a:r>
            <a:endParaRPr spc="-10" dirty="0"/>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16" name="Rectangle 15"/>
          <p:cNvSpPr/>
          <p:nvPr/>
        </p:nvSpPr>
        <p:spPr>
          <a:xfrm>
            <a:off x="76200" y="1066800"/>
            <a:ext cx="11582400" cy="4832092"/>
          </a:xfrm>
          <a:prstGeom prst="rect">
            <a:avLst/>
          </a:prstGeom>
        </p:spPr>
        <p:txBody>
          <a:bodyPr wrap="square">
            <a:spAutoFit/>
          </a:bodyPr>
          <a:lstStyle/>
          <a:p>
            <a:pPr algn="just"/>
            <a:r>
              <a:rPr lang="en-US" sz="2200" dirty="0" smtClean="0">
                <a:latin typeface="+mn-lt"/>
              </a:rPr>
              <a:t>CIA triad is the cornerstone for the Information security professionals.</a:t>
            </a:r>
          </a:p>
          <a:p>
            <a:pPr algn="just"/>
            <a:endParaRPr lang="en-US" sz="2200" dirty="0" smtClean="0">
              <a:latin typeface="+mn-lt"/>
            </a:endParaRPr>
          </a:p>
          <a:p>
            <a:pPr algn="just"/>
            <a:r>
              <a:rPr lang="en-US" sz="2200" dirty="0" smtClean="0">
                <a:latin typeface="+mn-lt"/>
              </a:rPr>
              <a:t>The CIA triad constitutes the core basis for the development of security systems and policies for institutions. As such, the CIA triad plays a critical part in maintaining your data safe and protected against growing cyber threats. </a:t>
            </a:r>
          </a:p>
          <a:p>
            <a:pPr algn="just"/>
            <a:endParaRPr lang="en-US" sz="2200" dirty="0" smtClean="0">
              <a:latin typeface="+mn-lt"/>
            </a:endParaRPr>
          </a:p>
          <a:p>
            <a:pPr algn="just"/>
            <a:r>
              <a:rPr lang="en-US" sz="2200" dirty="0" smtClean="0">
                <a:latin typeface="+mn-lt"/>
              </a:rPr>
              <a:t>The CIA triad provides organizations with a clear and comprehensive checklist to evaluate their incident response plan in the event of a cyber breach. </a:t>
            </a:r>
          </a:p>
          <a:p>
            <a:pPr algn="just"/>
            <a:endParaRPr lang="en-US" sz="2200" dirty="0">
              <a:latin typeface="+mn-lt"/>
            </a:endParaRPr>
          </a:p>
          <a:p>
            <a:pPr algn="just"/>
            <a:r>
              <a:rPr lang="en-US" sz="2200" dirty="0" smtClean="0">
                <a:latin typeface="+mn-lt"/>
              </a:rPr>
              <a:t>The contrary of confidentiality, integrity, and availability is disclosure, alteration, and destruction. </a:t>
            </a:r>
          </a:p>
          <a:p>
            <a:pPr algn="just"/>
            <a:endParaRPr lang="en-US" sz="2200" dirty="0" smtClean="0">
              <a:latin typeface="+mn-lt"/>
            </a:endParaRPr>
          </a:p>
          <a:p>
            <a:pPr marL="365760" algn="just"/>
            <a:r>
              <a:rPr lang="en-US" sz="2200" b="1" dirty="0" smtClean="0">
                <a:latin typeface="+mn-lt"/>
              </a:rPr>
              <a:t>Disclosure: </a:t>
            </a:r>
            <a:r>
              <a:rPr lang="en-US" sz="2200" dirty="0" smtClean="0">
                <a:latin typeface="+mn-lt"/>
              </a:rPr>
              <a:t>When an authorized group gains access to your information. </a:t>
            </a:r>
          </a:p>
          <a:p>
            <a:pPr marL="365760" algn="just"/>
            <a:r>
              <a:rPr lang="en-US" sz="2200" b="1" dirty="0" smtClean="0">
                <a:latin typeface="+mn-lt"/>
              </a:rPr>
              <a:t>Alteration: </a:t>
            </a:r>
            <a:r>
              <a:rPr lang="en-US" sz="2200" dirty="0" smtClean="0">
                <a:latin typeface="+mn-lt"/>
              </a:rPr>
              <a:t>When data is altered or modified. </a:t>
            </a:r>
          </a:p>
          <a:p>
            <a:pPr marL="365760" algn="just"/>
            <a:r>
              <a:rPr lang="en-US" sz="2200" b="1" dirty="0" smtClean="0">
                <a:latin typeface="+mn-lt"/>
              </a:rPr>
              <a:t>Destruction: </a:t>
            </a:r>
            <a:r>
              <a:rPr lang="en-US" sz="2200" dirty="0" smtClean="0">
                <a:latin typeface="+mn-lt"/>
              </a:rPr>
              <a:t>When data, systems, or applications are destroyed or rendered inapproachable.</a:t>
            </a:r>
            <a:endParaRPr lang="en-US" sz="2200" dirty="0">
              <a:latin typeface="+mn-lt"/>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2          </a:t>
            </a:r>
            <a:endParaRPr lang="en-US" sz="1000" dirty="0"/>
          </a:p>
        </p:txBody>
      </p:sp>
    </p:spTree>
    <p:extLst>
      <p:ext uri="{BB962C8B-B14F-4D97-AF65-F5344CB8AC3E}">
        <p14:creationId xmlns:p14="http://schemas.microsoft.com/office/powerpoint/2010/main" val="39462376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33400"/>
            <a:ext cx="9144000" cy="359714"/>
          </a:xfrm>
          <a:prstGeom prst="rect">
            <a:avLst/>
          </a:prstGeom>
        </p:spPr>
        <p:txBody>
          <a:bodyPr vert="horz" wrap="square" lIns="0" tIns="13335" rIns="0" bIns="0" rtlCol="0">
            <a:spAutoFit/>
          </a:bodyPr>
          <a:lstStyle/>
          <a:p>
            <a:pPr marL="12700">
              <a:lnSpc>
                <a:spcPct val="100000"/>
              </a:lnSpc>
              <a:spcBef>
                <a:spcPts val="105"/>
              </a:spcBef>
            </a:pPr>
            <a:r>
              <a:rPr lang="en-US" dirty="0"/>
              <a:t> Importance of CIA Triad</a:t>
            </a:r>
            <a:endParaRPr spc="-10" dirty="0"/>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16" name="Rectangle 15"/>
          <p:cNvSpPr/>
          <p:nvPr/>
        </p:nvSpPr>
        <p:spPr>
          <a:xfrm>
            <a:off x="76200" y="1066800"/>
            <a:ext cx="11582400" cy="3816429"/>
          </a:xfrm>
          <a:prstGeom prst="rect">
            <a:avLst/>
          </a:prstGeom>
        </p:spPr>
        <p:txBody>
          <a:bodyPr wrap="square">
            <a:spAutoFit/>
          </a:bodyPr>
          <a:lstStyle/>
          <a:p>
            <a:pPr algn="just"/>
            <a:r>
              <a:rPr lang="en-US" sz="2200" b="1" dirty="0" smtClean="0">
                <a:latin typeface="+mn-lt"/>
              </a:rPr>
              <a:t>CIA Triad Example</a:t>
            </a:r>
          </a:p>
          <a:p>
            <a:pPr algn="just"/>
            <a:r>
              <a:rPr lang="en-US" sz="2200" dirty="0" smtClean="0">
                <a:latin typeface="+mn-lt"/>
              </a:rPr>
              <a:t>Consider an ATM that allows users to access bank balances and other information. An ATM incorporates measures to cover the principles of the triad:</a:t>
            </a:r>
          </a:p>
          <a:p>
            <a:pPr marL="342900" indent="-342900" algn="just">
              <a:buFont typeface="Arial" panose="020B0604020202020204" pitchFamily="34" charset="0"/>
              <a:buChar char="•"/>
            </a:pPr>
            <a:endParaRPr lang="en-US" sz="2200" dirty="0" smtClean="0">
              <a:latin typeface="+mn-lt"/>
            </a:endParaRPr>
          </a:p>
          <a:p>
            <a:pPr marL="342900" indent="-342900" algn="just">
              <a:buFont typeface="Arial" panose="020B0604020202020204" pitchFamily="34" charset="0"/>
              <a:buChar char="•"/>
            </a:pPr>
            <a:r>
              <a:rPr lang="en-US" sz="2200" dirty="0" smtClean="0">
                <a:latin typeface="+mn-lt"/>
              </a:rPr>
              <a:t>The two-factor authentication (debit card with the PIN code) provides </a:t>
            </a:r>
            <a:r>
              <a:rPr lang="en-US" sz="2200" b="1" dirty="0" smtClean="0">
                <a:latin typeface="+mn-lt"/>
              </a:rPr>
              <a:t>confidentiality</a:t>
            </a:r>
            <a:r>
              <a:rPr lang="en-US" sz="2200" dirty="0" smtClean="0">
                <a:latin typeface="+mn-lt"/>
              </a:rPr>
              <a:t> before authorizing access to sensitive data.</a:t>
            </a:r>
          </a:p>
          <a:p>
            <a:pPr marL="342900" indent="-342900" algn="just">
              <a:buFont typeface="Arial" panose="020B0604020202020204" pitchFamily="34" charset="0"/>
              <a:buChar char="•"/>
            </a:pPr>
            <a:endParaRPr lang="en-US" sz="2200" dirty="0" smtClean="0">
              <a:latin typeface="+mn-lt"/>
            </a:endParaRPr>
          </a:p>
          <a:p>
            <a:pPr marL="342900" indent="-342900" algn="just">
              <a:buFont typeface="Arial" panose="020B0604020202020204" pitchFamily="34" charset="0"/>
              <a:buChar char="•"/>
            </a:pPr>
            <a:r>
              <a:rPr lang="en-US" sz="2200" dirty="0" smtClean="0">
                <a:latin typeface="+mn-lt"/>
              </a:rPr>
              <a:t>The ATM and bank software ensure data </a:t>
            </a:r>
            <a:r>
              <a:rPr lang="en-US" sz="2200" b="1" dirty="0" smtClean="0">
                <a:latin typeface="+mn-lt"/>
              </a:rPr>
              <a:t>integrity</a:t>
            </a:r>
            <a:r>
              <a:rPr lang="en-US" sz="2200" dirty="0" smtClean="0">
                <a:latin typeface="+mn-lt"/>
              </a:rPr>
              <a:t> by maintaining all transfer and withdrawal records made via the ATM in the user’s bank accounting.</a:t>
            </a:r>
          </a:p>
          <a:p>
            <a:pPr marL="342900" indent="-342900" algn="just">
              <a:buFont typeface="Arial" panose="020B0604020202020204" pitchFamily="34" charset="0"/>
              <a:buChar char="•"/>
            </a:pPr>
            <a:endParaRPr lang="en-US" sz="2200" dirty="0" smtClean="0">
              <a:latin typeface="+mn-lt"/>
            </a:endParaRPr>
          </a:p>
          <a:p>
            <a:pPr marL="342900" indent="-342900" algn="just">
              <a:buFont typeface="Arial" panose="020B0604020202020204" pitchFamily="34" charset="0"/>
              <a:buChar char="•"/>
            </a:pPr>
            <a:r>
              <a:rPr lang="en-US" sz="2200" dirty="0" smtClean="0">
                <a:latin typeface="+mn-lt"/>
              </a:rPr>
              <a:t>The ATM provides </a:t>
            </a:r>
            <a:r>
              <a:rPr lang="en-US" sz="2200" b="1" dirty="0" smtClean="0">
                <a:latin typeface="+mn-lt"/>
              </a:rPr>
              <a:t>availability</a:t>
            </a:r>
            <a:r>
              <a:rPr lang="en-US" sz="2200" dirty="0" smtClean="0">
                <a:latin typeface="+mn-lt"/>
              </a:rPr>
              <a:t> as it is for public use and is accessible at all times.</a:t>
            </a:r>
            <a:endParaRPr lang="en-US" sz="2200" dirty="0">
              <a:latin typeface="+mn-lt"/>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2          </a:t>
            </a:r>
            <a:endParaRPr lang="en-US" sz="1000" dirty="0"/>
          </a:p>
        </p:txBody>
      </p:sp>
    </p:spTree>
    <p:extLst>
      <p:ext uri="{BB962C8B-B14F-4D97-AF65-F5344CB8AC3E}">
        <p14:creationId xmlns:p14="http://schemas.microsoft.com/office/powerpoint/2010/main" val="23396987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33400"/>
            <a:ext cx="9144000" cy="359714"/>
          </a:xfrm>
          <a:prstGeom prst="rect">
            <a:avLst/>
          </a:prstGeom>
        </p:spPr>
        <p:txBody>
          <a:bodyPr vert="horz" wrap="square" lIns="0" tIns="13335" rIns="0" bIns="0" rtlCol="0">
            <a:spAutoFit/>
          </a:bodyPr>
          <a:lstStyle/>
          <a:p>
            <a:pPr marL="12700">
              <a:lnSpc>
                <a:spcPct val="100000"/>
              </a:lnSpc>
              <a:spcBef>
                <a:spcPts val="105"/>
              </a:spcBef>
            </a:pPr>
            <a:r>
              <a:rPr lang="en-US" dirty="0"/>
              <a:t> What are some means of achieving the CIA security goals</a:t>
            </a:r>
            <a:endParaRPr spc="-10" dirty="0"/>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16" name="Rectangle 15"/>
          <p:cNvSpPr/>
          <p:nvPr/>
        </p:nvSpPr>
        <p:spPr>
          <a:xfrm>
            <a:off x="76200" y="990600"/>
            <a:ext cx="11582400" cy="1446550"/>
          </a:xfrm>
          <a:prstGeom prst="rect">
            <a:avLst/>
          </a:prstGeom>
        </p:spPr>
        <p:txBody>
          <a:bodyPr wrap="square">
            <a:spAutoFit/>
          </a:bodyPr>
          <a:lstStyle/>
          <a:p>
            <a:pPr algn="just"/>
            <a:r>
              <a:rPr lang="en-US" sz="2200" dirty="0" smtClean="0">
                <a:latin typeface="+mn-lt"/>
              </a:rPr>
              <a:t>Authorization, authentication and the use of cryptography are some techniques to achieve the CIA security goals. These have been sometimes called Security Mechanisms.</a:t>
            </a:r>
          </a:p>
          <a:p>
            <a:pPr algn="just"/>
            <a:r>
              <a:rPr lang="en-US" sz="2200" dirty="0" smtClean="0">
                <a:latin typeface="+mn-lt"/>
              </a:rPr>
              <a:t>These mechanisms are designed to protect assets and mitigate risks. However, they may have vulnerabilities that threats will attempt to exploit.</a:t>
            </a: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2          </a:t>
            </a:r>
            <a:endParaRPr lang="en-US" sz="1000" dirty="0"/>
          </a:p>
        </p:txBody>
      </p:sp>
      <p:pic>
        <p:nvPicPr>
          <p:cNvPr id="3" name="Picture 2"/>
          <p:cNvPicPr>
            <a:picLocks noChangeAspect="1"/>
          </p:cNvPicPr>
          <p:nvPr/>
        </p:nvPicPr>
        <p:blipFill>
          <a:blip r:embed="rId3"/>
          <a:stretch>
            <a:fillRect/>
          </a:stretch>
        </p:blipFill>
        <p:spPr>
          <a:xfrm>
            <a:off x="152400" y="2390428"/>
            <a:ext cx="11506200" cy="4238972"/>
          </a:xfrm>
          <a:prstGeom prst="rect">
            <a:avLst/>
          </a:prstGeom>
          <a:ln>
            <a:solidFill>
              <a:srgbClr val="FF0000"/>
            </a:solidFill>
          </a:ln>
        </p:spPr>
      </p:pic>
    </p:spTree>
    <p:extLst>
      <p:ext uri="{BB962C8B-B14F-4D97-AF65-F5344CB8AC3E}">
        <p14:creationId xmlns:p14="http://schemas.microsoft.com/office/powerpoint/2010/main" val="35439837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6" name="Rounded Rectangle 5"/>
          <p:cNvSpPr/>
          <p:nvPr/>
        </p:nvSpPr>
        <p:spPr bwMode="auto">
          <a:xfrm>
            <a:off x="1790700" y="2667000"/>
            <a:ext cx="8610600" cy="609600"/>
          </a:xfrm>
          <a:prstGeom prst="roundRect">
            <a:avLst/>
          </a:prstGeom>
          <a:solidFill>
            <a:srgbClr val="92D050"/>
          </a:solidFill>
          <a:ln w="2857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400" b="1" kern="1200" dirty="0">
                <a:solidFill>
                  <a:srgbClr val="0041C4"/>
                </a:solidFill>
                <a:latin typeface="Times New Roman" pitchFamily="18" charset="0"/>
                <a:ea typeface="+mn-ea"/>
                <a:cs typeface="Times New Roman" pitchFamily="18" charset="0"/>
              </a:rPr>
              <a:t>Attacks</a:t>
            </a:r>
          </a:p>
        </p:txBody>
      </p:sp>
      <p:sp>
        <p:nvSpPr>
          <p:cNvPr id="5"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2          </a:t>
            </a:r>
            <a:endParaRPr lang="en-US" sz="1000" dirty="0"/>
          </a:p>
        </p:txBody>
      </p:sp>
    </p:spTree>
    <p:extLst>
      <p:ext uri="{BB962C8B-B14F-4D97-AF65-F5344CB8AC3E}">
        <p14:creationId xmlns:p14="http://schemas.microsoft.com/office/powerpoint/2010/main" val="24153837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iography report presentation">
  <a:themeElements>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fontScheme name="Global">
      <a:majorFont>
        <a:latin typeface="Century Gothic"/>
        <a:ea typeface=""/>
        <a:cs typeface="Times New Roman"/>
      </a:majorFont>
      <a:minorFont>
        <a:latin typeface="Century Gothic"/>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cs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cs typeface="Times New Roman" pitchFamily="18" charset="0"/>
          </a:defRPr>
        </a:defPPr>
      </a:lstStyle>
    </a:lnDef>
  </a:objectDefaults>
  <a:extraClrSchemeLst>
    <a:extraClrScheme>
      <a:clrScheme name="Global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Global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Global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Global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Global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Global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Global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1502</TotalTime>
  <Words>2114</Words>
  <Application>Microsoft Office PowerPoint</Application>
  <PresentationFormat>Widescreen</PresentationFormat>
  <Paragraphs>208</Paragraphs>
  <Slides>39</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39</vt:i4>
      </vt:variant>
    </vt:vector>
  </HeadingPairs>
  <TitlesOfParts>
    <vt:vector size="48" baseType="lpstr">
      <vt:lpstr>Arial</vt:lpstr>
      <vt:lpstr>Calibri</vt:lpstr>
      <vt:lpstr>Calibri,Bold</vt:lpstr>
      <vt:lpstr>Century Gothic</vt:lpstr>
      <vt:lpstr>Times New Roman</vt:lpstr>
      <vt:lpstr>Verdana</vt:lpstr>
      <vt:lpstr>Wingdings</vt:lpstr>
      <vt:lpstr>Office Theme</vt:lpstr>
      <vt:lpstr>1_Biography report presentation</vt:lpstr>
      <vt:lpstr>PowerPoint Presentation</vt:lpstr>
      <vt:lpstr>Contents</vt:lpstr>
      <vt:lpstr>PowerPoint Presentation</vt:lpstr>
      <vt:lpstr> Confidentiality, Integrity, and Availability – The CIA Triad</vt:lpstr>
      <vt:lpstr> Confidentiality, Integrity, and Availability – The CIA Triad</vt:lpstr>
      <vt:lpstr> Importance of CIA Triad</vt:lpstr>
      <vt:lpstr> Importance of CIA Triad</vt:lpstr>
      <vt:lpstr> What are some means of achieving the CIA security goals</vt:lpstr>
      <vt:lpstr>PowerPoint Presentation</vt:lpstr>
      <vt:lpstr> Motives, Goals, and Objectives of Information Security Attacks</vt:lpstr>
      <vt:lpstr> Classification of Attacks</vt:lpstr>
      <vt:lpstr> Classification of Attacks (cont…)</vt:lpstr>
      <vt:lpstr> Classification of Attacks (cont…)</vt:lpstr>
      <vt:lpstr> Classification of Attacks (cont…)</vt:lpstr>
      <vt:lpstr> Information Security Attack Vectors</vt:lpstr>
      <vt:lpstr> Information Security Attack Vectors (Cont…)</vt:lpstr>
      <vt:lpstr>PowerPoint Presentation</vt:lpstr>
      <vt:lpstr> What is Hacking?</vt:lpstr>
      <vt:lpstr> Who is a Hacker ?</vt:lpstr>
      <vt:lpstr> Who is a Hacker - Hacker Classes/Threat Actors?</vt:lpstr>
      <vt:lpstr> Who is a Hacker - Hacker Classes/Threat Actors? (Cont….)</vt:lpstr>
      <vt:lpstr> Who is a Hacker ?</vt:lpstr>
      <vt:lpstr>Different Phases of Hacking Cycle</vt:lpstr>
      <vt:lpstr>Different Phases of Hacking Cycle</vt:lpstr>
      <vt:lpstr>Different Phases of Hacking Cycle</vt:lpstr>
      <vt:lpstr>Different Phases of Hacking Cycle</vt:lpstr>
      <vt:lpstr>Different Phases of Hacking Cycle</vt:lpstr>
      <vt:lpstr>Different Phases of Hacking Cycle</vt:lpstr>
      <vt:lpstr> What is Ethical Hacking</vt:lpstr>
      <vt:lpstr> Why Ethical Hacking is Necessary</vt:lpstr>
      <vt:lpstr> Why Ethical Hacking is Necessary</vt:lpstr>
      <vt:lpstr> Scope and Limitations of Ethical Hacking</vt:lpstr>
      <vt:lpstr> Scope and Limitations of Ethical Hacking</vt:lpstr>
      <vt:lpstr>PowerPoint Presentation</vt:lpstr>
      <vt:lpstr> Cyber Kill Chain Methodology</vt:lpstr>
      <vt:lpstr> Cyber Kill Chain Methodology</vt:lpstr>
      <vt:lpstr> Cyber Kill Chain Methodology</vt:lpstr>
      <vt:lpstr> Cyber Kill Chain Methodology</vt:lpstr>
      <vt:lpstr>PowerPoint Presentation</vt:lpstr>
    </vt:vector>
  </TitlesOfParts>
  <Company>FU Berlin, Germany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Communications</dc:title>
  <dc:subject>Chapter 1 - Introduction</dc:subject>
  <dc:creator>Jochen H. Schiller</dc:creator>
  <cp:keywords>mobile communication, introduction, overview</cp:keywords>
  <cp:lastModifiedBy>Dr Engr Malook Rind</cp:lastModifiedBy>
  <cp:revision>256</cp:revision>
  <dcterms:created xsi:type="dcterms:W3CDTF">2022-09-21T05:57:17Z</dcterms:created>
  <dcterms:modified xsi:type="dcterms:W3CDTF">2023-09-28T04:28:20Z</dcterms:modified>
  <cp:category>lecture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2018-04-17T00:00:00Z</vt:filetime>
  </property>
  <property fmtid="{D5CDD505-2E9C-101B-9397-08002B2CF9AE}" pid="3" name="Creator">
    <vt:lpwstr>Acrobat PDFMaker 17 for PowerPoint</vt:lpwstr>
  </property>
  <property fmtid="{D5CDD505-2E9C-101B-9397-08002B2CF9AE}" pid="4" name="LastSaved">
    <vt:filetime>2022-09-21T00:00:00Z</vt:filetime>
  </property>
  <property fmtid="{D5CDD505-2E9C-101B-9397-08002B2CF9AE}" pid="5" name="Producer">
    <vt:lpwstr>Adobe PDF Library 15.0</vt:lpwstr>
  </property>
</Properties>
</file>