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52"/>
  </p:notesMasterIdLst>
  <p:sldIdLst>
    <p:sldId id="297" r:id="rId3"/>
    <p:sldId id="289" r:id="rId4"/>
    <p:sldId id="431" r:id="rId5"/>
    <p:sldId id="447" r:id="rId6"/>
    <p:sldId id="446" r:id="rId7"/>
    <p:sldId id="448" r:id="rId8"/>
    <p:sldId id="449" r:id="rId9"/>
    <p:sldId id="450" r:id="rId10"/>
    <p:sldId id="452" r:id="rId11"/>
    <p:sldId id="453" r:id="rId12"/>
    <p:sldId id="454" r:id="rId13"/>
    <p:sldId id="455" r:id="rId14"/>
    <p:sldId id="456" r:id="rId15"/>
    <p:sldId id="457" r:id="rId16"/>
    <p:sldId id="458" r:id="rId17"/>
    <p:sldId id="459" r:id="rId18"/>
    <p:sldId id="465" r:id="rId19"/>
    <p:sldId id="460" r:id="rId20"/>
    <p:sldId id="462" r:id="rId21"/>
    <p:sldId id="445" r:id="rId22"/>
    <p:sldId id="464" r:id="rId23"/>
    <p:sldId id="495" r:id="rId24"/>
    <p:sldId id="466" r:id="rId25"/>
    <p:sldId id="467" r:id="rId26"/>
    <p:sldId id="469" r:id="rId27"/>
    <p:sldId id="468" r:id="rId28"/>
    <p:sldId id="470" r:id="rId29"/>
    <p:sldId id="471" r:id="rId30"/>
    <p:sldId id="472" r:id="rId31"/>
    <p:sldId id="496" r:id="rId32"/>
    <p:sldId id="473" r:id="rId33"/>
    <p:sldId id="474" r:id="rId34"/>
    <p:sldId id="475" r:id="rId35"/>
    <p:sldId id="477" r:id="rId36"/>
    <p:sldId id="479" r:id="rId37"/>
    <p:sldId id="476" r:id="rId38"/>
    <p:sldId id="497" r:id="rId39"/>
    <p:sldId id="480" r:id="rId40"/>
    <p:sldId id="481" r:id="rId41"/>
    <p:sldId id="498" r:id="rId42"/>
    <p:sldId id="484" r:id="rId43"/>
    <p:sldId id="485" r:id="rId44"/>
    <p:sldId id="486" r:id="rId45"/>
    <p:sldId id="488" r:id="rId46"/>
    <p:sldId id="489" r:id="rId47"/>
    <p:sldId id="491" r:id="rId48"/>
    <p:sldId id="493" r:id="rId49"/>
    <p:sldId id="494" r:id="rId50"/>
    <p:sldId id="444" r:id="rId5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10/17/2023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dirty="0">
                <a:solidFill>
                  <a:srgbClr val="00B050"/>
                </a:solidFill>
              </a:rPr>
              <a:t>Dr. Engr. M Malook Rind</a:t>
            </a:r>
          </a:p>
          <a:p>
            <a:pPr algn="l">
              <a:defRPr/>
            </a:pPr>
            <a:r>
              <a:rPr lang="en-US" altLang="en-US" b="1" dirty="0" err="1" smtClean="0">
                <a:solidFill>
                  <a:schemeClr val="tx1"/>
                </a:solidFill>
                <a:latin typeface="+mj-lt"/>
              </a:rPr>
              <a:t>Ph.D</a:t>
            </a:r>
            <a:r>
              <a:rPr lang="en-US" altLang="en-US" b="1" dirty="0" smtClean="0">
                <a:solidFill>
                  <a:schemeClr val="tx1"/>
                </a:solidFill>
                <a:latin typeface="+mj-lt"/>
              </a:rPr>
              <a:t> (I.T), ME (CSN), MBA (MIS), BE (CS)</a:t>
            </a:r>
          </a:p>
          <a:p>
            <a:pPr algn="l">
              <a:defRPr/>
            </a:pPr>
            <a:r>
              <a:rPr lang="en-US" altLang="en-US" b="1" dirty="0" smtClean="0">
                <a:solidFill>
                  <a:schemeClr val="tx1"/>
                </a:solidFill>
                <a:latin typeface="+mj-lt"/>
              </a:rPr>
              <a:t>CCNA, CCNP, Juniper Certified.</a:t>
            </a:r>
          </a:p>
          <a:p>
            <a:pPr algn="l">
              <a:defRPr/>
            </a:pPr>
            <a:r>
              <a:rPr lang="en-US" altLang="en-US" sz="1400" b="1" dirty="0">
                <a:solidFill>
                  <a:srgbClr val="0070C0"/>
                </a:solidFill>
                <a:latin typeface="+mj-lt"/>
              </a:rPr>
              <a:t>Professor (Computer Science)</a:t>
            </a:r>
          </a:p>
          <a:p>
            <a:pPr algn="l">
              <a:defRPr/>
            </a:pPr>
            <a:endParaRPr lang="en-US" altLang="en-US" sz="1600" b="1" dirty="0">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dirty="0">
                <a:solidFill>
                  <a:srgbClr val="0041C4"/>
                </a:solidFill>
                <a:latin typeface="Times New Roman" pitchFamily="18" charset="0"/>
                <a:ea typeface="+mn-ea"/>
                <a:cs typeface="Times New Roman" pitchFamily="18" charset="0"/>
              </a:rPr>
              <a:t>“Information Security”</a:t>
            </a:r>
            <a:endParaRPr lang="en-US" altLang="en-US" sz="3600" b="1" kern="1200" dirty="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1963002"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a:solidFill>
                  <a:srgbClr val="0070C0"/>
                </a:solidFill>
                <a:latin typeface="Century Gothic"/>
                <a:ea typeface="+mn-ea"/>
                <a:cs typeface="Times New Roman"/>
              </a:rPr>
              <a:t>Lecture # </a:t>
            </a:r>
            <a:r>
              <a:rPr lang="en-US" altLang="en-US" sz="2600" b="1" i="1" u="sng" dirty="0" smtClean="0">
                <a:solidFill>
                  <a:srgbClr val="0070C0"/>
                </a:solidFill>
                <a:latin typeface="Century Gothic"/>
                <a:ea typeface="+mn-ea"/>
                <a:cs typeface="Times New Roman"/>
              </a:rPr>
              <a:t>5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Rules of Engagement ?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914400"/>
            <a:ext cx="11887200" cy="5575885"/>
          </a:xfrm>
          <a:prstGeom prst="rect">
            <a:avLst/>
          </a:prstGeom>
        </p:spPr>
        <p:txBody>
          <a:bodyPr vert="horz" wrap="square" lIns="0" tIns="134620" rIns="0" bIns="0" rtlCol="0">
            <a:spAutoFit/>
          </a:bodyPr>
          <a:lstStyle/>
          <a:p>
            <a:pPr marL="184785" indent="-172720" algn="just">
              <a:buClr>
                <a:srgbClr val="004978"/>
              </a:buClr>
              <a:buChar char="•"/>
              <a:tabLst>
                <a:tab pos="185420" algn="l"/>
              </a:tabLst>
            </a:pPr>
            <a:r>
              <a:rPr lang="en-US" sz="2400" b="1" spc="-25" dirty="0">
                <a:solidFill>
                  <a:srgbClr val="0070C0"/>
                </a:solidFill>
                <a:latin typeface="+mn-lt"/>
                <a:cs typeface="Arial MT"/>
              </a:rPr>
              <a:t>Timing</a:t>
            </a:r>
          </a:p>
          <a:p>
            <a:pPr marL="548640" lvl="1" indent="-114935" algn="just">
              <a:spcBef>
                <a:spcPts val="110"/>
              </a:spcBef>
              <a:buClr>
                <a:srgbClr val="FF6200"/>
              </a:buClr>
              <a:buChar char="•"/>
              <a:tabLst>
                <a:tab pos="356235" algn="l"/>
              </a:tabLst>
            </a:pPr>
            <a:r>
              <a:rPr lang="en-US" sz="2200" spc="-10" dirty="0">
                <a:solidFill>
                  <a:schemeClr val="tx1"/>
                </a:solidFill>
                <a:latin typeface="+mn-lt"/>
                <a:cs typeface="Arial MT"/>
              </a:rPr>
              <a:t> The timing parameter sets when the testing will occur</a:t>
            </a:r>
          </a:p>
          <a:p>
            <a:pPr marL="548640" marR="276860" lvl="1" indent="-114935" algn="just">
              <a:spcBef>
                <a:spcPts val="110"/>
              </a:spcBef>
              <a:buClr>
                <a:srgbClr val="FF6200"/>
              </a:buClr>
              <a:buChar char="•"/>
              <a:tabLst>
                <a:tab pos="356235" algn="l"/>
              </a:tabLst>
            </a:pPr>
            <a:r>
              <a:rPr lang="en-US" sz="2200" spc="-10" dirty="0">
                <a:solidFill>
                  <a:schemeClr val="tx1"/>
                </a:solidFill>
                <a:latin typeface="+mn-lt"/>
                <a:cs typeface="Arial MT"/>
              </a:rPr>
              <a:t> Some considerations include: the start and stop dates of the test and  should the active portions of the pen test be conducted during normal  business hours</a:t>
            </a:r>
          </a:p>
          <a:p>
            <a:pPr marL="184785" indent="-172720" algn="just">
              <a:lnSpc>
                <a:spcPct val="100000"/>
              </a:lnSpc>
              <a:spcBef>
                <a:spcPts val="1200"/>
              </a:spcBef>
              <a:buClr>
                <a:srgbClr val="004978"/>
              </a:buClr>
              <a:buChar char="•"/>
              <a:tabLst>
                <a:tab pos="185420" algn="l"/>
              </a:tabLst>
            </a:pPr>
            <a:r>
              <a:rPr sz="2400" b="1" spc="-25" dirty="0">
                <a:solidFill>
                  <a:srgbClr val="0070C0"/>
                </a:solidFill>
                <a:latin typeface="+mn-lt"/>
                <a:cs typeface="Arial MT"/>
              </a:rPr>
              <a:t>Scope</a:t>
            </a:r>
          </a:p>
          <a:p>
            <a:pPr marL="355600" lvl="1" indent="-114300" algn="just">
              <a:lnSpc>
                <a:spcPct val="100000"/>
              </a:lnSpc>
              <a:spcBef>
                <a:spcPts val="95"/>
              </a:spcBef>
              <a:buClr>
                <a:srgbClr val="FF6200"/>
              </a:buClr>
              <a:buChar char="•"/>
              <a:tabLst>
                <a:tab pos="355600" algn="l"/>
              </a:tabLst>
            </a:pPr>
            <a:r>
              <a:rPr lang="en-US" sz="2400" spc="-5" dirty="0" smtClean="0">
                <a:solidFill>
                  <a:srgbClr val="004978"/>
                </a:solidFill>
                <a:latin typeface="+mn-lt"/>
                <a:cs typeface="Arial MT"/>
              </a:rPr>
              <a:t> the scope is what should be tested. Scope involves several elements that define the relevant test boundaries:</a:t>
            </a:r>
            <a:endParaRPr sz="2400" dirty="0" smtClean="0">
              <a:latin typeface="+mn-lt"/>
              <a:cs typeface="Arial MT"/>
            </a:endParaRPr>
          </a:p>
          <a:p>
            <a:pPr marL="548640" lvl="1" indent="-114935" algn="just">
              <a:lnSpc>
                <a:spcPct val="100000"/>
              </a:lnSpc>
              <a:spcBef>
                <a:spcPts val="110"/>
              </a:spcBef>
              <a:buClr>
                <a:srgbClr val="FF6200"/>
              </a:buClr>
              <a:buFont typeface="Arial MT"/>
              <a:buChar char="•"/>
              <a:tabLst>
                <a:tab pos="356235" algn="l"/>
              </a:tabLst>
            </a:pPr>
            <a:r>
              <a:rPr lang="en-US" sz="2200" spc="-10" dirty="0" smtClean="0">
                <a:solidFill>
                  <a:schemeClr val="tx1"/>
                </a:solidFill>
                <a:latin typeface="+mn-lt"/>
                <a:cs typeface="Arial MT"/>
              </a:rPr>
              <a:t> </a:t>
            </a:r>
            <a:r>
              <a:rPr sz="1900" b="1" spc="-10" dirty="0" smtClean="0">
                <a:solidFill>
                  <a:srgbClr val="00B050"/>
                </a:solidFill>
                <a:latin typeface="+mn-lt"/>
                <a:cs typeface="Arial MT"/>
              </a:rPr>
              <a:t>Environment</a:t>
            </a:r>
            <a:r>
              <a:rPr lang="en-US" sz="1900" b="1" spc="-10" dirty="0" smtClean="0">
                <a:solidFill>
                  <a:srgbClr val="00B050"/>
                </a:solidFill>
                <a:latin typeface="+mn-lt"/>
                <a:cs typeface="Arial MT"/>
              </a:rPr>
              <a:t>: </a:t>
            </a:r>
            <a:r>
              <a:rPr lang="en-US" sz="1900" spc="-10" dirty="0" smtClean="0">
                <a:solidFill>
                  <a:schemeClr val="tx1"/>
                </a:solidFill>
                <a:latin typeface="+mn-lt"/>
                <a:cs typeface="Arial MT"/>
              </a:rPr>
              <a:t>Should the pen test be conducted on the live production environment?</a:t>
            </a:r>
            <a:endParaRPr sz="1900" spc="-10" dirty="0">
              <a:solidFill>
                <a:schemeClr val="tx1"/>
              </a:solidFill>
              <a:latin typeface="+mn-lt"/>
              <a:cs typeface="Arial MT"/>
            </a:endParaRPr>
          </a:p>
          <a:p>
            <a:pPr marL="548640" lvl="1" indent="-114935" algn="just">
              <a:lnSpc>
                <a:spcPct val="100000"/>
              </a:lnSpc>
              <a:spcBef>
                <a:spcPts val="110"/>
              </a:spcBef>
              <a:buClr>
                <a:srgbClr val="FF6200"/>
              </a:buClr>
              <a:buFont typeface="Arial MT"/>
              <a:buChar char="•"/>
              <a:tabLst>
                <a:tab pos="356235" algn="l"/>
              </a:tabLst>
            </a:pPr>
            <a:r>
              <a:rPr lang="en-US" sz="1900" spc="-10" dirty="0" smtClean="0">
                <a:solidFill>
                  <a:schemeClr val="tx1"/>
                </a:solidFill>
                <a:latin typeface="+mn-lt"/>
                <a:cs typeface="Arial MT"/>
              </a:rPr>
              <a:t> </a:t>
            </a:r>
            <a:r>
              <a:rPr sz="1900" b="1" spc="-10" dirty="0" smtClean="0">
                <a:solidFill>
                  <a:srgbClr val="00B050"/>
                </a:solidFill>
                <a:latin typeface="+mn-lt"/>
                <a:cs typeface="Arial MT"/>
              </a:rPr>
              <a:t>Internal targets</a:t>
            </a:r>
            <a:r>
              <a:rPr lang="en-US" sz="1900" b="1" spc="-10" dirty="0" smtClean="0">
                <a:solidFill>
                  <a:srgbClr val="00B050"/>
                </a:solidFill>
                <a:latin typeface="+mn-lt"/>
                <a:cs typeface="Arial MT"/>
              </a:rPr>
              <a:t>: </a:t>
            </a:r>
            <a:r>
              <a:rPr lang="en-US" sz="1900" spc="-10" dirty="0">
                <a:solidFill>
                  <a:schemeClr val="tx1"/>
                </a:solidFill>
                <a:latin typeface="+mn-lt"/>
                <a:cs typeface="Arial MT"/>
              </a:rPr>
              <a:t>Before starting a penetration test, all internal targets must be clearly identified for an external </a:t>
            </a:r>
            <a:r>
              <a:rPr lang="en-US" sz="1900" spc="-10" dirty="0" smtClean="0">
                <a:solidFill>
                  <a:schemeClr val="tx1"/>
                </a:solidFill>
                <a:latin typeface="+mn-lt"/>
                <a:cs typeface="Arial MT"/>
              </a:rPr>
              <a:t>third party gray </a:t>
            </a:r>
            <a:r>
              <a:rPr lang="en-US" sz="1900" spc="-10" dirty="0">
                <a:solidFill>
                  <a:schemeClr val="tx1"/>
                </a:solidFill>
                <a:latin typeface="+mn-lt"/>
                <a:cs typeface="Arial MT"/>
              </a:rPr>
              <a:t>box test or white box test.</a:t>
            </a:r>
            <a:endParaRPr sz="1900" spc="-10" dirty="0">
              <a:solidFill>
                <a:schemeClr val="tx1"/>
              </a:solidFill>
              <a:latin typeface="+mn-lt"/>
              <a:cs typeface="Arial MT"/>
            </a:endParaRPr>
          </a:p>
          <a:p>
            <a:pPr marL="548640" lvl="1" indent="-114935" algn="just">
              <a:lnSpc>
                <a:spcPct val="100000"/>
              </a:lnSpc>
              <a:spcBef>
                <a:spcPts val="110"/>
              </a:spcBef>
              <a:buClr>
                <a:srgbClr val="FF6200"/>
              </a:buClr>
              <a:buFont typeface="Arial MT"/>
              <a:buChar char="•"/>
              <a:tabLst>
                <a:tab pos="356235" algn="l"/>
              </a:tabLst>
            </a:pPr>
            <a:r>
              <a:rPr lang="en-US" sz="1900" spc="-10" dirty="0" smtClean="0">
                <a:solidFill>
                  <a:schemeClr val="tx1"/>
                </a:solidFill>
                <a:latin typeface="+mn-lt"/>
                <a:cs typeface="Arial MT"/>
              </a:rPr>
              <a:t> </a:t>
            </a:r>
            <a:r>
              <a:rPr sz="1900" b="1" spc="-10" dirty="0" smtClean="0">
                <a:solidFill>
                  <a:srgbClr val="00B050"/>
                </a:solidFill>
                <a:latin typeface="+mn-lt"/>
                <a:cs typeface="Arial MT"/>
              </a:rPr>
              <a:t>External targets</a:t>
            </a:r>
            <a:r>
              <a:rPr lang="en-US" sz="1900" b="1" spc="-10" dirty="0" smtClean="0">
                <a:solidFill>
                  <a:srgbClr val="00B050"/>
                </a:solidFill>
                <a:latin typeface="+mn-lt"/>
                <a:cs typeface="Arial MT"/>
              </a:rPr>
              <a:t>: </a:t>
            </a:r>
            <a:r>
              <a:rPr lang="en-US" sz="1900" spc="-10" dirty="0">
                <a:solidFill>
                  <a:schemeClr val="tx1"/>
                </a:solidFill>
                <a:latin typeface="+mn-lt"/>
                <a:cs typeface="Arial MT"/>
              </a:rPr>
              <a:t>In some situations, a pen test may include testing a service or an application hosted by a </a:t>
            </a:r>
            <a:r>
              <a:rPr lang="en-US" sz="1900" spc="-10" dirty="0" smtClean="0">
                <a:solidFill>
                  <a:schemeClr val="tx1"/>
                </a:solidFill>
                <a:latin typeface="+mn-lt"/>
                <a:cs typeface="Arial MT"/>
              </a:rPr>
              <a:t>third party</a:t>
            </a:r>
            <a:r>
              <a:rPr lang="en-US" sz="1900" spc="-10" dirty="0">
                <a:solidFill>
                  <a:schemeClr val="tx1"/>
                </a:solidFill>
                <a:latin typeface="+mn-lt"/>
                <a:cs typeface="Arial MT"/>
              </a:rPr>
              <a:t>. These targets may include cloud service providers or Internet service providers</a:t>
            </a:r>
            <a:endParaRPr sz="1900" spc="-10" dirty="0">
              <a:solidFill>
                <a:schemeClr val="tx1"/>
              </a:solidFill>
              <a:latin typeface="+mn-lt"/>
              <a:cs typeface="Arial MT"/>
            </a:endParaRPr>
          </a:p>
          <a:p>
            <a:pPr marL="548640" lvl="1" indent="-114935" algn="just">
              <a:lnSpc>
                <a:spcPct val="100000"/>
              </a:lnSpc>
              <a:spcBef>
                <a:spcPts val="110"/>
              </a:spcBef>
              <a:buClr>
                <a:srgbClr val="FF6200"/>
              </a:buClr>
              <a:buFont typeface="Arial MT"/>
              <a:buChar char="•"/>
              <a:tabLst>
                <a:tab pos="356235" algn="l"/>
              </a:tabLst>
            </a:pPr>
            <a:r>
              <a:rPr lang="en-US" sz="1900" spc="-10" dirty="0" smtClean="0">
                <a:solidFill>
                  <a:schemeClr val="tx1"/>
                </a:solidFill>
                <a:latin typeface="+mn-lt"/>
                <a:cs typeface="Arial MT"/>
              </a:rPr>
              <a:t> </a:t>
            </a:r>
            <a:r>
              <a:rPr sz="1900" b="1" spc="-10" dirty="0" smtClean="0">
                <a:solidFill>
                  <a:srgbClr val="00B050"/>
                </a:solidFill>
                <a:latin typeface="+mn-lt"/>
                <a:cs typeface="Arial MT"/>
              </a:rPr>
              <a:t>Target locations</a:t>
            </a:r>
            <a:r>
              <a:rPr lang="en-US" sz="1900" b="1" spc="-10" dirty="0" smtClean="0">
                <a:solidFill>
                  <a:srgbClr val="00B050"/>
                </a:solidFill>
                <a:latin typeface="+mn-lt"/>
                <a:cs typeface="Arial MT"/>
              </a:rPr>
              <a:t>: </a:t>
            </a:r>
            <a:r>
              <a:rPr lang="en-US" sz="1900" spc="-10" dirty="0">
                <a:solidFill>
                  <a:schemeClr val="tx1"/>
                </a:solidFill>
                <a:latin typeface="+mn-lt"/>
                <a:cs typeface="Arial MT"/>
              </a:rPr>
              <a:t>Because laws vary among states, provinces, and countries, testing planners must identify </a:t>
            </a:r>
            <a:r>
              <a:rPr lang="en-US" sz="1900" spc="-10" dirty="0" smtClean="0">
                <a:solidFill>
                  <a:schemeClr val="tx1"/>
                </a:solidFill>
                <a:latin typeface="+mn-lt"/>
                <a:cs typeface="Arial MT"/>
              </a:rPr>
              <a:t>the physical </a:t>
            </a:r>
            <a:r>
              <a:rPr lang="en-US" sz="1900" spc="-10" dirty="0">
                <a:solidFill>
                  <a:schemeClr val="tx1"/>
                </a:solidFill>
                <a:latin typeface="+mn-lt"/>
                <a:cs typeface="Arial MT"/>
              </a:rPr>
              <a:t>location of the targets and, if necessary, adjust the scope of the test.</a:t>
            </a:r>
            <a:endParaRPr sz="1900" spc="-10" dirty="0">
              <a:solidFill>
                <a:schemeClr val="tx1"/>
              </a:solidFill>
              <a:latin typeface="+mn-lt"/>
              <a:cs typeface="Arial MT"/>
            </a:endParaRPr>
          </a:p>
          <a:p>
            <a:pPr marL="548640" lvl="1" indent="-114935" algn="just">
              <a:lnSpc>
                <a:spcPct val="100000"/>
              </a:lnSpc>
              <a:spcBef>
                <a:spcPts val="110"/>
              </a:spcBef>
              <a:buClr>
                <a:srgbClr val="FF6200"/>
              </a:buClr>
              <a:buFont typeface="Arial MT"/>
              <a:buChar char="•"/>
              <a:tabLst>
                <a:tab pos="356235" algn="l"/>
              </a:tabLst>
            </a:pPr>
            <a:r>
              <a:rPr lang="en-US" sz="1900" spc="-10" dirty="0" smtClean="0">
                <a:solidFill>
                  <a:schemeClr val="tx1"/>
                </a:solidFill>
                <a:latin typeface="+mn-lt"/>
                <a:cs typeface="Arial MT"/>
              </a:rPr>
              <a:t> </a:t>
            </a:r>
            <a:r>
              <a:rPr sz="1900" b="1" spc="-10" dirty="0" smtClean="0">
                <a:solidFill>
                  <a:srgbClr val="00B050"/>
                </a:solidFill>
                <a:latin typeface="+mn-lt"/>
                <a:cs typeface="Arial MT"/>
              </a:rPr>
              <a:t>Other boundaries</a:t>
            </a:r>
            <a:r>
              <a:rPr lang="en-US" sz="1900" b="1" spc="-10" dirty="0" smtClean="0">
                <a:solidFill>
                  <a:srgbClr val="00B050"/>
                </a:solidFill>
                <a:latin typeface="+mn-lt"/>
                <a:cs typeface="Arial MT"/>
              </a:rPr>
              <a:t>: </a:t>
            </a:r>
            <a:r>
              <a:rPr lang="en-US" sz="1900" spc="-10" dirty="0">
                <a:solidFill>
                  <a:schemeClr val="tx1"/>
                </a:solidFill>
                <a:latin typeface="+mn-lt"/>
                <a:cs typeface="Arial MT"/>
              </a:rPr>
              <a:t>In addition to technical boundaries, other boundaries should be considered. For </a:t>
            </a:r>
            <a:r>
              <a:rPr lang="en-US" sz="1900" spc="-10" dirty="0" smtClean="0">
                <a:solidFill>
                  <a:schemeClr val="tx1"/>
                </a:solidFill>
                <a:latin typeface="+mn-lt"/>
                <a:cs typeface="Arial MT"/>
              </a:rPr>
              <a:t>example, does </a:t>
            </a:r>
            <a:r>
              <a:rPr lang="en-US" sz="1900" spc="-10" dirty="0">
                <a:solidFill>
                  <a:schemeClr val="tx1"/>
                </a:solidFill>
                <a:latin typeface="+mn-lt"/>
                <a:cs typeface="Arial MT"/>
              </a:rPr>
              <a:t>the pen test include physical security, such as fencing, cameras, and </a:t>
            </a:r>
            <a:r>
              <a:rPr lang="en-US" sz="1900" spc="-10" dirty="0" smtClean="0">
                <a:solidFill>
                  <a:schemeClr val="tx1"/>
                </a:solidFill>
                <a:latin typeface="+mn-lt"/>
                <a:cs typeface="Arial MT"/>
              </a:rPr>
              <a:t>guards.</a:t>
            </a:r>
            <a:endParaRPr sz="1900" spc="-10" dirty="0">
              <a:solidFill>
                <a:schemeClr val="tx1"/>
              </a:solidFill>
              <a:latin typeface="+mn-lt"/>
              <a:cs typeface="Arial MT"/>
            </a:endParaRPr>
          </a:p>
        </p:txBody>
      </p:sp>
    </p:spTree>
    <p:extLst>
      <p:ext uri="{BB962C8B-B14F-4D97-AF65-F5344CB8AC3E}">
        <p14:creationId xmlns:p14="http://schemas.microsoft.com/office/powerpoint/2010/main" val="90415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Rules of Engagement ?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6"/>
          <p:cNvSpPr txBox="1"/>
          <p:nvPr/>
        </p:nvSpPr>
        <p:spPr>
          <a:xfrm>
            <a:off x="76200" y="1066800"/>
            <a:ext cx="11887200" cy="5275803"/>
          </a:xfrm>
          <a:prstGeom prst="rect">
            <a:avLst/>
          </a:prstGeom>
        </p:spPr>
        <p:txBody>
          <a:bodyPr vert="horz" wrap="square" lIns="0" tIns="12700" rIns="0" bIns="0" rtlCol="0">
            <a:spAutoFit/>
          </a:bodyPr>
          <a:lstStyle/>
          <a:p>
            <a:pPr marL="184785" indent="-172720" algn="just">
              <a:buClr>
                <a:srgbClr val="004978"/>
              </a:buClr>
              <a:buChar char="•"/>
              <a:tabLst>
                <a:tab pos="185420" algn="l"/>
              </a:tabLst>
            </a:pPr>
            <a:r>
              <a:rPr sz="2400" b="1" spc="-25" dirty="0">
                <a:solidFill>
                  <a:srgbClr val="0070C0"/>
                </a:solidFill>
                <a:latin typeface="+mn-lt"/>
                <a:cs typeface="Arial MT"/>
              </a:rPr>
              <a:t>Authorization</a:t>
            </a:r>
          </a:p>
          <a:p>
            <a:pPr marL="457200" marR="5080" lvl="1" indent="-182880" algn="just">
              <a:buClr>
                <a:srgbClr val="FF6200"/>
              </a:buClr>
              <a:buFont typeface="Arial MT"/>
              <a:buChar char="•"/>
              <a:tabLst>
                <a:tab pos="355600" algn="l"/>
              </a:tabLst>
            </a:pPr>
            <a:r>
              <a:rPr lang="en-US" sz="2400" dirty="0">
                <a:solidFill>
                  <a:srgbClr val="004978"/>
                </a:solidFill>
                <a:latin typeface="+mn-lt"/>
                <a:cs typeface="Arial MT"/>
              </a:rPr>
              <a:t> </a:t>
            </a:r>
            <a:r>
              <a:rPr sz="2400" dirty="0">
                <a:solidFill>
                  <a:schemeClr val="tx1"/>
                </a:solidFill>
                <a:latin typeface="+mn-lt"/>
                <a:cs typeface="Arial MT"/>
              </a:rPr>
              <a:t>Authorization is the receipt of prior written approval to conduct the pen test</a:t>
            </a:r>
          </a:p>
          <a:p>
            <a:pPr marL="731520" marR="220979" lvl="2" indent="-114935" algn="just">
              <a:buClr>
                <a:srgbClr val="000000"/>
              </a:buClr>
              <a:buFont typeface="Arial MT"/>
              <a:buChar char="•"/>
              <a:tabLst>
                <a:tab pos="584835" algn="l"/>
              </a:tabLst>
            </a:pPr>
            <a:r>
              <a:rPr lang="en-US" sz="2400" i="1" dirty="0">
                <a:solidFill>
                  <a:schemeClr val="tx1"/>
                </a:solidFill>
                <a:latin typeface="+mn-lt"/>
                <a:cs typeface="Arial"/>
              </a:rPr>
              <a:t> </a:t>
            </a:r>
            <a:r>
              <a:rPr sz="2400" i="1" dirty="0">
                <a:solidFill>
                  <a:schemeClr val="tx1"/>
                </a:solidFill>
                <a:latin typeface="+mn-lt"/>
                <a:cs typeface="Arial"/>
              </a:rPr>
              <a:t>A formal written document must be signed by all parties before a pen test  begins</a:t>
            </a:r>
          </a:p>
          <a:p>
            <a:pPr marL="184785" indent="-172720" algn="just">
              <a:buClr>
                <a:srgbClr val="004978"/>
              </a:buClr>
              <a:buChar char="•"/>
              <a:tabLst>
                <a:tab pos="185420" algn="l"/>
              </a:tabLst>
            </a:pPr>
            <a:r>
              <a:rPr sz="2400" b="1" spc="-25" dirty="0">
                <a:solidFill>
                  <a:srgbClr val="0070C0"/>
                </a:solidFill>
                <a:latin typeface="+mn-lt"/>
                <a:cs typeface="Arial MT"/>
              </a:rPr>
              <a:t>Exploitation</a:t>
            </a:r>
          </a:p>
          <a:p>
            <a:pPr marL="457200" marR="5080" lvl="1" indent="-182880" algn="just">
              <a:buClr>
                <a:srgbClr val="FF6200"/>
              </a:buClr>
              <a:buChar char="•"/>
              <a:tabLst>
                <a:tab pos="355600" algn="l"/>
              </a:tabLst>
            </a:pPr>
            <a:r>
              <a:rPr lang="en-US" sz="2400" dirty="0" smtClean="0">
                <a:solidFill>
                  <a:schemeClr val="tx1"/>
                </a:solidFill>
                <a:latin typeface="+mn-lt"/>
                <a:cs typeface="Arial MT"/>
              </a:rPr>
              <a:t> </a:t>
            </a:r>
            <a:r>
              <a:rPr sz="2400" dirty="0" smtClean="0">
                <a:solidFill>
                  <a:schemeClr val="tx1"/>
                </a:solidFill>
                <a:latin typeface="+mn-lt"/>
                <a:cs typeface="Arial MT"/>
              </a:rPr>
              <a:t>The </a:t>
            </a:r>
            <a:r>
              <a:rPr sz="2400" i="1" dirty="0">
                <a:solidFill>
                  <a:schemeClr val="tx1"/>
                </a:solidFill>
                <a:latin typeface="+mn-lt"/>
                <a:cs typeface="Arial"/>
              </a:rPr>
              <a:t>exploitation level </a:t>
            </a:r>
            <a:r>
              <a:rPr sz="2400" spc="-5" dirty="0">
                <a:solidFill>
                  <a:schemeClr val="tx1"/>
                </a:solidFill>
                <a:latin typeface="+mn-lt"/>
                <a:cs typeface="Arial MT"/>
              </a:rPr>
              <a:t>in a </a:t>
            </a:r>
            <a:r>
              <a:rPr sz="2400" dirty="0">
                <a:solidFill>
                  <a:schemeClr val="tx1"/>
                </a:solidFill>
                <a:latin typeface="+mn-lt"/>
                <a:cs typeface="Arial MT"/>
              </a:rPr>
              <a:t>pen test should be part of the scope that </a:t>
            </a:r>
            <a:r>
              <a:rPr sz="2400" spc="-5" dirty="0">
                <a:solidFill>
                  <a:schemeClr val="tx1"/>
                </a:solidFill>
                <a:latin typeface="+mn-lt"/>
                <a:cs typeface="Arial MT"/>
              </a:rPr>
              <a:t>is </a:t>
            </a:r>
            <a:r>
              <a:rPr sz="2400" dirty="0">
                <a:solidFill>
                  <a:schemeClr val="tx1"/>
                </a:solidFill>
                <a:latin typeface="+mn-lt"/>
                <a:cs typeface="Arial MT"/>
              </a:rPr>
              <a:t>discussed </a:t>
            </a:r>
            <a:r>
              <a:rPr sz="2400" spc="-320" dirty="0">
                <a:solidFill>
                  <a:schemeClr val="tx1"/>
                </a:solidFill>
                <a:latin typeface="+mn-lt"/>
                <a:cs typeface="Arial MT"/>
              </a:rPr>
              <a:t> </a:t>
            </a:r>
            <a:r>
              <a:rPr sz="2400" spc="-5" dirty="0">
                <a:solidFill>
                  <a:schemeClr val="tx1"/>
                </a:solidFill>
                <a:latin typeface="+mn-lt"/>
                <a:cs typeface="Arial MT"/>
              </a:rPr>
              <a:t>in </a:t>
            </a:r>
            <a:r>
              <a:rPr sz="2400" dirty="0">
                <a:solidFill>
                  <a:schemeClr val="tx1"/>
                </a:solidFill>
                <a:latin typeface="+mn-lt"/>
                <a:cs typeface="Arial MT"/>
              </a:rPr>
              <a:t>the</a:t>
            </a:r>
            <a:r>
              <a:rPr sz="2400" spc="-20" dirty="0">
                <a:solidFill>
                  <a:schemeClr val="tx1"/>
                </a:solidFill>
                <a:latin typeface="+mn-lt"/>
                <a:cs typeface="Arial MT"/>
              </a:rPr>
              <a:t> </a:t>
            </a:r>
            <a:r>
              <a:rPr sz="2400" dirty="0">
                <a:solidFill>
                  <a:schemeClr val="tx1"/>
                </a:solidFill>
                <a:latin typeface="+mn-lt"/>
                <a:cs typeface="Arial MT"/>
              </a:rPr>
              <a:t>planning</a:t>
            </a:r>
            <a:r>
              <a:rPr sz="2400" spc="-5" dirty="0">
                <a:solidFill>
                  <a:schemeClr val="tx1"/>
                </a:solidFill>
                <a:latin typeface="+mn-lt"/>
                <a:cs typeface="Arial MT"/>
              </a:rPr>
              <a:t> stages</a:t>
            </a:r>
            <a:endParaRPr sz="2400" dirty="0">
              <a:solidFill>
                <a:schemeClr val="tx1"/>
              </a:solidFill>
              <a:latin typeface="+mn-lt"/>
              <a:cs typeface="Arial MT"/>
            </a:endParaRPr>
          </a:p>
          <a:p>
            <a:pPr marL="184785" indent="-172720" algn="just">
              <a:buClr>
                <a:srgbClr val="004978"/>
              </a:buClr>
              <a:buChar char="•"/>
              <a:tabLst>
                <a:tab pos="185420" algn="l"/>
              </a:tabLst>
            </a:pPr>
            <a:r>
              <a:rPr sz="2400" b="1" spc="-25" dirty="0">
                <a:solidFill>
                  <a:srgbClr val="0070C0"/>
                </a:solidFill>
                <a:latin typeface="+mn-lt"/>
                <a:cs typeface="Arial MT"/>
              </a:rPr>
              <a:t>Communication</a:t>
            </a:r>
          </a:p>
          <a:p>
            <a:pPr marL="457200" marR="5080" lvl="1" indent="-182880" algn="just">
              <a:buClr>
                <a:srgbClr val="FF6200"/>
              </a:buClr>
              <a:buChar char="•"/>
              <a:tabLst>
                <a:tab pos="355600" algn="l"/>
              </a:tabLst>
            </a:pPr>
            <a:r>
              <a:rPr lang="en-US" sz="2400" dirty="0">
                <a:solidFill>
                  <a:schemeClr val="tx1"/>
                </a:solidFill>
                <a:latin typeface="+mn-lt"/>
                <a:cs typeface="Arial MT"/>
              </a:rPr>
              <a:t> </a:t>
            </a:r>
            <a:r>
              <a:rPr sz="2400" dirty="0">
                <a:solidFill>
                  <a:schemeClr val="tx1"/>
                </a:solidFill>
                <a:latin typeface="+mn-lt"/>
                <a:cs typeface="Arial MT"/>
              </a:rPr>
              <a:t>The pen tester should communicate with the organization during the following  occasions:</a:t>
            </a:r>
          </a:p>
          <a:p>
            <a:pPr marL="731520" lvl="2" indent="-114935" algn="just">
              <a:buClr>
                <a:srgbClr val="000000"/>
              </a:buClr>
              <a:buFont typeface="Arial MT"/>
              <a:buChar char="•"/>
              <a:tabLst>
                <a:tab pos="584835" algn="l"/>
              </a:tabLst>
            </a:pPr>
            <a:r>
              <a:rPr lang="en-US" sz="2400" i="1" dirty="0" smtClean="0">
                <a:solidFill>
                  <a:srgbClr val="004978"/>
                </a:solidFill>
                <a:latin typeface="+mn-lt"/>
                <a:cs typeface="Arial"/>
              </a:rPr>
              <a:t> </a:t>
            </a:r>
            <a:r>
              <a:rPr sz="2400" i="1" dirty="0" smtClean="0">
                <a:solidFill>
                  <a:srgbClr val="004978"/>
                </a:solidFill>
                <a:latin typeface="+mn-lt"/>
                <a:cs typeface="Arial"/>
              </a:rPr>
              <a:t>Initiation</a:t>
            </a:r>
            <a:r>
              <a:rPr lang="en-US" sz="2400" i="1" dirty="0" smtClean="0">
                <a:solidFill>
                  <a:srgbClr val="004978"/>
                </a:solidFill>
                <a:latin typeface="+mn-lt"/>
                <a:cs typeface="Arial"/>
              </a:rPr>
              <a:t>: </a:t>
            </a:r>
            <a:r>
              <a:rPr lang="en-US" sz="1800" dirty="0"/>
              <a:t>Once the pen test has started, the organization should be notified that the process has begun</a:t>
            </a:r>
            <a:endParaRPr sz="2400" dirty="0">
              <a:latin typeface="+mn-lt"/>
              <a:cs typeface="Arial"/>
            </a:endParaRPr>
          </a:p>
          <a:p>
            <a:pPr marL="731520" lvl="2" indent="-114935" algn="just">
              <a:buClr>
                <a:srgbClr val="000000"/>
              </a:buClr>
              <a:buFont typeface="Arial MT"/>
              <a:buChar char="•"/>
              <a:tabLst>
                <a:tab pos="584835" algn="l"/>
              </a:tabLst>
            </a:pPr>
            <a:r>
              <a:rPr lang="en-US" sz="2400" i="1" dirty="0" smtClean="0">
                <a:solidFill>
                  <a:srgbClr val="004978"/>
                </a:solidFill>
                <a:latin typeface="+mn-lt"/>
                <a:cs typeface="Arial"/>
              </a:rPr>
              <a:t> </a:t>
            </a:r>
            <a:r>
              <a:rPr sz="2400" i="1" dirty="0" smtClean="0">
                <a:solidFill>
                  <a:srgbClr val="004978"/>
                </a:solidFill>
                <a:latin typeface="+mn-lt"/>
                <a:cs typeface="Arial"/>
              </a:rPr>
              <a:t>Incident</a:t>
            </a:r>
            <a:r>
              <a:rPr sz="2400" i="1" spc="-45" dirty="0" smtClean="0">
                <a:solidFill>
                  <a:srgbClr val="004978"/>
                </a:solidFill>
                <a:latin typeface="+mn-lt"/>
                <a:cs typeface="Arial"/>
              </a:rPr>
              <a:t> </a:t>
            </a:r>
            <a:r>
              <a:rPr sz="2400" i="1" spc="-5" dirty="0" smtClean="0">
                <a:solidFill>
                  <a:srgbClr val="004978"/>
                </a:solidFill>
                <a:latin typeface="+mn-lt"/>
                <a:cs typeface="Arial"/>
              </a:rPr>
              <a:t>response</a:t>
            </a:r>
            <a:r>
              <a:rPr lang="en-US" sz="2400" i="1" spc="-5" dirty="0" smtClean="0">
                <a:solidFill>
                  <a:srgbClr val="004978"/>
                </a:solidFill>
                <a:latin typeface="+mn-lt"/>
                <a:cs typeface="Arial"/>
              </a:rPr>
              <a:t>: </a:t>
            </a:r>
            <a:r>
              <a:rPr lang="en-US" dirty="0"/>
              <a:t>If a pen tester can complete the initial vulnerability assessment without triggering </a:t>
            </a:r>
            <a:r>
              <a:rPr lang="en-US" dirty="0" smtClean="0"/>
              <a:t>the organization’s </a:t>
            </a:r>
            <a:r>
              <a:rPr lang="en-US" dirty="0"/>
              <a:t>incident response mechanism, then a critical gap in the security structure has been ident</a:t>
            </a:r>
            <a:endParaRPr dirty="0"/>
          </a:p>
          <a:p>
            <a:pPr marL="731520" lvl="2" indent="-114935" algn="just">
              <a:buClr>
                <a:srgbClr val="000000"/>
              </a:buClr>
              <a:buFont typeface="Arial MT"/>
              <a:buChar char="•"/>
              <a:tabLst>
                <a:tab pos="584835" algn="l"/>
              </a:tabLst>
            </a:pPr>
            <a:r>
              <a:rPr lang="en-US" sz="2400" i="1" dirty="0" smtClean="0">
                <a:solidFill>
                  <a:srgbClr val="004978"/>
                </a:solidFill>
                <a:latin typeface="+mn-lt"/>
                <a:cs typeface="Arial"/>
              </a:rPr>
              <a:t> </a:t>
            </a:r>
            <a:r>
              <a:rPr sz="2400" i="1" dirty="0" smtClean="0">
                <a:solidFill>
                  <a:srgbClr val="004978"/>
                </a:solidFill>
                <a:latin typeface="+mn-lt"/>
                <a:cs typeface="Arial"/>
              </a:rPr>
              <a:t>Status</a:t>
            </a:r>
            <a:r>
              <a:rPr lang="en-US" sz="2400" i="1" dirty="0" smtClean="0">
                <a:solidFill>
                  <a:srgbClr val="004978"/>
                </a:solidFill>
                <a:latin typeface="+mn-lt"/>
                <a:cs typeface="Arial"/>
              </a:rPr>
              <a:t>: </a:t>
            </a:r>
            <a:r>
              <a:rPr lang="en-US" dirty="0"/>
              <a:t>Instead of waiting until the pen test is completed, it is better to provide periodic status reports to </a:t>
            </a:r>
            <a:r>
              <a:rPr lang="en-US" dirty="0" smtClean="0"/>
              <a:t>the organization’s </a:t>
            </a:r>
            <a:r>
              <a:rPr lang="en-US" dirty="0"/>
              <a:t>management</a:t>
            </a:r>
            <a:endParaRPr dirty="0"/>
          </a:p>
          <a:p>
            <a:pPr marL="731520" lvl="2" indent="-114935" algn="just">
              <a:buClr>
                <a:srgbClr val="000000"/>
              </a:buClr>
              <a:buFont typeface="Arial MT"/>
              <a:buChar char="•"/>
              <a:tabLst>
                <a:tab pos="584835" algn="l"/>
              </a:tabLst>
            </a:pPr>
            <a:r>
              <a:rPr lang="en-US" sz="2400" i="1" spc="-5" dirty="0" smtClean="0">
                <a:solidFill>
                  <a:srgbClr val="004978"/>
                </a:solidFill>
                <a:latin typeface="+mn-lt"/>
                <a:cs typeface="Arial"/>
              </a:rPr>
              <a:t> </a:t>
            </a:r>
            <a:r>
              <a:rPr sz="2400" i="1" spc="-5" dirty="0" smtClean="0">
                <a:solidFill>
                  <a:srgbClr val="004978"/>
                </a:solidFill>
                <a:latin typeface="+mn-lt"/>
                <a:cs typeface="Arial"/>
              </a:rPr>
              <a:t>Emergency</a:t>
            </a:r>
            <a:r>
              <a:rPr lang="en-US" sz="2400" i="1" spc="-5" dirty="0" smtClean="0">
                <a:solidFill>
                  <a:srgbClr val="004978"/>
                </a:solidFill>
                <a:latin typeface="+mn-lt"/>
                <a:cs typeface="Arial"/>
              </a:rPr>
              <a:t>: </a:t>
            </a:r>
            <a:r>
              <a:rPr lang="en-US" dirty="0"/>
              <a:t>If the pen tester uncovers a critical vulnerability, it should be immediately reported to the </a:t>
            </a:r>
            <a:r>
              <a:rPr lang="en-US" dirty="0" smtClean="0"/>
              <a:t>organization’s management </a:t>
            </a:r>
            <a:r>
              <a:rPr lang="en-US" dirty="0"/>
              <a:t>while the penetration test is </a:t>
            </a:r>
            <a:r>
              <a:rPr lang="en-US" dirty="0" smtClean="0"/>
              <a:t>paused.</a:t>
            </a:r>
            <a:endParaRPr dirty="0"/>
          </a:p>
        </p:txBody>
      </p:sp>
    </p:spTree>
    <p:extLst>
      <p:ext uri="{BB962C8B-B14F-4D97-AF65-F5344CB8AC3E}">
        <p14:creationId xmlns:p14="http://schemas.microsoft.com/office/powerpoint/2010/main" val="3778324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Rules of Engagement ?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228600" y="914400"/>
            <a:ext cx="11734800" cy="4721164"/>
          </a:xfrm>
          <a:prstGeom prst="rect">
            <a:avLst/>
          </a:prstGeom>
        </p:spPr>
        <p:txBody>
          <a:bodyPr vert="horz" wrap="square" lIns="0" tIns="133985" rIns="0" bIns="0" rtlCol="0">
            <a:spAutoFit/>
          </a:bodyPr>
          <a:lstStyle/>
          <a:p>
            <a:pPr marL="184785" indent="-172720">
              <a:buClr>
                <a:srgbClr val="004978"/>
              </a:buClr>
              <a:buChar char="•"/>
              <a:tabLst>
                <a:tab pos="185420" algn="l"/>
              </a:tabLst>
            </a:pPr>
            <a:r>
              <a:rPr sz="2400" b="1" spc="-25" dirty="0">
                <a:solidFill>
                  <a:srgbClr val="0070C0"/>
                </a:solidFill>
                <a:latin typeface="+mn-lt"/>
                <a:cs typeface="Arial MT"/>
              </a:rPr>
              <a:t>Cleanup</a:t>
            </a:r>
          </a:p>
          <a:p>
            <a:pPr marL="548640" marR="5080" lvl="1" indent="-274320">
              <a:buClr>
                <a:srgbClr val="FF6200"/>
              </a:buClr>
              <a:buChar char="•"/>
              <a:tabLst>
                <a:tab pos="355600" algn="l"/>
              </a:tabLst>
            </a:pPr>
            <a:r>
              <a:rPr lang="en-US" sz="2400" dirty="0">
                <a:solidFill>
                  <a:schemeClr val="tx1"/>
                </a:solidFill>
                <a:latin typeface="+mn-lt"/>
                <a:cs typeface="Arial MT"/>
              </a:rPr>
              <a:t> </a:t>
            </a:r>
            <a:r>
              <a:rPr sz="2400" dirty="0">
                <a:solidFill>
                  <a:schemeClr val="tx1"/>
                </a:solidFill>
                <a:latin typeface="+mn-lt"/>
                <a:cs typeface="Arial MT"/>
              </a:rPr>
              <a:t>The pen tester must ensure that everything related to the pen test has  been removed</a:t>
            </a:r>
          </a:p>
          <a:p>
            <a:pPr marL="548640" marR="220345" lvl="1" indent="-274320">
              <a:buClr>
                <a:srgbClr val="FF6200"/>
              </a:buClr>
              <a:buChar char="•"/>
              <a:tabLst>
                <a:tab pos="355600" algn="l"/>
              </a:tabLst>
            </a:pPr>
            <a:r>
              <a:rPr lang="en-US" sz="2400" dirty="0">
                <a:solidFill>
                  <a:schemeClr val="tx1"/>
                </a:solidFill>
                <a:latin typeface="+mn-lt"/>
                <a:cs typeface="Arial MT"/>
              </a:rPr>
              <a:t> </a:t>
            </a:r>
            <a:r>
              <a:rPr sz="2400" dirty="0">
                <a:solidFill>
                  <a:schemeClr val="tx1"/>
                </a:solidFill>
                <a:latin typeface="+mn-lt"/>
                <a:cs typeface="Arial MT"/>
              </a:rPr>
              <a:t>Cleanup involves removing all software agents, scripts, executable  binaries, temporary files, and backdoors from all affected systems</a:t>
            </a:r>
          </a:p>
          <a:p>
            <a:pPr marL="548640" marR="483234" lvl="1" indent="-274320">
              <a:buClr>
                <a:srgbClr val="FF6200"/>
              </a:buClr>
              <a:buChar char="•"/>
              <a:tabLst>
                <a:tab pos="355600" algn="l"/>
              </a:tabLst>
            </a:pPr>
            <a:r>
              <a:rPr lang="en-US" sz="2400" dirty="0">
                <a:solidFill>
                  <a:schemeClr val="tx1"/>
                </a:solidFill>
                <a:latin typeface="+mn-lt"/>
                <a:cs typeface="Arial MT"/>
              </a:rPr>
              <a:t> </a:t>
            </a:r>
            <a:r>
              <a:rPr sz="2400" dirty="0">
                <a:solidFill>
                  <a:schemeClr val="tx1"/>
                </a:solidFill>
                <a:latin typeface="+mn-lt"/>
                <a:cs typeface="Arial MT"/>
              </a:rPr>
              <a:t>Any credentials that were changed should be restored and any  usernames created should be removed</a:t>
            </a:r>
          </a:p>
          <a:p>
            <a:pPr marL="184785" indent="-172720">
              <a:spcBef>
                <a:spcPts val="1200"/>
              </a:spcBef>
              <a:buClr>
                <a:srgbClr val="004978"/>
              </a:buClr>
              <a:buChar char="•"/>
              <a:tabLst>
                <a:tab pos="185420" algn="l"/>
              </a:tabLst>
            </a:pPr>
            <a:r>
              <a:rPr sz="2400" b="1" spc="-25" dirty="0">
                <a:solidFill>
                  <a:srgbClr val="0070C0"/>
                </a:solidFill>
                <a:latin typeface="+mn-lt"/>
                <a:cs typeface="Arial MT"/>
              </a:rPr>
              <a:t>Reporting</a:t>
            </a:r>
          </a:p>
          <a:p>
            <a:pPr marL="548640" lvl="1" indent="-274320">
              <a:buClr>
                <a:srgbClr val="FF6200"/>
              </a:buClr>
              <a:buChar char="•"/>
              <a:tabLst>
                <a:tab pos="355600" algn="l"/>
              </a:tabLst>
            </a:pPr>
            <a:r>
              <a:rPr lang="en-US" sz="2400" dirty="0">
                <a:solidFill>
                  <a:schemeClr val="tx1"/>
                </a:solidFill>
                <a:latin typeface="+mn-lt"/>
                <a:cs typeface="Arial MT"/>
              </a:rPr>
              <a:t> </a:t>
            </a:r>
            <a:r>
              <a:rPr sz="2400" dirty="0">
                <a:solidFill>
                  <a:schemeClr val="tx1"/>
                </a:solidFill>
                <a:latin typeface="+mn-lt"/>
                <a:cs typeface="Arial MT"/>
              </a:rPr>
              <a:t>Once the pen test is completed, a report should be generated to</a:t>
            </a:r>
            <a:r>
              <a:rPr lang="en-US" sz="2400" dirty="0">
                <a:solidFill>
                  <a:schemeClr val="tx1"/>
                </a:solidFill>
                <a:latin typeface="+mn-lt"/>
                <a:cs typeface="Arial MT"/>
              </a:rPr>
              <a:t> </a:t>
            </a:r>
            <a:r>
              <a:rPr sz="2400" dirty="0">
                <a:solidFill>
                  <a:schemeClr val="tx1"/>
                </a:solidFill>
                <a:latin typeface="+mn-lt"/>
                <a:cs typeface="Arial MT"/>
              </a:rPr>
              <a:t>document its objectives, methods used, and results</a:t>
            </a:r>
          </a:p>
          <a:p>
            <a:pPr marL="548640" lvl="1" indent="-274320">
              <a:buClr>
                <a:srgbClr val="FF6200"/>
              </a:buClr>
              <a:buChar char="•"/>
              <a:tabLst>
                <a:tab pos="355600" algn="l"/>
              </a:tabLst>
            </a:pPr>
            <a:r>
              <a:rPr lang="en-US" sz="2400" dirty="0" smtClean="0">
                <a:solidFill>
                  <a:schemeClr val="tx1"/>
                </a:solidFill>
                <a:latin typeface="+mn-lt"/>
                <a:cs typeface="Arial MT"/>
              </a:rPr>
              <a:t> </a:t>
            </a:r>
            <a:r>
              <a:rPr sz="2400" dirty="0" smtClean="0">
                <a:solidFill>
                  <a:schemeClr val="tx1"/>
                </a:solidFill>
                <a:latin typeface="+mn-lt"/>
                <a:cs typeface="Arial MT"/>
              </a:rPr>
              <a:t>The report should be divided into two parts:</a:t>
            </a:r>
          </a:p>
          <a:p>
            <a:pPr marL="822960" lvl="2" indent="-114300">
              <a:buClr>
                <a:srgbClr val="000000"/>
              </a:buClr>
              <a:buChar char="•"/>
              <a:tabLst>
                <a:tab pos="584200" algn="l"/>
              </a:tabLst>
            </a:pPr>
            <a:r>
              <a:rPr sz="2400" spc="-5" dirty="0" smtClean="0">
                <a:solidFill>
                  <a:schemeClr val="tx1"/>
                </a:solidFill>
                <a:latin typeface="+mn-lt"/>
                <a:cs typeface="Arial MT"/>
              </a:rPr>
              <a:t>An</a:t>
            </a:r>
            <a:r>
              <a:rPr sz="2400" spc="-10" dirty="0" smtClean="0">
                <a:solidFill>
                  <a:schemeClr val="tx1"/>
                </a:solidFill>
                <a:latin typeface="+mn-lt"/>
                <a:cs typeface="Arial MT"/>
              </a:rPr>
              <a:t> </a:t>
            </a:r>
            <a:r>
              <a:rPr sz="2400" spc="-5" dirty="0" smtClean="0">
                <a:solidFill>
                  <a:schemeClr val="tx1"/>
                </a:solidFill>
                <a:latin typeface="+mn-lt"/>
                <a:cs typeface="Arial MT"/>
              </a:rPr>
              <a:t>executive</a:t>
            </a:r>
            <a:r>
              <a:rPr sz="2400" spc="15" dirty="0" smtClean="0">
                <a:solidFill>
                  <a:schemeClr val="tx1"/>
                </a:solidFill>
                <a:latin typeface="+mn-lt"/>
                <a:cs typeface="Arial MT"/>
              </a:rPr>
              <a:t> </a:t>
            </a:r>
            <a:r>
              <a:rPr sz="2400" dirty="0" smtClean="0">
                <a:solidFill>
                  <a:schemeClr val="tx1"/>
                </a:solidFill>
                <a:latin typeface="+mn-lt"/>
                <a:cs typeface="Arial MT"/>
              </a:rPr>
              <a:t>summary</a:t>
            </a:r>
            <a:r>
              <a:rPr sz="2400" spc="-25" dirty="0" smtClean="0">
                <a:solidFill>
                  <a:schemeClr val="tx1"/>
                </a:solidFill>
                <a:latin typeface="+mn-lt"/>
                <a:cs typeface="Arial MT"/>
              </a:rPr>
              <a:t> </a:t>
            </a:r>
            <a:r>
              <a:rPr sz="2400" spc="-5" dirty="0" smtClean="0">
                <a:solidFill>
                  <a:schemeClr val="tx1"/>
                </a:solidFill>
                <a:latin typeface="+mn-lt"/>
                <a:cs typeface="Arial MT"/>
              </a:rPr>
              <a:t>designed</a:t>
            </a:r>
            <a:r>
              <a:rPr sz="2400" spc="-10" dirty="0" smtClean="0">
                <a:solidFill>
                  <a:schemeClr val="tx1"/>
                </a:solidFill>
                <a:latin typeface="+mn-lt"/>
                <a:cs typeface="Arial MT"/>
              </a:rPr>
              <a:t> </a:t>
            </a:r>
            <a:r>
              <a:rPr sz="2400" dirty="0" smtClean="0">
                <a:solidFill>
                  <a:schemeClr val="tx1"/>
                </a:solidFill>
                <a:latin typeface="+mn-lt"/>
                <a:cs typeface="Arial MT"/>
              </a:rPr>
              <a:t>for</a:t>
            </a:r>
            <a:r>
              <a:rPr sz="2400" spc="-25" dirty="0" smtClean="0">
                <a:solidFill>
                  <a:schemeClr val="tx1"/>
                </a:solidFill>
                <a:latin typeface="+mn-lt"/>
                <a:cs typeface="Arial MT"/>
              </a:rPr>
              <a:t> </a:t>
            </a:r>
            <a:r>
              <a:rPr sz="2400" spc="-5" dirty="0" smtClean="0">
                <a:solidFill>
                  <a:schemeClr val="tx1"/>
                </a:solidFill>
                <a:latin typeface="+mn-lt"/>
                <a:cs typeface="Arial MT"/>
              </a:rPr>
              <a:t>a</a:t>
            </a:r>
            <a:r>
              <a:rPr sz="2400" dirty="0" smtClean="0">
                <a:solidFill>
                  <a:schemeClr val="tx1"/>
                </a:solidFill>
                <a:latin typeface="+mn-lt"/>
                <a:cs typeface="Arial MT"/>
              </a:rPr>
              <a:t> </a:t>
            </a:r>
            <a:r>
              <a:rPr sz="2400" spc="-5" dirty="0" smtClean="0">
                <a:solidFill>
                  <a:schemeClr val="tx1"/>
                </a:solidFill>
                <a:latin typeface="+mn-lt"/>
                <a:cs typeface="Arial MT"/>
              </a:rPr>
              <a:t>less</a:t>
            </a:r>
            <a:r>
              <a:rPr sz="2400" spc="-10" dirty="0" smtClean="0">
                <a:solidFill>
                  <a:schemeClr val="tx1"/>
                </a:solidFill>
                <a:latin typeface="+mn-lt"/>
                <a:cs typeface="Arial MT"/>
              </a:rPr>
              <a:t> </a:t>
            </a:r>
            <a:r>
              <a:rPr sz="2400" dirty="0" smtClean="0">
                <a:solidFill>
                  <a:schemeClr val="tx1"/>
                </a:solidFill>
                <a:latin typeface="+mn-lt"/>
                <a:cs typeface="Arial MT"/>
              </a:rPr>
              <a:t>technical</a:t>
            </a:r>
            <a:r>
              <a:rPr sz="2400" spc="-10" dirty="0" smtClean="0">
                <a:solidFill>
                  <a:schemeClr val="tx1"/>
                </a:solidFill>
                <a:latin typeface="+mn-lt"/>
                <a:cs typeface="Arial MT"/>
              </a:rPr>
              <a:t> </a:t>
            </a:r>
            <a:r>
              <a:rPr sz="2400" dirty="0" smtClean="0">
                <a:solidFill>
                  <a:schemeClr val="tx1"/>
                </a:solidFill>
                <a:latin typeface="+mn-lt"/>
                <a:cs typeface="Arial MT"/>
              </a:rPr>
              <a:t>audience</a:t>
            </a:r>
          </a:p>
          <a:p>
            <a:pPr marL="822960" lvl="2" indent="-114300">
              <a:buClr>
                <a:srgbClr val="000000"/>
              </a:buClr>
              <a:buChar char="•"/>
              <a:tabLst>
                <a:tab pos="584200" algn="l"/>
              </a:tabLst>
            </a:pPr>
            <a:r>
              <a:rPr sz="2400" dirty="0" smtClean="0">
                <a:solidFill>
                  <a:schemeClr val="tx1"/>
                </a:solidFill>
                <a:latin typeface="+mn-lt"/>
                <a:cs typeface="Arial MT"/>
              </a:rPr>
              <a:t>A</a:t>
            </a:r>
            <a:r>
              <a:rPr sz="2400" spc="-75" dirty="0" smtClean="0">
                <a:solidFill>
                  <a:schemeClr val="tx1"/>
                </a:solidFill>
                <a:latin typeface="+mn-lt"/>
                <a:cs typeface="Arial MT"/>
              </a:rPr>
              <a:t> </a:t>
            </a:r>
            <a:r>
              <a:rPr sz="2400" dirty="0" smtClean="0">
                <a:solidFill>
                  <a:schemeClr val="tx1"/>
                </a:solidFill>
                <a:latin typeface="+mn-lt"/>
                <a:cs typeface="Arial MT"/>
              </a:rPr>
              <a:t>more</a:t>
            </a:r>
            <a:r>
              <a:rPr sz="2400" spc="-25" dirty="0" smtClean="0">
                <a:solidFill>
                  <a:schemeClr val="tx1"/>
                </a:solidFill>
                <a:latin typeface="+mn-lt"/>
                <a:cs typeface="Arial MT"/>
              </a:rPr>
              <a:t> </a:t>
            </a:r>
            <a:r>
              <a:rPr sz="2400" dirty="0" smtClean="0">
                <a:solidFill>
                  <a:schemeClr val="tx1"/>
                </a:solidFill>
                <a:latin typeface="+mn-lt"/>
                <a:cs typeface="Arial MT"/>
              </a:rPr>
              <a:t>technical</a:t>
            </a:r>
            <a:r>
              <a:rPr sz="2400" spc="-15" dirty="0" smtClean="0">
                <a:solidFill>
                  <a:schemeClr val="tx1"/>
                </a:solidFill>
                <a:latin typeface="+mn-lt"/>
                <a:cs typeface="Arial MT"/>
              </a:rPr>
              <a:t> </a:t>
            </a:r>
            <a:r>
              <a:rPr sz="2400" dirty="0" smtClean="0">
                <a:solidFill>
                  <a:schemeClr val="tx1"/>
                </a:solidFill>
                <a:latin typeface="+mn-lt"/>
                <a:cs typeface="Arial MT"/>
              </a:rPr>
              <a:t>summary</a:t>
            </a:r>
            <a:r>
              <a:rPr sz="2400" spc="-25" dirty="0" smtClean="0">
                <a:solidFill>
                  <a:schemeClr val="tx1"/>
                </a:solidFill>
                <a:latin typeface="+mn-lt"/>
                <a:cs typeface="Arial MT"/>
              </a:rPr>
              <a:t> </a:t>
            </a:r>
            <a:r>
              <a:rPr sz="2400" spc="-5" dirty="0" smtClean="0">
                <a:solidFill>
                  <a:schemeClr val="tx1"/>
                </a:solidFill>
                <a:latin typeface="+mn-lt"/>
                <a:cs typeface="Arial MT"/>
              </a:rPr>
              <a:t>written</a:t>
            </a:r>
            <a:r>
              <a:rPr sz="2400" spc="10" dirty="0" smtClean="0">
                <a:solidFill>
                  <a:schemeClr val="tx1"/>
                </a:solidFill>
                <a:latin typeface="+mn-lt"/>
                <a:cs typeface="Arial MT"/>
              </a:rPr>
              <a:t> </a:t>
            </a:r>
            <a:r>
              <a:rPr sz="2400" dirty="0" smtClean="0">
                <a:solidFill>
                  <a:schemeClr val="tx1"/>
                </a:solidFill>
                <a:latin typeface="+mn-lt"/>
                <a:cs typeface="Arial MT"/>
              </a:rPr>
              <a:t>for</a:t>
            </a:r>
            <a:r>
              <a:rPr sz="2400" spc="-25" dirty="0" smtClean="0">
                <a:solidFill>
                  <a:schemeClr val="tx1"/>
                </a:solidFill>
                <a:latin typeface="+mn-lt"/>
                <a:cs typeface="Arial MT"/>
              </a:rPr>
              <a:t> </a:t>
            </a:r>
            <a:r>
              <a:rPr sz="2400" spc="-5" dirty="0" smtClean="0">
                <a:solidFill>
                  <a:schemeClr val="tx1"/>
                </a:solidFill>
                <a:latin typeface="+mn-lt"/>
                <a:cs typeface="Arial MT"/>
              </a:rPr>
              <a:t>security </a:t>
            </a:r>
            <a:r>
              <a:rPr sz="2400" dirty="0" smtClean="0">
                <a:solidFill>
                  <a:schemeClr val="tx1"/>
                </a:solidFill>
                <a:latin typeface="+mn-lt"/>
                <a:cs typeface="Arial MT"/>
              </a:rPr>
              <a:t>professionals</a:t>
            </a:r>
            <a:endParaRPr sz="2400" dirty="0">
              <a:solidFill>
                <a:schemeClr val="tx1"/>
              </a:solidFill>
              <a:latin typeface="+mn-lt"/>
              <a:cs typeface="Arial MT"/>
            </a:endParaRPr>
          </a:p>
        </p:txBody>
      </p:sp>
    </p:spTree>
    <p:extLst>
      <p:ext uri="{BB962C8B-B14F-4D97-AF65-F5344CB8AC3E}">
        <p14:creationId xmlns:p14="http://schemas.microsoft.com/office/powerpoint/2010/main" val="4057189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Rules of Engagement ?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4" name="Picture 3"/>
          <p:cNvPicPr>
            <a:picLocks noChangeAspect="1"/>
          </p:cNvPicPr>
          <p:nvPr/>
        </p:nvPicPr>
        <p:blipFill>
          <a:blip r:embed="rId3"/>
          <a:stretch>
            <a:fillRect/>
          </a:stretch>
        </p:blipFill>
        <p:spPr>
          <a:xfrm>
            <a:off x="838200" y="1295400"/>
            <a:ext cx="10287000" cy="4745754"/>
          </a:xfrm>
          <a:prstGeom prst="rect">
            <a:avLst/>
          </a:prstGeom>
          <a:ln>
            <a:solidFill>
              <a:srgbClr val="FF0000"/>
            </a:solidFill>
          </a:ln>
        </p:spPr>
      </p:pic>
      <p:sp>
        <p:nvSpPr>
          <p:cNvPr id="5" name="Rectangle 4"/>
          <p:cNvSpPr/>
          <p:nvPr/>
        </p:nvSpPr>
        <p:spPr>
          <a:xfrm>
            <a:off x="4267200" y="6081227"/>
            <a:ext cx="2531462" cy="369332"/>
          </a:xfrm>
          <a:prstGeom prst="rect">
            <a:avLst/>
          </a:prstGeom>
        </p:spPr>
        <p:txBody>
          <a:bodyPr wrap="none">
            <a:spAutoFit/>
          </a:bodyPr>
          <a:lstStyle/>
          <a:p>
            <a:r>
              <a:rPr lang="en-US" sz="1800" b="0" i="0" u="none" strike="noStrike" baseline="0" dirty="0" smtClean="0">
                <a:latin typeface="OpenSans-Semibold"/>
              </a:rPr>
              <a:t>Types of vulnerabilities</a:t>
            </a:r>
            <a:endParaRPr lang="en-US" dirty="0"/>
          </a:p>
        </p:txBody>
      </p:sp>
    </p:spTree>
    <p:extLst>
      <p:ext uri="{BB962C8B-B14F-4D97-AF65-F5344CB8AC3E}">
        <p14:creationId xmlns:p14="http://schemas.microsoft.com/office/powerpoint/2010/main" val="827801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Performing a Penetration Test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152400" y="1066800"/>
            <a:ext cx="11734800" cy="2537233"/>
          </a:xfrm>
          <a:prstGeom prst="rect">
            <a:avLst/>
          </a:prstGeom>
        </p:spPr>
        <p:txBody>
          <a:bodyPr vert="horz" wrap="square" lIns="0" tIns="13335" rIns="0" bIns="0" rtlCol="0">
            <a:spAutoFit/>
          </a:bodyPr>
          <a:lstStyle/>
          <a:p>
            <a:pPr marL="274320" marR="246379" indent="-182880" algn="just">
              <a:buClr>
                <a:srgbClr val="004978"/>
              </a:buClr>
              <a:buChar char="•"/>
              <a:tabLst>
                <a:tab pos="185420" algn="l"/>
              </a:tabLst>
            </a:pPr>
            <a:r>
              <a:rPr sz="2400" dirty="0" smtClean="0">
                <a:latin typeface="+mn-lt"/>
                <a:cs typeface="Arial MT"/>
              </a:rPr>
              <a:t>Performing</a:t>
            </a:r>
            <a:r>
              <a:rPr sz="2400" spc="-25" dirty="0" smtClean="0">
                <a:latin typeface="+mn-lt"/>
                <a:cs typeface="Arial MT"/>
              </a:rPr>
              <a:t> </a:t>
            </a:r>
            <a:r>
              <a:rPr sz="2400" spc="-5" dirty="0">
                <a:latin typeface="+mn-lt"/>
                <a:cs typeface="Arial MT"/>
              </a:rPr>
              <a:t>a</a:t>
            </a:r>
            <a:r>
              <a:rPr sz="2400" spc="10" dirty="0">
                <a:latin typeface="+mn-lt"/>
                <a:cs typeface="Arial MT"/>
              </a:rPr>
              <a:t> </a:t>
            </a:r>
            <a:r>
              <a:rPr sz="2400" dirty="0">
                <a:latin typeface="+mn-lt"/>
                <a:cs typeface="Arial MT"/>
              </a:rPr>
              <a:t>successful</a:t>
            </a:r>
            <a:r>
              <a:rPr sz="2400" spc="-35" dirty="0">
                <a:latin typeface="+mn-lt"/>
                <a:cs typeface="Arial MT"/>
              </a:rPr>
              <a:t> </a:t>
            </a:r>
            <a:r>
              <a:rPr sz="2400" spc="-5" dirty="0">
                <a:latin typeface="+mn-lt"/>
                <a:cs typeface="Arial MT"/>
              </a:rPr>
              <a:t>pen</a:t>
            </a:r>
            <a:r>
              <a:rPr sz="2400" dirty="0">
                <a:latin typeface="+mn-lt"/>
                <a:cs typeface="Arial MT"/>
              </a:rPr>
              <a:t> test </a:t>
            </a:r>
            <a:r>
              <a:rPr sz="2400" spc="-5" dirty="0">
                <a:latin typeface="+mn-lt"/>
                <a:cs typeface="Arial MT"/>
              </a:rPr>
              <a:t>involves</a:t>
            </a:r>
            <a:r>
              <a:rPr sz="2400" spc="45" dirty="0">
                <a:latin typeface="+mn-lt"/>
                <a:cs typeface="Arial MT"/>
              </a:rPr>
              <a:t> </a:t>
            </a:r>
            <a:r>
              <a:rPr sz="2400" i="1" spc="-5" dirty="0">
                <a:latin typeface="+mn-lt"/>
                <a:cs typeface="Arial"/>
              </a:rPr>
              <a:t>determination, resolve,</a:t>
            </a:r>
            <a:r>
              <a:rPr sz="2400" i="1" dirty="0">
                <a:latin typeface="+mn-lt"/>
                <a:cs typeface="Arial"/>
              </a:rPr>
              <a:t> </a:t>
            </a:r>
            <a:r>
              <a:rPr sz="2400" i="1" spc="-5" dirty="0">
                <a:latin typeface="+mn-lt"/>
                <a:cs typeface="Arial"/>
              </a:rPr>
              <a:t>and </a:t>
            </a:r>
            <a:r>
              <a:rPr sz="2400" i="1" spc="-320" dirty="0">
                <a:latin typeface="+mn-lt"/>
                <a:cs typeface="Arial"/>
              </a:rPr>
              <a:t> </a:t>
            </a:r>
            <a:r>
              <a:rPr sz="2400" i="1" spc="-5" dirty="0">
                <a:latin typeface="+mn-lt"/>
                <a:cs typeface="Arial"/>
              </a:rPr>
              <a:t>perseverance</a:t>
            </a:r>
            <a:endParaRPr sz="2400" dirty="0">
              <a:latin typeface="+mn-lt"/>
              <a:cs typeface="Arial"/>
            </a:endParaRPr>
          </a:p>
          <a:p>
            <a:pPr marL="274320" marR="5080" indent="-182880" algn="just">
              <a:buClr>
                <a:srgbClr val="004978"/>
              </a:buClr>
              <a:buChar char="•"/>
              <a:tabLst>
                <a:tab pos="185420" algn="l"/>
              </a:tabLst>
            </a:pPr>
            <a:r>
              <a:rPr sz="2400" dirty="0">
                <a:latin typeface="+mn-lt"/>
                <a:cs typeface="Arial MT"/>
              </a:rPr>
              <a:t>A </a:t>
            </a:r>
            <a:r>
              <a:rPr sz="2400" spc="-5" dirty="0">
                <a:latin typeface="+mn-lt"/>
                <a:cs typeface="Arial MT"/>
              </a:rPr>
              <a:t>variety </a:t>
            </a:r>
            <a:r>
              <a:rPr sz="2400" dirty="0">
                <a:latin typeface="+mn-lt"/>
                <a:cs typeface="Arial MT"/>
              </a:rPr>
              <a:t>of </a:t>
            </a:r>
            <a:r>
              <a:rPr sz="2400" spc="-5" dirty="0">
                <a:latin typeface="+mn-lt"/>
                <a:cs typeface="Arial MT"/>
              </a:rPr>
              <a:t>actions </a:t>
            </a:r>
            <a:r>
              <a:rPr sz="2400" dirty="0">
                <a:latin typeface="+mn-lt"/>
                <a:cs typeface="Arial MT"/>
              </a:rPr>
              <a:t>take </a:t>
            </a:r>
            <a:r>
              <a:rPr sz="2400" spc="-5" dirty="0">
                <a:latin typeface="+mn-lt"/>
                <a:cs typeface="Arial MT"/>
              </a:rPr>
              <a:t>place when </a:t>
            </a:r>
            <a:r>
              <a:rPr sz="2400" dirty="0">
                <a:latin typeface="+mn-lt"/>
                <a:cs typeface="Arial MT"/>
              </a:rPr>
              <a:t>performing </a:t>
            </a:r>
            <a:r>
              <a:rPr sz="2400" spc="-5" dirty="0">
                <a:latin typeface="+mn-lt"/>
                <a:cs typeface="Arial MT"/>
              </a:rPr>
              <a:t>a </a:t>
            </a:r>
            <a:r>
              <a:rPr sz="2400" dirty="0">
                <a:latin typeface="+mn-lt"/>
                <a:cs typeface="Arial MT"/>
              </a:rPr>
              <a:t>pen test, </a:t>
            </a:r>
            <a:r>
              <a:rPr sz="2400" spc="-15" dirty="0">
                <a:latin typeface="+mn-lt"/>
                <a:cs typeface="Arial MT"/>
              </a:rPr>
              <a:t>however, </a:t>
            </a:r>
            <a:r>
              <a:rPr sz="2400" dirty="0">
                <a:latin typeface="+mn-lt"/>
                <a:cs typeface="Arial MT"/>
              </a:rPr>
              <a:t>they </a:t>
            </a:r>
            <a:r>
              <a:rPr sz="2400" spc="-320" dirty="0">
                <a:latin typeface="+mn-lt"/>
                <a:cs typeface="Arial MT"/>
              </a:rPr>
              <a:t> </a:t>
            </a:r>
            <a:r>
              <a:rPr sz="2400" spc="-5" dirty="0">
                <a:latin typeface="+mn-lt"/>
                <a:cs typeface="Arial MT"/>
              </a:rPr>
              <a:t>can</a:t>
            </a:r>
            <a:r>
              <a:rPr sz="2400" spc="-15" dirty="0">
                <a:latin typeface="+mn-lt"/>
                <a:cs typeface="Arial MT"/>
              </a:rPr>
              <a:t> </a:t>
            </a:r>
            <a:r>
              <a:rPr sz="2400" spc="-5" dirty="0">
                <a:latin typeface="+mn-lt"/>
                <a:cs typeface="Arial MT"/>
              </a:rPr>
              <a:t>be</a:t>
            </a:r>
            <a:r>
              <a:rPr sz="2400" spc="-10" dirty="0">
                <a:latin typeface="+mn-lt"/>
                <a:cs typeface="Arial MT"/>
              </a:rPr>
              <a:t> </a:t>
            </a:r>
            <a:r>
              <a:rPr sz="2400" spc="-5" dirty="0">
                <a:latin typeface="+mn-lt"/>
                <a:cs typeface="Arial MT"/>
              </a:rPr>
              <a:t>grouped</a:t>
            </a:r>
            <a:r>
              <a:rPr sz="2400" spc="-10" dirty="0">
                <a:latin typeface="+mn-lt"/>
                <a:cs typeface="Arial MT"/>
              </a:rPr>
              <a:t> </a:t>
            </a:r>
            <a:r>
              <a:rPr sz="2400" spc="-5" dirty="0">
                <a:latin typeface="+mn-lt"/>
                <a:cs typeface="Arial MT"/>
              </a:rPr>
              <a:t>into</a:t>
            </a:r>
            <a:r>
              <a:rPr sz="2400" dirty="0">
                <a:latin typeface="+mn-lt"/>
                <a:cs typeface="Arial MT"/>
              </a:rPr>
              <a:t> </a:t>
            </a:r>
            <a:r>
              <a:rPr sz="2400" spc="-10" dirty="0">
                <a:latin typeface="+mn-lt"/>
                <a:cs typeface="Arial MT"/>
              </a:rPr>
              <a:t>two</a:t>
            </a:r>
            <a:r>
              <a:rPr sz="2400" dirty="0">
                <a:latin typeface="+mn-lt"/>
                <a:cs typeface="Arial MT"/>
              </a:rPr>
              <a:t> phases:</a:t>
            </a:r>
          </a:p>
          <a:p>
            <a:pPr marL="355600" lvl="1" indent="-114300" algn="just">
              <a:spcBef>
                <a:spcPts val="600"/>
              </a:spcBef>
              <a:spcAft>
                <a:spcPts val="600"/>
              </a:spcAft>
              <a:buClr>
                <a:srgbClr val="FF6200"/>
              </a:buClr>
              <a:buChar char="•"/>
              <a:tabLst>
                <a:tab pos="355600" algn="l"/>
              </a:tabLst>
            </a:pPr>
            <a:r>
              <a:rPr lang="en-US" sz="2400" dirty="0" smtClean="0">
                <a:solidFill>
                  <a:srgbClr val="004978"/>
                </a:solidFill>
                <a:latin typeface="+mn-lt"/>
                <a:cs typeface="Arial MT"/>
              </a:rPr>
              <a:t> </a:t>
            </a:r>
            <a:r>
              <a:rPr sz="2400" dirty="0" smtClean="0">
                <a:solidFill>
                  <a:srgbClr val="004978"/>
                </a:solidFill>
                <a:latin typeface="+mn-lt"/>
                <a:cs typeface="Arial MT"/>
              </a:rPr>
              <a:t>Reconnaissance</a:t>
            </a:r>
            <a:endParaRPr sz="2400" dirty="0">
              <a:latin typeface="+mn-lt"/>
              <a:cs typeface="Arial MT"/>
            </a:endParaRPr>
          </a:p>
          <a:p>
            <a:pPr marL="355600" lvl="1" indent="-114300" algn="just">
              <a:spcBef>
                <a:spcPts val="600"/>
              </a:spcBef>
              <a:spcAft>
                <a:spcPts val="600"/>
              </a:spcAft>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Penetration</a:t>
            </a:r>
            <a:endParaRPr lang="en-US" sz="2400" spc="-5" dirty="0" smtClean="0">
              <a:solidFill>
                <a:srgbClr val="004978"/>
              </a:solidFill>
              <a:latin typeface="+mn-lt"/>
              <a:cs typeface="Arial MT"/>
            </a:endParaRPr>
          </a:p>
          <a:p>
            <a:pPr marL="355600" lvl="1" indent="-114300" algn="just">
              <a:buClr>
                <a:srgbClr val="FF6200"/>
              </a:buClr>
              <a:buChar char="•"/>
              <a:tabLst>
                <a:tab pos="355600" algn="l"/>
              </a:tabLst>
            </a:pPr>
            <a:endParaRPr sz="2400" dirty="0">
              <a:latin typeface="+mn-lt"/>
              <a:cs typeface="Arial MT"/>
            </a:endParaRPr>
          </a:p>
        </p:txBody>
      </p:sp>
    </p:spTree>
    <p:extLst>
      <p:ext uri="{BB962C8B-B14F-4D97-AF65-F5344CB8AC3E}">
        <p14:creationId xmlns:p14="http://schemas.microsoft.com/office/powerpoint/2010/main" val="2368924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Performing a Penetration Test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5"/>
          <p:cNvSpPr txBox="1"/>
          <p:nvPr/>
        </p:nvSpPr>
        <p:spPr>
          <a:xfrm>
            <a:off x="152400" y="914400"/>
            <a:ext cx="11887200" cy="5675272"/>
          </a:xfrm>
          <a:prstGeom prst="rect">
            <a:avLst/>
          </a:prstGeom>
        </p:spPr>
        <p:txBody>
          <a:bodyPr vert="horz" wrap="square" lIns="0" tIns="133985" rIns="0" bIns="0" rtlCol="0">
            <a:spAutoFit/>
          </a:bodyPr>
          <a:lstStyle/>
          <a:p>
            <a:pPr marL="184785" indent="-172720" algn="just">
              <a:buClr>
                <a:srgbClr val="004978"/>
              </a:buClr>
              <a:buFont typeface="Arial MT"/>
              <a:buChar char="•"/>
              <a:tabLst>
                <a:tab pos="185420" algn="l"/>
              </a:tabLst>
            </a:pPr>
            <a:r>
              <a:rPr sz="2400" b="1" spc="-5" dirty="0" smtClean="0">
                <a:latin typeface="+mn-lt"/>
                <a:cs typeface="Arial"/>
              </a:rPr>
              <a:t>Phase</a:t>
            </a:r>
            <a:r>
              <a:rPr sz="2400" b="1" spc="-40" dirty="0" smtClean="0">
                <a:latin typeface="+mn-lt"/>
                <a:cs typeface="Arial"/>
              </a:rPr>
              <a:t> </a:t>
            </a:r>
            <a:r>
              <a:rPr sz="2400" b="1" spc="-5" dirty="0">
                <a:latin typeface="+mn-lt"/>
                <a:cs typeface="Arial"/>
              </a:rPr>
              <a:t>1:</a:t>
            </a:r>
            <a:r>
              <a:rPr sz="2400" b="1" spc="-25" dirty="0">
                <a:latin typeface="+mn-lt"/>
                <a:cs typeface="Arial"/>
              </a:rPr>
              <a:t> </a:t>
            </a:r>
            <a:r>
              <a:rPr sz="2400" b="1" dirty="0">
                <a:latin typeface="+mn-lt"/>
                <a:cs typeface="Arial"/>
              </a:rPr>
              <a:t>Reconnaissance</a:t>
            </a:r>
            <a:endParaRPr sz="2400" dirty="0">
              <a:latin typeface="+mn-lt"/>
              <a:cs typeface="Arial"/>
            </a:endParaRPr>
          </a:p>
          <a:p>
            <a:pPr marL="354965" marR="85725" lvl="1" indent="-182880" algn="just">
              <a:buClr>
                <a:srgbClr val="FF6200"/>
              </a:buClr>
              <a:buChar char="•"/>
              <a:tabLst>
                <a:tab pos="355600" algn="l"/>
              </a:tabLst>
            </a:pPr>
            <a:r>
              <a:rPr lang="en-US" sz="2400" dirty="0" smtClean="0">
                <a:solidFill>
                  <a:srgbClr val="004978"/>
                </a:solidFill>
                <a:latin typeface="+mn-lt"/>
                <a:cs typeface="Arial MT"/>
              </a:rPr>
              <a:t> </a:t>
            </a:r>
            <a:r>
              <a:rPr sz="2400" dirty="0" smtClean="0">
                <a:solidFill>
                  <a:srgbClr val="004978"/>
                </a:solidFill>
                <a:latin typeface="+mn-lt"/>
                <a:cs typeface="Arial MT"/>
              </a:rPr>
              <a:t>The</a:t>
            </a:r>
            <a:r>
              <a:rPr sz="2400" spc="-20" dirty="0" smtClean="0">
                <a:solidFill>
                  <a:srgbClr val="004978"/>
                </a:solidFill>
                <a:latin typeface="+mn-lt"/>
                <a:cs typeface="Arial MT"/>
              </a:rPr>
              <a:t> </a:t>
            </a:r>
            <a:r>
              <a:rPr sz="2400" dirty="0">
                <a:solidFill>
                  <a:srgbClr val="004978"/>
                </a:solidFill>
                <a:latin typeface="+mn-lt"/>
                <a:cs typeface="Arial MT"/>
              </a:rPr>
              <a:t>first</a:t>
            </a:r>
            <a:r>
              <a:rPr sz="2400" spc="-10" dirty="0">
                <a:solidFill>
                  <a:srgbClr val="004978"/>
                </a:solidFill>
                <a:latin typeface="+mn-lt"/>
                <a:cs typeface="Arial MT"/>
              </a:rPr>
              <a:t> </a:t>
            </a:r>
            <a:r>
              <a:rPr sz="2400" dirty="0">
                <a:solidFill>
                  <a:srgbClr val="004978"/>
                </a:solidFill>
                <a:latin typeface="+mn-lt"/>
                <a:cs typeface="Arial MT"/>
              </a:rPr>
              <a:t>task</a:t>
            </a:r>
            <a:r>
              <a:rPr sz="2400" spc="-25" dirty="0">
                <a:solidFill>
                  <a:srgbClr val="004978"/>
                </a:solidFill>
                <a:latin typeface="+mn-lt"/>
                <a:cs typeface="Arial MT"/>
              </a:rPr>
              <a:t> </a:t>
            </a:r>
            <a:r>
              <a:rPr sz="2400" spc="-5" dirty="0">
                <a:solidFill>
                  <a:srgbClr val="004978"/>
                </a:solidFill>
                <a:latin typeface="+mn-lt"/>
                <a:cs typeface="Arial MT"/>
              </a:rPr>
              <a:t>is</a:t>
            </a:r>
            <a:r>
              <a:rPr sz="2400" spc="5" dirty="0">
                <a:solidFill>
                  <a:srgbClr val="004978"/>
                </a:solidFill>
                <a:latin typeface="+mn-lt"/>
                <a:cs typeface="Arial MT"/>
              </a:rPr>
              <a:t> </a:t>
            </a:r>
            <a:r>
              <a:rPr sz="2400" dirty="0">
                <a:solidFill>
                  <a:srgbClr val="004978"/>
                </a:solidFill>
                <a:latin typeface="+mn-lt"/>
                <a:cs typeface="Arial MT"/>
              </a:rPr>
              <a:t>to</a:t>
            </a:r>
            <a:r>
              <a:rPr sz="2400" spc="-5" dirty="0">
                <a:solidFill>
                  <a:srgbClr val="004978"/>
                </a:solidFill>
                <a:latin typeface="+mn-lt"/>
                <a:cs typeface="Arial MT"/>
              </a:rPr>
              <a:t> </a:t>
            </a:r>
            <a:r>
              <a:rPr sz="2400" dirty="0">
                <a:solidFill>
                  <a:srgbClr val="004978"/>
                </a:solidFill>
                <a:latin typeface="+mn-lt"/>
                <a:cs typeface="Arial MT"/>
              </a:rPr>
              <a:t>perform</a:t>
            </a:r>
            <a:r>
              <a:rPr sz="2400" spc="-20" dirty="0">
                <a:solidFill>
                  <a:srgbClr val="004978"/>
                </a:solidFill>
                <a:latin typeface="+mn-lt"/>
                <a:cs typeface="Arial MT"/>
              </a:rPr>
              <a:t> </a:t>
            </a:r>
            <a:r>
              <a:rPr sz="2400" dirty="0">
                <a:solidFill>
                  <a:srgbClr val="004978"/>
                </a:solidFill>
                <a:latin typeface="+mn-lt"/>
                <a:cs typeface="Arial MT"/>
              </a:rPr>
              <a:t>preliminary information</a:t>
            </a:r>
            <a:r>
              <a:rPr sz="2400" spc="-45" dirty="0">
                <a:solidFill>
                  <a:srgbClr val="004978"/>
                </a:solidFill>
                <a:latin typeface="+mn-lt"/>
                <a:cs typeface="Arial MT"/>
              </a:rPr>
              <a:t> </a:t>
            </a:r>
            <a:r>
              <a:rPr sz="2400" spc="-5" dirty="0">
                <a:solidFill>
                  <a:srgbClr val="004978"/>
                </a:solidFill>
                <a:latin typeface="+mn-lt"/>
                <a:cs typeface="Arial MT"/>
              </a:rPr>
              <a:t>gathering</a:t>
            </a:r>
            <a:r>
              <a:rPr sz="2400" spc="5" dirty="0">
                <a:solidFill>
                  <a:srgbClr val="004978"/>
                </a:solidFill>
                <a:latin typeface="+mn-lt"/>
                <a:cs typeface="Arial MT"/>
              </a:rPr>
              <a:t> </a:t>
            </a:r>
            <a:r>
              <a:rPr sz="2400" dirty="0">
                <a:solidFill>
                  <a:srgbClr val="004978"/>
                </a:solidFill>
                <a:latin typeface="+mn-lt"/>
                <a:cs typeface="Arial MT"/>
              </a:rPr>
              <a:t>from</a:t>
            </a:r>
            <a:r>
              <a:rPr sz="2400" spc="-25" dirty="0">
                <a:solidFill>
                  <a:srgbClr val="004978"/>
                </a:solidFill>
                <a:latin typeface="+mn-lt"/>
                <a:cs typeface="Arial MT"/>
              </a:rPr>
              <a:t> </a:t>
            </a:r>
            <a:r>
              <a:rPr sz="2400" spc="-5" dirty="0" smtClean="0">
                <a:solidFill>
                  <a:srgbClr val="004978"/>
                </a:solidFill>
                <a:latin typeface="+mn-lt"/>
                <a:cs typeface="Arial MT"/>
              </a:rPr>
              <a:t>outside</a:t>
            </a:r>
            <a:r>
              <a:rPr sz="2400" spc="-315" dirty="0" smtClean="0">
                <a:solidFill>
                  <a:srgbClr val="004978"/>
                </a:solidFill>
                <a:latin typeface="+mn-lt"/>
                <a:cs typeface="Arial MT"/>
              </a:rPr>
              <a:t> </a:t>
            </a:r>
            <a:r>
              <a:rPr sz="2400" dirty="0">
                <a:solidFill>
                  <a:srgbClr val="004978"/>
                </a:solidFill>
                <a:latin typeface="+mn-lt"/>
                <a:cs typeface="Arial MT"/>
              </a:rPr>
              <a:t>the</a:t>
            </a:r>
            <a:r>
              <a:rPr sz="2400" spc="-10" dirty="0">
                <a:solidFill>
                  <a:srgbClr val="004978"/>
                </a:solidFill>
                <a:latin typeface="+mn-lt"/>
                <a:cs typeface="Arial MT"/>
              </a:rPr>
              <a:t> </a:t>
            </a:r>
            <a:r>
              <a:rPr sz="2400" spc="-5" dirty="0">
                <a:solidFill>
                  <a:srgbClr val="004978"/>
                </a:solidFill>
                <a:latin typeface="+mn-lt"/>
                <a:cs typeface="Arial MT"/>
              </a:rPr>
              <a:t>organization</a:t>
            </a:r>
            <a:r>
              <a:rPr sz="2400" dirty="0">
                <a:solidFill>
                  <a:srgbClr val="004978"/>
                </a:solidFill>
                <a:latin typeface="+mn-lt"/>
                <a:cs typeface="Arial MT"/>
              </a:rPr>
              <a:t> </a:t>
            </a:r>
            <a:r>
              <a:rPr sz="2400" spc="-5" dirty="0">
                <a:solidFill>
                  <a:srgbClr val="004978"/>
                </a:solidFill>
                <a:latin typeface="+mn-lt"/>
                <a:cs typeface="Arial MT"/>
              </a:rPr>
              <a:t>(called</a:t>
            </a:r>
            <a:r>
              <a:rPr sz="2400" spc="20" dirty="0">
                <a:solidFill>
                  <a:srgbClr val="004978"/>
                </a:solidFill>
                <a:latin typeface="+mn-lt"/>
                <a:cs typeface="Arial MT"/>
              </a:rPr>
              <a:t> </a:t>
            </a:r>
            <a:r>
              <a:rPr sz="2400" b="1" spc="-5" dirty="0">
                <a:solidFill>
                  <a:srgbClr val="004978"/>
                </a:solidFill>
                <a:latin typeface="+mn-lt"/>
                <a:cs typeface="Arial"/>
              </a:rPr>
              <a:t>footprinting</a:t>
            </a:r>
            <a:r>
              <a:rPr sz="2400" spc="-5" dirty="0">
                <a:solidFill>
                  <a:srgbClr val="004978"/>
                </a:solidFill>
                <a:latin typeface="+mn-lt"/>
                <a:cs typeface="Arial MT"/>
              </a:rPr>
              <a:t>)</a:t>
            </a:r>
            <a:endParaRPr sz="2400" dirty="0">
              <a:latin typeface="+mn-lt"/>
              <a:cs typeface="Arial MT"/>
            </a:endParaRPr>
          </a:p>
          <a:p>
            <a:pPr marL="355600" lvl="1" indent="-182880" algn="just">
              <a:buClr>
                <a:srgbClr val="FF6200"/>
              </a:buClr>
              <a:buChar char="•"/>
              <a:tabLst>
                <a:tab pos="355600" algn="l"/>
              </a:tabLst>
            </a:pPr>
            <a:r>
              <a:rPr lang="en-US" sz="2400" dirty="0" smtClean="0">
                <a:solidFill>
                  <a:srgbClr val="004978"/>
                </a:solidFill>
                <a:latin typeface="+mn-lt"/>
                <a:cs typeface="Arial MT"/>
              </a:rPr>
              <a:t> </a:t>
            </a:r>
            <a:r>
              <a:rPr sz="2400" dirty="0" smtClean="0">
                <a:solidFill>
                  <a:srgbClr val="004978"/>
                </a:solidFill>
                <a:latin typeface="+mn-lt"/>
                <a:cs typeface="Arial MT"/>
              </a:rPr>
              <a:t>Information</a:t>
            </a:r>
            <a:r>
              <a:rPr sz="2400" spc="-45" dirty="0" smtClean="0">
                <a:solidFill>
                  <a:srgbClr val="004978"/>
                </a:solidFill>
                <a:latin typeface="+mn-lt"/>
                <a:cs typeface="Arial MT"/>
              </a:rPr>
              <a:t> </a:t>
            </a:r>
            <a:r>
              <a:rPr sz="2400" spc="-5" dirty="0">
                <a:solidFill>
                  <a:srgbClr val="004978"/>
                </a:solidFill>
                <a:latin typeface="+mn-lt"/>
                <a:cs typeface="Arial MT"/>
              </a:rPr>
              <a:t>can be</a:t>
            </a:r>
            <a:r>
              <a:rPr sz="2400" spc="-10" dirty="0">
                <a:solidFill>
                  <a:srgbClr val="004978"/>
                </a:solidFill>
                <a:latin typeface="+mn-lt"/>
                <a:cs typeface="Arial MT"/>
              </a:rPr>
              <a:t> </a:t>
            </a:r>
            <a:r>
              <a:rPr sz="2400" spc="-5" dirty="0">
                <a:solidFill>
                  <a:srgbClr val="004978"/>
                </a:solidFill>
                <a:latin typeface="+mn-lt"/>
                <a:cs typeface="Arial MT"/>
              </a:rPr>
              <a:t>gathered</a:t>
            </a:r>
            <a:r>
              <a:rPr sz="2400" dirty="0">
                <a:solidFill>
                  <a:srgbClr val="004978"/>
                </a:solidFill>
                <a:latin typeface="+mn-lt"/>
                <a:cs typeface="Arial MT"/>
              </a:rPr>
              <a:t> </a:t>
            </a:r>
            <a:r>
              <a:rPr sz="2400" spc="-5" dirty="0">
                <a:solidFill>
                  <a:srgbClr val="004978"/>
                </a:solidFill>
                <a:latin typeface="+mn-lt"/>
                <a:cs typeface="Arial MT"/>
              </a:rPr>
              <a:t>using</a:t>
            </a:r>
            <a:r>
              <a:rPr sz="2400" dirty="0">
                <a:solidFill>
                  <a:srgbClr val="004978"/>
                </a:solidFill>
                <a:latin typeface="+mn-lt"/>
                <a:cs typeface="Arial MT"/>
              </a:rPr>
              <a:t> </a:t>
            </a:r>
            <a:r>
              <a:rPr sz="2400" spc="-10" dirty="0">
                <a:solidFill>
                  <a:srgbClr val="004978"/>
                </a:solidFill>
                <a:latin typeface="+mn-lt"/>
                <a:cs typeface="Arial MT"/>
              </a:rPr>
              <a:t>two</a:t>
            </a:r>
            <a:r>
              <a:rPr sz="2400" spc="15" dirty="0">
                <a:solidFill>
                  <a:srgbClr val="004978"/>
                </a:solidFill>
                <a:latin typeface="+mn-lt"/>
                <a:cs typeface="Arial MT"/>
              </a:rPr>
              <a:t> </a:t>
            </a:r>
            <a:r>
              <a:rPr sz="2400" dirty="0">
                <a:solidFill>
                  <a:srgbClr val="004978"/>
                </a:solidFill>
                <a:latin typeface="+mn-lt"/>
                <a:cs typeface="Arial MT"/>
              </a:rPr>
              <a:t>methods:</a:t>
            </a:r>
            <a:r>
              <a:rPr sz="2400" spc="5" dirty="0">
                <a:solidFill>
                  <a:srgbClr val="004978"/>
                </a:solidFill>
                <a:latin typeface="+mn-lt"/>
                <a:cs typeface="Arial MT"/>
              </a:rPr>
              <a:t> </a:t>
            </a:r>
            <a:r>
              <a:rPr sz="2400" b="1" spc="-5" dirty="0">
                <a:solidFill>
                  <a:srgbClr val="004978"/>
                </a:solidFill>
                <a:latin typeface="+mn-lt"/>
                <a:cs typeface="Arial"/>
              </a:rPr>
              <a:t>active</a:t>
            </a:r>
            <a:r>
              <a:rPr sz="2400" b="1" spc="5" dirty="0">
                <a:solidFill>
                  <a:srgbClr val="004978"/>
                </a:solidFill>
                <a:latin typeface="+mn-lt"/>
                <a:cs typeface="Arial"/>
              </a:rPr>
              <a:t> </a:t>
            </a:r>
            <a:r>
              <a:rPr sz="2400" b="1" dirty="0" smtClean="0">
                <a:solidFill>
                  <a:srgbClr val="004978"/>
                </a:solidFill>
                <a:latin typeface="+mn-lt"/>
                <a:cs typeface="Arial"/>
              </a:rPr>
              <a:t>reconnaissance</a:t>
            </a:r>
            <a:r>
              <a:rPr lang="en-US" sz="2400" b="1" dirty="0" smtClean="0">
                <a:solidFill>
                  <a:srgbClr val="004978"/>
                </a:solidFill>
                <a:latin typeface="+mn-lt"/>
                <a:cs typeface="Arial"/>
              </a:rPr>
              <a:t> </a:t>
            </a:r>
            <a:r>
              <a:rPr sz="2400" spc="-5" dirty="0" smtClean="0">
                <a:solidFill>
                  <a:srgbClr val="004978"/>
                </a:solidFill>
                <a:latin typeface="+mn-lt"/>
                <a:cs typeface="Arial MT"/>
              </a:rPr>
              <a:t>and</a:t>
            </a:r>
            <a:r>
              <a:rPr sz="2400" spc="-30" dirty="0" smtClean="0">
                <a:solidFill>
                  <a:srgbClr val="004978"/>
                </a:solidFill>
                <a:latin typeface="+mn-lt"/>
                <a:cs typeface="Arial MT"/>
              </a:rPr>
              <a:t> </a:t>
            </a:r>
            <a:r>
              <a:rPr sz="2400" b="1" spc="-5" dirty="0">
                <a:solidFill>
                  <a:srgbClr val="004978"/>
                </a:solidFill>
                <a:latin typeface="+mn-lt"/>
                <a:cs typeface="Arial"/>
              </a:rPr>
              <a:t>passive</a:t>
            </a:r>
            <a:r>
              <a:rPr sz="2400" b="1" spc="-20" dirty="0">
                <a:solidFill>
                  <a:srgbClr val="004978"/>
                </a:solidFill>
                <a:latin typeface="+mn-lt"/>
                <a:cs typeface="Arial"/>
              </a:rPr>
              <a:t> </a:t>
            </a:r>
            <a:r>
              <a:rPr sz="2400" b="1" dirty="0" smtClean="0">
                <a:solidFill>
                  <a:srgbClr val="004978"/>
                </a:solidFill>
                <a:latin typeface="+mn-lt"/>
                <a:cs typeface="Arial"/>
              </a:rPr>
              <a:t>reconnaissance</a:t>
            </a:r>
            <a:r>
              <a:rPr lang="en-US" sz="2400" b="1" dirty="0" smtClean="0">
                <a:solidFill>
                  <a:srgbClr val="004978"/>
                </a:solidFill>
                <a:latin typeface="+mn-lt"/>
                <a:cs typeface="Arial"/>
              </a:rPr>
              <a:t>.</a:t>
            </a:r>
            <a:endParaRPr sz="2400" dirty="0">
              <a:latin typeface="+mn-lt"/>
              <a:cs typeface="Arial"/>
            </a:endParaRPr>
          </a:p>
          <a:p>
            <a:pPr marL="354965" marR="308610" lvl="1" indent="-182880" algn="just">
              <a:buClr>
                <a:srgbClr val="FF6200"/>
              </a:buClr>
              <a:buChar char="•"/>
              <a:tabLst>
                <a:tab pos="355600" algn="l"/>
              </a:tabLst>
            </a:pPr>
            <a:r>
              <a:rPr sz="2400" spc="-5" dirty="0">
                <a:solidFill>
                  <a:srgbClr val="004978"/>
                </a:solidFill>
                <a:latin typeface="+mn-lt"/>
                <a:cs typeface="Arial MT"/>
              </a:rPr>
              <a:t>Active</a:t>
            </a:r>
            <a:r>
              <a:rPr sz="2400" spc="5" dirty="0">
                <a:solidFill>
                  <a:srgbClr val="004978"/>
                </a:solidFill>
                <a:latin typeface="+mn-lt"/>
                <a:cs typeface="Arial MT"/>
              </a:rPr>
              <a:t> </a:t>
            </a:r>
            <a:r>
              <a:rPr sz="2400" dirty="0">
                <a:solidFill>
                  <a:srgbClr val="004978"/>
                </a:solidFill>
                <a:latin typeface="+mn-lt"/>
                <a:cs typeface="Arial MT"/>
              </a:rPr>
              <a:t>reconnaissance</a:t>
            </a:r>
            <a:r>
              <a:rPr sz="2400" spc="-10" dirty="0">
                <a:solidFill>
                  <a:srgbClr val="004978"/>
                </a:solidFill>
                <a:latin typeface="+mn-lt"/>
                <a:cs typeface="Arial MT"/>
              </a:rPr>
              <a:t> </a:t>
            </a:r>
            <a:r>
              <a:rPr sz="2400" spc="-5" dirty="0">
                <a:solidFill>
                  <a:srgbClr val="004978"/>
                </a:solidFill>
                <a:latin typeface="+mn-lt"/>
                <a:cs typeface="Arial MT"/>
              </a:rPr>
              <a:t>involves</a:t>
            </a:r>
            <a:r>
              <a:rPr sz="2400" spc="35" dirty="0">
                <a:solidFill>
                  <a:srgbClr val="004978"/>
                </a:solidFill>
                <a:latin typeface="+mn-lt"/>
                <a:cs typeface="Arial MT"/>
              </a:rPr>
              <a:t> </a:t>
            </a:r>
            <a:r>
              <a:rPr sz="2400" spc="-5" dirty="0">
                <a:solidFill>
                  <a:srgbClr val="004978"/>
                </a:solidFill>
                <a:latin typeface="+mn-lt"/>
                <a:cs typeface="Arial MT"/>
              </a:rPr>
              <a:t>directly</a:t>
            </a:r>
            <a:r>
              <a:rPr sz="2400" spc="10" dirty="0">
                <a:solidFill>
                  <a:srgbClr val="004978"/>
                </a:solidFill>
                <a:latin typeface="+mn-lt"/>
                <a:cs typeface="Arial MT"/>
              </a:rPr>
              <a:t> </a:t>
            </a:r>
            <a:r>
              <a:rPr sz="2400" spc="-5" dirty="0">
                <a:solidFill>
                  <a:srgbClr val="004978"/>
                </a:solidFill>
                <a:latin typeface="+mn-lt"/>
                <a:cs typeface="Arial MT"/>
              </a:rPr>
              <a:t>probing</a:t>
            </a:r>
            <a:r>
              <a:rPr sz="2400" spc="5" dirty="0">
                <a:solidFill>
                  <a:srgbClr val="004978"/>
                </a:solidFill>
                <a:latin typeface="+mn-lt"/>
                <a:cs typeface="Arial MT"/>
              </a:rPr>
              <a:t> for</a:t>
            </a:r>
            <a:r>
              <a:rPr sz="2400" spc="-15" dirty="0">
                <a:solidFill>
                  <a:srgbClr val="004978"/>
                </a:solidFill>
                <a:latin typeface="+mn-lt"/>
                <a:cs typeface="Arial MT"/>
              </a:rPr>
              <a:t> </a:t>
            </a:r>
            <a:r>
              <a:rPr sz="2400" spc="-5" dirty="0">
                <a:solidFill>
                  <a:srgbClr val="004978"/>
                </a:solidFill>
                <a:latin typeface="+mn-lt"/>
                <a:cs typeface="Arial MT"/>
              </a:rPr>
              <a:t>vulnerabilities</a:t>
            </a:r>
            <a:r>
              <a:rPr sz="2400" spc="25" dirty="0">
                <a:solidFill>
                  <a:srgbClr val="004978"/>
                </a:solidFill>
                <a:latin typeface="+mn-lt"/>
                <a:cs typeface="Arial MT"/>
              </a:rPr>
              <a:t> </a:t>
            </a:r>
            <a:r>
              <a:rPr sz="2400" spc="-5" dirty="0">
                <a:solidFill>
                  <a:srgbClr val="004978"/>
                </a:solidFill>
                <a:latin typeface="+mn-lt"/>
                <a:cs typeface="Arial MT"/>
              </a:rPr>
              <a:t>and </a:t>
            </a:r>
            <a:r>
              <a:rPr sz="2400" spc="-320" dirty="0">
                <a:solidFill>
                  <a:srgbClr val="004978"/>
                </a:solidFill>
                <a:latin typeface="+mn-lt"/>
                <a:cs typeface="Arial MT"/>
              </a:rPr>
              <a:t> </a:t>
            </a:r>
            <a:r>
              <a:rPr sz="2400" dirty="0">
                <a:solidFill>
                  <a:srgbClr val="004978"/>
                </a:solidFill>
                <a:latin typeface="+mn-lt"/>
                <a:cs typeface="Arial MT"/>
              </a:rPr>
              <a:t>useful</a:t>
            </a:r>
            <a:r>
              <a:rPr sz="2400" spc="-30" dirty="0">
                <a:solidFill>
                  <a:srgbClr val="004978"/>
                </a:solidFill>
                <a:latin typeface="+mn-lt"/>
                <a:cs typeface="Arial MT"/>
              </a:rPr>
              <a:t> </a:t>
            </a:r>
            <a:r>
              <a:rPr sz="2400" dirty="0">
                <a:solidFill>
                  <a:srgbClr val="004978"/>
                </a:solidFill>
                <a:latin typeface="+mn-lt"/>
                <a:cs typeface="Arial MT"/>
              </a:rPr>
              <a:t>information</a:t>
            </a:r>
            <a:endParaRPr sz="2400" dirty="0">
              <a:latin typeface="+mn-lt"/>
              <a:cs typeface="Arial MT"/>
            </a:endParaRPr>
          </a:p>
          <a:p>
            <a:pPr marL="583565" marR="5080" lvl="2" indent="-114300" algn="just">
              <a:buClr>
                <a:srgbClr val="000000"/>
              </a:buClr>
              <a:buFont typeface="Arial MT"/>
              <a:buChar char="•"/>
              <a:tabLst>
                <a:tab pos="584200" algn="l"/>
              </a:tabLst>
            </a:pPr>
            <a:r>
              <a:rPr sz="2400" b="1" spc="-20" dirty="0">
                <a:solidFill>
                  <a:srgbClr val="004978"/>
                </a:solidFill>
                <a:latin typeface="+mn-lt"/>
                <a:cs typeface="Arial"/>
              </a:rPr>
              <a:t>War</a:t>
            </a:r>
            <a:r>
              <a:rPr sz="2400" b="1" spc="-5" dirty="0">
                <a:solidFill>
                  <a:srgbClr val="004978"/>
                </a:solidFill>
                <a:latin typeface="+mn-lt"/>
                <a:cs typeface="Arial"/>
              </a:rPr>
              <a:t> driving</a:t>
            </a:r>
            <a:r>
              <a:rPr sz="2400" b="1" spc="10" dirty="0">
                <a:solidFill>
                  <a:srgbClr val="004978"/>
                </a:solidFill>
                <a:latin typeface="+mn-lt"/>
                <a:cs typeface="Arial"/>
              </a:rPr>
              <a:t> </a:t>
            </a:r>
            <a:r>
              <a:rPr sz="2400" spc="-5" dirty="0">
                <a:solidFill>
                  <a:srgbClr val="004978"/>
                </a:solidFill>
                <a:latin typeface="+mn-lt"/>
                <a:cs typeface="Arial MT"/>
              </a:rPr>
              <a:t>is</a:t>
            </a:r>
            <a:r>
              <a:rPr sz="2400" spc="5" dirty="0">
                <a:solidFill>
                  <a:srgbClr val="004978"/>
                </a:solidFill>
                <a:latin typeface="+mn-lt"/>
                <a:cs typeface="Arial MT"/>
              </a:rPr>
              <a:t> </a:t>
            </a:r>
            <a:r>
              <a:rPr sz="2400" spc="-5" dirty="0">
                <a:solidFill>
                  <a:srgbClr val="004978"/>
                </a:solidFill>
                <a:latin typeface="+mn-lt"/>
                <a:cs typeface="Arial MT"/>
              </a:rPr>
              <a:t>searching </a:t>
            </a:r>
            <a:r>
              <a:rPr sz="2400" spc="5" dirty="0">
                <a:solidFill>
                  <a:srgbClr val="004978"/>
                </a:solidFill>
                <a:latin typeface="+mn-lt"/>
                <a:cs typeface="Arial MT"/>
              </a:rPr>
              <a:t>for</a:t>
            </a:r>
            <a:r>
              <a:rPr sz="2400" spc="-10" dirty="0">
                <a:solidFill>
                  <a:srgbClr val="004978"/>
                </a:solidFill>
                <a:latin typeface="+mn-lt"/>
                <a:cs typeface="Arial MT"/>
              </a:rPr>
              <a:t> </a:t>
            </a:r>
            <a:r>
              <a:rPr sz="2400" spc="-5" dirty="0">
                <a:solidFill>
                  <a:srgbClr val="004978"/>
                </a:solidFill>
                <a:latin typeface="+mn-lt"/>
                <a:cs typeface="Arial MT"/>
              </a:rPr>
              <a:t>wireless</a:t>
            </a:r>
            <a:r>
              <a:rPr sz="2400" spc="20" dirty="0">
                <a:solidFill>
                  <a:srgbClr val="004978"/>
                </a:solidFill>
                <a:latin typeface="+mn-lt"/>
                <a:cs typeface="Arial MT"/>
              </a:rPr>
              <a:t> </a:t>
            </a:r>
            <a:r>
              <a:rPr sz="2400" spc="-5" dirty="0">
                <a:solidFill>
                  <a:srgbClr val="004978"/>
                </a:solidFill>
                <a:latin typeface="+mn-lt"/>
                <a:cs typeface="Arial MT"/>
              </a:rPr>
              <a:t>signals</a:t>
            </a:r>
            <a:r>
              <a:rPr sz="2400" spc="20" dirty="0">
                <a:solidFill>
                  <a:srgbClr val="004978"/>
                </a:solidFill>
                <a:latin typeface="+mn-lt"/>
                <a:cs typeface="Arial MT"/>
              </a:rPr>
              <a:t> </a:t>
            </a:r>
            <a:r>
              <a:rPr sz="2400" dirty="0">
                <a:solidFill>
                  <a:srgbClr val="004978"/>
                </a:solidFill>
                <a:latin typeface="+mn-lt"/>
                <a:cs typeface="Arial MT"/>
              </a:rPr>
              <a:t>from</a:t>
            </a:r>
            <a:r>
              <a:rPr sz="2400" spc="-20" dirty="0">
                <a:solidFill>
                  <a:srgbClr val="004978"/>
                </a:solidFill>
                <a:latin typeface="+mn-lt"/>
                <a:cs typeface="Arial MT"/>
              </a:rPr>
              <a:t> </a:t>
            </a:r>
            <a:r>
              <a:rPr sz="2400" spc="-5" dirty="0">
                <a:solidFill>
                  <a:srgbClr val="004978"/>
                </a:solidFill>
                <a:latin typeface="+mn-lt"/>
                <a:cs typeface="Arial MT"/>
              </a:rPr>
              <a:t>an </a:t>
            </a:r>
            <a:r>
              <a:rPr sz="2400" dirty="0">
                <a:solidFill>
                  <a:srgbClr val="004978"/>
                </a:solidFill>
                <a:latin typeface="+mn-lt"/>
                <a:cs typeface="Arial MT"/>
              </a:rPr>
              <a:t>automobile</a:t>
            </a:r>
            <a:r>
              <a:rPr sz="2400" spc="-15" dirty="0">
                <a:solidFill>
                  <a:srgbClr val="004978"/>
                </a:solidFill>
                <a:latin typeface="+mn-lt"/>
                <a:cs typeface="Arial MT"/>
              </a:rPr>
              <a:t> </a:t>
            </a:r>
            <a:r>
              <a:rPr sz="2400" spc="-5" dirty="0">
                <a:solidFill>
                  <a:srgbClr val="004978"/>
                </a:solidFill>
                <a:latin typeface="+mn-lt"/>
                <a:cs typeface="Arial MT"/>
              </a:rPr>
              <a:t>or</a:t>
            </a:r>
            <a:r>
              <a:rPr sz="2400" spc="5" dirty="0">
                <a:solidFill>
                  <a:srgbClr val="004978"/>
                </a:solidFill>
                <a:latin typeface="+mn-lt"/>
                <a:cs typeface="Arial MT"/>
              </a:rPr>
              <a:t> </a:t>
            </a:r>
            <a:r>
              <a:rPr sz="2400" spc="-5" dirty="0">
                <a:solidFill>
                  <a:srgbClr val="004978"/>
                </a:solidFill>
                <a:latin typeface="+mn-lt"/>
                <a:cs typeface="Arial MT"/>
              </a:rPr>
              <a:t>on </a:t>
            </a:r>
            <a:r>
              <a:rPr sz="2400" spc="-320" dirty="0">
                <a:solidFill>
                  <a:srgbClr val="004978"/>
                </a:solidFill>
                <a:latin typeface="+mn-lt"/>
                <a:cs typeface="Arial MT"/>
              </a:rPr>
              <a:t> </a:t>
            </a:r>
            <a:r>
              <a:rPr sz="2400" dirty="0">
                <a:solidFill>
                  <a:srgbClr val="004978"/>
                </a:solidFill>
                <a:latin typeface="+mn-lt"/>
                <a:cs typeface="Arial MT"/>
              </a:rPr>
              <a:t>foot</a:t>
            </a:r>
            <a:r>
              <a:rPr sz="2400" spc="-35" dirty="0">
                <a:solidFill>
                  <a:srgbClr val="004978"/>
                </a:solidFill>
                <a:latin typeface="+mn-lt"/>
                <a:cs typeface="Arial MT"/>
              </a:rPr>
              <a:t> </a:t>
            </a:r>
            <a:r>
              <a:rPr sz="2400" spc="-5" dirty="0">
                <a:solidFill>
                  <a:srgbClr val="004978"/>
                </a:solidFill>
                <a:latin typeface="+mn-lt"/>
                <a:cs typeface="Arial MT"/>
              </a:rPr>
              <a:t>while</a:t>
            </a:r>
            <a:r>
              <a:rPr sz="2400" spc="20" dirty="0">
                <a:solidFill>
                  <a:srgbClr val="004978"/>
                </a:solidFill>
                <a:latin typeface="+mn-lt"/>
                <a:cs typeface="Arial MT"/>
              </a:rPr>
              <a:t> </a:t>
            </a:r>
            <a:r>
              <a:rPr sz="2400" spc="-5" dirty="0">
                <a:solidFill>
                  <a:srgbClr val="004978"/>
                </a:solidFill>
                <a:latin typeface="+mn-lt"/>
                <a:cs typeface="Arial MT"/>
              </a:rPr>
              <a:t>using a portable</a:t>
            </a:r>
            <a:r>
              <a:rPr sz="2400" spc="-10" dirty="0">
                <a:solidFill>
                  <a:srgbClr val="004978"/>
                </a:solidFill>
                <a:latin typeface="+mn-lt"/>
                <a:cs typeface="Arial MT"/>
              </a:rPr>
              <a:t> </a:t>
            </a:r>
            <a:r>
              <a:rPr sz="2400" spc="-5" dirty="0">
                <a:solidFill>
                  <a:srgbClr val="004978"/>
                </a:solidFill>
                <a:latin typeface="+mn-lt"/>
                <a:cs typeface="Arial MT"/>
              </a:rPr>
              <a:t>device</a:t>
            </a:r>
            <a:endParaRPr sz="2400" dirty="0">
              <a:latin typeface="+mn-lt"/>
              <a:cs typeface="Arial MT"/>
            </a:endParaRPr>
          </a:p>
          <a:p>
            <a:pPr marL="584200" lvl="2" indent="-114935" algn="just">
              <a:buClr>
                <a:srgbClr val="000000"/>
              </a:buClr>
              <a:buFont typeface="Arial MT"/>
              <a:buChar char="•"/>
              <a:tabLst>
                <a:tab pos="584200" algn="l"/>
              </a:tabLst>
            </a:pPr>
            <a:r>
              <a:rPr sz="2400" b="1" spc="-20" dirty="0">
                <a:solidFill>
                  <a:srgbClr val="004978"/>
                </a:solidFill>
                <a:latin typeface="+mn-lt"/>
                <a:cs typeface="Arial"/>
              </a:rPr>
              <a:t>War</a:t>
            </a:r>
            <a:r>
              <a:rPr sz="2400" b="1" spc="-5" dirty="0">
                <a:solidFill>
                  <a:srgbClr val="004978"/>
                </a:solidFill>
                <a:latin typeface="+mn-lt"/>
                <a:cs typeface="Arial"/>
              </a:rPr>
              <a:t> </a:t>
            </a:r>
            <a:r>
              <a:rPr sz="2400" b="1" spc="-10" dirty="0">
                <a:solidFill>
                  <a:srgbClr val="004978"/>
                </a:solidFill>
                <a:latin typeface="+mn-lt"/>
                <a:cs typeface="Arial"/>
              </a:rPr>
              <a:t>flying</a:t>
            </a:r>
            <a:r>
              <a:rPr sz="2400" b="1" spc="40" dirty="0">
                <a:solidFill>
                  <a:srgbClr val="004978"/>
                </a:solidFill>
                <a:latin typeface="+mn-lt"/>
                <a:cs typeface="Arial"/>
              </a:rPr>
              <a:t> </a:t>
            </a:r>
            <a:r>
              <a:rPr sz="2400" spc="-5" dirty="0">
                <a:solidFill>
                  <a:srgbClr val="004978"/>
                </a:solidFill>
                <a:latin typeface="+mn-lt"/>
                <a:cs typeface="Arial MT"/>
              </a:rPr>
              <a:t>uses drones,</a:t>
            </a:r>
            <a:r>
              <a:rPr sz="2400" spc="-15" dirty="0">
                <a:solidFill>
                  <a:srgbClr val="004978"/>
                </a:solidFill>
                <a:latin typeface="+mn-lt"/>
                <a:cs typeface="Arial MT"/>
              </a:rPr>
              <a:t> </a:t>
            </a:r>
            <a:r>
              <a:rPr sz="2400" spc="-5" dirty="0">
                <a:solidFill>
                  <a:srgbClr val="004978"/>
                </a:solidFill>
                <a:latin typeface="+mn-lt"/>
                <a:cs typeface="Arial MT"/>
              </a:rPr>
              <a:t>which</a:t>
            </a:r>
            <a:r>
              <a:rPr sz="2400" spc="25" dirty="0">
                <a:solidFill>
                  <a:srgbClr val="004978"/>
                </a:solidFill>
                <a:latin typeface="+mn-lt"/>
                <a:cs typeface="Arial MT"/>
              </a:rPr>
              <a:t> </a:t>
            </a:r>
            <a:r>
              <a:rPr sz="2400" spc="-5" dirty="0">
                <a:solidFill>
                  <a:srgbClr val="004978"/>
                </a:solidFill>
                <a:latin typeface="+mn-lt"/>
                <a:cs typeface="Arial MT"/>
              </a:rPr>
              <a:t>are</a:t>
            </a:r>
            <a:r>
              <a:rPr sz="2400" dirty="0">
                <a:solidFill>
                  <a:srgbClr val="004978"/>
                </a:solidFill>
                <a:latin typeface="+mn-lt"/>
                <a:cs typeface="Arial MT"/>
              </a:rPr>
              <a:t> </a:t>
            </a:r>
            <a:r>
              <a:rPr sz="2400" spc="-5" dirty="0">
                <a:solidFill>
                  <a:srgbClr val="004978"/>
                </a:solidFill>
                <a:latin typeface="+mn-lt"/>
                <a:cs typeface="Arial MT"/>
              </a:rPr>
              <a:t>officially</a:t>
            </a:r>
            <a:r>
              <a:rPr sz="2400" spc="-10" dirty="0">
                <a:solidFill>
                  <a:srgbClr val="004978"/>
                </a:solidFill>
                <a:latin typeface="+mn-lt"/>
                <a:cs typeface="Arial MT"/>
              </a:rPr>
              <a:t> </a:t>
            </a:r>
            <a:r>
              <a:rPr sz="2400" spc="-5" dirty="0">
                <a:solidFill>
                  <a:srgbClr val="004978"/>
                </a:solidFill>
                <a:latin typeface="+mn-lt"/>
                <a:cs typeface="Arial MT"/>
              </a:rPr>
              <a:t>known</a:t>
            </a:r>
            <a:r>
              <a:rPr sz="2400" spc="5" dirty="0">
                <a:solidFill>
                  <a:srgbClr val="004978"/>
                </a:solidFill>
                <a:latin typeface="+mn-lt"/>
                <a:cs typeface="Arial MT"/>
              </a:rPr>
              <a:t> </a:t>
            </a:r>
            <a:r>
              <a:rPr sz="2400" dirty="0">
                <a:solidFill>
                  <a:srgbClr val="004978"/>
                </a:solidFill>
                <a:latin typeface="+mn-lt"/>
                <a:cs typeface="Arial MT"/>
              </a:rPr>
              <a:t>as</a:t>
            </a:r>
            <a:r>
              <a:rPr sz="2400" spc="20" dirty="0">
                <a:solidFill>
                  <a:srgbClr val="004978"/>
                </a:solidFill>
                <a:latin typeface="+mn-lt"/>
                <a:cs typeface="Arial MT"/>
              </a:rPr>
              <a:t> </a:t>
            </a:r>
            <a:r>
              <a:rPr sz="2400" b="1" dirty="0" smtClean="0">
                <a:solidFill>
                  <a:srgbClr val="004978"/>
                </a:solidFill>
                <a:latin typeface="+mn-lt"/>
                <a:cs typeface="Arial"/>
              </a:rPr>
              <a:t>unmanned</a:t>
            </a:r>
            <a:r>
              <a:rPr lang="en-US" sz="2400" b="1" dirty="0" smtClean="0">
                <a:solidFill>
                  <a:srgbClr val="004978"/>
                </a:solidFill>
                <a:latin typeface="+mn-lt"/>
                <a:cs typeface="Arial"/>
              </a:rPr>
              <a:t> </a:t>
            </a:r>
            <a:r>
              <a:rPr sz="2400" b="1" dirty="0" smtClean="0">
                <a:solidFill>
                  <a:srgbClr val="004978"/>
                </a:solidFill>
                <a:latin typeface="+mn-lt"/>
                <a:cs typeface="Arial"/>
              </a:rPr>
              <a:t>aerial</a:t>
            </a:r>
            <a:r>
              <a:rPr sz="2400" b="1" spc="-35" dirty="0" smtClean="0">
                <a:solidFill>
                  <a:srgbClr val="004978"/>
                </a:solidFill>
                <a:latin typeface="+mn-lt"/>
                <a:cs typeface="Arial"/>
              </a:rPr>
              <a:t> </a:t>
            </a:r>
            <a:r>
              <a:rPr sz="2400" b="1" spc="-5" dirty="0">
                <a:solidFill>
                  <a:srgbClr val="004978"/>
                </a:solidFill>
                <a:latin typeface="+mn-lt"/>
                <a:cs typeface="Arial"/>
              </a:rPr>
              <a:t>vehicles</a:t>
            </a:r>
            <a:r>
              <a:rPr sz="2400" b="1" spc="-15" dirty="0">
                <a:solidFill>
                  <a:srgbClr val="004978"/>
                </a:solidFill>
                <a:latin typeface="+mn-lt"/>
                <a:cs typeface="Arial"/>
              </a:rPr>
              <a:t> </a:t>
            </a:r>
            <a:r>
              <a:rPr sz="2400" spc="-25" dirty="0">
                <a:solidFill>
                  <a:srgbClr val="004978"/>
                </a:solidFill>
                <a:latin typeface="+mn-lt"/>
                <a:cs typeface="Arial MT"/>
              </a:rPr>
              <a:t>(</a:t>
            </a:r>
            <a:r>
              <a:rPr sz="2400" b="1" spc="-25" dirty="0">
                <a:solidFill>
                  <a:srgbClr val="004978"/>
                </a:solidFill>
                <a:latin typeface="+mn-lt"/>
                <a:cs typeface="Arial"/>
              </a:rPr>
              <a:t>UAVs</a:t>
            </a:r>
            <a:r>
              <a:rPr sz="2400" spc="-25" dirty="0">
                <a:solidFill>
                  <a:srgbClr val="004978"/>
                </a:solidFill>
                <a:latin typeface="+mn-lt"/>
                <a:cs typeface="Arial MT"/>
              </a:rPr>
              <a:t>)</a:t>
            </a:r>
            <a:endParaRPr sz="2400" dirty="0">
              <a:latin typeface="+mn-lt"/>
              <a:cs typeface="Arial MT"/>
            </a:endParaRPr>
          </a:p>
          <a:p>
            <a:pPr marL="354965" marR="202565" lvl="1" indent="-182880" algn="just">
              <a:buClr>
                <a:srgbClr val="FF6200"/>
              </a:buClr>
              <a:buChar char="•"/>
              <a:tabLst>
                <a:tab pos="355600" algn="l"/>
              </a:tabLst>
            </a:pPr>
            <a:r>
              <a:rPr sz="2400" dirty="0">
                <a:solidFill>
                  <a:srgbClr val="004978"/>
                </a:solidFill>
                <a:latin typeface="+mn-lt"/>
                <a:cs typeface="Arial MT"/>
              </a:rPr>
              <a:t>A </a:t>
            </a:r>
            <a:r>
              <a:rPr sz="2400" spc="-5" dirty="0">
                <a:solidFill>
                  <a:srgbClr val="004978"/>
                </a:solidFill>
                <a:latin typeface="+mn-lt"/>
                <a:cs typeface="Arial MT"/>
              </a:rPr>
              <a:t>disadvantage </a:t>
            </a:r>
            <a:r>
              <a:rPr sz="2400" dirty="0">
                <a:solidFill>
                  <a:srgbClr val="004978"/>
                </a:solidFill>
                <a:latin typeface="+mn-lt"/>
                <a:cs typeface="Arial MT"/>
              </a:rPr>
              <a:t>of </a:t>
            </a:r>
            <a:r>
              <a:rPr sz="2400" spc="-5" dirty="0">
                <a:solidFill>
                  <a:srgbClr val="004978"/>
                </a:solidFill>
                <a:latin typeface="+mn-lt"/>
                <a:cs typeface="Arial MT"/>
              </a:rPr>
              <a:t>active </a:t>
            </a:r>
            <a:r>
              <a:rPr sz="2400" dirty="0">
                <a:solidFill>
                  <a:srgbClr val="004978"/>
                </a:solidFill>
                <a:latin typeface="+mn-lt"/>
                <a:cs typeface="Arial MT"/>
              </a:rPr>
              <a:t>reconnaissance </a:t>
            </a:r>
            <a:r>
              <a:rPr sz="2400" spc="-5" dirty="0">
                <a:solidFill>
                  <a:srgbClr val="004978"/>
                </a:solidFill>
                <a:latin typeface="+mn-lt"/>
                <a:cs typeface="Arial MT"/>
              </a:rPr>
              <a:t>is </a:t>
            </a:r>
            <a:r>
              <a:rPr sz="2400" dirty="0">
                <a:solidFill>
                  <a:srgbClr val="004978"/>
                </a:solidFill>
                <a:latin typeface="+mn-lt"/>
                <a:cs typeface="Arial MT"/>
              </a:rPr>
              <a:t>that the </a:t>
            </a:r>
            <a:r>
              <a:rPr sz="2400" spc="-5" dirty="0">
                <a:solidFill>
                  <a:srgbClr val="004978"/>
                </a:solidFill>
                <a:latin typeface="+mn-lt"/>
                <a:cs typeface="Arial MT"/>
              </a:rPr>
              <a:t>probes are likely </a:t>
            </a:r>
            <a:r>
              <a:rPr sz="2400" dirty="0">
                <a:solidFill>
                  <a:srgbClr val="004978"/>
                </a:solidFill>
                <a:latin typeface="+mn-lt"/>
                <a:cs typeface="Arial MT"/>
              </a:rPr>
              <a:t>to </a:t>
            </a:r>
            <a:r>
              <a:rPr sz="2400" spc="-320" dirty="0">
                <a:solidFill>
                  <a:srgbClr val="004978"/>
                </a:solidFill>
                <a:latin typeface="+mn-lt"/>
                <a:cs typeface="Arial MT"/>
              </a:rPr>
              <a:t> </a:t>
            </a:r>
            <a:r>
              <a:rPr sz="2400" spc="-5" dirty="0">
                <a:solidFill>
                  <a:srgbClr val="004978"/>
                </a:solidFill>
                <a:latin typeface="+mn-lt"/>
                <a:cs typeface="Arial MT"/>
              </a:rPr>
              <a:t>alert</a:t>
            </a:r>
            <a:r>
              <a:rPr sz="2400" spc="-10" dirty="0">
                <a:solidFill>
                  <a:srgbClr val="004978"/>
                </a:solidFill>
                <a:latin typeface="+mn-lt"/>
                <a:cs typeface="Arial MT"/>
              </a:rPr>
              <a:t> </a:t>
            </a:r>
            <a:r>
              <a:rPr sz="2400" spc="-5" dirty="0">
                <a:solidFill>
                  <a:srgbClr val="004978"/>
                </a:solidFill>
                <a:latin typeface="+mn-lt"/>
                <a:cs typeface="Arial MT"/>
              </a:rPr>
              <a:t>security</a:t>
            </a:r>
            <a:r>
              <a:rPr sz="2400" spc="5" dirty="0">
                <a:solidFill>
                  <a:srgbClr val="004978"/>
                </a:solidFill>
                <a:latin typeface="+mn-lt"/>
                <a:cs typeface="Arial MT"/>
              </a:rPr>
              <a:t> </a:t>
            </a:r>
            <a:r>
              <a:rPr sz="2400" dirty="0">
                <a:solidFill>
                  <a:srgbClr val="004978"/>
                </a:solidFill>
                <a:latin typeface="+mn-lt"/>
                <a:cs typeface="Arial MT"/>
              </a:rPr>
              <a:t>professionals</a:t>
            </a:r>
            <a:r>
              <a:rPr sz="2400" spc="-25" dirty="0">
                <a:solidFill>
                  <a:srgbClr val="004978"/>
                </a:solidFill>
                <a:latin typeface="+mn-lt"/>
                <a:cs typeface="Arial MT"/>
              </a:rPr>
              <a:t> </a:t>
            </a:r>
            <a:r>
              <a:rPr sz="2400" dirty="0">
                <a:solidFill>
                  <a:srgbClr val="004978"/>
                </a:solidFill>
                <a:latin typeface="+mn-lt"/>
                <a:cs typeface="Arial MT"/>
              </a:rPr>
              <a:t>that</a:t>
            </a:r>
            <a:r>
              <a:rPr sz="2400" spc="-15" dirty="0">
                <a:solidFill>
                  <a:srgbClr val="004978"/>
                </a:solidFill>
                <a:latin typeface="+mn-lt"/>
                <a:cs typeface="Arial MT"/>
              </a:rPr>
              <a:t> </a:t>
            </a:r>
            <a:r>
              <a:rPr sz="2400" dirty="0">
                <a:solidFill>
                  <a:srgbClr val="004978"/>
                </a:solidFill>
                <a:latin typeface="+mn-lt"/>
                <a:cs typeface="Arial MT"/>
              </a:rPr>
              <a:t>something</a:t>
            </a:r>
            <a:r>
              <a:rPr sz="2400" spc="-30" dirty="0">
                <a:solidFill>
                  <a:srgbClr val="004978"/>
                </a:solidFill>
                <a:latin typeface="+mn-lt"/>
                <a:cs typeface="Arial MT"/>
              </a:rPr>
              <a:t> </a:t>
            </a:r>
            <a:r>
              <a:rPr sz="2400" spc="-5" dirty="0">
                <a:solidFill>
                  <a:srgbClr val="004978"/>
                </a:solidFill>
                <a:latin typeface="+mn-lt"/>
                <a:cs typeface="Arial MT"/>
              </a:rPr>
              <a:t>unusual</a:t>
            </a:r>
            <a:r>
              <a:rPr sz="2400" spc="-10" dirty="0">
                <a:solidFill>
                  <a:srgbClr val="004978"/>
                </a:solidFill>
                <a:latin typeface="+mn-lt"/>
                <a:cs typeface="Arial MT"/>
              </a:rPr>
              <a:t> </a:t>
            </a:r>
            <a:r>
              <a:rPr sz="2400" spc="-5" dirty="0">
                <a:solidFill>
                  <a:srgbClr val="004978"/>
                </a:solidFill>
                <a:latin typeface="+mn-lt"/>
                <a:cs typeface="Arial MT"/>
              </a:rPr>
              <a:t>is</a:t>
            </a:r>
            <a:r>
              <a:rPr sz="2400" spc="5" dirty="0">
                <a:solidFill>
                  <a:srgbClr val="004978"/>
                </a:solidFill>
                <a:latin typeface="+mn-lt"/>
                <a:cs typeface="Arial MT"/>
              </a:rPr>
              <a:t> </a:t>
            </a:r>
            <a:r>
              <a:rPr sz="2400" spc="-5" dirty="0" smtClean="0">
                <a:solidFill>
                  <a:srgbClr val="004978"/>
                </a:solidFill>
                <a:latin typeface="+mn-lt"/>
                <a:cs typeface="Arial MT"/>
              </a:rPr>
              <a:t>occurring</a:t>
            </a:r>
            <a:endParaRPr lang="en-US" sz="2400" spc="-5" dirty="0" smtClean="0">
              <a:solidFill>
                <a:srgbClr val="004978"/>
              </a:solidFill>
              <a:latin typeface="+mn-lt"/>
              <a:cs typeface="Arial MT"/>
            </a:endParaRPr>
          </a:p>
          <a:p>
            <a:pPr marL="354965" marR="202565" lvl="1" indent="-182880" algn="just">
              <a:buClr>
                <a:srgbClr val="FF6200"/>
              </a:buClr>
              <a:buChar char="•"/>
              <a:tabLst>
                <a:tab pos="355600" algn="l"/>
              </a:tabLst>
            </a:pPr>
            <a:r>
              <a:rPr lang="en-US" sz="2400" dirty="0">
                <a:solidFill>
                  <a:srgbClr val="004978"/>
                </a:solidFill>
                <a:latin typeface="+mn-lt"/>
                <a:cs typeface="Arial MT"/>
              </a:rPr>
              <a:t> Passive reconnaissance occurs when the tester uses tools that do not  raise any alarms</a:t>
            </a:r>
          </a:p>
          <a:p>
            <a:pPr marL="354965" marR="202565" lvl="1" indent="-182880" algn="just">
              <a:buClr>
                <a:srgbClr val="FF6200"/>
              </a:buClr>
              <a:buChar char="•"/>
              <a:tabLst>
                <a:tab pos="355600" algn="l"/>
              </a:tabLst>
            </a:pPr>
            <a:r>
              <a:rPr lang="en-US" sz="2400" dirty="0">
                <a:solidFill>
                  <a:srgbClr val="004978"/>
                </a:solidFill>
                <a:latin typeface="+mn-lt"/>
                <a:cs typeface="Arial MT"/>
              </a:rPr>
              <a:t> This may include searching online for publicly accessible information  called </a:t>
            </a:r>
            <a:r>
              <a:rPr lang="en-US" sz="2400" b="1" dirty="0">
                <a:solidFill>
                  <a:srgbClr val="004978"/>
                </a:solidFill>
                <a:latin typeface="+mn-lt"/>
                <a:cs typeface="Arial MT"/>
              </a:rPr>
              <a:t>open source intelligence (OSINT) </a:t>
            </a:r>
            <a:r>
              <a:rPr lang="en-US" sz="2400" dirty="0">
                <a:solidFill>
                  <a:srgbClr val="004978"/>
                </a:solidFill>
                <a:latin typeface="+mn-lt"/>
                <a:cs typeface="Arial MT"/>
              </a:rPr>
              <a:t>that can reveal valuable insight  about the </a:t>
            </a:r>
            <a:r>
              <a:rPr lang="en-US" sz="2400" dirty="0" smtClean="0">
                <a:solidFill>
                  <a:srgbClr val="004978"/>
                </a:solidFill>
                <a:latin typeface="+mn-lt"/>
                <a:cs typeface="Arial MT"/>
              </a:rPr>
              <a:t>system.</a:t>
            </a:r>
            <a:endParaRPr lang="en-US" sz="2400" dirty="0">
              <a:solidFill>
                <a:srgbClr val="004978"/>
              </a:solidFill>
              <a:latin typeface="+mn-lt"/>
              <a:cs typeface="Arial MT"/>
            </a:endParaRPr>
          </a:p>
          <a:p>
            <a:pPr marL="354965" marR="202565" lvl="1" indent="-114300" algn="just">
              <a:buClr>
                <a:srgbClr val="FF6200"/>
              </a:buClr>
              <a:buChar char="•"/>
              <a:tabLst>
                <a:tab pos="355600" algn="l"/>
              </a:tabLst>
            </a:pPr>
            <a:endParaRPr sz="2400" dirty="0">
              <a:latin typeface="+mn-lt"/>
              <a:cs typeface="Arial MT"/>
            </a:endParaRPr>
          </a:p>
        </p:txBody>
      </p:sp>
    </p:spTree>
    <p:extLst>
      <p:ext uri="{BB962C8B-B14F-4D97-AF65-F5344CB8AC3E}">
        <p14:creationId xmlns:p14="http://schemas.microsoft.com/office/powerpoint/2010/main" val="385288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Performing a Penetration Test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914400"/>
            <a:ext cx="11811000" cy="5593839"/>
          </a:xfrm>
          <a:prstGeom prst="rect">
            <a:avLst/>
          </a:prstGeom>
        </p:spPr>
        <p:txBody>
          <a:bodyPr vert="horz" wrap="square" lIns="0" tIns="68580" rIns="0" bIns="0" rtlCol="0">
            <a:spAutoFit/>
          </a:bodyPr>
          <a:lstStyle/>
          <a:p>
            <a:pPr marL="184785" indent="-172720" algn="just">
              <a:spcBef>
                <a:spcPts val="600"/>
              </a:spcBef>
              <a:spcAft>
                <a:spcPts val="600"/>
              </a:spcAft>
              <a:buClr>
                <a:srgbClr val="004978"/>
              </a:buClr>
              <a:buFont typeface="Arial MT"/>
              <a:buChar char="•"/>
              <a:tabLst>
                <a:tab pos="185420" algn="l"/>
              </a:tabLst>
            </a:pPr>
            <a:r>
              <a:rPr sz="2400" b="1" spc="-5" dirty="0" smtClean="0">
                <a:latin typeface="+mn-lt"/>
                <a:cs typeface="Arial"/>
              </a:rPr>
              <a:t>Phase</a:t>
            </a:r>
            <a:r>
              <a:rPr sz="2400" b="1" spc="-40" dirty="0" smtClean="0">
                <a:latin typeface="+mn-lt"/>
                <a:cs typeface="Arial"/>
              </a:rPr>
              <a:t> </a:t>
            </a:r>
            <a:r>
              <a:rPr sz="2400" b="1" spc="-5" dirty="0">
                <a:latin typeface="+mn-lt"/>
                <a:cs typeface="Arial"/>
              </a:rPr>
              <a:t>2:</a:t>
            </a:r>
            <a:r>
              <a:rPr sz="2400" b="1" spc="-30" dirty="0">
                <a:latin typeface="+mn-lt"/>
                <a:cs typeface="Arial"/>
              </a:rPr>
              <a:t> </a:t>
            </a:r>
            <a:r>
              <a:rPr sz="2400" b="1" dirty="0">
                <a:latin typeface="+mn-lt"/>
                <a:cs typeface="Arial"/>
              </a:rPr>
              <a:t>Penetration</a:t>
            </a:r>
            <a:endParaRPr sz="2400" dirty="0">
              <a:latin typeface="+mn-lt"/>
              <a:cs typeface="Arial"/>
            </a:endParaRPr>
          </a:p>
          <a:p>
            <a:pPr marL="355600" lvl="1" indent="-182880" algn="just">
              <a:buClr>
                <a:srgbClr val="FF6200"/>
              </a:buClr>
              <a:buChar char="•"/>
              <a:tabLst>
                <a:tab pos="355600" algn="l"/>
              </a:tabLst>
            </a:pPr>
            <a:r>
              <a:rPr lang="en-US" sz="2200" dirty="0" smtClean="0">
                <a:solidFill>
                  <a:srgbClr val="004978"/>
                </a:solidFill>
                <a:latin typeface="+mn-lt"/>
                <a:cs typeface="Arial MT"/>
              </a:rPr>
              <a:t>Because a pen test is intended to simulate the actions of a threat actor, the question becomes, “What do threat actors do when they uncover a vulnerability through reconnaissance?”</a:t>
            </a:r>
          </a:p>
          <a:p>
            <a:pPr marL="355600" lvl="1" indent="-182880" algn="just">
              <a:buClr>
                <a:srgbClr val="FF6200"/>
              </a:buClr>
              <a:buChar char="•"/>
              <a:tabLst>
                <a:tab pos="355600" algn="l"/>
              </a:tabLst>
            </a:pPr>
            <a:r>
              <a:rPr lang="en-US" sz="2200" dirty="0" smtClean="0">
                <a:solidFill>
                  <a:srgbClr val="004978"/>
                </a:solidFill>
                <a:latin typeface="+mn-lt"/>
                <a:cs typeface="Arial MT"/>
              </a:rPr>
              <a:t>Threat actors follow these steps in an actual attack</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1. The threat actors first conduct reconnaissance against the systems, looking for vulnerabilities.</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2. When a path to a vulnerability is exposed, they gain access to the system through the vulnerability.</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3. Once initial access is gained, the threat actors attempt to escalate to more advanced resources that are normally protected from an application or user. This is called privilege escalation.</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4. With the advanced privileges, the threat actors tunnel through the network looking for additional systems they can access from their elevated position (called lateral movement).</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5. Threat actors install tools on the compromised systems to gain even deeper access to the network.</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6. Threat actors may install a backdoor that allows them repeated and long-term access to the system in the future. The backdoors are not related to the initial vulnerability, so access remains even if the initial vulnerability is corrected.</a:t>
            </a:r>
          </a:p>
          <a:p>
            <a:pPr marL="548640" marR="45720" lvl="2" algn="just">
              <a:lnSpc>
                <a:spcPct val="150000"/>
              </a:lnSpc>
              <a:buClr>
                <a:srgbClr val="000000"/>
              </a:buClr>
              <a:tabLst>
                <a:tab pos="584835" algn="l"/>
              </a:tabLst>
            </a:pPr>
            <a:r>
              <a:rPr lang="en-US" sz="1600" spc="-5" dirty="0" smtClean="0">
                <a:solidFill>
                  <a:srgbClr val="004978"/>
                </a:solidFill>
                <a:latin typeface="+mn-lt"/>
                <a:cs typeface="Arial MT"/>
              </a:rPr>
              <a:t>7. Once the backdoor is installed, threat actors can continue to probe until they find their ultimate target and perform their intended malicious action, such as stealing R&amp;D information, password files, or customer credit card numbers.</a:t>
            </a:r>
            <a:endParaRPr sz="1600" dirty="0">
              <a:latin typeface="+mn-lt"/>
              <a:cs typeface="Arial MT"/>
            </a:endParaRPr>
          </a:p>
        </p:txBody>
      </p:sp>
    </p:spTree>
    <p:extLst>
      <p:ext uri="{BB962C8B-B14F-4D97-AF65-F5344CB8AC3E}">
        <p14:creationId xmlns:p14="http://schemas.microsoft.com/office/powerpoint/2010/main" val="2355354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a:solidFill>
                  <a:srgbClr val="0041C4"/>
                </a:solidFill>
                <a:latin typeface="Times New Roman" pitchFamily="18" charset="0"/>
                <a:ea typeface="+mn-ea"/>
                <a:cs typeface="Times New Roman" pitchFamily="18" charset="0"/>
              </a:rPr>
              <a:t>The Incident Response Process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5          </a:t>
            </a:r>
            <a:endParaRPr lang="en-US" sz="1000" dirty="0"/>
          </a:p>
        </p:txBody>
      </p:sp>
    </p:spTree>
    <p:extLst>
      <p:ext uri="{BB962C8B-B14F-4D97-AF65-F5344CB8AC3E}">
        <p14:creationId xmlns:p14="http://schemas.microsoft.com/office/powerpoint/2010/main" val="1855337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572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Preparing for an Incident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914400"/>
            <a:ext cx="11811000" cy="3547125"/>
          </a:xfrm>
          <a:prstGeom prst="rect">
            <a:avLst/>
          </a:prstGeom>
        </p:spPr>
        <p:txBody>
          <a:bodyPr vert="horz" wrap="square" lIns="0" tIns="68580" rIns="0" bIns="0" rtlCol="0">
            <a:spAutoFit/>
          </a:bodyPr>
          <a:lstStyle/>
          <a:p>
            <a:pPr marL="184785" indent="-172720" algn="just">
              <a:spcBef>
                <a:spcPts val="600"/>
              </a:spcBef>
              <a:spcAft>
                <a:spcPts val="600"/>
              </a:spcAft>
              <a:buClr>
                <a:srgbClr val="004978"/>
              </a:buClr>
              <a:buFont typeface="Arial MT"/>
              <a:buChar char="•"/>
              <a:tabLst>
                <a:tab pos="185420" algn="l"/>
              </a:tabLst>
            </a:pPr>
            <a:r>
              <a:rPr lang="en-US" sz="2400" dirty="0" smtClean="0">
                <a:latin typeface="+mn-lt"/>
                <a:cs typeface="Arial"/>
              </a:rPr>
              <a:t>Due to weak account types, poor access control, and other vulnerabilities that lead to successful attacks, it is important to prepare in advance for an incident. The steps to take in preparation are creating an incident response plan, performing exercises, and studying attack frameworks.</a:t>
            </a:r>
          </a:p>
          <a:p>
            <a:pPr marL="184785" indent="-172720" algn="just">
              <a:spcBef>
                <a:spcPts val="600"/>
              </a:spcBef>
              <a:spcAft>
                <a:spcPts val="600"/>
              </a:spcAft>
              <a:buClr>
                <a:srgbClr val="004978"/>
              </a:buClr>
              <a:buFont typeface="Arial MT"/>
              <a:buChar char="•"/>
              <a:tabLst>
                <a:tab pos="185420" algn="l"/>
              </a:tabLst>
            </a:pPr>
            <a:r>
              <a:rPr lang="en-US" sz="2400" b="1" dirty="0" smtClean="0">
                <a:latin typeface="+mn-lt"/>
                <a:cs typeface="Arial"/>
              </a:rPr>
              <a:t>Creating an Incident Response Plan:  </a:t>
            </a:r>
            <a:r>
              <a:rPr lang="en-US" sz="2400" dirty="0" smtClean="0">
                <a:latin typeface="+mn-lt"/>
                <a:cs typeface="Arial"/>
              </a:rPr>
              <a:t>An incident response plan is a set of written instructions for reacting to a security incident. Without such a plan, enterprises are at risk of being unable to quickly identify the attack, contain its spread, recover, and learn from the attack to improve defenses. The six action steps to be taken when an incident occurs, called the incident response process, also make up the six elements of an incident response plan.</a:t>
            </a:r>
            <a:endParaRPr sz="2400" dirty="0" smtClean="0">
              <a:latin typeface="+mn-lt"/>
              <a:cs typeface="Arial"/>
            </a:endParaRPr>
          </a:p>
        </p:txBody>
      </p:sp>
      <p:pic>
        <p:nvPicPr>
          <p:cNvPr id="1026" name="Picture 2" descr="Mastering The Incident Response Lifecycle | Zendu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461525"/>
            <a:ext cx="6573982" cy="2193187"/>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189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Preparing for an Incident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5" name="Rectangle 4"/>
          <p:cNvSpPr/>
          <p:nvPr/>
        </p:nvSpPr>
        <p:spPr>
          <a:xfrm>
            <a:off x="76200" y="1066800"/>
            <a:ext cx="12039600" cy="5447645"/>
          </a:xfrm>
          <a:prstGeom prst="rect">
            <a:avLst/>
          </a:prstGeom>
        </p:spPr>
        <p:txBody>
          <a:bodyPr wrap="square">
            <a:spAutoFit/>
          </a:bodyPr>
          <a:lstStyle/>
          <a:p>
            <a:pPr algn="just">
              <a:spcBef>
                <a:spcPts val="600"/>
              </a:spcBef>
              <a:spcAft>
                <a:spcPts val="600"/>
              </a:spcAft>
            </a:pPr>
            <a:r>
              <a:rPr lang="en-US" sz="2400" b="1" dirty="0">
                <a:cs typeface="Arial"/>
              </a:rPr>
              <a:t>Creating an Incident Response Plan</a:t>
            </a:r>
            <a:endParaRPr lang="en-US" sz="2400" b="1" i="0" u="none" strike="noStrike" baseline="0" dirty="0" smtClean="0">
              <a:solidFill>
                <a:srgbClr val="1AACFF"/>
              </a:solidFill>
              <a:latin typeface="+mn-lt"/>
            </a:endParaRP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Preparation </a:t>
            </a:r>
            <a:r>
              <a:rPr lang="en-US" sz="2400" b="0" i="0" u="none" strike="noStrike" baseline="0" dirty="0" smtClean="0">
                <a:solidFill>
                  <a:srgbClr val="000000"/>
                </a:solidFill>
                <a:latin typeface="+mn-lt"/>
              </a:rPr>
              <a:t>Equipping IT staff, management, and users to handle potential incidents when they arise</a:t>
            </a: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Identification </a:t>
            </a:r>
            <a:r>
              <a:rPr lang="en-US" sz="2400" b="0" i="0" u="none" strike="noStrike" baseline="0" dirty="0" smtClean="0">
                <a:solidFill>
                  <a:srgbClr val="000000"/>
                </a:solidFill>
                <a:latin typeface="+mn-lt"/>
              </a:rPr>
              <a:t>Determining whether an event is actually a security incident</a:t>
            </a: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Containment </a:t>
            </a:r>
            <a:r>
              <a:rPr lang="en-US" sz="2400" b="0" i="0" u="none" strike="noStrike" baseline="0" dirty="0" smtClean="0">
                <a:solidFill>
                  <a:srgbClr val="000000"/>
                </a:solidFill>
                <a:latin typeface="+mn-lt"/>
              </a:rPr>
              <a:t>Limiting the damage of the incident and isolating those systems that are impacted to prevent further damage</a:t>
            </a: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Eradication </a:t>
            </a:r>
            <a:r>
              <a:rPr lang="en-US" sz="2400" b="0" i="0" u="none" strike="noStrike" baseline="0" dirty="0" smtClean="0">
                <a:solidFill>
                  <a:srgbClr val="000000"/>
                </a:solidFill>
                <a:latin typeface="+mn-lt"/>
              </a:rPr>
              <a:t>Finding the cause of the incident and temporarily removing any systems that may be causing damage</a:t>
            </a: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Recovery </a:t>
            </a:r>
            <a:r>
              <a:rPr lang="en-US" sz="2400" b="0" i="0" u="none" strike="noStrike" baseline="0" dirty="0" smtClean="0">
                <a:solidFill>
                  <a:srgbClr val="000000"/>
                </a:solidFill>
                <a:latin typeface="+mn-lt"/>
              </a:rPr>
              <a:t>After ensuring no threat remains, permitting affected systems to return to normal operation</a:t>
            </a:r>
          </a:p>
          <a:p>
            <a:pPr marL="548640" lvl="1" indent="-342900" algn="just">
              <a:spcBef>
                <a:spcPts val="600"/>
              </a:spcBef>
              <a:spcAft>
                <a:spcPts val="600"/>
              </a:spcAft>
              <a:buFont typeface="Wingdings" panose="05000000000000000000" pitchFamily="2" charset="2"/>
              <a:buChar char="§"/>
            </a:pPr>
            <a:r>
              <a:rPr lang="en-US" sz="2400" b="1" i="0" u="none" strike="noStrike" baseline="0" dirty="0" smtClean="0">
                <a:solidFill>
                  <a:srgbClr val="1AACFF"/>
                </a:solidFill>
                <a:latin typeface="+mn-lt"/>
              </a:rPr>
              <a:t>Lessons learned </a:t>
            </a:r>
            <a:r>
              <a:rPr lang="en-US" sz="2400" b="0" i="0" u="none" strike="noStrike" baseline="0" dirty="0" smtClean="0">
                <a:solidFill>
                  <a:srgbClr val="000000"/>
                </a:solidFill>
                <a:latin typeface="+mn-lt"/>
              </a:rPr>
              <a:t>Completing incident documentation, performing detailed analysis to increase security and</a:t>
            </a:r>
            <a:endParaRPr lang="en-US" sz="2400" dirty="0">
              <a:latin typeface="+mn-lt"/>
            </a:endParaRPr>
          </a:p>
        </p:txBody>
      </p:sp>
    </p:spTree>
    <p:extLst>
      <p:ext uri="{BB962C8B-B14F-4D97-AF65-F5344CB8AC3E}">
        <p14:creationId xmlns:p14="http://schemas.microsoft.com/office/powerpoint/2010/main" val="225674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304800" y="914400"/>
            <a:ext cx="115824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smtClean="0">
                <a:solidFill>
                  <a:prstClr val="black"/>
                </a:solidFill>
                <a:latin typeface="Century Gothic"/>
                <a:ea typeface="+mn-ea"/>
                <a:cs typeface="Times New Roman"/>
              </a:rPr>
              <a:t>Penetration Testing</a:t>
            </a:r>
          </a:p>
          <a:p>
            <a:pPr marL="6985" algn="l" rtl="0">
              <a:spcBef>
                <a:spcPts val="575"/>
              </a:spcBef>
            </a:pPr>
            <a:r>
              <a:rPr lang="en-US" sz="2400" dirty="0" smtClean="0">
                <a:solidFill>
                  <a:prstClr val="black"/>
                </a:solidFill>
                <a:latin typeface="Century Gothic"/>
                <a:ea typeface="+mn-ea"/>
                <a:cs typeface="Times New Roman"/>
              </a:rPr>
              <a:t>The Incident Response Process</a:t>
            </a:r>
          </a:p>
          <a:p>
            <a:pPr marL="6985" algn="l" rtl="0">
              <a:spcBef>
                <a:spcPts val="575"/>
              </a:spcBef>
            </a:pPr>
            <a:r>
              <a:rPr lang="en-US" sz="2400" dirty="0" smtClean="0">
                <a:solidFill>
                  <a:prstClr val="black"/>
                </a:solidFill>
                <a:latin typeface="Century Gothic"/>
                <a:ea typeface="+mn-ea"/>
                <a:cs typeface="Times New Roman"/>
              </a:rPr>
              <a:t>Cryptography</a:t>
            </a:r>
          </a:p>
          <a:p>
            <a:pPr marL="6985" algn="l" rtl="0">
              <a:spcBef>
                <a:spcPts val="575"/>
              </a:spcBef>
            </a:pPr>
            <a:endParaRPr lang="en-US" sz="2400" dirty="0">
              <a:solidFill>
                <a:prstClr val="black"/>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dirty="0" smtClean="0"/>
              <a:t>Contents</a:t>
            </a:r>
            <a:endParaRPr lang="en-US" sz="2400" dirty="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5          </a:t>
            </a:r>
            <a:endParaRPr lang="en-US" sz="1000" dirty="0"/>
          </a:p>
        </p:txBody>
      </p:sp>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smtClean="0">
                <a:solidFill>
                  <a:srgbClr val="0041C4"/>
                </a:solidFill>
                <a:latin typeface="Times New Roman" pitchFamily="18" charset="0"/>
                <a:ea typeface="+mn-ea"/>
                <a:cs typeface="Times New Roman" pitchFamily="18" charset="0"/>
              </a:rPr>
              <a:t>Cryptography</a:t>
            </a:r>
            <a:endParaRPr lang="en-US" sz="2400" b="1" kern="1200" dirty="0">
              <a:solidFill>
                <a:srgbClr val="0041C4"/>
              </a:solidFill>
              <a:latin typeface="Times New Roman" pitchFamily="18" charset="0"/>
              <a:ea typeface="+mn-ea"/>
              <a:cs typeface="Times New Roman" pitchFamily="18" charset="0"/>
            </a:endParaRP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5          </a:t>
            </a:r>
            <a:endParaRPr lang="en-US" sz="1000" dirty="0"/>
          </a:p>
        </p:txBody>
      </p:sp>
    </p:spTree>
    <p:extLst>
      <p:ext uri="{BB962C8B-B14F-4D97-AF65-F5344CB8AC3E}">
        <p14:creationId xmlns:p14="http://schemas.microsoft.com/office/powerpoint/2010/main" val="2820167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9"/>
          <p:cNvSpPr txBox="1"/>
          <p:nvPr/>
        </p:nvSpPr>
        <p:spPr>
          <a:xfrm>
            <a:off x="152400" y="1066800"/>
            <a:ext cx="11963400" cy="5228354"/>
          </a:xfrm>
          <a:prstGeom prst="rect">
            <a:avLst/>
          </a:prstGeom>
        </p:spPr>
        <p:txBody>
          <a:bodyPr vert="horz" wrap="square" lIns="0" tIns="117475" rIns="0" bIns="0" rtlCol="0">
            <a:spAutoFit/>
          </a:bodyPr>
          <a:lstStyle/>
          <a:p>
            <a:pPr>
              <a:lnSpc>
                <a:spcPct val="100000"/>
              </a:lnSpc>
              <a:spcBef>
                <a:spcPts val="580"/>
              </a:spcBef>
              <a:buClr>
                <a:srgbClr val="004978"/>
              </a:buClr>
              <a:tabLst>
                <a:tab pos="185420" algn="l"/>
              </a:tabLst>
            </a:pPr>
            <a:r>
              <a:rPr lang="en-US" sz="2400" spc="-5" dirty="0" smtClean="0">
                <a:solidFill>
                  <a:srgbClr val="004978"/>
                </a:solidFill>
                <a:latin typeface="+mn-lt"/>
                <a:cs typeface="Arial MT"/>
              </a:rPr>
              <a:t>Cryptography comes from the Greek words </a:t>
            </a:r>
            <a:r>
              <a:rPr lang="en-US" sz="2400" spc="-5" dirty="0" err="1" smtClean="0">
                <a:solidFill>
                  <a:srgbClr val="004978"/>
                </a:solidFill>
                <a:latin typeface="+mn-lt"/>
                <a:cs typeface="Arial MT"/>
              </a:rPr>
              <a:t>kryptos</a:t>
            </a:r>
            <a:r>
              <a:rPr lang="en-US" sz="2400" spc="-5" dirty="0" smtClean="0">
                <a:solidFill>
                  <a:srgbClr val="004978"/>
                </a:solidFill>
                <a:latin typeface="+mn-lt"/>
                <a:cs typeface="Arial MT"/>
              </a:rPr>
              <a:t>, meaning “hidden,” and </a:t>
            </a:r>
            <a:r>
              <a:rPr lang="en-US" sz="2400" spc="-5" dirty="0" err="1" smtClean="0">
                <a:solidFill>
                  <a:srgbClr val="004978"/>
                </a:solidFill>
                <a:latin typeface="+mn-lt"/>
                <a:cs typeface="Arial MT"/>
              </a:rPr>
              <a:t>graphein</a:t>
            </a:r>
            <a:r>
              <a:rPr lang="en-US" sz="2400" spc="-5" dirty="0" smtClean="0">
                <a:solidFill>
                  <a:srgbClr val="004978"/>
                </a:solidFill>
                <a:latin typeface="+mn-lt"/>
                <a:cs typeface="Arial MT"/>
              </a:rPr>
              <a:t>, meaning “to write,” and involves making and using codes to secure messages.</a:t>
            </a:r>
          </a:p>
          <a:p>
            <a:pPr marL="355600" lvl="1" indent="-114300" algn="just">
              <a:lnSpc>
                <a:spcPct val="100000"/>
              </a:lnSpc>
              <a:spcBef>
                <a:spcPts val="105"/>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Scrambling</a:t>
            </a:r>
            <a:r>
              <a:rPr sz="2400" spc="-10" dirty="0" smtClean="0">
                <a:solidFill>
                  <a:srgbClr val="004978"/>
                </a:solidFill>
                <a:latin typeface="+mn-lt"/>
                <a:cs typeface="Arial MT"/>
              </a:rPr>
              <a:t> </a:t>
            </a:r>
            <a:r>
              <a:rPr sz="2400" dirty="0">
                <a:solidFill>
                  <a:srgbClr val="004978"/>
                </a:solidFill>
                <a:latin typeface="+mn-lt"/>
                <a:cs typeface="Arial MT"/>
              </a:rPr>
              <a:t>information</a:t>
            </a:r>
            <a:r>
              <a:rPr sz="2400" spc="-30" dirty="0">
                <a:solidFill>
                  <a:srgbClr val="004978"/>
                </a:solidFill>
                <a:latin typeface="+mn-lt"/>
                <a:cs typeface="Arial MT"/>
              </a:rPr>
              <a:t> </a:t>
            </a:r>
            <a:r>
              <a:rPr sz="2400" spc="-5" dirty="0">
                <a:solidFill>
                  <a:srgbClr val="004978"/>
                </a:solidFill>
                <a:latin typeface="+mn-lt"/>
                <a:cs typeface="Arial MT"/>
              </a:rPr>
              <a:t>so</a:t>
            </a:r>
            <a:r>
              <a:rPr sz="2400" spc="-10" dirty="0">
                <a:solidFill>
                  <a:srgbClr val="004978"/>
                </a:solidFill>
                <a:latin typeface="+mn-lt"/>
                <a:cs typeface="Arial MT"/>
              </a:rPr>
              <a:t> </a:t>
            </a:r>
            <a:r>
              <a:rPr sz="2400" dirty="0">
                <a:solidFill>
                  <a:srgbClr val="004978"/>
                </a:solidFill>
                <a:latin typeface="+mn-lt"/>
                <a:cs typeface="Arial MT"/>
              </a:rPr>
              <a:t>it cannot</a:t>
            </a:r>
            <a:r>
              <a:rPr sz="2400" spc="-20" dirty="0">
                <a:solidFill>
                  <a:srgbClr val="004978"/>
                </a:solidFill>
                <a:latin typeface="+mn-lt"/>
                <a:cs typeface="Arial MT"/>
              </a:rPr>
              <a:t> </a:t>
            </a:r>
            <a:r>
              <a:rPr sz="2400" spc="-5" dirty="0">
                <a:solidFill>
                  <a:srgbClr val="004978"/>
                </a:solidFill>
                <a:latin typeface="+mn-lt"/>
                <a:cs typeface="Arial MT"/>
              </a:rPr>
              <a:t>be</a:t>
            </a:r>
            <a:r>
              <a:rPr sz="2400" spc="-10" dirty="0">
                <a:solidFill>
                  <a:srgbClr val="004978"/>
                </a:solidFill>
                <a:latin typeface="+mn-lt"/>
                <a:cs typeface="Arial MT"/>
              </a:rPr>
              <a:t> </a:t>
            </a:r>
            <a:r>
              <a:rPr sz="2400" spc="-5" dirty="0">
                <a:solidFill>
                  <a:srgbClr val="004978"/>
                </a:solidFill>
                <a:latin typeface="+mn-lt"/>
                <a:cs typeface="Arial MT"/>
              </a:rPr>
              <a:t>read</a:t>
            </a:r>
            <a:endParaRPr sz="2400" dirty="0">
              <a:latin typeface="+mn-lt"/>
              <a:cs typeface="Arial MT"/>
            </a:endParaRPr>
          </a:p>
          <a:p>
            <a:pPr marL="408940" marR="923290" lvl="1" indent="-167640" algn="just">
              <a:lnSpc>
                <a:spcPct val="107500"/>
              </a:lnSpc>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Transforms</a:t>
            </a:r>
            <a:r>
              <a:rPr sz="2400" spc="-35" dirty="0" smtClean="0">
                <a:solidFill>
                  <a:srgbClr val="004978"/>
                </a:solidFill>
                <a:latin typeface="+mn-lt"/>
                <a:cs typeface="Arial MT"/>
              </a:rPr>
              <a:t> </a:t>
            </a:r>
            <a:r>
              <a:rPr sz="2400" dirty="0">
                <a:solidFill>
                  <a:srgbClr val="004978"/>
                </a:solidFill>
                <a:latin typeface="+mn-lt"/>
                <a:cs typeface="Arial MT"/>
              </a:rPr>
              <a:t>information</a:t>
            </a:r>
            <a:r>
              <a:rPr sz="2400" spc="-30" dirty="0">
                <a:solidFill>
                  <a:srgbClr val="004978"/>
                </a:solidFill>
                <a:latin typeface="+mn-lt"/>
                <a:cs typeface="Arial MT"/>
              </a:rPr>
              <a:t> </a:t>
            </a:r>
            <a:r>
              <a:rPr sz="2400" spc="-5" dirty="0">
                <a:solidFill>
                  <a:srgbClr val="004978"/>
                </a:solidFill>
                <a:latin typeface="+mn-lt"/>
                <a:cs typeface="Arial MT"/>
              </a:rPr>
              <a:t>into</a:t>
            </a:r>
            <a:r>
              <a:rPr sz="2400" spc="-10" dirty="0">
                <a:solidFill>
                  <a:srgbClr val="004978"/>
                </a:solidFill>
                <a:latin typeface="+mn-lt"/>
                <a:cs typeface="Arial MT"/>
              </a:rPr>
              <a:t> </a:t>
            </a:r>
            <a:r>
              <a:rPr sz="2400" spc="-5" dirty="0">
                <a:solidFill>
                  <a:srgbClr val="004978"/>
                </a:solidFill>
                <a:latin typeface="+mn-lt"/>
                <a:cs typeface="Arial MT"/>
              </a:rPr>
              <a:t>secure</a:t>
            </a:r>
            <a:r>
              <a:rPr sz="2400" spc="-10" dirty="0">
                <a:solidFill>
                  <a:srgbClr val="004978"/>
                </a:solidFill>
                <a:latin typeface="+mn-lt"/>
                <a:cs typeface="Arial MT"/>
              </a:rPr>
              <a:t> </a:t>
            </a:r>
            <a:r>
              <a:rPr sz="2400" dirty="0">
                <a:solidFill>
                  <a:srgbClr val="004978"/>
                </a:solidFill>
                <a:latin typeface="+mn-lt"/>
                <a:cs typeface="Arial MT"/>
              </a:rPr>
              <a:t>form</a:t>
            </a:r>
            <a:r>
              <a:rPr sz="2400" spc="-30" dirty="0">
                <a:solidFill>
                  <a:srgbClr val="004978"/>
                </a:solidFill>
                <a:latin typeface="+mn-lt"/>
                <a:cs typeface="Arial MT"/>
              </a:rPr>
              <a:t> </a:t>
            </a:r>
            <a:r>
              <a:rPr sz="2400" spc="-5" dirty="0">
                <a:solidFill>
                  <a:srgbClr val="004978"/>
                </a:solidFill>
                <a:latin typeface="+mn-lt"/>
                <a:cs typeface="Arial MT"/>
              </a:rPr>
              <a:t>so </a:t>
            </a:r>
            <a:r>
              <a:rPr sz="2400" spc="-320" dirty="0">
                <a:solidFill>
                  <a:srgbClr val="004978"/>
                </a:solidFill>
                <a:latin typeface="+mn-lt"/>
                <a:cs typeface="Arial MT"/>
              </a:rPr>
              <a:t> </a:t>
            </a:r>
            <a:r>
              <a:rPr sz="2400" spc="-5" dirty="0">
                <a:solidFill>
                  <a:srgbClr val="004978"/>
                </a:solidFill>
                <a:latin typeface="+mn-lt"/>
                <a:cs typeface="Arial MT"/>
              </a:rPr>
              <a:t>unauthorized</a:t>
            </a:r>
            <a:r>
              <a:rPr sz="2400" spc="25" dirty="0">
                <a:solidFill>
                  <a:srgbClr val="004978"/>
                </a:solidFill>
                <a:latin typeface="+mn-lt"/>
                <a:cs typeface="Arial MT"/>
              </a:rPr>
              <a:t> </a:t>
            </a:r>
            <a:r>
              <a:rPr sz="2400" spc="-5" dirty="0">
                <a:solidFill>
                  <a:srgbClr val="004978"/>
                </a:solidFill>
                <a:latin typeface="+mn-lt"/>
                <a:cs typeface="Arial MT"/>
              </a:rPr>
              <a:t>persons</a:t>
            </a:r>
            <a:r>
              <a:rPr sz="2400" spc="-10" dirty="0">
                <a:solidFill>
                  <a:srgbClr val="004978"/>
                </a:solidFill>
                <a:latin typeface="+mn-lt"/>
                <a:cs typeface="Arial MT"/>
              </a:rPr>
              <a:t> </a:t>
            </a:r>
            <a:r>
              <a:rPr sz="2400" spc="-5" dirty="0">
                <a:solidFill>
                  <a:srgbClr val="004978"/>
                </a:solidFill>
                <a:latin typeface="+mn-lt"/>
                <a:cs typeface="Arial MT"/>
              </a:rPr>
              <a:t>cannot</a:t>
            </a:r>
            <a:r>
              <a:rPr sz="2400" spc="-15" dirty="0">
                <a:solidFill>
                  <a:srgbClr val="004978"/>
                </a:solidFill>
                <a:latin typeface="+mn-lt"/>
                <a:cs typeface="Arial MT"/>
              </a:rPr>
              <a:t> </a:t>
            </a:r>
            <a:r>
              <a:rPr sz="2400" spc="-5" dirty="0">
                <a:solidFill>
                  <a:srgbClr val="004978"/>
                </a:solidFill>
                <a:latin typeface="+mn-lt"/>
                <a:cs typeface="Arial MT"/>
              </a:rPr>
              <a:t>access</a:t>
            </a:r>
            <a:r>
              <a:rPr sz="2400" spc="-10" dirty="0">
                <a:solidFill>
                  <a:srgbClr val="004978"/>
                </a:solidFill>
                <a:latin typeface="+mn-lt"/>
                <a:cs typeface="Arial MT"/>
              </a:rPr>
              <a:t> </a:t>
            </a:r>
            <a:r>
              <a:rPr sz="2400" dirty="0" smtClean="0">
                <a:solidFill>
                  <a:srgbClr val="004978"/>
                </a:solidFill>
                <a:latin typeface="+mn-lt"/>
                <a:cs typeface="Arial MT"/>
              </a:rPr>
              <a:t>it</a:t>
            </a:r>
            <a:endParaRPr lang="en-US" sz="2400" dirty="0" smtClean="0">
              <a:solidFill>
                <a:srgbClr val="004978"/>
              </a:solidFill>
              <a:latin typeface="+mn-lt"/>
              <a:cs typeface="Arial MT"/>
            </a:endParaRPr>
          </a:p>
          <a:p>
            <a:pPr marL="408940" marR="923290" lvl="1" indent="-167640" algn="just">
              <a:lnSpc>
                <a:spcPct val="107500"/>
              </a:lnSpc>
              <a:buClr>
                <a:srgbClr val="FF6200"/>
              </a:buClr>
              <a:buChar char="•"/>
              <a:tabLst>
                <a:tab pos="355600" algn="l"/>
              </a:tabLst>
            </a:pPr>
            <a:r>
              <a:rPr lang="en-US" sz="2400" spc="-5" dirty="0" smtClean="0">
                <a:solidFill>
                  <a:srgbClr val="004978"/>
                </a:solidFill>
                <a:latin typeface="+mn-lt"/>
                <a:cs typeface="Arial MT"/>
              </a:rPr>
              <a:t>Cryptography uses mathematical algorithms that are usually known to all. After all, it’s not the knowledge of the algorithm that protects the encrypted message, it’s the knowledge of the key—a series of characters or bits injected into the algorithm along with the original message  to create the encrypted message.</a:t>
            </a:r>
          </a:p>
          <a:p>
            <a:pPr marL="408940" marR="923290" lvl="1" indent="-167640" algn="just">
              <a:lnSpc>
                <a:spcPct val="107500"/>
              </a:lnSpc>
              <a:buClr>
                <a:srgbClr val="FF6200"/>
              </a:buClr>
              <a:buChar char="•"/>
              <a:tabLst>
                <a:tab pos="355600" algn="l"/>
              </a:tabLst>
            </a:pPr>
            <a:endParaRPr lang="en-US" sz="2400" spc="-5" dirty="0">
              <a:solidFill>
                <a:srgbClr val="004978"/>
              </a:solidFill>
              <a:latin typeface="+mn-lt"/>
              <a:cs typeface="Arial MT"/>
            </a:endParaRPr>
          </a:p>
          <a:p>
            <a:pPr marL="408940" marR="923290" lvl="1" indent="-167640" algn="just">
              <a:lnSpc>
                <a:spcPct val="107500"/>
              </a:lnSpc>
              <a:buClr>
                <a:srgbClr val="FF6200"/>
              </a:buClr>
              <a:buChar char="•"/>
              <a:tabLst>
                <a:tab pos="355600" algn="l"/>
              </a:tabLst>
            </a:pPr>
            <a:r>
              <a:rPr lang="en-US" sz="2400" dirty="0" smtClean="0">
                <a:latin typeface="+mn-lt"/>
                <a:cs typeface="Arial MT"/>
              </a:rPr>
              <a:t>Cryptology has an extensive, multicultural history. People have been making, using, and breaking codes for thousands of years, and they will not stop any time soon. Its history starts from 1900 B.C.</a:t>
            </a:r>
          </a:p>
          <a:p>
            <a:pPr marL="408940" marR="923290" lvl="1" indent="-167640" algn="just">
              <a:lnSpc>
                <a:spcPct val="107500"/>
              </a:lnSpc>
              <a:buClr>
                <a:srgbClr val="FF6200"/>
              </a:buClr>
              <a:buChar char="•"/>
              <a:tabLst>
                <a:tab pos="355600" algn="l"/>
              </a:tabLst>
            </a:pPr>
            <a:r>
              <a:rPr lang="en-US" sz="2400" dirty="0" smtClean="0">
                <a:latin typeface="+mn-lt"/>
                <a:cs typeface="Arial MT"/>
              </a:rPr>
              <a:t>Cryptography played role in World War II,</a:t>
            </a:r>
            <a:endParaRPr sz="2400" dirty="0">
              <a:latin typeface="+mn-lt"/>
              <a:cs typeface="Arial MT"/>
            </a:endParaRPr>
          </a:p>
        </p:txBody>
      </p:sp>
    </p:spTree>
    <p:extLst>
      <p:ext uri="{BB962C8B-B14F-4D97-AF65-F5344CB8AC3E}">
        <p14:creationId xmlns:p14="http://schemas.microsoft.com/office/powerpoint/2010/main" val="869919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9"/>
          <p:cNvSpPr txBox="1"/>
          <p:nvPr/>
        </p:nvSpPr>
        <p:spPr>
          <a:xfrm>
            <a:off x="152400" y="1066800"/>
            <a:ext cx="11963400" cy="4666021"/>
          </a:xfrm>
          <a:prstGeom prst="rect">
            <a:avLst/>
          </a:prstGeom>
        </p:spPr>
        <p:txBody>
          <a:bodyPr vert="horz" wrap="square" lIns="0" tIns="117475" rIns="0" bIns="0" rtlCol="0">
            <a:spAutoFit/>
          </a:bodyPr>
          <a:lstStyle/>
          <a:p>
            <a:pPr marL="184785" indent="-274320">
              <a:spcBef>
                <a:spcPts val="580"/>
              </a:spcBef>
              <a:buClr>
                <a:srgbClr val="004978"/>
              </a:buClr>
              <a:buFont typeface="Arial MT"/>
              <a:buChar char="•"/>
              <a:tabLst>
                <a:tab pos="185420" algn="l"/>
              </a:tabLst>
            </a:pPr>
            <a:r>
              <a:rPr sz="2400" b="1" spc="-5" dirty="0" smtClean="0">
                <a:latin typeface="+mn-lt"/>
                <a:cs typeface="Arial"/>
              </a:rPr>
              <a:t>Steganography</a:t>
            </a:r>
            <a:endParaRPr sz="2400" b="1" spc="-5" dirty="0">
              <a:latin typeface="+mn-lt"/>
              <a:cs typeface="Arial"/>
            </a:endParaRPr>
          </a:p>
          <a:p>
            <a:pPr marL="355600" lvl="1" indent="-114300">
              <a:lnSpc>
                <a:spcPct val="100000"/>
              </a:lnSpc>
              <a:spcBef>
                <a:spcPts val="110"/>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Hides </a:t>
            </a:r>
            <a:r>
              <a:rPr sz="2400" spc="-5" dirty="0">
                <a:solidFill>
                  <a:srgbClr val="004978"/>
                </a:solidFill>
                <a:latin typeface="+mn-lt"/>
                <a:cs typeface="Arial MT"/>
              </a:rPr>
              <a:t>the</a:t>
            </a:r>
            <a:r>
              <a:rPr sz="2400" spc="-15" dirty="0">
                <a:solidFill>
                  <a:srgbClr val="004978"/>
                </a:solidFill>
                <a:latin typeface="+mn-lt"/>
                <a:cs typeface="Arial MT"/>
              </a:rPr>
              <a:t> </a:t>
            </a:r>
            <a:r>
              <a:rPr sz="2400" spc="-5" dirty="0">
                <a:solidFill>
                  <a:srgbClr val="004978"/>
                </a:solidFill>
                <a:latin typeface="+mn-lt"/>
                <a:cs typeface="Arial MT"/>
              </a:rPr>
              <a:t>existence</a:t>
            </a:r>
            <a:r>
              <a:rPr sz="2400" spc="-10" dirty="0">
                <a:solidFill>
                  <a:srgbClr val="004978"/>
                </a:solidFill>
                <a:latin typeface="+mn-lt"/>
                <a:cs typeface="Arial MT"/>
              </a:rPr>
              <a:t> </a:t>
            </a:r>
            <a:r>
              <a:rPr sz="2400" dirty="0">
                <a:solidFill>
                  <a:srgbClr val="004978"/>
                </a:solidFill>
                <a:latin typeface="+mn-lt"/>
                <a:cs typeface="Arial MT"/>
              </a:rPr>
              <a:t>of</a:t>
            </a:r>
            <a:r>
              <a:rPr sz="2400" spc="-15" dirty="0">
                <a:solidFill>
                  <a:srgbClr val="004978"/>
                </a:solidFill>
                <a:latin typeface="+mn-lt"/>
                <a:cs typeface="Arial MT"/>
              </a:rPr>
              <a:t> </a:t>
            </a:r>
            <a:r>
              <a:rPr sz="2400" spc="-5" dirty="0">
                <a:solidFill>
                  <a:srgbClr val="004978"/>
                </a:solidFill>
                <a:latin typeface="+mn-lt"/>
                <a:cs typeface="Arial MT"/>
              </a:rPr>
              <a:t>data</a:t>
            </a:r>
            <a:endParaRPr sz="2400" dirty="0">
              <a:latin typeface="+mn-lt"/>
              <a:cs typeface="Arial MT"/>
            </a:endParaRPr>
          </a:p>
          <a:p>
            <a:pPr marL="355600" lvl="1" indent="-114300">
              <a:lnSpc>
                <a:spcPct val="100000"/>
              </a:lnSpc>
              <a:spcBef>
                <a:spcPts val="105"/>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An</a:t>
            </a:r>
            <a:r>
              <a:rPr sz="2400" spc="-10" dirty="0" smtClean="0">
                <a:solidFill>
                  <a:srgbClr val="004978"/>
                </a:solidFill>
                <a:latin typeface="+mn-lt"/>
                <a:cs typeface="Arial MT"/>
              </a:rPr>
              <a:t> </a:t>
            </a:r>
            <a:r>
              <a:rPr sz="2400" spc="-5" dirty="0">
                <a:solidFill>
                  <a:srgbClr val="004978"/>
                </a:solidFill>
                <a:latin typeface="+mn-lt"/>
                <a:cs typeface="Arial MT"/>
              </a:rPr>
              <a:t>image,</a:t>
            </a:r>
            <a:r>
              <a:rPr sz="2400" spc="-10" dirty="0">
                <a:solidFill>
                  <a:srgbClr val="004978"/>
                </a:solidFill>
                <a:latin typeface="+mn-lt"/>
                <a:cs typeface="Arial MT"/>
              </a:rPr>
              <a:t> </a:t>
            </a:r>
            <a:r>
              <a:rPr sz="2400" spc="-5" dirty="0">
                <a:solidFill>
                  <a:srgbClr val="004978"/>
                </a:solidFill>
                <a:latin typeface="+mn-lt"/>
                <a:cs typeface="Arial MT"/>
              </a:rPr>
              <a:t>audio,</a:t>
            </a:r>
            <a:r>
              <a:rPr sz="2400" spc="-10" dirty="0">
                <a:solidFill>
                  <a:srgbClr val="004978"/>
                </a:solidFill>
                <a:latin typeface="+mn-lt"/>
                <a:cs typeface="Arial MT"/>
              </a:rPr>
              <a:t> </a:t>
            </a:r>
            <a:r>
              <a:rPr sz="2400" spc="-5" dirty="0">
                <a:solidFill>
                  <a:srgbClr val="004978"/>
                </a:solidFill>
                <a:latin typeface="+mn-lt"/>
                <a:cs typeface="Arial MT"/>
              </a:rPr>
              <a:t>or</a:t>
            </a:r>
            <a:r>
              <a:rPr sz="2400" spc="-15" dirty="0">
                <a:solidFill>
                  <a:srgbClr val="004978"/>
                </a:solidFill>
                <a:latin typeface="+mn-lt"/>
                <a:cs typeface="Arial MT"/>
              </a:rPr>
              <a:t> </a:t>
            </a:r>
            <a:r>
              <a:rPr sz="2400" spc="-5" dirty="0">
                <a:solidFill>
                  <a:srgbClr val="004978"/>
                </a:solidFill>
                <a:latin typeface="+mn-lt"/>
                <a:cs typeface="Arial MT"/>
              </a:rPr>
              <a:t>video</a:t>
            </a:r>
            <a:r>
              <a:rPr sz="2400" spc="15" dirty="0">
                <a:solidFill>
                  <a:srgbClr val="004978"/>
                </a:solidFill>
                <a:latin typeface="+mn-lt"/>
                <a:cs typeface="Arial MT"/>
              </a:rPr>
              <a:t> </a:t>
            </a:r>
            <a:r>
              <a:rPr sz="2400" dirty="0">
                <a:solidFill>
                  <a:srgbClr val="004978"/>
                </a:solidFill>
                <a:latin typeface="+mn-lt"/>
                <a:cs typeface="Arial MT"/>
              </a:rPr>
              <a:t>file</a:t>
            </a:r>
            <a:r>
              <a:rPr sz="2400" spc="-20" dirty="0">
                <a:solidFill>
                  <a:srgbClr val="004978"/>
                </a:solidFill>
                <a:latin typeface="+mn-lt"/>
                <a:cs typeface="Arial MT"/>
              </a:rPr>
              <a:t> </a:t>
            </a:r>
            <a:r>
              <a:rPr sz="2400" spc="-5" dirty="0" smtClean="0">
                <a:solidFill>
                  <a:srgbClr val="004978"/>
                </a:solidFill>
                <a:latin typeface="+mn-lt"/>
                <a:cs typeface="Arial MT"/>
              </a:rPr>
              <a:t>can</a:t>
            </a:r>
            <a:r>
              <a:rPr lang="en-US" sz="2400" spc="-5" dirty="0" smtClean="0">
                <a:solidFill>
                  <a:srgbClr val="004978"/>
                </a:solidFill>
                <a:latin typeface="+mn-lt"/>
                <a:cs typeface="Arial MT"/>
              </a:rPr>
              <a:t> </a:t>
            </a:r>
            <a:r>
              <a:rPr sz="2400" dirty="0" smtClean="0">
                <a:solidFill>
                  <a:srgbClr val="004978"/>
                </a:solidFill>
                <a:latin typeface="+mn-lt"/>
                <a:cs typeface="Arial MT"/>
              </a:rPr>
              <a:t>contain</a:t>
            </a:r>
            <a:r>
              <a:rPr sz="2400" spc="-10" dirty="0" smtClean="0">
                <a:solidFill>
                  <a:srgbClr val="004978"/>
                </a:solidFill>
                <a:latin typeface="+mn-lt"/>
                <a:cs typeface="Arial MT"/>
              </a:rPr>
              <a:t> </a:t>
            </a:r>
            <a:r>
              <a:rPr sz="2400" dirty="0">
                <a:solidFill>
                  <a:srgbClr val="004978"/>
                </a:solidFill>
                <a:latin typeface="+mn-lt"/>
                <a:cs typeface="Arial MT"/>
              </a:rPr>
              <a:t>hidden</a:t>
            </a:r>
            <a:r>
              <a:rPr sz="2400" spc="-25" dirty="0">
                <a:solidFill>
                  <a:srgbClr val="004978"/>
                </a:solidFill>
                <a:latin typeface="+mn-lt"/>
                <a:cs typeface="Arial MT"/>
              </a:rPr>
              <a:t> </a:t>
            </a:r>
            <a:r>
              <a:rPr sz="2400" spc="-5" dirty="0">
                <a:solidFill>
                  <a:srgbClr val="004978"/>
                </a:solidFill>
                <a:latin typeface="+mn-lt"/>
                <a:cs typeface="Arial MT"/>
              </a:rPr>
              <a:t>messages</a:t>
            </a:r>
            <a:r>
              <a:rPr sz="2400" spc="-15" dirty="0">
                <a:solidFill>
                  <a:srgbClr val="004978"/>
                </a:solidFill>
                <a:latin typeface="+mn-lt"/>
                <a:cs typeface="Arial MT"/>
              </a:rPr>
              <a:t> </a:t>
            </a:r>
            <a:r>
              <a:rPr sz="2400" dirty="0">
                <a:solidFill>
                  <a:srgbClr val="004978"/>
                </a:solidFill>
                <a:latin typeface="+mn-lt"/>
                <a:cs typeface="Arial MT"/>
              </a:rPr>
              <a:t>embedded</a:t>
            </a:r>
            <a:r>
              <a:rPr sz="2400" spc="-35" dirty="0">
                <a:solidFill>
                  <a:srgbClr val="004978"/>
                </a:solidFill>
                <a:latin typeface="+mn-lt"/>
                <a:cs typeface="Arial MT"/>
              </a:rPr>
              <a:t> </a:t>
            </a:r>
            <a:r>
              <a:rPr sz="2400" spc="-5" dirty="0">
                <a:solidFill>
                  <a:srgbClr val="004978"/>
                </a:solidFill>
                <a:latin typeface="+mn-lt"/>
                <a:cs typeface="Arial MT"/>
              </a:rPr>
              <a:t>in </a:t>
            </a:r>
            <a:r>
              <a:rPr sz="2400" dirty="0">
                <a:solidFill>
                  <a:srgbClr val="004978"/>
                </a:solidFill>
                <a:latin typeface="+mn-lt"/>
                <a:cs typeface="Arial MT"/>
              </a:rPr>
              <a:t>the</a:t>
            </a:r>
            <a:r>
              <a:rPr sz="2400" spc="-15" dirty="0">
                <a:solidFill>
                  <a:srgbClr val="004978"/>
                </a:solidFill>
                <a:latin typeface="+mn-lt"/>
                <a:cs typeface="Arial MT"/>
              </a:rPr>
              <a:t> </a:t>
            </a:r>
            <a:r>
              <a:rPr sz="2400" dirty="0">
                <a:solidFill>
                  <a:srgbClr val="004978"/>
                </a:solidFill>
                <a:latin typeface="+mn-lt"/>
                <a:cs typeface="Arial MT"/>
              </a:rPr>
              <a:t>file</a:t>
            </a:r>
            <a:endParaRPr sz="2400" dirty="0">
              <a:latin typeface="+mn-lt"/>
              <a:cs typeface="Arial MT"/>
            </a:endParaRPr>
          </a:p>
          <a:p>
            <a:pPr marL="355600" lvl="1" indent="-114300">
              <a:lnSpc>
                <a:spcPct val="100000"/>
              </a:lnSpc>
              <a:spcBef>
                <a:spcPts val="95"/>
              </a:spcBef>
              <a:buClr>
                <a:srgbClr val="FF6200"/>
              </a:buClr>
              <a:buChar char="•"/>
              <a:tabLst>
                <a:tab pos="355600" algn="l"/>
              </a:tabLst>
            </a:pPr>
            <a:r>
              <a:rPr lang="en-US" sz="2400" spc="-5" dirty="0" smtClean="0">
                <a:solidFill>
                  <a:srgbClr val="004978"/>
                </a:solidFill>
                <a:latin typeface="+mn-lt"/>
                <a:cs typeface="Arial MT"/>
              </a:rPr>
              <a:t> </a:t>
            </a:r>
            <a:r>
              <a:rPr lang="en-US" sz="2400" dirty="0" smtClean="0">
                <a:latin typeface="+mn-lt"/>
                <a:cs typeface="Arial MT"/>
              </a:rPr>
              <a:t>The process of hiding messages; for example, hiding a message within the digital encoding of a picture or graphic so that it is almost impossible to detect that the hidden message even exists.</a:t>
            </a:r>
          </a:p>
          <a:p>
            <a:pPr marL="355600" lvl="1" indent="-114300">
              <a:lnSpc>
                <a:spcPct val="100000"/>
              </a:lnSpc>
              <a:spcBef>
                <a:spcPts val="95"/>
              </a:spcBef>
              <a:buClr>
                <a:srgbClr val="FF6200"/>
              </a:buClr>
              <a:buChar char="•"/>
              <a:tabLst>
                <a:tab pos="355600" algn="l"/>
              </a:tabLst>
            </a:pPr>
            <a:r>
              <a:rPr lang="en-US" sz="2400" dirty="0" smtClean="0">
                <a:latin typeface="+mn-lt"/>
                <a:cs typeface="Arial MT"/>
              </a:rPr>
              <a:t>Here are a few examples:</a:t>
            </a:r>
          </a:p>
          <a:p>
            <a:pPr marL="731520" lvl="1" indent="-114300">
              <a:lnSpc>
                <a:spcPct val="100000"/>
              </a:lnSpc>
              <a:spcBef>
                <a:spcPts val="95"/>
              </a:spcBef>
              <a:buChar char="•"/>
              <a:tabLst>
                <a:tab pos="355600" algn="l"/>
              </a:tabLst>
            </a:pPr>
            <a:r>
              <a:rPr lang="en-US" sz="2400" dirty="0" smtClean="0">
                <a:latin typeface="+mn-lt"/>
                <a:cs typeface="Arial MT"/>
              </a:rPr>
              <a:t>A hidden message that can be revealed by playing a video at a faster frame rate</a:t>
            </a:r>
          </a:p>
          <a:p>
            <a:pPr marL="731520" lvl="1" indent="-114300">
              <a:lnSpc>
                <a:spcPct val="100000"/>
              </a:lnSpc>
              <a:spcBef>
                <a:spcPts val="95"/>
              </a:spcBef>
              <a:buChar char="•"/>
              <a:tabLst>
                <a:tab pos="355600" algn="l"/>
              </a:tabLst>
            </a:pPr>
            <a:r>
              <a:rPr lang="en-US" sz="2400" dirty="0" smtClean="0">
                <a:latin typeface="+mn-lt"/>
                <a:cs typeface="Arial MT"/>
              </a:rPr>
              <a:t>Content that can be unveiled by playing an audio track backward</a:t>
            </a:r>
          </a:p>
          <a:p>
            <a:pPr marL="731520" lvl="1" indent="-114300">
              <a:lnSpc>
                <a:spcPct val="100000"/>
              </a:lnSpc>
              <a:spcBef>
                <a:spcPts val="95"/>
              </a:spcBef>
              <a:buChar char="•"/>
              <a:tabLst>
                <a:tab pos="355600" algn="l"/>
              </a:tabLst>
            </a:pPr>
            <a:r>
              <a:rPr lang="en-US" sz="2400" dirty="0" smtClean="0">
                <a:latin typeface="+mn-lt"/>
                <a:cs typeface="Arial MT"/>
              </a:rPr>
              <a:t>Embedding a message into an RGB image by hiding it in the red, green, or blue channel</a:t>
            </a:r>
          </a:p>
          <a:p>
            <a:pPr marL="731520" lvl="1" indent="-114300">
              <a:lnSpc>
                <a:spcPct val="100000"/>
              </a:lnSpc>
              <a:spcBef>
                <a:spcPts val="95"/>
              </a:spcBef>
              <a:buChar char="•"/>
              <a:tabLst>
                <a:tab pos="355600" algn="l"/>
              </a:tabLst>
            </a:pPr>
            <a:r>
              <a:rPr lang="en-US" sz="2400" dirty="0" smtClean="0">
                <a:latin typeface="+mn-lt"/>
                <a:cs typeface="Arial MT"/>
              </a:rPr>
              <a:t>Adding noise or sound to encrypt a message within a photo</a:t>
            </a:r>
          </a:p>
          <a:p>
            <a:pPr marL="731520" lvl="1" indent="-114300">
              <a:lnSpc>
                <a:spcPct val="100000"/>
              </a:lnSpc>
              <a:spcBef>
                <a:spcPts val="95"/>
              </a:spcBef>
              <a:buChar char="•"/>
              <a:tabLst>
                <a:tab pos="355600" algn="l"/>
              </a:tabLst>
            </a:pPr>
            <a:r>
              <a:rPr lang="en-US" sz="2400" dirty="0" smtClean="0">
                <a:latin typeface="+mn-lt"/>
                <a:cs typeface="Arial MT"/>
              </a:rPr>
              <a:t>Hiding content within the file header or metadata</a:t>
            </a:r>
            <a:endParaRPr sz="2400" dirty="0">
              <a:latin typeface="+mn-lt"/>
              <a:cs typeface="Arial MT"/>
            </a:endParaRPr>
          </a:p>
        </p:txBody>
      </p:sp>
    </p:spTree>
    <p:extLst>
      <p:ext uri="{BB962C8B-B14F-4D97-AF65-F5344CB8AC3E}">
        <p14:creationId xmlns:p14="http://schemas.microsoft.com/office/powerpoint/2010/main" val="2406081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r>
              <a:rPr lang="en-US" sz="2800" dirty="0" smtClean="0">
                <a:latin typeface="+mn-lt"/>
              </a:rPr>
              <a:t>? – Key Terms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5"/>
          <p:cNvSpPr txBox="1"/>
          <p:nvPr/>
        </p:nvSpPr>
        <p:spPr>
          <a:xfrm>
            <a:off x="187036" y="919608"/>
            <a:ext cx="11852564" cy="5552802"/>
          </a:xfrm>
          <a:prstGeom prst="rect">
            <a:avLst/>
          </a:prstGeom>
        </p:spPr>
        <p:txBody>
          <a:bodyPr vert="horz" wrap="square" lIns="0" tIns="12700" rIns="0" bIns="0" rtlCol="0">
            <a:spAutoFit/>
          </a:bodyPr>
          <a:lstStyle/>
          <a:p>
            <a:pPr marR="151765" indent="-172720">
              <a:lnSpc>
                <a:spcPct val="150000"/>
              </a:lnSpc>
              <a:buClr>
                <a:srgbClr val="004978"/>
              </a:buClr>
              <a:buFont typeface="Arial MT"/>
              <a:buChar char="•"/>
              <a:tabLst>
                <a:tab pos="185420" algn="l"/>
              </a:tabLst>
            </a:pPr>
            <a:r>
              <a:rPr sz="2400" b="1" spc="-5" dirty="0" smtClean="0">
                <a:latin typeface="+mn-lt"/>
                <a:cs typeface="Arial"/>
              </a:rPr>
              <a:t>Encryption</a:t>
            </a:r>
            <a:r>
              <a:rPr sz="2400" b="1" spc="5" dirty="0" smtClean="0">
                <a:latin typeface="+mn-lt"/>
                <a:cs typeface="Arial"/>
              </a:rPr>
              <a:t> </a:t>
            </a:r>
            <a:r>
              <a:rPr sz="2400" spc="-5" dirty="0">
                <a:latin typeface="+mn-lt"/>
                <a:cs typeface="Arial MT"/>
              </a:rPr>
              <a:t>is</a:t>
            </a:r>
            <a:r>
              <a:rPr sz="2400" spc="10" dirty="0">
                <a:latin typeface="+mn-lt"/>
                <a:cs typeface="Arial MT"/>
              </a:rPr>
              <a:t> </a:t>
            </a:r>
            <a:r>
              <a:rPr sz="2400" dirty="0">
                <a:latin typeface="+mn-lt"/>
                <a:cs typeface="Arial MT"/>
              </a:rPr>
              <a:t>the </a:t>
            </a:r>
            <a:r>
              <a:rPr sz="2400" spc="-5" dirty="0">
                <a:latin typeface="+mn-lt"/>
                <a:cs typeface="Arial MT"/>
              </a:rPr>
              <a:t>process </a:t>
            </a:r>
            <a:r>
              <a:rPr sz="2400" dirty="0">
                <a:latin typeface="+mn-lt"/>
                <a:cs typeface="Arial MT"/>
              </a:rPr>
              <a:t>of </a:t>
            </a:r>
            <a:r>
              <a:rPr sz="2400" spc="-5" dirty="0">
                <a:latin typeface="+mn-lt"/>
                <a:cs typeface="Arial MT"/>
              </a:rPr>
              <a:t>changing</a:t>
            </a:r>
            <a:r>
              <a:rPr sz="2400" spc="15" dirty="0">
                <a:latin typeface="+mn-lt"/>
                <a:cs typeface="Arial MT"/>
              </a:rPr>
              <a:t> </a:t>
            </a:r>
            <a:r>
              <a:rPr sz="2400" spc="-5" dirty="0">
                <a:latin typeface="+mn-lt"/>
                <a:cs typeface="Arial MT"/>
              </a:rPr>
              <a:t>original</a:t>
            </a:r>
            <a:r>
              <a:rPr sz="2400" spc="15" dirty="0">
                <a:latin typeface="+mn-lt"/>
                <a:cs typeface="Arial MT"/>
              </a:rPr>
              <a:t> </a:t>
            </a:r>
            <a:r>
              <a:rPr sz="2400" spc="-5" dirty="0">
                <a:latin typeface="+mn-lt"/>
                <a:cs typeface="Arial MT"/>
              </a:rPr>
              <a:t>text</a:t>
            </a:r>
            <a:r>
              <a:rPr sz="2400" dirty="0">
                <a:latin typeface="+mn-lt"/>
                <a:cs typeface="Arial MT"/>
              </a:rPr>
              <a:t> </a:t>
            </a:r>
            <a:r>
              <a:rPr sz="2400" spc="-5" dirty="0">
                <a:latin typeface="+mn-lt"/>
                <a:cs typeface="Arial MT"/>
              </a:rPr>
              <a:t>into</a:t>
            </a:r>
            <a:r>
              <a:rPr sz="2400" dirty="0">
                <a:latin typeface="+mn-lt"/>
                <a:cs typeface="Arial MT"/>
              </a:rPr>
              <a:t> </a:t>
            </a:r>
            <a:r>
              <a:rPr sz="2400" spc="-5" dirty="0">
                <a:latin typeface="+mn-lt"/>
                <a:cs typeface="Arial MT"/>
              </a:rPr>
              <a:t>a</a:t>
            </a:r>
            <a:r>
              <a:rPr sz="2400" spc="5" dirty="0">
                <a:latin typeface="+mn-lt"/>
                <a:cs typeface="Arial MT"/>
              </a:rPr>
              <a:t> </a:t>
            </a:r>
            <a:r>
              <a:rPr sz="2400" dirty="0">
                <a:latin typeface="+mn-lt"/>
                <a:cs typeface="Arial MT"/>
              </a:rPr>
              <a:t>secret </a:t>
            </a:r>
            <a:r>
              <a:rPr sz="2400" spc="-5" dirty="0">
                <a:latin typeface="+mn-lt"/>
                <a:cs typeface="Arial MT"/>
              </a:rPr>
              <a:t>message </a:t>
            </a:r>
            <a:r>
              <a:rPr sz="2400" spc="-320" dirty="0">
                <a:latin typeface="+mn-lt"/>
                <a:cs typeface="Arial MT"/>
              </a:rPr>
              <a:t> </a:t>
            </a:r>
            <a:r>
              <a:rPr sz="2400" dirty="0">
                <a:latin typeface="+mn-lt"/>
                <a:cs typeface="Arial MT"/>
              </a:rPr>
              <a:t>using</a:t>
            </a:r>
            <a:r>
              <a:rPr sz="2400" spc="-10" dirty="0">
                <a:latin typeface="+mn-lt"/>
                <a:cs typeface="Arial MT"/>
              </a:rPr>
              <a:t> </a:t>
            </a:r>
            <a:r>
              <a:rPr sz="2400" spc="-5" dirty="0">
                <a:latin typeface="+mn-lt"/>
                <a:cs typeface="Arial MT"/>
              </a:rPr>
              <a:t>cryptography</a:t>
            </a:r>
            <a:endParaRPr sz="2400" dirty="0">
              <a:latin typeface="+mn-lt"/>
              <a:cs typeface="Arial MT"/>
            </a:endParaRPr>
          </a:p>
          <a:p>
            <a:pPr indent="-172720">
              <a:lnSpc>
                <a:spcPct val="150000"/>
              </a:lnSpc>
              <a:buClr>
                <a:srgbClr val="004978"/>
              </a:buClr>
              <a:buChar char="•"/>
              <a:tabLst>
                <a:tab pos="185420" algn="l"/>
              </a:tabLst>
            </a:pPr>
            <a:r>
              <a:rPr sz="2400" dirty="0">
                <a:latin typeface="+mn-lt"/>
                <a:cs typeface="Arial MT"/>
              </a:rPr>
              <a:t>Changing</a:t>
            </a:r>
            <a:r>
              <a:rPr sz="2400" spc="10" dirty="0">
                <a:latin typeface="+mn-lt"/>
                <a:cs typeface="Arial MT"/>
              </a:rPr>
              <a:t> </a:t>
            </a:r>
            <a:r>
              <a:rPr sz="2400" dirty="0">
                <a:latin typeface="+mn-lt"/>
                <a:cs typeface="Arial MT"/>
              </a:rPr>
              <a:t>the</a:t>
            </a:r>
            <a:r>
              <a:rPr sz="2400" spc="-20" dirty="0">
                <a:latin typeface="+mn-lt"/>
                <a:cs typeface="Arial MT"/>
              </a:rPr>
              <a:t> </a:t>
            </a:r>
            <a:r>
              <a:rPr sz="2400" dirty="0">
                <a:latin typeface="+mn-lt"/>
                <a:cs typeface="Arial MT"/>
              </a:rPr>
              <a:t>secret</a:t>
            </a:r>
            <a:r>
              <a:rPr sz="2400" spc="-10" dirty="0">
                <a:latin typeface="+mn-lt"/>
                <a:cs typeface="Arial MT"/>
              </a:rPr>
              <a:t> </a:t>
            </a:r>
            <a:r>
              <a:rPr sz="2400" dirty="0">
                <a:latin typeface="+mn-lt"/>
                <a:cs typeface="Arial MT"/>
              </a:rPr>
              <a:t>message</a:t>
            </a:r>
            <a:r>
              <a:rPr sz="2400" spc="-5" dirty="0">
                <a:latin typeface="+mn-lt"/>
                <a:cs typeface="Arial MT"/>
              </a:rPr>
              <a:t> </a:t>
            </a:r>
            <a:r>
              <a:rPr sz="2400" dirty="0">
                <a:latin typeface="+mn-lt"/>
                <a:cs typeface="Arial MT"/>
              </a:rPr>
              <a:t>back</a:t>
            </a:r>
            <a:r>
              <a:rPr sz="2400" spc="-5" dirty="0">
                <a:latin typeface="+mn-lt"/>
                <a:cs typeface="Arial MT"/>
              </a:rPr>
              <a:t> </a:t>
            </a:r>
            <a:r>
              <a:rPr sz="2400" dirty="0">
                <a:latin typeface="+mn-lt"/>
                <a:cs typeface="Arial MT"/>
              </a:rPr>
              <a:t>to</a:t>
            </a:r>
            <a:r>
              <a:rPr sz="2400" spc="-5" dirty="0">
                <a:latin typeface="+mn-lt"/>
                <a:cs typeface="Arial MT"/>
              </a:rPr>
              <a:t> </a:t>
            </a:r>
            <a:r>
              <a:rPr sz="2400" dirty="0">
                <a:latin typeface="+mn-lt"/>
                <a:cs typeface="Arial MT"/>
              </a:rPr>
              <a:t>its </a:t>
            </a:r>
            <a:r>
              <a:rPr sz="2400" spc="-5" dirty="0">
                <a:latin typeface="+mn-lt"/>
                <a:cs typeface="Arial MT"/>
              </a:rPr>
              <a:t>original</a:t>
            </a:r>
            <a:r>
              <a:rPr sz="2400" spc="10" dirty="0">
                <a:latin typeface="+mn-lt"/>
                <a:cs typeface="Arial MT"/>
              </a:rPr>
              <a:t> </a:t>
            </a:r>
            <a:r>
              <a:rPr sz="2400" spc="5" dirty="0">
                <a:latin typeface="+mn-lt"/>
                <a:cs typeface="Arial MT"/>
              </a:rPr>
              <a:t>form</a:t>
            </a:r>
            <a:r>
              <a:rPr sz="2400" spc="-10" dirty="0">
                <a:latin typeface="+mn-lt"/>
                <a:cs typeface="Arial MT"/>
              </a:rPr>
              <a:t> </a:t>
            </a:r>
            <a:r>
              <a:rPr sz="2400" spc="-5" dirty="0">
                <a:latin typeface="+mn-lt"/>
                <a:cs typeface="Arial MT"/>
              </a:rPr>
              <a:t>is</a:t>
            </a:r>
            <a:r>
              <a:rPr sz="2400" dirty="0">
                <a:latin typeface="+mn-lt"/>
                <a:cs typeface="Arial MT"/>
              </a:rPr>
              <a:t> </a:t>
            </a:r>
            <a:r>
              <a:rPr sz="2400" spc="-5" dirty="0">
                <a:latin typeface="+mn-lt"/>
                <a:cs typeface="Arial MT"/>
              </a:rPr>
              <a:t>known</a:t>
            </a:r>
            <a:r>
              <a:rPr sz="2400" spc="5" dirty="0">
                <a:latin typeface="+mn-lt"/>
                <a:cs typeface="Arial MT"/>
              </a:rPr>
              <a:t> </a:t>
            </a:r>
            <a:r>
              <a:rPr sz="2400" dirty="0" smtClean="0">
                <a:latin typeface="+mn-lt"/>
                <a:cs typeface="Arial MT"/>
              </a:rPr>
              <a:t>as</a:t>
            </a:r>
            <a:r>
              <a:rPr lang="en-US" sz="2400" dirty="0" smtClean="0">
                <a:latin typeface="+mn-lt"/>
                <a:cs typeface="Arial MT"/>
              </a:rPr>
              <a:t> </a:t>
            </a:r>
            <a:r>
              <a:rPr sz="2400" b="1" spc="-5" dirty="0" smtClean="0">
                <a:latin typeface="+mn-lt"/>
                <a:cs typeface="Arial"/>
              </a:rPr>
              <a:t>decryption</a:t>
            </a:r>
            <a:endParaRPr sz="2400" dirty="0">
              <a:latin typeface="+mn-lt"/>
              <a:cs typeface="Arial"/>
            </a:endParaRPr>
          </a:p>
          <a:p>
            <a:pPr indent="-172720">
              <a:lnSpc>
                <a:spcPct val="150000"/>
              </a:lnSpc>
              <a:buClr>
                <a:srgbClr val="004978"/>
              </a:buClr>
              <a:buFont typeface="Arial MT"/>
              <a:buChar char="•"/>
              <a:tabLst>
                <a:tab pos="185420" algn="l"/>
              </a:tabLst>
            </a:pPr>
            <a:r>
              <a:rPr sz="2400" b="1" i="1" dirty="0">
                <a:latin typeface="+mn-lt"/>
                <a:cs typeface="Arial"/>
              </a:rPr>
              <a:t>Plaintext</a:t>
            </a:r>
            <a:r>
              <a:rPr sz="2400" b="1" i="1" spc="-30" dirty="0">
                <a:latin typeface="+mn-lt"/>
                <a:cs typeface="Arial"/>
              </a:rPr>
              <a:t> </a:t>
            </a:r>
            <a:r>
              <a:rPr sz="2400" spc="-5" dirty="0">
                <a:latin typeface="+mn-lt"/>
                <a:cs typeface="Arial MT"/>
              </a:rPr>
              <a:t>is</a:t>
            </a:r>
            <a:r>
              <a:rPr sz="2400" spc="5" dirty="0">
                <a:latin typeface="+mn-lt"/>
                <a:cs typeface="Arial MT"/>
              </a:rPr>
              <a:t> </a:t>
            </a:r>
            <a:r>
              <a:rPr sz="2400" spc="-5" dirty="0">
                <a:latin typeface="+mn-lt"/>
                <a:cs typeface="Arial MT"/>
              </a:rPr>
              <a:t>unencrypted data</a:t>
            </a:r>
            <a:r>
              <a:rPr sz="2400" spc="-15" dirty="0">
                <a:latin typeface="+mn-lt"/>
                <a:cs typeface="Arial MT"/>
              </a:rPr>
              <a:t> </a:t>
            </a:r>
            <a:r>
              <a:rPr sz="2400" dirty="0">
                <a:latin typeface="+mn-lt"/>
                <a:cs typeface="Arial MT"/>
              </a:rPr>
              <a:t>to </a:t>
            </a:r>
            <a:r>
              <a:rPr sz="2400" spc="-5" dirty="0">
                <a:latin typeface="+mn-lt"/>
                <a:cs typeface="Arial MT"/>
              </a:rPr>
              <a:t>be encrypted</a:t>
            </a:r>
            <a:r>
              <a:rPr sz="2400" spc="5" dirty="0">
                <a:latin typeface="+mn-lt"/>
                <a:cs typeface="Arial MT"/>
              </a:rPr>
              <a:t> </a:t>
            </a:r>
            <a:r>
              <a:rPr sz="2400" dirty="0">
                <a:latin typeface="+mn-lt"/>
                <a:cs typeface="Arial MT"/>
              </a:rPr>
              <a:t>or</a:t>
            </a:r>
            <a:r>
              <a:rPr sz="2400" spc="-5" dirty="0">
                <a:latin typeface="+mn-lt"/>
                <a:cs typeface="Arial MT"/>
              </a:rPr>
              <a:t> is</a:t>
            </a:r>
            <a:r>
              <a:rPr sz="2400" spc="5" dirty="0">
                <a:latin typeface="+mn-lt"/>
                <a:cs typeface="Arial MT"/>
              </a:rPr>
              <a:t> </a:t>
            </a:r>
            <a:r>
              <a:rPr sz="2400" dirty="0">
                <a:latin typeface="+mn-lt"/>
                <a:cs typeface="Arial MT"/>
              </a:rPr>
              <a:t>the</a:t>
            </a:r>
            <a:r>
              <a:rPr sz="2400" spc="-5" dirty="0">
                <a:latin typeface="+mn-lt"/>
                <a:cs typeface="Arial MT"/>
              </a:rPr>
              <a:t> </a:t>
            </a:r>
            <a:r>
              <a:rPr sz="2400" dirty="0">
                <a:latin typeface="+mn-lt"/>
                <a:cs typeface="Arial MT"/>
              </a:rPr>
              <a:t>output</a:t>
            </a:r>
            <a:r>
              <a:rPr sz="2400" spc="-15" dirty="0">
                <a:latin typeface="+mn-lt"/>
                <a:cs typeface="Arial MT"/>
              </a:rPr>
              <a:t> </a:t>
            </a:r>
            <a:r>
              <a:rPr sz="2400" dirty="0">
                <a:latin typeface="+mn-lt"/>
                <a:cs typeface="Arial MT"/>
              </a:rPr>
              <a:t>of</a:t>
            </a:r>
            <a:r>
              <a:rPr sz="2400" spc="-5" dirty="0">
                <a:latin typeface="+mn-lt"/>
                <a:cs typeface="Arial MT"/>
              </a:rPr>
              <a:t> decryption</a:t>
            </a:r>
            <a:endParaRPr sz="2400" dirty="0">
              <a:latin typeface="+mn-lt"/>
              <a:cs typeface="Arial MT"/>
            </a:endParaRPr>
          </a:p>
          <a:p>
            <a:pPr indent="-172720">
              <a:lnSpc>
                <a:spcPct val="150000"/>
              </a:lnSpc>
              <a:buClr>
                <a:srgbClr val="004978"/>
              </a:buClr>
              <a:buFont typeface="Arial MT"/>
              <a:buChar char="•"/>
              <a:tabLst>
                <a:tab pos="185420" algn="l"/>
              </a:tabLst>
            </a:pPr>
            <a:r>
              <a:rPr sz="2400" b="1" i="1" dirty="0">
                <a:latin typeface="+mn-lt"/>
                <a:cs typeface="Arial"/>
              </a:rPr>
              <a:t>Ciphertext</a:t>
            </a:r>
            <a:r>
              <a:rPr sz="2400" b="1" i="1" spc="-25" dirty="0">
                <a:latin typeface="+mn-lt"/>
                <a:cs typeface="Arial"/>
              </a:rPr>
              <a:t> </a:t>
            </a:r>
            <a:r>
              <a:rPr sz="2400" spc="-5" dirty="0">
                <a:latin typeface="+mn-lt"/>
                <a:cs typeface="Arial MT"/>
              </a:rPr>
              <a:t>is</a:t>
            </a:r>
            <a:r>
              <a:rPr sz="2400" spc="5" dirty="0">
                <a:latin typeface="+mn-lt"/>
                <a:cs typeface="Arial MT"/>
              </a:rPr>
              <a:t> </a:t>
            </a:r>
            <a:r>
              <a:rPr sz="2400" dirty="0">
                <a:latin typeface="+mn-lt"/>
                <a:cs typeface="Arial MT"/>
              </a:rPr>
              <a:t>the</a:t>
            </a:r>
            <a:r>
              <a:rPr sz="2400" spc="-10" dirty="0">
                <a:latin typeface="+mn-lt"/>
                <a:cs typeface="Arial MT"/>
              </a:rPr>
              <a:t> </a:t>
            </a:r>
            <a:r>
              <a:rPr sz="2400" dirty="0">
                <a:latin typeface="+mn-lt"/>
                <a:cs typeface="Arial MT"/>
              </a:rPr>
              <a:t>scrambled </a:t>
            </a:r>
            <a:r>
              <a:rPr sz="2400" spc="-5" dirty="0">
                <a:latin typeface="+mn-lt"/>
                <a:cs typeface="Arial MT"/>
              </a:rPr>
              <a:t>and</a:t>
            </a:r>
            <a:r>
              <a:rPr sz="2400" spc="-20" dirty="0">
                <a:latin typeface="+mn-lt"/>
                <a:cs typeface="Arial MT"/>
              </a:rPr>
              <a:t> </a:t>
            </a:r>
            <a:r>
              <a:rPr sz="2400" spc="-5" dirty="0">
                <a:latin typeface="+mn-lt"/>
                <a:cs typeface="Arial MT"/>
              </a:rPr>
              <a:t>unreadable </a:t>
            </a:r>
            <a:r>
              <a:rPr sz="2400" dirty="0">
                <a:latin typeface="+mn-lt"/>
                <a:cs typeface="Arial MT"/>
              </a:rPr>
              <a:t>output</a:t>
            </a:r>
            <a:r>
              <a:rPr sz="2400" spc="-35" dirty="0">
                <a:latin typeface="+mn-lt"/>
                <a:cs typeface="Arial MT"/>
              </a:rPr>
              <a:t> </a:t>
            </a:r>
            <a:r>
              <a:rPr sz="2400" dirty="0">
                <a:latin typeface="+mn-lt"/>
                <a:cs typeface="Arial MT"/>
              </a:rPr>
              <a:t>of</a:t>
            </a:r>
            <a:r>
              <a:rPr sz="2400" spc="-5" dirty="0">
                <a:latin typeface="+mn-lt"/>
                <a:cs typeface="Arial MT"/>
              </a:rPr>
              <a:t> encryption</a:t>
            </a:r>
            <a:endParaRPr sz="2400" dirty="0">
              <a:latin typeface="+mn-lt"/>
              <a:cs typeface="Arial MT"/>
            </a:endParaRPr>
          </a:p>
          <a:p>
            <a:pPr indent="-172720">
              <a:lnSpc>
                <a:spcPct val="150000"/>
              </a:lnSpc>
              <a:buClr>
                <a:srgbClr val="004978"/>
              </a:buClr>
              <a:buFont typeface="Arial MT"/>
              <a:buChar char="•"/>
              <a:tabLst>
                <a:tab pos="185420" algn="l"/>
              </a:tabLst>
            </a:pPr>
            <a:r>
              <a:rPr sz="2400" b="1" i="1" dirty="0">
                <a:latin typeface="+mn-lt"/>
                <a:cs typeface="Arial"/>
              </a:rPr>
              <a:t>Cleartext</a:t>
            </a:r>
            <a:r>
              <a:rPr sz="2400" b="1" i="1" spc="-25" dirty="0">
                <a:latin typeface="+mn-lt"/>
                <a:cs typeface="Arial"/>
              </a:rPr>
              <a:t> </a:t>
            </a:r>
            <a:r>
              <a:rPr sz="2400" spc="-5" dirty="0">
                <a:latin typeface="+mn-lt"/>
                <a:cs typeface="Arial MT"/>
              </a:rPr>
              <a:t>data</a:t>
            </a:r>
            <a:r>
              <a:rPr sz="2400" dirty="0">
                <a:latin typeface="+mn-lt"/>
                <a:cs typeface="Arial MT"/>
              </a:rPr>
              <a:t> </a:t>
            </a:r>
            <a:r>
              <a:rPr sz="2400" spc="-5" dirty="0">
                <a:latin typeface="+mn-lt"/>
                <a:cs typeface="Arial MT"/>
              </a:rPr>
              <a:t>is</a:t>
            </a:r>
            <a:r>
              <a:rPr sz="2400" spc="5" dirty="0">
                <a:latin typeface="+mn-lt"/>
                <a:cs typeface="Arial MT"/>
              </a:rPr>
              <a:t> </a:t>
            </a:r>
            <a:r>
              <a:rPr sz="2400" spc="-5" dirty="0">
                <a:latin typeface="+mn-lt"/>
                <a:cs typeface="Arial MT"/>
              </a:rPr>
              <a:t>data</a:t>
            </a:r>
            <a:r>
              <a:rPr sz="2400" spc="-15" dirty="0">
                <a:latin typeface="+mn-lt"/>
                <a:cs typeface="Arial MT"/>
              </a:rPr>
              <a:t> </a:t>
            </a:r>
            <a:r>
              <a:rPr sz="2400" dirty="0">
                <a:latin typeface="+mn-lt"/>
                <a:cs typeface="Arial MT"/>
              </a:rPr>
              <a:t>stored</a:t>
            </a:r>
            <a:r>
              <a:rPr sz="2400" spc="-5" dirty="0">
                <a:latin typeface="+mn-lt"/>
                <a:cs typeface="Arial MT"/>
              </a:rPr>
              <a:t> or</a:t>
            </a:r>
            <a:r>
              <a:rPr sz="2400" spc="-10" dirty="0">
                <a:latin typeface="+mn-lt"/>
                <a:cs typeface="Arial MT"/>
              </a:rPr>
              <a:t> </a:t>
            </a:r>
            <a:r>
              <a:rPr sz="2400" dirty="0">
                <a:latin typeface="+mn-lt"/>
                <a:cs typeface="Arial MT"/>
              </a:rPr>
              <a:t>transmitted</a:t>
            </a:r>
            <a:r>
              <a:rPr sz="2400" spc="-15" dirty="0">
                <a:latin typeface="+mn-lt"/>
                <a:cs typeface="Arial MT"/>
              </a:rPr>
              <a:t> </a:t>
            </a:r>
            <a:r>
              <a:rPr sz="2400" spc="-5" dirty="0">
                <a:latin typeface="+mn-lt"/>
                <a:cs typeface="Arial MT"/>
              </a:rPr>
              <a:t>without</a:t>
            </a:r>
            <a:r>
              <a:rPr sz="2400" spc="5" dirty="0">
                <a:latin typeface="+mn-lt"/>
                <a:cs typeface="Arial MT"/>
              </a:rPr>
              <a:t> </a:t>
            </a:r>
            <a:r>
              <a:rPr sz="2400" spc="-5" dirty="0">
                <a:latin typeface="+mn-lt"/>
                <a:cs typeface="Arial MT"/>
              </a:rPr>
              <a:t>encryption</a:t>
            </a:r>
            <a:endParaRPr sz="2400" dirty="0">
              <a:latin typeface="+mn-lt"/>
              <a:cs typeface="Arial MT"/>
            </a:endParaRPr>
          </a:p>
          <a:p>
            <a:pPr indent="-172720">
              <a:lnSpc>
                <a:spcPct val="150000"/>
              </a:lnSpc>
              <a:buClr>
                <a:srgbClr val="004978"/>
              </a:buClr>
              <a:buChar char="•"/>
              <a:tabLst>
                <a:tab pos="185420" algn="l"/>
              </a:tabLst>
            </a:pPr>
            <a:r>
              <a:rPr sz="2400" spc="-5" dirty="0">
                <a:latin typeface="+mn-lt"/>
                <a:cs typeface="Arial MT"/>
              </a:rPr>
              <a:t>Plaintext</a:t>
            </a:r>
            <a:r>
              <a:rPr sz="2400" spc="-10" dirty="0">
                <a:latin typeface="+mn-lt"/>
                <a:cs typeface="Arial MT"/>
              </a:rPr>
              <a:t> </a:t>
            </a:r>
            <a:r>
              <a:rPr sz="2400" dirty="0">
                <a:latin typeface="+mn-lt"/>
                <a:cs typeface="Arial MT"/>
              </a:rPr>
              <a:t>data</a:t>
            </a:r>
            <a:r>
              <a:rPr sz="2400" spc="-5" dirty="0">
                <a:latin typeface="+mn-lt"/>
                <a:cs typeface="Arial MT"/>
              </a:rPr>
              <a:t> </a:t>
            </a:r>
            <a:r>
              <a:rPr sz="2400" dirty="0">
                <a:latin typeface="+mn-lt"/>
                <a:cs typeface="Arial MT"/>
              </a:rPr>
              <a:t>is</a:t>
            </a:r>
            <a:r>
              <a:rPr sz="2400" spc="5" dirty="0">
                <a:latin typeface="+mn-lt"/>
                <a:cs typeface="Arial MT"/>
              </a:rPr>
              <a:t> </a:t>
            </a:r>
            <a:r>
              <a:rPr sz="2400" dirty="0">
                <a:latin typeface="+mn-lt"/>
                <a:cs typeface="Arial MT"/>
              </a:rPr>
              <a:t>input</a:t>
            </a:r>
            <a:r>
              <a:rPr sz="2400" spc="-10" dirty="0">
                <a:latin typeface="+mn-lt"/>
                <a:cs typeface="Arial MT"/>
              </a:rPr>
              <a:t> </a:t>
            </a:r>
            <a:r>
              <a:rPr sz="2400" dirty="0">
                <a:latin typeface="+mn-lt"/>
                <a:cs typeface="Arial MT"/>
              </a:rPr>
              <a:t>into</a:t>
            </a:r>
            <a:r>
              <a:rPr sz="2400" spc="-5" dirty="0">
                <a:latin typeface="+mn-lt"/>
                <a:cs typeface="Arial MT"/>
              </a:rPr>
              <a:t> </a:t>
            </a:r>
            <a:r>
              <a:rPr sz="2400" dirty="0">
                <a:latin typeface="+mn-lt"/>
                <a:cs typeface="Arial MT"/>
              </a:rPr>
              <a:t>a</a:t>
            </a:r>
            <a:r>
              <a:rPr sz="2400" spc="-25" dirty="0">
                <a:latin typeface="+mn-lt"/>
                <a:cs typeface="Arial MT"/>
              </a:rPr>
              <a:t> </a:t>
            </a:r>
            <a:r>
              <a:rPr sz="2400" b="1" spc="-5" dirty="0">
                <a:latin typeface="+mn-lt"/>
                <a:cs typeface="Arial"/>
              </a:rPr>
              <a:t>cryptographic</a:t>
            </a:r>
            <a:r>
              <a:rPr sz="2400" b="1" spc="15" dirty="0">
                <a:latin typeface="+mn-lt"/>
                <a:cs typeface="Arial"/>
              </a:rPr>
              <a:t> </a:t>
            </a:r>
            <a:r>
              <a:rPr sz="2400" b="1" dirty="0">
                <a:latin typeface="+mn-lt"/>
                <a:cs typeface="Arial"/>
              </a:rPr>
              <a:t>algorithm </a:t>
            </a:r>
            <a:r>
              <a:rPr sz="2400" spc="-5" dirty="0">
                <a:latin typeface="+mn-lt"/>
                <a:cs typeface="Arial MT"/>
              </a:rPr>
              <a:t>(also</a:t>
            </a:r>
            <a:r>
              <a:rPr sz="2400" dirty="0">
                <a:latin typeface="+mn-lt"/>
                <a:cs typeface="Arial MT"/>
              </a:rPr>
              <a:t> called</a:t>
            </a:r>
            <a:r>
              <a:rPr sz="2400" spc="5" dirty="0">
                <a:latin typeface="+mn-lt"/>
                <a:cs typeface="Arial MT"/>
              </a:rPr>
              <a:t> </a:t>
            </a:r>
            <a:r>
              <a:rPr sz="2400" dirty="0">
                <a:latin typeface="+mn-lt"/>
                <a:cs typeface="Arial MT"/>
              </a:rPr>
              <a:t>a</a:t>
            </a:r>
            <a:r>
              <a:rPr sz="2400" spc="-5" dirty="0">
                <a:latin typeface="+mn-lt"/>
                <a:cs typeface="Arial MT"/>
              </a:rPr>
              <a:t> </a:t>
            </a:r>
            <a:r>
              <a:rPr sz="2400" i="1" dirty="0">
                <a:latin typeface="+mn-lt"/>
                <a:cs typeface="Arial"/>
              </a:rPr>
              <a:t>cipher</a:t>
            </a:r>
            <a:r>
              <a:rPr sz="2400" dirty="0">
                <a:latin typeface="+mn-lt"/>
                <a:cs typeface="Arial MT"/>
              </a:rPr>
              <a:t>)</a:t>
            </a:r>
          </a:p>
          <a:p>
            <a:pPr marL="355600" marR="456565" lvl="1" indent="-114300" algn="just">
              <a:lnSpc>
                <a:spcPct val="150000"/>
              </a:lnSpc>
              <a:buClr>
                <a:srgbClr val="FF6200"/>
              </a:buClr>
              <a:buChar char="•"/>
              <a:tabLst>
                <a:tab pos="355600" algn="l"/>
              </a:tabLst>
            </a:pPr>
            <a:r>
              <a:rPr lang="en-US" sz="2400" dirty="0" smtClean="0">
                <a:solidFill>
                  <a:srgbClr val="004978"/>
                </a:solidFill>
                <a:latin typeface="+mn-lt"/>
                <a:cs typeface="Arial MT"/>
              </a:rPr>
              <a:t> </a:t>
            </a:r>
            <a:r>
              <a:rPr sz="2400" dirty="0" smtClean="0">
                <a:solidFill>
                  <a:srgbClr val="004978"/>
                </a:solidFill>
                <a:latin typeface="+mn-lt"/>
                <a:cs typeface="Arial MT"/>
              </a:rPr>
              <a:t>It </a:t>
            </a:r>
            <a:r>
              <a:rPr sz="2400" dirty="0">
                <a:solidFill>
                  <a:srgbClr val="004978"/>
                </a:solidFill>
                <a:latin typeface="+mn-lt"/>
                <a:cs typeface="Arial MT"/>
              </a:rPr>
              <a:t>consists of procedures based on a mathematical formula used to  encrypt and decrypt the </a:t>
            </a:r>
            <a:r>
              <a:rPr sz="2400" dirty="0" smtClean="0">
                <a:solidFill>
                  <a:srgbClr val="004978"/>
                </a:solidFill>
                <a:latin typeface="+mn-lt"/>
                <a:cs typeface="Arial MT"/>
              </a:rPr>
              <a:t>data</a:t>
            </a:r>
            <a:endParaRPr lang="en-US" sz="2400" dirty="0" smtClean="0">
              <a:solidFill>
                <a:srgbClr val="004978"/>
              </a:solidFill>
              <a:latin typeface="+mn-lt"/>
              <a:cs typeface="Arial MT"/>
            </a:endParaRPr>
          </a:p>
          <a:p>
            <a:pPr marL="91440" marR="456565" lvl="1" indent="-91440" algn="just">
              <a:buClr>
                <a:srgbClr val="004978"/>
              </a:buClr>
              <a:buFont typeface="Arial MT"/>
              <a:buChar char="•"/>
              <a:tabLst>
                <a:tab pos="185420" algn="l"/>
              </a:tabLst>
            </a:pPr>
            <a:r>
              <a:rPr lang="en-US" sz="2400" b="1" i="1" dirty="0" smtClean="0">
                <a:latin typeface="+mn-lt"/>
                <a:cs typeface="Arial"/>
              </a:rPr>
              <a:t> Cryptanalysis </a:t>
            </a:r>
            <a:r>
              <a:rPr lang="en-US" sz="2400" dirty="0">
                <a:latin typeface="+mn-lt"/>
                <a:cs typeface="Arial"/>
              </a:rPr>
              <a:t>is the process of obtaining the plaintext message from a </a:t>
            </a:r>
            <a:r>
              <a:rPr lang="en-US" sz="2400" dirty="0" err="1">
                <a:latin typeface="+mn-lt"/>
                <a:cs typeface="Arial"/>
              </a:rPr>
              <a:t>ciphertext</a:t>
            </a:r>
            <a:r>
              <a:rPr lang="en-US" sz="2400" dirty="0">
                <a:latin typeface="+mn-lt"/>
                <a:cs typeface="Arial"/>
              </a:rPr>
              <a:t> message without knowing the keys used to perform the encryption.</a:t>
            </a:r>
          </a:p>
          <a:p>
            <a:pPr marL="91440" marR="456565" lvl="1" indent="-91440" algn="just">
              <a:buClr>
                <a:srgbClr val="004978"/>
              </a:buClr>
              <a:buFont typeface="Arial MT"/>
              <a:buChar char="•"/>
              <a:tabLst>
                <a:tab pos="185420" algn="l"/>
              </a:tabLst>
            </a:pPr>
            <a:r>
              <a:rPr lang="en-US" sz="2400" b="1" i="1" dirty="0">
                <a:latin typeface="+mn-lt"/>
                <a:cs typeface="Arial"/>
              </a:rPr>
              <a:t> </a:t>
            </a:r>
            <a:r>
              <a:rPr lang="en-US" sz="2400" b="1" i="1" dirty="0" smtClean="0">
                <a:latin typeface="+mn-lt"/>
                <a:cs typeface="Arial"/>
              </a:rPr>
              <a:t>Cryptology</a:t>
            </a:r>
            <a:r>
              <a:rPr lang="en-US" sz="2400" b="1" dirty="0" smtClean="0">
                <a:latin typeface="+mn-lt"/>
                <a:cs typeface="Arial"/>
              </a:rPr>
              <a:t> </a:t>
            </a:r>
            <a:r>
              <a:rPr lang="en-US" sz="2400" dirty="0" smtClean="0">
                <a:latin typeface="+mn-lt"/>
                <a:cs typeface="Arial"/>
              </a:rPr>
              <a:t>is the </a:t>
            </a:r>
            <a:r>
              <a:rPr lang="en-US" sz="2400" dirty="0">
                <a:latin typeface="+mn-lt"/>
                <a:cs typeface="Arial"/>
              </a:rPr>
              <a:t>field of science that encompasses cryptography and cryptanalysis.</a:t>
            </a:r>
            <a:endParaRPr sz="2400" dirty="0">
              <a:latin typeface="+mn-lt"/>
              <a:cs typeface="Arial"/>
            </a:endParaRPr>
          </a:p>
        </p:txBody>
      </p:sp>
    </p:spTree>
    <p:extLst>
      <p:ext uri="{BB962C8B-B14F-4D97-AF65-F5344CB8AC3E}">
        <p14:creationId xmlns:p14="http://schemas.microsoft.com/office/powerpoint/2010/main" val="3969377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3" name="Rectangle 2"/>
          <p:cNvSpPr/>
          <p:nvPr/>
        </p:nvSpPr>
        <p:spPr>
          <a:xfrm>
            <a:off x="76200" y="990600"/>
            <a:ext cx="11734800" cy="1646605"/>
          </a:xfrm>
          <a:prstGeom prst="rect">
            <a:avLst/>
          </a:prstGeom>
        </p:spPr>
        <p:txBody>
          <a:bodyPr wrap="square">
            <a:spAutoFit/>
          </a:bodyPr>
          <a:lstStyle/>
          <a:p>
            <a:pPr marL="184785" indent="-172720">
              <a:lnSpc>
                <a:spcPct val="100000"/>
              </a:lnSpc>
              <a:spcBef>
                <a:spcPts val="705"/>
              </a:spcBef>
              <a:buClr>
                <a:srgbClr val="004978"/>
              </a:buClr>
              <a:buChar char="•"/>
              <a:tabLst>
                <a:tab pos="184785" algn="l"/>
                <a:tab pos="185420" algn="l"/>
              </a:tabLst>
            </a:pPr>
            <a:r>
              <a:rPr lang="en-US" sz="2400" spc="-5" dirty="0" smtClean="0">
                <a:latin typeface="+mn-lt"/>
                <a:cs typeface="Arial MT"/>
              </a:rPr>
              <a:t>A</a:t>
            </a:r>
            <a:r>
              <a:rPr lang="en-US" sz="2400" spc="-60" dirty="0" smtClean="0">
                <a:latin typeface="+mn-lt"/>
                <a:cs typeface="Arial MT"/>
              </a:rPr>
              <a:t> </a:t>
            </a:r>
            <a:r>
              <a:rPr lang="en-US" sz="2400" dirty="0" smtClean="0">
                <a:latin typeface="+mn-lt"/>
                <a:cs typeface="Arial MT"/>
              </a:rPr>
              <a:t>key</a:t>
            </a:r>
            <a:r>
              <a:rPr lang="en-US" sz="2400" spc="-15" dirty="0" smtClean="0">
                <a:latin typeface="+mn-lt"/>
                <a:cs typeface="Arial MT"/>
              </a:rPr>
              <a:t> </a:t>
            </a:r>
            <a:r>
              <a:rPr lang="en-US" sz="2400" spc="-5" dirty="0" smtClean="0">
                <a:latin typeface="+mn-lt"/>
                <a:cs typeface="Arial MT"/>
              </a:rPr>
              <a:t>is</a:t>
            </a:r>
            <a:r>
              <a:rPr lang="en-US" sz="2400" spc="5" dirty="0" smtClean="0">
                <a:latin typeface="+mn-lt"/>
                <a:cs typeface="Arial MT"/>
              </a:rPr>
              <a:t> </a:t>
            </a:r>
            <a:r>
              <a:rPr lang="en-US" sz="2400" spc="-5" dirty="0" smtClean="0">
                <a:latin typeface="+mn-lt"/>
                <a:cs typeface="Arial MT"/>
              </a:rPr>
              <a:t>a</a:t>
            </a:r>
            <a:r>
              <a:rPr lang="en-US" sz="2400" dirty="0" smtClean="0">
                <a:latin typeface="+mn-lt"/>
                <a:cs typeface="Arial MT"/>
              </a:rPr>
              <a:t> mathematical</a:t>
            </a:r>
            <a:r>
              <a:rPr lang="en-US" sz="2400" spc="-25" dirty="0" smtClean="0">
                <a:latin typeface="+mn-lt"/>
                <a:cs typeface="Arial MT"/>
              </a:rPr>
              <a:t> </a:t>
            </a:r>
            <a:r>
              <a:rPr lang="en-US" sz="2400" spc="-10" dirty="0" smtClean="0">
                <a:latin typeface="+mn-lt"/>
                <a:cs typeface="Arial MT"/>
              </a:rPr>
              <a:t>value</a:t>
            </a:r>
            <a:r>
              <a:rPr lang="en-US" sz="2400" spc="30" dirty="0" smtClean="0">
                <a:latin typeface="+mn-lt"/>
                <a:cs typeface="Arial MT"/>
              </a:rPr>
              <a:t> </a:t>
            </a:r>
            <a:r>
              <a:rPr lang="en-US" sz="2400" spc="-5" dirty="0" smtClean="0">
                <a:latin typeface="+mn-lt"/>
                <a:cs typeface="Arial MT"/>
              </a:rPr>
              <a:t>entered</a:t>
            </a:r>
            <a:r>
              <a:rPr lang="en-US" sz="2400" spc="5" dirty="0" smtClean="0">
                <a:latin typeface="+mn-lt"/>
                <a:cs typeface="Arial MT"/>
              </a:rPr>
              <a:t> </a:t>
            </a:r>
            <a:r>
              <a:rPr lang="en-US" sz="2400" spc="-5" dirty="0" smtClean="0">
                <a:latin typeface="+mn-lt"/>
                <a:cs typeface="Arial MT"/>
              </a:rPr>
              <a:t>into</a:t>
            </a:r>
            <a:r>
              <a:rPr lang="en-US" sz="2400" spc="10" dirty="0" smtClean="0">
                <a:latin typeface="+mn-lt"/>
                <a:cs typeface="Arial MT"/>
              </a:rPr>
              <a:t> </a:t>
            </a:r>
            <a:r>
              <a:rPr lang="en-US" sz="2400" spc="-5" dirty="0" smtClean="0">
                <a:latin typeface="+mn-lt"/>
                <a:cs typeface="Arial MT"/>
              </a:rPr>
              <a:t>the</a:t>
            </a:r>
            <a:r>
              <a:rPr lang="en-US" sz="2400" spc="5" dirty="0" smtClean="0">
                <a:latin typeface="+mn-lt"/>
                <a:cs typeface="Arial MT"/>
              </a:rPr>
              <a:t> </a:t>
            </a:r>
            <a:r>
              <a:rPr lang="en-US" sz="2400" spc="-5" dirty="0" smtClean="0">
                <a:latin typeface="+mn-lt"/>
                <a:cs typeface="Arial MT"/>
              </a:rPr>
              <a:t>algorithm</a:t>
            </a:r>
            <a:r>
              <a:rPr lang="en-US" sz="2400" spc="30" dirty="0" smtClean="0">
                <a:latin typeface="+mn-lt"/>
                <a:cs typeface="Arial MT"/>
              </a:rPr>
              <a:t> </a:t>
            </a:r>
            <a:r>
              <a:rPr lang="en-US" sz="2400" spc="-5" dirty="0" smtClean="0">
                <a:latin typeface="+mn-lt"/>
                <a:cs typeface="Arial MT"/>
              </a:rPr>
              <a:t>to produce</a:t>
            </a:r>
            <a:r>
              <a:rPr lang="en-US" sz="2400" spc="10" dirty="0" smtClean="0">
                <a:latin typeface="+mn-lt"/>
                <a:cs typeface="Arial MT"/>
              </a:rPr>
              <a:t> </a:t>
            </a:r>
            <a:r>
              <a:rPr lang="en-US" sz="2400" spc="-5" dirty="0" err="1" smtClean="0">
                <a:latin typeface="+mn-lt"/>
                <a:cs typeface="Arial MT"/>
              </a:rPr>
              <a:t>ciphertext</a:t>
            </a:r>
            <a:endParaRPr lang="en-US" sz="2400" dirty="0" smtClean="0">
              <a:latin typeface="+mn-lt"/>
              <a:cs typeface="Arial MT"/>
            </a:endParaRPr>
          </a:p>
          <a:p>
            <a:pPr marL="355600" lvl="1" indent="-114300">
              <a:lnSpc>
                <a:spcPct val="100000"/>
              </a:lnSpc>
              <a:spcBef>
                <a:spcPts val="130"/>
              </a:spcBef>
              <a:buClr>
                <a:srgbClr val="FF6200"/>
              </a:buClr>
              <a:buChar char="•"/>
              <a:tabLst>
                <a:tab pos="355600" algn="l"/>
              </a:tabLst>
            </a:pPr>
            <a:r>
              <a:rPr lang="en-US" sz="2400" dirty="0" smtClean="0">
                <a:solidFill>
                  <a:srgbClr val="004978"/>
                </a:solidFill>
                <a:latin typeface="+mn-lt"/>
                <a:cs typeface="Arial MT"/>
              </a:rPr>
              <a:t>The</a:t>
            </a:r>
            <a:r>
              <a:rPr lang="en-US" sz="2400" spc="-5" dirty="0" smtClean="0">
                <a:solidFill>
                  <a:srgbClr val="004978"/>
                </a:solidFill>
                <a:latin typeface="+mn-lt"/>
                <a:cs typeface="Arial MT"/>
              </a:rPr>
              <a:t> reverse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process</a:t>
            </a:r>
            <a:r>
              <a:rPr lang="en-US" sz="2400" dirty="0" smtClean="0">
                <a:solidFill>
                  <a:srgbClr val="004978"/>
                </a:solidFill>
                <a:latin typeface="+mn-lt"/>
                <a:cs typeface="Arial MT"/>
              </a:rPr>
              <a:t> </a:t>
            </a:r>
            <a:r>
              <a:rPr lang="en-US" sz="2400" spc="-5" dirty="0" smtClean="0">
                <a:solidFill>
                  <a:srgbClr val="004978"/>
                </a:solidFill>
                <a:latin typeface="+mn-lt"/>
                <a:cs typeface="Arial MT"/>
              </a:rPr>
              <a:t>uses</a:t>
            </a:r>
            <a:r>
              <a:rPr lang="en-US" sz="2400" dirty="0" smtClean="0">
                <a:solidFill>
                  <a:srgbClr val="004978"/>
                </a:solidFill>
                <a:latin typeface="+mn-lt"/>
                <a:cs typeface="Arial MT"/>
              </a:rPr>
              <a:t> </a:t>
            </a:r>
            <a:r>
              <a:rPr lang="en-US" sz="2400" spc="-5" dirty="0" smtClean="0">
                <a:solidFill>
                  <a:srgbClr val="004978"/>
                </a:solidFill>
                <a:latin typeface="+mn-lt"/>
                <a:cs typeface="Arial MT"/>
              </a:rPr>
              <a:t>the </a:t>
            </a:r>
            <a:r>
              <a:rPr lang="en-US" sz="2400" dirty="0" smtClean="0">
                <a:solidFill>
                  <a:srgbClr val="004978"/>
                </a:solidFill>
                <a:latin typeface="+mn-lt"/>
                <a:cs typeface="Arial MT"/>
              </a:rPr>
              <a:t>key</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to </a:t>
            </a:r>
            <a:r>
              <a:rPr lang="en-US" sz="2400" spc="-10" dirty="0" smtClean="0">
                <a:solidFill>
                  <a:srgbClr val="004978"/>
                </a:solidFill>
                <a:latin typeface="+mn-lt"/>
                <a:cs typeface="Arial MT"/>
              </a:rPr>
              <a:t>decrypt</a:t>
            </a:r>
            <a:r>
              <a:rPr lang="en-US" sz="2400" spc="30" dirty="0" smtClean="0">
                <a:solidFill>
                  <a:srgbClr val="004978"/>
                </a:solidFill>
                <a:latin typeface="+mn-lt"/>
                <a:cs typeface="Arial MT"/>
              </a:rPr>
              <a:t> </a:t>
            </a:r>
            <a:r>
              <a:rPr lang="en-US" sz="2400" spc="-5" dirty="0" smtClean="0">
                <a:solidFill>
                  <a:srgbClr val="004978"/>
                </a:solidFill>
                <a:latin typeface="+mn-lt"/>
                <a:cs typeface="Arial MT"/>
              </a:rPr>
              <a:t>the </a:t>
            </a:r>
            <a:r>
              <a:rPr lang="en-US" sz="2400" dirty="0" smtClean="0">
                <a:solidFill>
                  <a:srgbClr val="004978"/>
                </a:solidFill>
                <a:latin typeface="+mn-lt"/>
                <a:cs typeface="Arial MT"/>
              </a:rPr>
              <a:t>message</a:t>
            </a:r>
            <a:endParaRPr lang="en-US" sz="2400" dirty="0" smtClean="0">
              <a:latin typeface="+mn-lt"/>
              <a:cs typeface="Arial MT"/>
            </a:endParaRPr>
          </a:p>
          <a:p>
            <a:pPr marL="184785" indent="-172720">
              <a:lnSpc>
                <a:spcPct val="100000"/>
              </a:lnSpc>
              <a:spcBef>
                <a:spcPts val="385"/>
              </a:spcBef>
              <a:buClr>
                <a:srgbClr val="004978"/>
              </a:buClr>
              <a:buChar char="•"/>
              <a:tabLst>
                <a:tab pos="184785" algn="l"/>
                <a:tab pos="185420" algn="l"/>
              </a:tabLst>
            </a:pPr>
            <a:r>
              <a:rPr lang="en-US" sz="2400" spc="-5" dirty="0" smtClean="0">
                <a:latin typeface="+mn-lt"/>
                <a:cs typeface="Arial MT"/>
              </a:rPr>
              <a:t>A</a:t>
            </a:r>
            <a:r>
              <a:rPr lang="en-US" sz="2400" spc="-55" dirty="0" smtClean="0">
                <a:latin typeface="+mn-lt"/>
                <a:cs typeface="Arial MT"/>
              </a:rPr>
              <a:t> </a:t>
            </a:r>
            <a:r>
              <a:rPr lang="en-US" sz="2400" i="1" spc="-5" dirty="0" smtClean="0">
                <a:latin typeface="+mn-lt"/>
                <a:cs typeface="Arial"/>
              </a:rPr>
              <a:t>substitution</a:t>
            </a:r>
            <a:r>
              <a:rPr lang="en-US" sz="2400" i="1" spc="15" dirty="0" smtClean="0">
                <a:latin typeface="+mn-lt"/>
                <a:cs typeface="Arial"/>
              </a:rPr>
              <a:t> </a:t>
            </a:r>
            <a:r>
              <a:rPr lang="en-US" sz="2400" i="1" spc="-5" dirty="0" smtClean="0">
                <a:latin typeface="+mn-lt"/>
                <a:cs typeface="Arial"/>
              </a:rPr>
              <a:t>cipher</a:t>
            </a:r>
            <a:r>
              <a:rPr lang="en-US" sz="2400" i="1" spc="20" dirty="0" smtClean="0">
                <a:latin typeface="+mn-lt"/>
                <a:cs typeface="Arial"/>
              </a:rPr>
              <a:t> </a:t>
            </a:r>
            <a:r>
              <a:rPr lang="en-US" sz="2400" spc="-5" dirty="0" smtClean="0">
                <a:latin typeface="+mn-lt"/>
                <a:cs typeface="Arial MT"/>
              </a:rPr>
              <a:t>substitutes</a:t>
            </a:r>
            <a:r>
              <a:rPr lang="en-US" sz="2400" spc="15" dirty="0" smtClean="0">
                <a:latin typeface="+mn-lt"/>
                <a:cs typeface="Arial MT"/>
              </a:rPr>
              <a:t> </a:t>
            </a:r>
            <a:r>
              <a:rPr lang="en-US" sz="2400" spc="-5" dirty="0" smtClean="0">
                <a:latin typeface="+mn-lt"/>
                <a:cs typeface="Arial MT"/>
              </a:rPr>
              <a:t>one</a:t>
            </a:r>
            <a:r>
              <a:rPr lang="en-US" sz="2400" spc="5" dirty="0" smtClean="0">
                <a:latin typeface="+mn-lt"/>
                <a:cs typeface="Arial MT"/>
              </a:rPr>
              <a:t> </a:t>
            </a:r>
            <a:r>
              <a:rPr lang="en-US" sz="2400" spc="-5" dirty="0" smtClean="0">
                <a:latin typeface="+mn-lt"/>
                <a:cs typeface="Arial MT"/>
              </a:rPr>
              <a:t>character </a:t>
            </a:r>
            <a:r>
              <a:rPr lang="en-US" sz="2400" dirty="0" smtClean="0">
                <a:latin typeface="+mn-lt"/>
                <a:cs typeface="Arial MT"/>
              </a:rPr>
              <a:t>for</a:t>
            </a:r>
            <a:r>
              <a:rPr lang="en-US" sz="2400" spc="-10" dirty="0" smtClean="0">
                <a:latin typeface="+mn-lt"/>
                <a:cs typeface="Arial MT"/>
              </a:rPr>
              <a:t> </a:t>
            </a:r>
            <a:r>
              <a:rPr lang="en-US" sz="2400" spc="-5" dirty="0" smtClean="0">
                <a:latin typeface="+mn-lt"/>
                <a:cs typeface="Arial MT"/>
              </a:rPr>
              <a:t>another</a:t>
            </a:r>
            <a:endParaRPr lang="en-US" sz="2400" dirty="0" smtClean="0">
              <a:latin typeface="+mn-lt"/>
              <a:cs typeface="Arial MT"/>
            </a:endParaRPr>
          </a:p>
          <a:p>
            <a:pPr marL="355600" lvl="1" indent="-114300">
              <a:lnSpc>
                <a:spcPct val="100000"/>
              </a:lnSpc>
              <a:spcBef>
                <a:spcPts val="120"/>
              </a:spcBef>
              <a:buClr>
                <a:srgbClr val="FF6200"/>
              </a:buClr>
              <a:buChar char="•"/>
              <a:tabLst>
                <a:tab pos="355600" algn="l"/>
              </a:tabLst>
            </a:pPr>
            <a:r>
              <a:rPr lang="en-US" sz="2400" spc="-5" dirty="0" smtClean="0">
                <a:solidFill>
                  <a:srgbClr val="004978"/>
                </a:solidFill>
                <a:latin typeface="+mn-lt"/>
                <a:cs typeface="Arial MT"/>
              </a:rPr>
              <a:t>One </a:t>
            </a:r>
            <a:r>
              <a:rPr lang="en-US" sz="2400" spc="-15" dirty="0" smtClean="0">
                <a:solidFill>
                  <a:srgbClr val="004978"/>
                </a:solidFill>
                <a:latin typeface="+mn-lt"/>
                <a:cs typeface="Arial MT"/>
              </a:rPr>
              <a:t>type</a:t>
            </a:r>
            <a:r>
              <a:rPr lang="en-US" sz="2400" spc="30" dirty="0" smtClean="0">
                <a:solidFill>
                  <a:srgbClr val="004978"/>
                </a:solidFill>
                <a:latin typeface="+mn-lt"/>
                <a:cs typeface="Arial MT"/>
              </a:rPr>
              <a:t> </a:t>
            </a:r>
            <a:r>
              <a:rPr lang="en-US" sz="2400" spc="-5" dirty="0" smtClean="0">
                <a:solidFill>
                  <a:srgbClr val="004978"/>
                </a:solidFill>
                <a:latin typeface="+mn-lt"/>
                <a:cs typeface="Arial MT"/>
              </a:rPr>
              <a:t>is</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a</a:t>
            </a:r>
            <a:r>
              <a:rPr lang="en-US" sz="2400" dirty="0" smtClean="0">
                <a:solidFill>
                  <a:srgbClr val="004978"/>
                </a:solidFill>
                <a:latin typeface="+mn-lt"/>
                <a:cs typeface="Arial MT"/>
              </a:rPr>
              <a:t> </a:t>
            </a:r>
            <a:r>
              <a:rPr lang="en-US" sz="2400" spc="-5" dirty="0" smtClean="0">
                <a:solidFill>
                  <a:srgbClr val="004978"/>
                </a:solidFill>
                <a:latin typeface="+mn-lt"/>
                <a:cs typeface="Arial MT"/>
              </a:rPr>
              <a:t>ROT13,</a:t>
            </a:r>
            <a:r>
              <a:rPr lang="en-US" sz="2400" dirty="0" smtClean="0">
                <a:solidFill>
                  <a:srgbClr val="004978"/>
                </a:solidFill>
                <a:latin typeface="+mn-lt"/>
                <a:cs typeface="Arial MT"/>
              </a:rPr>
              <a:t> </a:t>
            </a:r>
            <a:r>
              <a:rPr lang="en-US" sz="2400" spc="-10" dirty="0" smtClean="0">
                <a:solidFill>
                  <a:srgbClr val="004978"/>
                </a:solidFill>
                <a:latin typeface="+mn-lt"/>
                <a:cs typeface="Arial MT"/>
              </a:rPr>
              <a:t>in</a:t>
            </a:r>
            <a:r>
              <a:rPr lang="en-US" sz="2400" spc="10" dirty="0" smtClean="0">
                <a:solidFill>
                  <a:srgbClr val="004978"/>
                </a:solidFill>
                <a:latin typeface="+mn-lt"/>
                <a:cs typeface="Arial MT"/>
              </a:rPr>
              <a:t> </a:t>
            </a:r>
            <a:r>
              <a:rPr lang="en-US" sz="2400" spc="-10" dirty="0" smtClean="0">
                <a:solidFill>
                  <a:srgbClr val="004978"/>
                </a:solidFill>
                <a:latin typeface="+mn-lt"/>
                <a:cs typeface="Arial MT"/>
              </a:rPr>
              <a:t>which</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the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entire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alphabet</a:t>
            </a:r>
            <a:r>
              <a:rPr lang="en-US" sz="2400" spc="35" dirty="0" smtClean="0">
                <a:solidFill>
                  <a:srgbClr val="004978"/>
                </a:solidFill>
                <a:latin typeface="+mn-lt"/>
                <a:cs typeface="Arial MT"/>
              </a:rPr>
              <a:t> </a:t>
            </a:r>
            <a:r>
              <a:rPr lang="en-US" sz="2400" spc="-5" dirty="0" smtClean="0">
                <a:solidFill>
                  <a:srgbClr val="004978"/>
                </a:solidFill>
                <a:latin typeface="+mn-lt"/>
                <a:cs typeface="Arial MT"/>
              </a:rPr>
              <a:t>is</a:t>
            </a:r>
            <a:r>
              <a:rPr lang="en-US" sz="2400" spc="5" dirty="0" smtClean="0">
                <a:solidFill>
                  <a:srgbClr val="004978"/>
                </a:solidFill>
                <a:latin typeface="+mn-lt"/>
                <a:cs typeface="Arial MT"/>
              </a:rPr>
              <a:t> </a:t>
            </a:r>
            <a:r>
              <a:rPr lang="en-US" sz="2400" spc="-5" dirty="0" smtClean="0">
                <a:solidFill>
                  <a:srgbClr val="004978"/>
                </a:solidFill>
                <a:latin typeface="+mn-lt"/>
                <a:cs typeface="Arial MT"/>
              </a:rPr>
              <a:t>rotated</a:t>
            </a:r>
            <a:r>
              <a:rPr lang="en-US" sz="2400" spc="20" dirty="0" smtClean="0">
                <a:solidFill>
                  <a:srgbClr val="004978"/>
                </a:solidFill>
                <a:latin typeface="+mn-lt"/>
                <a:cs typeface="Arial MT"/>
              </a:rPr>
              <a:t> </a:t>
            </a:r>
            <a:r>
              <a:rPr lang="en-US" sz="2400" spc="-5" dirty="0" smtClean="0">
                <a:solidFill>
                  <a:srgbClr val="004978"/>
                </a:solidFill>
                <a:latin typeface="+mn-lt"/>
                <a:cs typeface="Arial MT"/>
              </a:rPr>
              <a:t>13</a:t>
            </a:r>
            <a:r>
              <a:rPr lang="en-US" sz="2400" dirty="0" smtClean="0">
                <a:solidFill>
                  <a:srgbClr val="004978"/>
                </a:solidFill>
                <a:latin typeface="+mn-lt"/>
                <a:cs typeface="Arial MT"/>
              </a:rPr>
              <a:t> </a:t>
            </a:r>
            <a:r>
              <a:rPr lang="en-US" sz="2400" spc="-5" dirty="0" smtClean="0">
                <a:solidFill>
                  <a:srgbClr val="004978"/>
                </a:solidFill>
                <a:latin typeface="+mn-lt"/>
                <a:cs typeface="Arial MT"/>
              </a:rPr>
              <a:t>steps</a:t>
            </a:r>
            <a:r>
              <a:rPr lang="en-US" sz="2400" dirty="0" smtClean="0">
                <a:solidFill>
                  <a:srgbClr val="004978"/>
                </a:solidFill>
                <a:latin typeface="+mn-lt"/>
                <a:cs typeface="Arial MT"/>
              </a:rPr>
              <a:t> </a:t>
            </a:r>
            <a:r>
              <a:rPr lang="en-US" sz="2400" spc="-10" dirty="0" smtClean="0">
                <a:solidFill>
                  <a:srgbClr val="004978"/>
                </a:solidFill>
                <a:latin typeface="+mn-lt"/>
                <a:cs typeface="Arial MT"/>
              </a:rPr>
              <a:t>(A=N</a:t>
            </a:r>
            <a:r>
              <a:rPr lang="en-US" sz="1000" spc="-10" dirty="0" smtClean="0">
                <a:solidFill>
                  <a:srgbClr val="004978"/>
                </a:solidFill>
                <a:latin typeface="Arial MT"/>
                <a:cs typeface="Arial MT"/>
              </a:rPr>
              <a:t>)</a:t>
            </a:r>
            <a:endParaRPr lang="en-US" sz="1000" dirty="0">
              <a:latin typeface="Arial MT"/>
              <a:cs typeface="Arial MT"/>
            </a:endParaRPr>
          </a:p>
        </p:txBody>
      </p:sp>
      <p:pic>
        <p:nvPicPr>
          <p:cNvPr id="11" name="object 9"/>
          <p:cNvPicPr/>
          <p:nvPr/>
        </p:nvPicPr>
        <p:blipFill>
          <a:blip r:embed="rId3" cstate="print"/>
          <a:stretch>
            <a:fillRect/>
          </a:stretch>
        </p:blipFill>
        <p:spPr>
          <a:xfrm>
            <a:off x="228600" y="2914780"/>
            <a:ext cx="11582400" cy="3124200"/>
          </a:xfrm>
          <a:prstGeom prst="rect">
            <a:avLst/>
          </a:prstGeom>
          <a:ln>
            <a:solidFill>
              <a:srgbClr val="FF0000"/>
            </a:solidFill>
          </a:ln>
        </p:spPr>
      </p:pic>
    </p:spTree>
    <p:extLst>
      <p:ext uri="{BB962C8B-B14F-4D97-AF65-F5344CB8AC3E}">
        <p14:creationId xmlns:p14="http://schemas.microsoft.com/office/powerpoint/2010/main" val="3955435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smtClean="0">
                <a:latin typeface="+mn-lt"/>
              </a:rPr>
              <a:t>Cryptographic Process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4" name="Picture 3"/>
          <p:cNvPicPr>
            <a:picLocks noChangeAspect="1"/>
          </p:cNvPicPr>
          <p:nvPr/>
        </p:nvPicPr>
        <p:blipFill>
          <a:blip r:embed="rId3"/>
          <a:stretch>
            <a:fillRect/>
          </a:stretch>
        </p:blipFill>
        <p:spPr>
          <a:xfrm>
            <a:off x="228600" y="1167118"/>
            <a:ext cx="11575473" cy="4928882"/>
          </a:xfrm>
          <a:prstGeom prst="rect">
            <a:avLst/>
          </a:prstGeom>
          <a:ln>
            <a:solidFill>
              <a:srgbClr val="FF0000"/>
            </a:solidFill>
          </a:ln>
        </p:spPr>
      </p:pic>
      <p:sp>
        <p:nvSpPr>
          <p:cNvPr id="5" name="Rectangle 4"/>
          <p:cNvSpPr/>
          <p:nvPr/>
        </p:nvSpPr>
        <p:spPr>
          <a:xfrm>
            <a:off x="5105400" y="6248400"/>
            <a:ext cx="2492990" cy="369332"/>
          </a:xfrm>
          <a:prstGeom prst="rect">
            <a:avLst/>
          </a:prstGeom>
        </p:spPr>
        <p:txBody>
          <a:bodyPr wrap="none">
            <a:spAutoFit/>
          </a:bodyPr>
          <a:lstStyle/>
          <a:p>
            <a:r>
              <a:rPr lang="en-US" sz="1800" b="0" i="0" u="none" strike="noStrike" baseline="0" dirty="0" smtClean="0">
                <a:latin typeface="OpenSans-Semibold"/>
              </a:rPr>
              <a:t>Cryptographic process</a:t>
            </a:r>
            <a:endParaRPr lang="en-US" dirty="0"/>
          </a:p>
        </p:txBody>
      </p:sp>
    </p:spTree>
    <p:extLst>
      <p:ext uri="{BB962C8B-B14F-4D97-AF65-F5344CB8AC3E}">
        <p14:creationId xmlns:p14="http://schemas.microsoft.com/office/powerpoint/2010/main" val="459785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smtClean="0">
                <a:latin typeface="+mn-lt"/>
              </a:rPr>
              <a:t>Cryptography </a:t>
            </a:r>
            <a:r>
              <a:rPr lang="en-US" sz="2800" dirty="0">
                <a:latin typeface="+mn-lt"/>
              </a:rPr>
              <a:t>Use </a:t>
            </a:r>
            <a:r>
              <a:rPr lang="en-US" sz="2800" dirty="0" smtClean="0">
                <a:latin typeface="+mn-lt"/>
              </a:rPr>
              <a:t>Cases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4" name="object 8"/>
          <p:cNvSpPr txBox="1"/>
          <p:nvPr/>
        </p:nvSpPr>
        <p:spPr>
          <a:xfrm>
            <a:off x="152400" y="1139744"/>
            <a:ext cx="11887200" cy="5261056"/>
          </a:xfrm>
          <a:prstGeom prst="rect">
            <a:avLst/>
          </a:prstGeom>
        </p:spPr>
        <p:txBody>
          <a:bodyPr vert="horz" wrap="square" lIns="0" tIns="13335" rIns="0" bIns="0" rtlCol="0">
            <a:spAutoFit/>
          </a:bodyPr>
          <a:lstStyle/>
          <a:p>
            <a:pPr marL="184785" indent="-172720">
              <a:spcBef>
                <a:spcPts val="600"/>
              </a:spcBef>
              <a:spcAft>
                <a:spcPts val="600"/>
              </a:spcAft>
              <a:buClr>
                <a:srgbClr val="004978"/>
              </a:buClr>
              <a:buChar char="•"/>
              <a:tabLst>
                <a:tab pos="185420" algn="l"/>
              </a:tabLst>
            </a:pPr>
            <a:r>
              <a:rPr sz="2400" spc="-5" dirty="0" smtClean="0">
                <a:latin typeface="+mn-lt"/>
                <a:cs typeface="Arial MT"/>
              </a:rPr>
              <a:t>Cryptography</a:t>
            </a:r>
            <a:r>
              <a:rPr sz="2400" spc="20" dirty="0" smtClean="0">
                <a:latin typeface="+mn-lt"/>
                <a:cs typeface="Arial MT"/>
              </a:rPr>
              <a:t> </a:t>
            </a:r>
            <a:r>
              <a:rPr sz="2400" dirty="0">
                <a:latin typeface="+mn-lt"/>
                <a:cs typeface="Arial MT"/>
              </a:rPr>
              <a:t>can</a:t>
            </a:r>
            <a:r>
              <a:rPr sz="2400" spc="5" dirty="0">
                <a:latin typeface="+mn-lt"/>
                <a:cs typeface="Arial MT"/>
              </a:rPr>
              <a:t> </a:t>
            </a:r>
            <a:r>
              <a:rPr sz="2400" spc="-5" dirty="0">
                <a:latin typeface="+mn-lt"/>
                <a:cs typeface="Arial MT"/>
              </a:rPr>
              <a:t>provide</a:t>
            </a:r>
            <a:r>
              <a:rPr sz="2400" spc="10" dirty="0">
                <a:latin typeface="+mn-lt"/>
                <a:cs typeface="Arial MT"/>
              </a:rPr>
              <a:t> </a:t>
            </a:r>
            <a:r>
              <a:rPr sz="2400" spc="-5" dirty="0">
                <a:latin typeface="+mn-lt"/>
                <a:cs typeface="Arial MT"/>
              </a:rPr>
              <a:t>several</a:t>
            </a:r>
            <a:r>
              <a:rPr sz="2400" spc="10" dirty="0">
                <a:latin typeface="+mn-lt"/>
                <a:cs typeface="Arial MT"/>
              </a:rPr>
              <a:t> </a:t>
            </a:r>
            <a:r>
              <a:rPr sz="2400" dirty="0">
                <a:latin typeface="+mn-lt"/>
                <a:cs typeface="Arial MT"/>
              </a:rPr>
              <a:t>basic</a:t>
            </a:r>
            <a:r>
              <a:rPr sz="2400" spc="10" dirty="0">
                <a:latin typeface="+mn-lt"/>
                <a:cs typeface="Arial MT"/>
              </a:rPr>
              <a:t> </a:t>
            </a:r>
            <a:r>
              <a:rPr sz="2400" dirty="0">
                <a:latin typeface="+mn-lt"/>
                <a:cs typeface="Arial MT"/>
              </a:rPr>
              <a:t>protections</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 </a:t>
            </a:r>
            <a:r>
              <a:rPr sz="2200" b="1" dirty="0">
                <a:solidFill>
                  <a:srgbClr val="00B0F0"/>
                </a:solidFill>
                <a:latin typeface="+mn-lt"/>
                <a:cs typeface="Arial"/>
              </a:rPr>
              <a:t>Confidentiality</a:t>
            </a:r>
            <a:r>
              <a:rPr sz="2200" dirty="0">
                <a:solidFill>
                  <a:srgbClr val="00B0F0"/>
                </a:solidFill>
                <a:latin typeface="+mn-lt"/>
                <a:cs typeface="Arial"/>
              </a:rPr>
              <a:t> ensures only authorized parties can view it</a:t>
            </a:r>
          </a:p>
          <a:p>
            <a:pPr marL="583565" marR="5080" lvl="1" indent="-342900">
              <a:buClr>
                <a:srgbClr val="FF6200"/>
              </a:buClr>
              <a:buFont typeface="Arial MT"/>
              <a:buChar char="•"/>
              <a:tabLst>
                <a:tab pos="356235" algn="l"/>
              </a:tabLst>
            </a:pPr>
            <a:r>
              <a:rPr lang="en-US" sz="2200" b="1" dirty="0">
                <a:solidFill>
                  <a:srgbClr val="00B0F0"/>
                </a:solidFill>
                <a:latin typeface="+mn-lt"/>
                <a:cs typeface="Arial"/>
              </a:rPr>
              <a:t> </a:t>
            </a:r>
            <a:r>
              <a:rPr sz="2200" b="1" dirty="0">
                <a:solidFill>
                  <a:srgbClr val="00B0F0"/>
                </a:solidFill>
                <a:latin typeface="+mn-lt"/>
                <a:cs typeface="Arial"/>
              </a:rPr>
              <a:t>Integrity </a:t>
            </a:r>
            <a:r>
              <a:rPr sz="2200" dirty="0">
                <a:solidFill>
                  <a:srgbClr val="00B0F0"/>
                </a:solidFill>
                <a:latin typeface="+mn-lt"/>
                <a:cs typeface="Arial"/>
              </a:rPr>
              <a:t>ensures information is correct and unaltered</a:t>
            </a:r>
          </a:p>
          <a:p>
            <a:pPr marL="583565" marR="5080" lvl="1" indent="-342900">
              <a:buClr>
                <a:srgbClr val="FF6200"/>
              </a:buClr>
              <a:buFont typeface="Arial MT"/>
              <a:buChar char="•"/>
              <a:tabLst>
                <a:tab pos="356235" algn="l"/>
              </a:tabLst>
            </a:pPr>
            <a:r>
              <a:rPr lang="en-US" sz="2200" b="1" dirty="0">
                <a:solidFill>
                  <a:srgbClr val="00B0F0"/>
                </a:solidFill>
                <a:latin typeface="+mn-lt"/>
                <a:cs typeface="Arial"/>
              </a:rPr>
              <a:t> </a:t>
            </a:r>
            <a:r>
              <a:rPr sz="2200" b="1" dirty="0">
                <a:solidFill>
                  <a:srgbClr val="00B0F0"/>
                </a:solidFill>
                <a:latin typeface="+mn-lt"/>
                <a:cs typeface="Arial"/>
              </a:rPr>
              <a:t>Authentication </a:t>
            </a:r>
            <a:r>
              <a:rPr sz="2200" dirty="0">
                <a:solidFill>
                  <a:srgbClr val="00B0F0"/>
                </a:solidFill>
                <a:latin typeface="+mn-lt"/>
                <a:cs typeface="Arial"/>
              </a:rPr>
              <a:t>ensures sender can be verified through cryptography</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 </a:t>
            </a:r>
            <a:r>
              <a:rPr sz="2200" b="1" dirty="0">
                <a:solidFill>
                  <a:srgbClr val="00B0F0"/>
                </a:solidFill>
                <a:latin typeface="+mn-lt"/>
                <a:cs typeface="Arial"/>
              </a:rPr>
              <a:t>Nonrepudiation</a:t>
            </a:r>
            <a:r>
              <a:rPr sz="2200" dirty="0">
                <a:solidFill>
                  <a:srgbClr val="00B0F0"/>
                </a:solidFill>
                <a:latin typeface="+mn-lt"/>
                <a:cs typeface="Arial"/>
              </a:rPr>
              <a:t> proves that a user performed an action</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 </a:t>
            </a:r>
            <a:r>
              <a:rPr sz="2200" b="1" dirty="0">
                <a:solidFill>
                  <a:srgbClr val="00B0F0"/>
                </a:solidFill>
                <a:latin typeface="+mn-lt"/>
                <a:cs typeface="Arial"/>
              </a:rPr>
              <a:t>Obfuscation</a:t>
            </a:r>
            <a:r>
              <a:rPr sz="2200" dirty="0">
                <a:solidFill>
                  <a:srgbClr val="00B0F0"/>
                </a:solidFill>
                <a:latin typeface="+mn-lt"/>
                <a:cs typeface="Arial"/>
              </a:rPr>
              <a:t> is making something obscure or unclear</a:t>
            </a:r>
          </a:p>
          <a:p>
            <a:pPr marL="184785" indent="-172720">
              <a:spcBef>
                <a:spcPts val="600"/>
              </a:spcBef>
              <a:spcAft>
                <a:spcPts val="600"/>
              </a:spcAft>
              <a:buClr>
                <a:srgbClr val="004978"/>
              </a:buClr>
              <a:buFont typeface="Arial MT"/>
              <a:buChar char="•"/>
              <a:tabLst>
                <a:tab pos="185420" algn="l"/>
              </a:tabLst>
            </a:pPr>
            <a:r>
              <a:rPr sz="2400" spc="-5" dirty="0">
                <a:latin typeface="+mn-lt"/>
                <a:cs typeface="Arial MT"/>
              </a:rPr>
              <a:t>Security through obscurity</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 </a:t>
            </a:r>
            <a:r>
              <a:rPr sz="2200" dirty="0">
                <a:solidFill>
                  <a:srgbClr val="00B0F0"/>
                </a:solidFill>
                <a:latin typeface="+mn-lt"/>
                <a:cs typeface="Arial"/>
              </a:rPr>
              <a:t>An approach in security where virtually any system can be made secure  as long as outsiders are unaware of it or how it functions</a:t>
            </a:r>
            <a:endParaRPr lang="en-US" sz="2200" dirty="0">
              <a:solidFill>
                <a:srgbClr val="00B0F0"/>
              </a:solidFill>
              <a:latin typeface="+mn-lt"/>
              <a:cs typeface="Arial"/>
            </a:endParaRPr>
          </a:p>
          <a:p>
            <a:pPr marL="184785" marR="5080" indent="-172720">
              <a:spcBef>
                <a:spcPts val="600"/>
              </a:spcBef>
              <a:spcAft>
                <a:spcPts val="600"/>
              </a:spcAft>
              <a:buClr>
                <a:srgbClr val="004978"/>
              </a:buClr>
              <a:buFont typeface="Arial MT"/>
              <a:buChar char="•"/>
              <a:tabLst>
                <a:tab pos="185420" algn="l"/>
              </a:tabLst>
            </a:pPr>
            <a:r>
              <a:rPr lang="en-US" sz="2400" spc="-5" dirty="0">
                <a:latin typeface="+mn-lt"/>
                <a:cs typeface="Arial MT"/>
              </a:rPr>
              <a:t>Cryptography can provide protection to data as that data resides in any of  three states:</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Data in processing (also called data in use) is data actions being  performed by “endpoint devices”</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Data in transit are actions that transmit the data across a network</a:t>
            </a:r>
          </a:p>
          <a:p>
            <a:pPr marL="583565" marR="5080" lvl="1" indent="-342900">
              <a:buClr>
                <a:srgbClr val="FF6200"/>
              </a:buClr>
              <a:buFont typeface="Arial MT"/>
              <a:buChar char="•"/>
              <a:tabLst>
                <a:tab pos="356235" algn="l"/>
              </a:tabLst>
            </a:pPr>
            <a:r>
              <a:rPr lang="en-US" sz="2200" dirty="0">
                <a:solidFill>
                  <a:srgbClr val="00B0F0"/>
                </a:solidFill>
                <a:latin typeface="+mn-lt"/>
                <a:cs typeface="Arial"/>
              </a:rPr>
              <a:t>Data at rest is data that is stored on electronic media</a:t>
            </a:r>
          </a:p>
          <a:p>
            <a:pPr marL="355600" marR="5080" lvl="1" indent="-114300">
              <a:buClr>
                <a:srgbClr val="FF6200"/>
              </a:buClr>
              <a:buChar char="•"/>
              <a:tabLst>
                <a:tab pos="356235" algn="l"/>
              </a:tabLst>
            </a:pPr>
            <a:endParaRPr sz="2400" dirty="0">
              <a:latin typeface="+mn-lt"/>
              <a:cs typeface="Arial MT"/>
            </a:endParaRPr>
          </a:p>
        </p:txBody>
      </p:sp>
    </p:spTree>
    <p:extLst>
      <p:ext uri="{BB962C8B-B14F-4D97-AF65-F5344CB8AC3E}">
        <p14:creationId xmlns:p14="http://schemas.microsoft.com/office/powerpoint/2010/main" val="226019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r>
              <a:rPr lang="en-US" sz="2800" dirty="0" smtClean="0">
                <a:latin typeface="+mn-lt"/>
              </a:rPr>
              <a:t>? </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3" name="Picture 2"/>
          <p:cNvPicPr>
            <a:picLocks noChangeAspect="1"/>
          </p:cNvPicPr>
          <p:nvPr/>
        </p:nvPicPr>
        <p:blipFill>
          <a:blip r:embed="rId3"/>
          <a:stretch>
            <a:fillRect/>
          </a:stretch>
        </p:blipFill>
        <p:spPr>
          <a:xfrm>
            <a:off x="152400" y="1610692"/>
            <a:ext cx="11887200" cy="4332908"/>
          </a:xfrm>
          <a:prstGeom prst="rect">
            <a:avLst/>
          </a:prstGeom>
          <a:ln>
            <a:solidFill>
              <a:srgbClr val="FF0000"/>
            </a:solidFill>
          </a:ln>
        </p:spPr>
      </p:pic>
      <p:sp>
        <p:nvSpPr>
          <p:cNvPr id="4" name="Rectangle 3"/>
          <p:cNvSpPr/>
          <p:nvPr/>
        </p:nvSpPr>
        <p:spPr>
          <a:xfrm>
            <a:off x="3886200" y="5987279"/>
            <a:ext cx="4237057" cy="369332"/>
          </a:xfrm>
          <a:prstGeom prst="rect">
            <a:avLst/>
          </a:prstGeom>
        </p:spPr>
        <p:txBody>
          <a:bodyPr wrap="none">
            <a:spAutoFit/>
          </a:bodyPr>
          <a:lstStyle/>
          <a:p>
            <a:r>
              <a:rPr lang="en-US" sz="1800" b="0" i="0" u="none" strike="noStrike" baseline="0" dirty="0" smtClean="0">
                <a:solidFill>
                  <a:srgbClr val="00B050"/>
                </a:solidFill>
                <a:latin typeface="OpenSans-Semibold"/>
              </a:rPr>
              <a:t>Information protections by cryptography</a:t>
            </a:r>
            <a:endParaRPr lang="en-US" dirty="0">
              <a:solidFill>
                <a:srgbClr val="00B050"/>
              </a:solidFill>
            </a:endParaRPr>
          </a:p>
        </p:txBody>
      </p:sp>
      <p:sp>
        <p:nvSpPr>
          <p:cNvPr id="5" name="Rectangle 4"/>
          <p:cNvSpPr/>
          <p:nvPr/>
        </p:nvSpPr>
        <p:spPr>
          <a:xfrm>
            <a:off x="76200" y="1066800"/>
            <a:ext cx="6944530" cy="461665"/>
          </a:xfrm>
          <a:prstGeom prst="rect">
            <a:avLst/>
          </a:prstGeom>
        </p:spPr>
        <p:txBody>
          <a:bodyPr wrap="none">
            <a:spAutoFit/>
          </a:bodyPr>
          <a:lstStyle/>
          <a:p>
            <a:r>
              <a:rPr lang="en-US" sz="2400" b="0" i="0" u="none" strike="noStrike" baseline="0" dirty="0" smtClean="0">
                <a:latin typeface="+mn-lt"/>
              </a:rPr>
              <a:t>The security protections afforded by cryptography are</a:t>
            </a:r>
            <a:endParaRPr lang="en-US" sz="2400" dirty="0">
              <a:latin typeface="+mn-lt"/>
            </a:endParaRPr>
          </a:p>
        </p:txBody>
      </p:sp>
    </p:spTree>
    <p:extLst>
      <p:ext uri="{BB962C8B-B14F-4D97-AF65-F5344CB8AC3E}">
        <p14:creationId xmlns:p14="http://schemas.microsoft.com/office/powerpoint/2010/main" val="2787730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Limitations of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5" name="Rectangle 4"/>
          <p:cNvSpPr/>
          <p:nvPr/>
        </p:nvSpPr>
        <p:spPr>
          <a:xfrm>
            <a:off x="76201" y="1066800"/>
            <a:ext cx="12039600" cy="1569660"/>
          </a:xfrm>
          <a:prstGeom prst="rect">
            <a:avLst/>
          </a:prstGeom>
        </p:spPr>
        <p:txBody>
          <a:bodyPr wrap="square">
            <a:spAutoFit/>
          </a:bodyPr>
          <a:lstStyle/>
          <a:p>
            <a:pPr marL="342900" indent="-342900" algn="just">
              <a:buFont typeface="Wingdings" panose="05000000000000000000" pitchFamily="2" charset="2"/>
              <a:buChar char="§"/>
            </a:pPr>
            <a:r>
              <a:rPr lang="en-US" sz="2400" b="0" i="0" u="none" strike="noStrike" baseline="0" dirty="0" smtClean="0">
                <a:latin typeface="+mn-lt"/>
              </a:rPr>
              <a:t>Despite providing widespread protections, cryptography faces constraints (limitations) that can impact its effectiveness.</a:t>
            </a:r>
          </a:p>
          <a:p>
            <a:pPr marL="342900" indent="-342900" algn="just">
              <a:buFont typeface="Wingdings" panose="05000000000000000000" pitchFamily="2" charset="2"/>
              <a:buChar char="§"/>
            </a:pPr>
            <a:r>
              <a:rPr lang="en-US" sz="2400" b="0" i="0" u="none" strike="noStrike" baseline="0" dirty="0" smtClean="0">
                <a:latin typeface="+mn-lt"/>
              </a:rPr>
              <a:t>In recent years, the number of small electronic devices that consume little power (low-power devices) has grown significantly.</a:t>
            </a:r>
            <a:endParaRPr lang="en-US" sz="2400" dirty="0">
              <a:latin typeface="+mn-lt"/>
            </a:endParaRPr>
          </a:p>
        </p:txBody>
      </p:sp>
      <p:pic>
        <p:nvPicPr>
          <p:cNvPr id="6" name="Picture 5"/>
          <p:cNvPicPr>
            <a:picLocks noChangeAspect="1"/>
          </p:cNvPicPr>
          <p:nvPr/>
        </p:nvPicPr>
        <p:blipFill>
          <a:blip r:embed="rId3"/>
          <a:stretch>
            <a:fillRect/>
          </a:stretch>
        </p:blipFill>
        <p:spPr>
          <a:xfrm>
            <a:off x="6477000" y="2362200"/>
            <a:ext cx="5401088" cy="4059625"/>
          </a:xfrm>
          <a:prstGeom prst="rect">
            <a:avLst/>
          </a:prstGeom>
          <a:ln>
            <a:solidFill>
              <a:srgbClr val="FF0000"/>
            </a:solidFill>
          </a:ln>
        </p:spPr>
      </p:pic>
      <p:sp>
        <p:nvSpPr>
          <p:cNvPr id="7" name="Rectangle 6"/>
          <p:cNvSpPr/>
          <p:nvPr/>
        </p:nvSpPr>
        <p:spPr>
          <a:xfrm>
            <a:off x="83127" y="2728649"/>
            <a:ext cx="6096000" cy="1938992"/>
          </a:xfrm>
          <a:prstGeom prst="rect">
            <a:avLst/>
          </a:prstGeom>
        </p:spPr>
        <p:txBody>
          <a:bodyPr>
            <a:spAutoFit/>
          </a:bodyPr>
          <a:lstStyle/>
          <a:p>
            <a:pPr marL="342900" indent="-342900" algn="just">
              <a:buFont typeface="Wingdings" panose="05000000000000000000" pitchFamily="2" charset="2"/>
              <a:buChar char="§"/>
            </a:pPr>
            <a:r>
              <a:rPr lang="en-US" sz="2400" b="0" i="0" u="none" strike="noStrike" baseline="0" dirty="0" smtClean="0">
                <a:solidFill>
                  <a:srgbClr val="000000"/>
                </a:solidFill>
                <a:latin typeface="+mn-lt"/>
              </a:rPr>
              <a:t>a cryptographic algorithm should have </a:t>
            </a:r>
            <a:r>
              <a:rPr lang="en-US" sz="2400" b="1" i="0" u="none" strike="noStrike" baseline="0" dirty="0" smtClean="0">
                <a:solidFill>
                  <a:srgbClr val="1AACFF"/>
                </a:solidFill>
                <a:latin typeface="+mn-lt"/>
              </a:rPr>
              <a:t>low latency</a:t>
            </a:r>
            <a:r>
              <a:rPr lang="en-US" sz="2400" b="0" i="0" u="none" strike="noStrike" baseline="0" dirty="0" smtClean="0">
                <a:solidFill>
                  <a:srgbClr val="000000"/>
                </a:solidFill>
                <a:latin typeface="+mn-lt"/>
              </a:rPr>
              <a:t>, or a small amount of time that occurs between when a byte is input into a cryptographic algorithm and the time the output is obtained</a:t>
            </a:r>
            <a:endParaRPr lang="en-US" sz="2400" dirty="0">
              <a:latin typeface="+mn-lt"/>
            </a:endParaRPr>
          </a:p>
        </p:txBody>
      </p:sp>
    </p:spTree>
    <p:extLst>
      <p:ext uri="{BB962C8B-B14F-4D97-AF65-F5344CB8AC3E}">
        <p14:creationId xmlns:p14="http://schemas.microsoft.com/office/powerpoint/2010/main" val="1571119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7"/>
          <p:cNvSpPr txBox="1"/>
          <p:nvPr/>
        </p:nvSpPr>
        <p:spPr>
          <a:xfrm>
            <a:off x="76200" y="1143000"/>
            <a:ext cx="11887200" cy="3783728"/>
          </a:xfrm>
          <a:prstGeom prst="rect">
            <a:avLst/>
          </a:prstGeom>
        </p:spPr>
        <p:txBody>
          <a:bodyPr vert="horz" wrap="square" lIns="0" tIns="13335" rIns="0" bIns="0" rtlCol="0">
            <a:spAutoFit/>
          </a:bodyPr>
          <a:lstStyle/>
          <a:p>
            <a:pPr marL="184785" marR="5080" indent="-172720" algn="just">
              <a:spcBef>
                <a:spcPts val="600"/>
              </a:spcBef>
              <a:spcAft>
                <a:spcPts val="600"/>
              </a:spcAft>
              <a:buClr>
                <a:srgbClr val="004978"/>
              </a:buClr>
              <a:buChar char="•"/>
              <a:tabLst>
                <a:tab pos="185420" algn="l"/>
              </a:tabLst>
            </a:pPr>
            <a:r>
              <a:rPr lang="en-US" sz="2400" dirty="0">
                <a:latin typeface="+mn-lt"/>
                <a:cs typeface="Arial MT"/>
              </a:rPr>
              <a:t> </a:t>
            </a:r>
            <a:r>
              <a:rPr sz="2400" dirty="0">
                <a:latin typeface="+mn-lt"/>
                <a:cs typeface="Arial MT"/>
              </a:rPr>
              <a:t>A fundamental difference in cryptographic algorithms is the amount of data  processed at a </a:t>
            </a:r>
            <a:r>
              <a:rPr sz="2400" dirty="0" smtClean="0">
                <a:latin typeface="+mn-lt"/>
                <a:cs typeface="Arial MT"/>
              </a:rPr>
              <a:t>time</a:t>
            </a:r>
          </a:p>
          <a:p>
            <a:pPr marL="355600" lvl="1" indent="-114300" algn="just">
              <a:buClr>
                <a:srgbClr val="FF6200"/>
              </a:buClr>
              <a:buFont typeface="Arial MT"/>
              <a:buChar char="•"/>
              <a:tabLst>
                <a:tab pos="355600" algn="l"/>
              </a:tabLst>
            </a:pPr>
            <a:r>
              <a:rPr lang="en-US" sz="2400" b="1" dirty="0" smtClean="0">
                <a:solidFill>
                  <a:srgbClr val="004978"/>
                </a:solidFill>
                <a:latin typeface="+mn-lt"/>
                <a:cs typeface="Arial"/>
              </a:rPr>
              <a:t> </a:t>
            </a:r>
            <a:r>
              <a:rPr sz="2400" b="1" dirty="0" smtClean="0">
                <a:solidFill>
                  <a:srgbClr val="004978"/>
                </a:solidFill>
                <a:latin typeface="+mn-lt"/>
                <a:cs typeface="Arial"/>
              </a:rPr>
              <a:t>Stream</a:t>
            </a:r>
            <a:r>
              <a:rPr sz="2400" b="1" spc="-10" dirty="0" smtClean="0">
                <a:solidFill>
                  <a:srgbClr val="004978"/>
                </a:solidFill>
                <a:latin typeface="+mn-lt"/>
                <a:cs typeface="Arial"/>
              </a:rPr>
              <a:t> </a:t>
            </a:r>
            <a:r>
              <a:rPr sz="2400" b="1" dirty="0">
                <a:solidFill>
                  <a:srgbClr val="004978"/>
                </a:solidFill>
                <a:latin typeface="+mn-lt"/>
                <a:cs typeface="Arial"/>
              </a:rPr>
              <a:t>cipher</a:t>
            </a:r>
            <a:r>
              <a:rPr sz="2400" b="1" spc="-5" dirty="0">
                <a:solidFill>
                  <a:srgbClr val="004978"/>
                </a:solidFill>
                <a:latin typeface="+mn-lt"/>
                <a:cs typeface="Arial"/>
              </a:rPr>
              <a:t> </a:t>
            </a:r>
            <a:r>
              <a:rPr sz="2400" dirty="0">
                <a:solidFill>
                  <a:srgbClr val="004978"/>
                </a:solidFill>
                <a:latin typeface="+mn-lt"/>
                <a:cs typeface="Arial MT"/>
              </a:rPr>
              <a:t>-</a:t>
            </a:r>
            <a:r>
              <a:rPr sz="2400" spc="-5" dirty="0">
                <a:solidFill>
                  <a:srgbClr val="004978"/>
                </a:solidFill>
                <a:latin typeface="+mn-lt"/>
                <a:cs typeface="Arial MT"/>
              </a:rPr>
              <a:t> </a:t>
            </a:r>
            <a:r>
              <a:rPr lang="en-US" sz="2400" dirty="0" smtClean="0">
                <a:solidFill>
                  <a:srgbClr val="004978"/>
                </a:solidFill>
                <a:latin typeface="+mn-lt"/>
                <a:cs typeface="Arial MT"/>
              </a:rPr>
              <a:t>Stream ciphers convert one symbol of plaintext directly into a symbol of </a:t>
            </a:r>
            <a:r>
              <a:rPr lang="en-US" sz="2400" dirty="0" err="1" smtClean="0">
                <a:solidFill>
                  <a:srgbClr val="004978"/>
                </a:solidFill>
                <a:latin typeface="+mn-lt"/>
                <a:cs typeface="Arial MT"/>
              </a:rPr>
              <a:t>ciphertex</a:t>
            </a:r>
            <a:r>
              <a:rPr lang="en-US" sz="2400" dirty="0" smtClean="0">
                <a:solidFill>
                  <a:srgbClr val="004978"/>
                </a:solidFill>
                <a:latin typeface="+mn-lt"/>
                <a:cs typeface="Arial MT"/>
              </a:rPr>
              <a:t>.</a:t>
            </a:r>
          </a:p>
          <a:p>
            <a:pPr marL="355600" lvl="1" indent="-114300" algn="just">
              <a:buClr>
                <a:srgbClr val="FF6200"/>
              </a:buClr>
              <a:buFont typeface="Arial MT"/>
              <a:buChar char="•"/>
              <a:tabLst>
                <a:tab pos="355600" algn="l"/>
              </a:tabLst>
            </a:pPr>
            <a:r>
              <a:rPr lang="en-US" sz="2400" dirty="0" smtClean="0">
                <a:latin typeface="+mn-lt"/>
                <a:cs typeface="Arial MT"/>
              </a:rPr>
              <a:t>Stream ciphers encrypt data by generating a stream of random bits, called a keystream, and combining it with the plaintext using a bitwise operation, such as XOR.</a:t>
            </a:r>
            <a:endParaRPr sz="2400" dirty="0">
              <a:latin typeface="+mn-lt"/>
              <a:cs typeface="Arial MT"/>
            </a:endParaRPr>
          </a:p>
          <a:p>
            <a:pPr marL="355600" lvl="1" indent="-114300" algn="just">
              <a:buClr>
                <a:srgbClr val="FF6200"/>
              </a:buClr>
              <a:buFont typeface="Arial MT"/>
              <a:buChar char="•"/>
              <a:tabLst>
                <a:tab pos="355600" algn="l"/>
              </a:tabLst>
            </a:pPr>
            <a:r>
              <a:rPr lang="en-US" sz="2400" b="1" dirty="0" smtClean="0">
                <a:solidFill>
                  <a:srgbClr val="004978"/>
                </a:solidFill>
                <a:latin typeface="+mn-lt"/>
                <a:cs typeface="Arial"/>
              </a:rPr>
              <a:t> </a:t>
            </a:r>
            <a:r>
              <a:rPr sz="2400" b="1" dirty="0" smtClean="0">
                <a:solidFill>
                  <a:srgbClr val="004978"/>
                </a:solidFill>
                <a:latin typeface="+mn-lt"/>
                <a:cs typeface="Arial"/>
              </a:rPr>
              <a:t>Block</a:t>
            </a:r>
            <a:r>
              <a:rPr sz="2400" b="1" spc="-10" dirty="0" smtClean="0">
                <a:solidFill>
                  <a:srgbClr val="004978"/>
                </a:solidFill>
                <a:latin typeface="+mn-lt"/>
                <a:cs typeface="Arial"/>
              </a:rPr>
              <a:t> </a:t>
            </a:r>
            <a:r>
              <a:rPr sz="2400" b="1" dirty="0" smtClean="0">
                <a:solidFill>
                  <a:srgbClr val="004978"/>
                </a:solidFill>
                <a:latin typeface="+mn-lt"/>
                <a:cs typeface="Arial"/>
              </a:rPr>
              <a:t>cipher</a:t>
            </a:r>
            <a:r>
              <a:rPr sz="2400" b="1" spc="-5" dirty="0" smtClean="0">
                <a:solidFill>
                  <a:srgbClr val="004978"/>
                </a:solidFill>
                <a:latin typeface="+mn-lt"/>
                <a:cs typeface="Arial"/>
              </a:rPr>
              <a:t> </a:t>
            </a:r>
            <a:r>
              <a:rPr sz="2400" dirty="0" smtClean="0">
                <a:solidFill>
                  <a:srgbClr val="004978"/>
                </a:solidFill>
                <a:latin typeface="+mn-lt"/>
                <a:cs typeface="Arial MT"/>
              </a:rPr>
              <a:t>- </a:t>
            </a:r>
            <a:r>
              <a:rPr lang="en-US" sz="2400" dirty="0" smtClean="0">
                <a:solidFill>
                  <a:srgbClr val="004978"/>
                </a:solidFill>
                <a:latin typeface="+mn-lt"/>
                <a:cs typeface="Arial MT"/>
              </a:rPr>
              <a:t> encrypt a group of plaintext symbols as one block. The message is divided into blocks—for example, sets of 8-, 16-, 32-, or 64-bit blocks—and then each block of plaintext bits is transformed into an encrypted block of  cipher bits using an algorithm and a key.</a:t>
            </a:r>
            <a:endParaRPr sz="2400" dirty="0" smtClean="0">
              <a:latin typeface="+mn-lt"/>
              <a:cs typeface="Arial MT"/>
            </a:endParaRPr>
          </a:p>
        </p:txBody>
      </p:sp>
    </p:spTree>
    <p:extLst>
      <p:ext uri="{BB962C8B-B14F-4D97-AF65-F5344CB8AC3E}">
        <p14:creationId xmlns:p14="http://schemas.microsoft.com/office/powerpoint/2010/main" val="24551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smtClean="0">
                <a:solidFill>
                  <a:srgbClr val="0041C4"/>
                </a:solidFill>
                <a:latin typeface="Times New Roman" pitchFamily="18" charset="0"/>
                <a:ea typeface="+mn-ea"/>
                <a:cs typeface="Times New Roman" pitchFamily="18" charset="0"/>
              </a:rPr>
              <a:t>Penetration Testing</a:t>
            </a:r>
            <a:endPar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endParaRP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5          </a:t>
            </a:r>
            <a:endParaRPr lang="en-US" sz="1000" dirty="0"/>
          </a:p>
        </p:txBody>
      </p:sp>
    </p:spTree>
    <p:extLst>
      <p:ext uri="{BB962C8B-B14F-4D97-AF65-F5344CB8AC3E}">
        <p14:creationId xmlns:p14="http://schemas.microsoft.com/office/powerpoint/2010/main" val="1381461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7"/>
          <p:cNvSpPr txBox="1"/>
          <p:nvPr/>
        </p:nvSpPr>
        <p:spPr>
          <a:xfrm>
            <a:off x="76200" y="1143000"/>
            <a:ext cx="11887200" cy="1567737"/>
          </a:xfrm>
          <a:prstGeom prst="rect">
            <a:avLst/>
          </a:prstGeom>
        </p:spPr>
        <p:txBody>
          <a:bodyPr vert="horz" wrap="square" lIns="0" tIns="13335" rIns="0" bIns="0" rtlCol="0">
            <a:spAutoFit/>
          </a:bodyPr>
          <a:lstStyle/>
          <a:p>
            <a:pPr marL="184785" marR="5080" indent="-172720" algn="just">
              <a:spcBef>
                <a:spcPts val="600"/>
              </a:spcBef>
              <a:spcAft>
                <a:spcPts val="600"/>
              </a:spcAft>
              <a:buClr>
                <a:srgbClr val="004978"/>
              </a:buClr>
              <a:buChar char="•"/>
              <a:tabLst>
                <a:tab pos="185420" algn="l"/>
              </a:tabLst>
            </a:pPr>
            <a:r>
              <a:rPr sz="2400" dirty="0" smtClean="0">
                <a:latin typeface="+mn-lt"/>
                <a:cs typeface="Arial MT"/>
              </a:rPr>
              <a:t>Three</a:t>
            </a:r>
            <a:r>
              <a:rPr sz="2400" spc="-20" dirty="0" smtClean="0">
                <a:latin typeface="+mn-lt"/>
                <a:cs typeface="Arial MT"/>
              </a:rPr>
              <a:t> </a:t>
            </a:r>
            <a:r>
              <a:rPr sz="2400" spc="-5" dirty="0">
                <a:latin typeface="+mn-lt"/>
                <a:cs typeface="Arial MT"/>
              </a:rPr>
              <a:t>categories</a:t>
            </a:r>
            <a:r>
              <a:rPr sz="2400" spc="5" dirty="0">
                <a:latin typeface="+mn-lt"/>
                <a:cs typeface="Arial MT"/>
              </a:rPr>
              <a:t> </a:t>
            </a:r>
            <a:r>
              <a:rPr sz="2400" dirty="0">
                <a:latin typeface="+mn-lt"/>
                <a:cs typeface="Arial MT"/>
              </a:rPr>
              <a:t>of</a:t>
            </a:r>
            <a:r>
              <a:rPr sz="2400" spc="-5" dirty="0">
                <a:latin typeface="+mn-lt"/>
                <a:cs typeface="Arial MT"/>
              </a:rPr>
              <a:t> cryptographic</a:t>
            </a:r>
            <a:r>
              <a:rPr sz="2400" spc="5" dirty="0">
                <a:latin typeface="+mn-lt"/>
                <a:cs typeface="Arial MT"/>
              </a:rPr>
              <a:t> </a:t>
            </a:r>
            <a:r>
              <a:rPr sz="2400" spc="-5" dirty="0">
                <a:latin typeface="+mn-lt"/>
                <a:cs typeface="Arial MT"/>
              </a:rPr>
              <a:t>algorithms</a:t>
            </a:r>
            <a:endParaRPr sz="2400" dirty="0">
              <a:latin typeface="+mn-lt"/>
              <a:cs typeface="Arial MT"/>
            </a:endParaRPr>
          </a:p>
          <a:p>
            <a:pPr marL="355600" lvl="1" indent="-114300" algn="just">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Hash</a:t>
            </a:r>
            <a:r>
              <a:rPr sz="2400" spc="-25" dirty="0" smtClean="0">
                <a:solidFill>
                  <a:srgbClr val="004978"/>
                </a:solidFill>
                <a:latin typeface="+mn-lt"/>
                <a:cs typeface="Arial MT"/>
              </a:rPr>
              <a:t> </a:t>
            </a:r>
            <a:r>
              <a:rPr sz="2400" spc="-5" dirty="0">
                <a:solidFill>
                  <a:srgbClr val="004978"/>
                </a:solidFill>
                <a:latin typeface="+mn-lt"/>
                <a:cs typeface="Arial MT"/>
              </a:rPr>
              <a:t>algorithms</a:t>
            </a:r>
            <a:endParaRPr sz="2400" dirty="0">
              <a:latin typeface="+mn-lt"/>
              <a:cs typeface="Arial MT"/>
            </a:endParaRPr>
          </a:p>
          <a:p>
            <a:pPr marL="355600" lvl="1" indent="-114300" algn="just">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Symmetric</a:t>
            </a:r>
            <a:r>
              <a:rPr sz="2400" spc="-10" dirty="0" smtClean="0">
                <a:solidFill>
                  <a:srgbClr val="004978"/>
                </a:solidFill>
                <a:latin typeface="+mn-lt"/>
                <a:cs typeface="Arial MT"/>
              </a:rPr>
              <a:t> </a:t>
            </a:r>
            <a:r>
              <a:rPr sz="2400" spc="-5" dirty="0">
                <a:solidFill>
                  <a:srgbClr val="004978"/>
                </a:solidFill>
                <a:latin typeface="+mn-lt"/>
                <a:cs typeface="Arial MT"/>
              </a:rPr>
              <a:t>cryptographic</a:t>
            </a:r>
            <a:r>
              <a:rPr sz="2400" spc="15" dirty="0">
                <a:solidFill>
                  <a:srgbClr val="004978"/>
                </a:solidFill>
                <a:latin typeface="+mn-lt"/>
                <a:cs typeface="Arial MT"/>
              </a:rPr>
              <a:t> </a:t>
            </a:r>
            <a:r>
              <a:rPr sz="2400" spc="-5" dirty="0">
                <a:solidFill>
                  <a:srgbClr val="004978"/>
                </a:solidFill>
                <a:latin typeface="+mn-lt"/>
                <a:cs typeface="Arial MT"/>
              </a:rPr>
              <a:t>algorithms</a:t>
            </a:r>
            <a:endParaRPr sz="2400" dirty="0">
              <a:latin typeface="+mn-lt"/>
              <a:cs typeface="Arial MT"/>
            </a:endParaRPr>
          </a:p>
          <a:p>
            <a:pPr marL="355600" lvl="1" indent="-114300" algn="just">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Asymmetric </a:t>
            </a:r>
            <a:r>
              <a:rPr sz="2400" spc="-5" dirty="0">
                <a:solidFill>
                  <a:srgbClr val="004978"/>
                </a:solidFill>
                <a:latin typeface="+mn-lt"/>
                <a:cs typeface="Arial MT"/>
              </a:rPr>
              <a:t>cryptographic</a:t>
            </a:r>
            <a:r>
              <a:rPr sz="2400" spc="15" dirty="0">
                <a:solidFill>
                  <a:srgbClr val="004978"/>
                </a:solidFill>
                <a:latin typeface="+mn-lt"/>
                <a:cs typeface="Arial MT"/>
              </a:rPr>
              <a:t> </a:t>
            </a:r>
            <a:r>
              <a:rPr sz="2400" spc="-5" dirty="0">
                <a:solidFill>
                  <a:srgbClr val="004978"/>
                </a:solidFill>
                <a:latin typeface="+mn-lt"/>
                <a:cs typeface="Arial MT"/>
              </a:rPr>
              <a:t>algorithms</a:t>
            </a:r>
            <a:endParaRPr sz="2400" dirty="0">
              <a:latin typeface="+mn-lt"/>
              <a:cs typeface="Arial MT"/>
            </a:endParaRPr>
          </a:p>
        </p:txBody>
      </p:sp>
    </p:spTree>
    <p:extLst>
      <p:ext uri="{BB962C8B-B14F-4D97-AF65-F5344CB8AC3E}">
        <p14:creationId xmlns:p14="http://schemas.microsoft.com/office/powerpoint/2010/main" val="386698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6"/>
          <p:cNvSpPr txBox="1"/>
          <p:nvPr/>
        </p:nvSpPr>
        <p:spPr>
          <a:xfrm>
            <a:off x="83127" y="1143000"/>
            <a:ext cx="11811000" cy="5337359"/>
          </a:xfrm>
          <a:prstGeom prst="rect">
            <a:avLst/>
          </a:prstGeom>
        </p:spPr>
        <p:txBody>
          <a:bodyPr vert="horz" wrap="square" lIns="0" tIns="12700" rIns="0" bIns="0" rtlCol="0">
            <a:spAutoFit/>
          </a:bodyPr>
          <a:lstStyle/>
          <a:p>
            <a:pPr marL="184785" indent="-172720">
              <a:spcBef>
                <a:spcPts val="600"/>
              </a:spcBef>
              <a:buClr>
                <a:srgbClr val="004978"/>
              </a:buClr>
              <a:buChar char="•"/>
              <a:tabLst>
                <a:tab pos="185420" algn="l"/>
              </a:tabLst>
            </a:pPr>
            <a:r>
              <a:rPr lang="en-US" sz="2400" spc="-5" dirty="0" smtClean="0">
                <a:latin typeface="+mn-lt"/>
                <a:cs typeface="Arial MT"/>
              </a:rPr>
              <a:t> Hashing is the process of using a mathematical function to convert input data into a fixed-length output. Primarily used for integrity purpose. </a:t>
            </a:r>
          </a:p>
          <a:p>
            <a:pPr marL="184785" indent="-172720">
              <a:spcBef>
                <a:spcPts val="600"/>
              </a:spcBef>
              <a:buClr>
                <a:srgbClr val="004978"/>
              </a:buClr>
              <a:buChar char="•"/>
              <a:tabLst>
                <a:tab pos="185420" algn="l"/>
              </a:tabLst>
            </a:pPr>
            <a:r>
              <a:rPr sz="2400" spc="-5" dirty="0" smtClean="0">
                <a:latin typeface="+mn-lt"/>
                <a:cs typeface="Arial MT"/>
              </a:rPr>
              <a:t>Hash </a:t>
            </a:r>
            <a:r>
              <a:rPr sz="2400" spc="-5" dirty="0">
                <a:latin typeface="+mn-lt"/>
                <a:cs typeface="Arial MT"/>
              </a:rPr>
              <a:t>algorithm</a:t>
            </a:r>
            <a:r>
              <a:rPr sz="2400" spc="5" dirty="0">
                <a:latin typeface="+mn-lt"/>
                <a:cs typeface="Arial MT"/>
              </a:rPr>
              <a:t> </a:t>
            </a:r>
            <a:r>
              <a:rPr sz="2400" dirty="0">
                <a:latin typeface="+mn-lt"/>
                <a:cs typeface="Arial MT"/>
              </a:rPr>
              <a:t>creates</a:t>
            </a:r>
            <a:r>
              <a:rPr sz="2400" spc="-10" dirty="0">
                <a:latin typeface="+mn-lt"/>
                <a:cs typeface="Arial MT"/>
              </a:rPr>
              <a:t> </a:t>
            </a:r>
            <a:r>
              <a:rPr sz="2400" dirty="0">
                <a:latin typeface="+mn-lt"/>
                <a:cs typeface="Arial MT"/>
              </a:rPr>
              <a:t>a</a:t>
            </a:r>
            <a:r>
              <a:rPr sz="2400" spc="-10" dirty="0">
                <a:latin typeface="+mn-lt"/>
                <a:cs typeface="Arial MT"/>
              </a:rPr>
              <a:t> </a:t>
            </a:r>
            <a:r>
              <a:rPr sz="2400" spc="-5" dirty="0">
                <a:latin typeface="+mn-lt"/>
                <a:cs typeface="Arial MT"/>
              </a:rPr>
              <a:t>unique</a:t>
            </a:r>
            <a:r>
              <a:rPr sz="2400" spc="5" dirty="0">
                <a:latin typeface="+mn-lt"/>
                <a:cs typeface="Arial MT"/>
              </a:rPr>
              <a:t> </a:t>
            </a:r>
            <a:r>
              <a:rPr sz="2400" spc="-5" dirty="0">
                <a:latin typeface="+mn-lt"/>
                <a:cs typeface="Arial MT"/>
              </a:rPr>
              <a:t>“digital</a:t>
            </a:r>
            <a:r>
              <a:rPr sz="2400" spc="10" dirty="0">
                <a:latin typeface="+mn-lt"/>
                <a:cs typeface="Arial MT"/>
              </a:rPr>
              <a:t> </a:t>
            </a:r>
            <a:r>
              <a:rPr sz="2400" spc="-5" dirty="0">
                <a:latin typeface="+mn-lt"/>
                <a:cs typeface="Arial MT"/>
              </a:rPr>
              <a:t>fingerprint”</a:t>
            </a:r>
            <a:r>
              <a:rPr sz="2400" spc="-15" dirty="0">
                <a:latin typeface="+mn-lt"/>
                <a:cs typeface="Arial MT"/>
              </a:rPr>
              <a:t> </a:t>
            </a:r>
            <a:r>
              <a:rPr sz="2400" dirty="0">
                <a:latin typeface="+mn-lt"/>
                <a:cs typeface="Arial MT"/>
              </a:rPr>
              <a:t>of</a:t>
            </a:r>
            <a:r>
              <a:rPr sz="2400" spc="-10" dirty="0">
                <a:latin typeface="+mn-lt"/>
                <a:cs typeface="Arial MT"/>
              </a:rPr>
              <a:t> </a:t>
            </a:r>
            <a:r>
              <a:rPr sz="2400" dirty="0">
                <a:latin typeface="+mn-lt"/>
                <a:cs typeface="Arial MT"/>
              </a:rPr>
              <a:t>a</a:t>
            </a:r>
            <a:r>
              <a:rPr sz="2400" spc="-10" dirty="0">
                <a:latin typeface="+mn-lt"/>
                <a:cs typeface="Arial MT"/>
              </a:rPr>
              <a:t> </a:t>
            </a:r>
            <a:r>
              <a:rPr sz="2400" dirty="0">
                <a:latin typeface="+mn-lt"/>
                <a:cs typeface="Arial MT"/>
              </a:rPr>
              <a:t>set</a:t>
            </a:r>
            <a:r>
              <a:rPr sz="2400" spc="-5" dirty="0">
                <a:latin typeface="+mn-lt"/>
                <a:cs typeface="Arial MT"/>
              </a:rPr>
              <a:t> </a:t>
            </a:r>
            <a:r>
              <a:rPr sz="2400" dirty="0">
                <a:latin typeface="+mn-lt"/>
                <a:cs typeface="Arial MT"/>
              </a:rPr>
              <a:t>of</a:t>
            </a:r>
            <a:r>
              <a:rPr sz="2400" spc="-10" dirty="0">
                <a:latin typeface="+mn-lt"/>
                <a:cs typeface="Arial MT"/>
              </a:rPr>
              <a:t> </a:t>
            </a:r>
            <a:r>
              <a:rPr sz="2400" dirty="0">
                <a:latin typeface="+mn-lt"/>
                <a:cs typeface="Arial MT"/>
              </a:rPr>
              <a:t>data</a:t>
            </a:r>
            <a:r>
              <a:rPr sz="2400" spc="-20" dirty="0">
                <a:latin typeface="+mn-lt"/>
                <a:cs typeface="Arial MT"/>
              </a:rPr>
              <a:t> </a:t>
            </a:r>
            <a:r>
              <a:rPr sz="2400" dirty="0">
                <a:latin typeface="+mn-lt"/>
                <a:cs typeface="Arial MT"/>
              </a:rPr>
              <a:t>and</a:t>
            </a:r>
            <a:r>
              <a:rPr sz="2400" spc="-10" dirty="0">
                <a:latin typeface="+mn-lt"/>
                <a:cs typeface="Arial MT"/>
              </a:rPr>
              <a:t> </a:t>
            </a:r>
            <a:r>
              <a:rPr sz="2400" spc="-5" dirty="0" smtClean="0">
                <a:latin typeface="+mn-lt"/>
                <a:cs typeface="Arial MT"/>
              </a:rPr>
              <a:t>is</a:t>
            </a:r>
            <a:r>
              <a:rPr lang="en-US" sz="2400" spc="-5" dirty="0" smtClean="0">
                <a:latin typeface="+mn-lt"/>
                <a:cs typeface="Arial MT"/>
              </a:rPr>
              <a:t> </a:t>
            </a:r>
            <a:r>
              <a:rPr sz="2400" dirty="0" smtClean="0">
                <a:latin typeface="+mn-lt"/>
                <a:cs typeface="Arial MT"/>
              </a:rPr>
              <a:t>commonly</a:t>
            </a:r>
            <a:r>
              <a:rPr sz="2400" spc="-35" dirty="0" smtClean="0">
                <a:latin typeface="+mn-lt"/>
                <a:cs typeface="Arial MT"/>
              </a:rPr>
              <a:t> </a:t>
            </a:r>
            <a:r>
              <a:rPr sz="2400" spc="-5" dirty="0">
                <a:latin typeface="+mn-lt"/>
                <a:cs typeface="Arial MT"/>
              </a:rPr>
              <a:t>called</a:t>
            </a:r>
            <a:r>
              <a:rPr sz="2400" spc="-10" dirty="0">
                <a:latin typeface="+mn-lt"/>
                <a:cs typeface="Arial MT"/>
              </a:rPr>
              <a:t> </a:t>
            </a:r>
            <a:r>
              <a:rPr sz="2400" i="1" spc="-5" dirty="0">
                <a:latin typeface="+mn-lt"/>
                <a:cs typeface="Arial"/>
              </a:rPr>
              <a:t>hashing</a:t>
            </a:r>
            <a:endParaRPr sz="2400" dirty="0">
              <a:latin typeface="+mn-lt"/>
              <a:cs typeface="Arial"/>
            </a:endParaRPr>
          </a:p>
          <a:p>
            <a:pPr marL="355600" marR="204470" lvl="1" indent="-114300">
              <a:spcBef>
                <a:spcPts val="600"/>
              </a:spcBef>
              <a:buClr>
                <a:srgbClr val="FF6200"/>
              </a:buClr>
              <a:buChar char="•"/>
              <a:tabLst>
                <a:tab pos="355600" algn="l"/>
              </a:tabLst>
            </a:pPr>
            <a:r>
              <a:rPr lang="en-US" sz="2000" spc="-5" dirty="0">
                <a:latin typeface="+mn-lt"/>
                <a:cs typeface="Arial MT"/>
              </a:rPr>
              <a:t> </a:t>
            </a:r>
            <a:r>
              <a:rPr sz="2000" spc="-5" dirty="0">
                <a:latin typeface="+mn-lt"/>
                <a:cs typeface="Arial MT"/>
              </a:rPr>
              <a:t>This fingerprint, called a digest (sometimes called a message digest or</a:t>
            </a:r>
            <a:r>
              <a:rPr lang="en-US" sz="2000" spc="-5" dirty="0">
                <a:latin typeface="+mn-lt"/>
                <a:cs typeface="Arial MT"/>
              </a:rPr>
              <a:t> </a:t>
            </a:r>
            <a:r>
              <a:rPr sz="2000" spc="-5" dirty="0">
                <a:latin typeface="+mn-lt"/>
                <a:cs typeface="Arial MT"/>
              </a:rPr>
              <a:t>hash), represents the contents</a:t>
            </a:r>
          </a:p>
          <a:p>
            <a:pPr marL="355600" marR="204470" lvl="1" indent="-114300">
              <a:spcBef>
                <a:spcPts val="600"/>
              </a:spcBef>
              <a:buClr>
                <a:srgbClr val="FF6200"/>
              </a:buClr>
              <a:buChar char="•"/>
              <a:tabLst>
                <a:tab pos="355600" algn="l"/>
              </a:tabLst>
            </a:pPr>
            <a:r>
              <a:rPr lang="en-US" sz="2000" spc="-5" dirty="0" smtClean="0">
                <a:latin typeface="+mn-lt"/>
                <a:cs typeface="Arial MT"/>
              </a:rPr>
              <a:t> Hashing </a:t>
            </a:r>
            <a:r>
              <a:rPr lang="en-US" sz="2000" spc="-5" dirty="0">
                <a:latin typeface="+mn-lt"/>
                <a:cs typeface="Arial MT"/>
              </a:rPr>
              <a:t>is a unidirectional process that is impossible to work backwards to retrieve the original data.</a:t>
            </a:r>
          </a:p>
          <a:p>
            <a:pPr marL="355600" marR="204470" lvl="1" indent="-114300">
              <a:spcBef>
                <a:spcPts val="600"/>
              </a:spcBef>
              <a:buClr>
                <a:srgbClr val="FF6200"/>
              </a:buClr>
              <a:buChar char="•"/>
              <a:tabLst>
                <a:tab pos="355600" algn="l"/>
              </a:tabLst>
            </a:pPr>
            <a:r>
              <a:rPr lang="en-US" sz="2000" spc="-5" dirty="0" smtClean="0">
                <a:latin typeface="+mn-lt"/>
                <a:cs typeface="Arial MT"/>
              </a:rPr>
              <a:t> The </a:t>
            </a:r>
            <a:r>
              <a:rPr lang="en-US" sz="2000" spc="-5" dirty="0">
                <a:latin typeface="+mn-lt"/>
                <a:cs typeface="Arial MT"/>
              </a:rPr>
              <a:t>output hash is a fixed-length hexadecimal string of several characters.</a:t>
            </a:r>
          </a:p>
          <a:p>
            <a:pPr marL="355600" marR="204470" lvl="1" indent="-114300">
              <a:spcBef>
                <a:spcPts val="600"/>
              </a:spcBef>
              <a:buClr>
                <a:srgbClr val="FF6200"/>
              </a:buClr>
              <a:buChar char="•"/>
              <a:tabLst>
                <a:tab pos="355600" algn="l"/>
              </a:tabLst>
            </a:pPr>
            <a:r>
              <a:rPr lang="en-US" sz="2000" spc="-5" dirty="0" smtClean="0">
                <a:latin typeface="+mn-lt"/>
                <a:cs typeface="Arial MT"/>
              </a:rPr>
              <a:t> An </a:t>
            </a:r>
            <a:r>
              <a:rPr lang="en-US" sz="2000" spc="-5" dirty="0">
                <a:latin typeface="+mn-lt"/>
                <a:cs typeface="Arial MT"/>
              </a:rPr>
              <a:t>efficient hashing algorithm does not generate the same hash value for two different inputs</a:t>
            </a:r>
            <a:r>
              <a:rPr lang="en-US" sz="2000" spc="-5" dirty="0" smtClean="0">
                <a:latin typeface="+mn-lt"/>
                <a:cs typeface="Arial MT"/>
              </a:rPr>
              <a:t>. </a:t>
            </a:r>
          </a:p>
          <a:p>
            <a:pPr marL="184785" indent="-172720">
              <a:spcBef>
                <a:spcPts val="600"/>
              </a:spcBef>
              <a:buClr>
                <a:srgbClr val="004978"/>
              </a:buClr>
              <a:buChar char="•"/>
              <a:tabLst>
                <a:tab pos="185420" algn="l"/>
              </a:tabLst>
            </a:pPr>
            <a:r>
              <a:rPr lang="en-US" sz="2400" spc="-5" dirty="0">
                <a:latin typeface="+mn-lt"/>
                <a:cs typeface="Arial MT"/>
              </a:rPr>
              <a:t>A hashing algorithm is considered secure if it has the following characteristics:</a:t>
            </a:r>
            <a:endParaRPr lang="en-US" sz="2400" dirty="0">
              <a:latin typeface="+mn-lt"/>
              <a:cs typeface="Arial MT"/>
            </a:endParaRPr>
          </a:p>
          <a:p>
            <a:pPr marL="355600" lvl="1" indent="-114300">
              <a:spcBef>
                <a:spcPts val="600"/>
              </a:spcBef>
              <a:buClr>
                <a:srgbClr val="FF6200"/>
              </a:buClr>
              <a:buFont typeface="Arial MT"/>
              <a:buChar char="•"/>
              <a:tabLst>
                <a:tab pos="355600" algn="l"/>
              </a:tabLst>
            </a:pPr>
            <a:r>
              <a:rPr lang="en-US" sz="2400" b="1" i="1" dirty="0">
                <a:solidFill>
                  <a:srgbClr val="004978"/>
                </a:solidFill>
                <a:latin typeface="+mn-lt"/>
                <a:cs typeface="Arial"/>
              </a:rPr>
              <a:t> Fixed</a:t>
            </a:r>
            <a:r>
              <a:rPr lang="en-US" sz="2400" b="1" i="1" spc="-20" dirty="0">
                <a:solidFill>
                  <a:srgbClr val="004978"/>
                </a:solidFill>
                <a:latin typeface="+mn-lt"/>
                <a:cs typeface="Arial"/>
              </a:rPr>
              <a:t> </a:t>
            </a:r>
            <a:r>
              <a:rPr lang="en-US" sz="2400" b="1" i="1" dirty="0">
                <a:solidFill>
                  <a:srgbClr val="004978"/>
                </a:solidFill>
                <a:latin typeface="+mn-lt"/>
                <a:cs typeface="Arial"/>
              </a:rPr>
              <a:t>size</a:t>
            </a:r>
            <a:r>
              <a:rPr lang="en-US" sz="2400" b="1" i="1" spc="-10" dirty="0">
                <a:solidFill>
                  <a:srgbClr val="004978"/>
                </a:solidFill>
                <a:latin typeface="+mn-lt"/>
                <a:cs typeface="Arial"/>
              </a:rPr>
              <a:t> </a:t>
            </a:r>
            <a:r>
              <a:rPr lang="en-US" sz="2400" dirty="0">
                <a:solidFill>
                  <a:srgbClr val="004978"/>
                </a:solidFill>
                <a:latin typeface="+mn-lt"/>
                <a:cs typeface="Arial MT"/>
              </a:rPr>
              <a:t>-</a:t>
            </a:r>
            <a:r>
              <a:rPr lang="en-US" sz="2400" spc="-10" dirty="0">
                <a:solidFill>
                  <a:srgbClr val="004978"/>
                </a:solidFill>
                <a:latin typeface="+mn-lt"/>
                <a:cs typeface="Arial MT"/>
              </a:rPr>
              <a:t> </a:t>
            </a:r>
            <a:r>
              <a:rPr lang="en-US" sz="2400" dirty="0">
                <a:solidFill>
                  <a:srgbClr val="004978"/>
                </a:solidFill>
                <a:latin typeface="+mn-lt"/>
                <a:cs typeface="Arial MT"/>
              </a:rPr>
              <a:t>short</a:t>
            </a:r>
            <a:r>
              <a:rPr lang="en-US" sz="2400" spc="-15" dirty="0">
                <a:solidFill>
                  <a:srgbClr val="004978"/>
                </a:solidFill>
                <a:latin typeface="+mn-lt"/>
                <a:cs typeface="Arial MT"/>
              </a:rPr>
              <a:t> </a:t>
            </a:r>
            <a:r>
              <a:rPr lang="en-US" sz="2400" spc="-5" dirty="0">
                <a:solidFill>
                  <a:srgbClr val="004978"/>
                </a:solidFill>
                <a:latin typeface="+mn-lt"/>
                <a:cs typeface="Arial MT"/>
              </a:rPr>
              <a:t>and</a:t>
            </a:r>
            <a:r>
              <a:rPr lang="en-US" sz="2400" spc="-15" dirty="0">
                <a:solidFill>
                  <a:srgbClr val="004978"/>
                </a:solidFill>
                <a:latin typeface="+mn-lt"/>
                <a:cs typeface="Arial MT"/>
              </a:rPr>
              <a:t> </a:t>
            </a:r>
            <a:r>
              <a:rPr lang="en-US" sz="2400" dirty="0">
                <a:solidFill>
                  <a:srgbClr val="004978"/>
                </a:solidFill>
                <a:latin typeface="+mn-lt"/>
                <a:cs typeface="Arial MT"/>
              </a:rPr>
              <a:t>long</a:t>
            </a:r>
            <a:r>
              <a:rPr lang="en-US" sz="2400" spc="-10" dirty="0">
                <a:solidFill>
                  <a:srgbClr val="004978"/>
                </a:solidFill>
                <a:latin typeface="+mn-lt"/>
                <a:cs typeface="Arial MT"/>
              </a:rPr>
              <a:t> </a:t>
            </a:r>
            <a:r>
              <a:rPr lang="en-US" sz="2400" dirty="0">
                <a:solidFill>
                  <a:srgbClr val="004978"/>
                </a:solidFill>
                <a:latin typeface="+mn-lt"/>
                <a:cs typeface="Arial MT"/>
              </a:rPr>
              <a:t>data</a:t>
            </a:r>
            <a:r>
              <a:rPr lang="en-US" sz="2400" spc="-10" dirty="0">
                <a:solidFill>
                  <a:srgbClr val="004978"/>
                </a:solidFill>
                <a:latin typeface="+mn-lt"/>
                <a:cs typeface="Arial MT"/>
              </a:rPr>
              <a:t> </a:t>
            </a:r>
            <a:r>
              <a:rPr lang="en-US" sz="2400" dirty="0">
                <a:solidFill>
                  <a:srgbClr val="004978"/>
                </a:solidFill>
                <a:latin typeface="+mn-lt"/>
                <a:cs typeface="Arial MT"/>
              </a:rPr>
              <a:t>sets</a:t>
            </a:r>
            <a:r>
              <a:rPr lang="en-US" sz="2400" spc="-20" dirty="0">
                <a:solidFill>
                  <a:srgbClr val="004978"/>
                </a:solidFill>
                <a:latin typeface="+mn-lt"/>
                <a:cs typeface="Arial MT"/>
              </a:rPr>
              <a:t> </a:t>
            </a:r>
            <a:r>
              <a:rPr lang="en-US" sz="2400" spc="-5" dirty="0">
                <a:solidFill>
                  <a:srgbClr val="004978"/>
                </a:solidFill>
                <a:latin typeface="+mn-lt"/>
                <a:cs typeface="Arial MT"/>
              </a:rPr>
              <a:t>have</a:t>
            </a:r>
            <a:r>
              <a:rPr lang="en-US" sz="2400" dirty="0">
                <a:solidFill>
                  <a:srgbClr val="004978"/>
                </a:solidFill>
                <a:latin typeface="+mn-lt"/>
                <a:cs typeface="Arial MT"/>
              </a:rPr>
              <a:t> </a:t>
            </a:r>
            <a:r>
              <a:rPr lang="en-US" sz="2400" spc="-5" dirty="0">
                <a:solidFill>
                  <a:srgbClr val="004978"/>
                </a:solidFill>
                <a:latin typeface="+mn-lt"/>
                <a:cs typeface="Arial MT"/>
              </a:rPr>
              <a:t>the</a:t>
            </a:r>
            <a:r>
              <a:rPr lang="en-US" sz="2400" spc="-15" dirty="0">
                <a:solidFill>
                  <a:srgbClr val="004978"/>
                </a:solidFill>
                <a:latin typeface="+mn-lt"/>
                <a:cs typeface="Arial MT"/>
              </a:rPr>
              <a:t> </a:t>
            </a:r>
            <a:r>
              <a:rPr lang="en-US" sz="2400" dirty="0">
                <a:solidFill>
                  <a:srgbClr val="004978"/>
                </a:solidFill>
                <a:latin typeface="+mn-lt"/>
                <a:cs typeface="Arial MT"/>
              </a:rPr>
              <a:t>same</a:t>
            </a:r>
            <a:r>
              <a:rPr lang="en-US" sz="2400" spc="-20" dirty="0">
                <a:solidFill>
                  <a:srgbClr val="004978"/>
                </a:solidFill>
                <a:latin typeface="+mn-lt"/>
                <a:cs typeface="Arial MT"/>
              </a:rPr>
              <a:t> </a:t>
            </a:r>
            <a:r>
              <a:rPr lang="en-US" sz="2400" spc="-5" dirty="0">
                <a:solidFill>
                  <a:srgbClr val="004978"/>
                </a:solidFill>
                <a:latin typeface="+mn-lt"/>
                <a:cs typeface="Arial MT"/>
              </a:rPr>
              <a:t>size</a:t>
            </a:r>
            <a:r>
              <a:rPr lang="en-US" sz="2400" spc="10" dirty="0">
                <a:solidFill>
                  <a:srgbClr val="004978"/>
                </a:solidFill>
                <a:latin typeface="+mn-lt"/>
                <a:cs typeface="Arial MT"/>
              </a:rPr>
              <a:t> </a:t>
            </a:r>
            <a:r>
              <a:rPr lang="en-US" sz="2400" spc="-5" dirty="0">
                <a:solidFill>
                  <a:srgbClr val="004978"/>
                </a:solidFill>
                <a:latin typeface="+mn-lt"/>
                <a:cs typeface="Arial MT"/>
              </a:rPr>
              <a:t>hash</a:t>
            </a:r>
            <a:endParaRPr lang="en-US" sz="2400" dirty="0">
              <a:latin typeface="+mn-lt"/>
              <a:cs typeface="Arial MT"/>
            </a:endParaRPr>
          </a:p>
          <a:p>
            <a:pPr marL="355600" lvl="1" indent="-114300">
              <a:spcBef>
                <a:spcPts val="600"/>
              </a:spcBef>
              <a:buClr>
                <a:srgbClr val="FF6200"/>
              </a:buClr>
              <a:buFont typeface="Arial MT"/>
              <a:buChar char="•"/>
              <a:tabLst>
                <a:tab pos="355600" algn="l"/>
              </a:tabLst>
            </a:pPr>
            <a:r>
              <a:rPr lang="en-US" sz="2400" b="1" i="1" spc="-5" dirty="0">
                <a:solidFill>
                  <a:srgbClr val="004978"/>
                </a:solidFill>
                <a:latin typeface="+mn-lt"/>
                <a:cs typeface="Arial"/>
              </a:rPr>
              <a:t> Unique </a:t>
            </a:r>
            <a:r>
              <a:rPr lang="en-US" sz="2400" i="1" dirty="0">
                <a:solidFill>
                  <a:srgbClr val="004978"/>
                </a:solidFill>
                <a:latin typeface="+mn-lt"/>
                <a:cs typeface="Arial"/>
              </a:rPr>
              <a:t>- </a:t>
            </a:r>
            <a:r>
              <a:rPr lang="en-US" sz="2400" spc="-10" dirty="0">
                <a:solidFill>
                  <a:srgbClr val="004978"/>
                </a:solidFill>
                <a:latin typeface="+mn-lt"/>
                <a:cs typeface="Arial MT"/>
              </a:rPr>
              <a:t>two</a:t>
            </a:r>
            <a:r>
              <a:rPr lang="en-US" sz="2400" spc="5" dirty="0">
                <a:solidFill>
                  <a:srgbClr val="004978"/>
                </a:solidFill>
                <a:latin typeface="+mn-lt"/>
                <a:cs typeface="Arial MT"/>
              </a:rPr>
              <a:t> </a:t>
            </a:r>
            <a:r>
              <a:rPr lang="en-US" sz="2400" dirty="0">
                <a:solidFill>
                  <a:srgbClr val="004978"/>
                </a:solidFill>
                <a:latin typeface="+mn-lt"/>
                <a:cs typeface="Arial MT"/>
              </a:rPr>
              <a:t>different</a:t>
            </a:r>
            <a:r>
              <a:rPr lang="en-US" sz="2400" spc="-30" dirty="0">
                <a:solidFill>
                  <a:srgbClr val="004978"/>
                </a:solidFill>
                <a:latin typeface="+mn-lt"/>
                <a:cs typeface="Arial MT"/>
              </a:rPr>
              <a:t> </a:t>
            </a:r>
            <a:r>
              <a:rPr lang="en-US" sz="2400" spc="-5" dirty="0">
                <a:solidFill>
                  <a:srgbClr val="004978"/>
                </a:solidFill>
                <a:latin typeface="+mn-lt"/>
                <a:cs typeface="Arial MT"/>
              </a:rPr>
              <a:t>data</a:t>
            </a:r>
            <a:r>
              <a:rPr lang="en-US" sz="2400" spc="-15" dirty="0">
                <a:solidFill>
                  <a:srgbClr val="004978"/>
                </a:solidFill>
                <a:latin typeface="+mn-lt"/>
                <a:cs typeface="Arial MT"/>
              </a:rPr>
              <a:t> </a:t>
            </a:r>
            <a:r>
              <a:rPr lang="en-US" sz="2400" dirty="0">
                <a:solidFill>
                  <a:srgbClr val="004978"/>
                </a:solidFill>
                <a:latin typeface="+mn-lt"/>
                <a:cs typeface="Arial MT"/>
              </a:rPr>
              <a:t>sets</a:t>
            </a:r>
            <a:r>
              <a:rPr lang="en-US" sz="2400" spc="-5" dirty="0">
                <a:solidFill>
                  <a:srgbClr val="004978"/>
                </a:solidFill>
                <a:latin typeface="+mn-lt"/>
                <a:cs typeface="Arial MT"/>
              </a:rPr>
              <a:t> cannot</a:t>
            </a:r>
            <a:r>
              <a:rPr lang="en-US" sz="2400" spc="-15" dirty="0">
                <a:solidFill>
                  <a:srgbClr val="004978"/>
                </a:solidFill>
                <a:latin typeface="+mn-lt"/>
                <a:cs typeface="Arial MT"/>
              </a:rPr>
              <a:t> </a:t>
            </a:r>
            <a:r>
              <a:rPr lang="en-US" sz="2400" spc="-5" dirty="0">
                <a:solidFill>
                  <a:srgbClr val="004978"/>
                </a:solidFill>
                <a:latin typeface="+mn-lt"/>
                <a:cs typeface="Arial MT"/>
              </a:rPr>
              <a:t>produce </a:t>
            </a:r>
            <a:r>
              <a:rPr lang="en-US" sz="2400" dirty="0">
                <a:solidFill>
                  <a:srgbClr val="004978"/>
                </a:solidFill>
                <a:latin typeface="+mn-lt"/>
                <a:cs typeface="Arial MT"/>
              </a:rPr>
              <a:t>the</a:t>
            </a:r>
            <a:r>
              <a:rPr lang="en-US" sz="2400" spc="-15" dirty="0">
                <a:solidFill>
                  <a:srgbClr val="004978"/>
                </a:solidFill>
                <a:latin typeface="+mn-lt"/>
                <a:cs typeface="Arial MT"/>
              </a:rPr>
              <a:t> </a:t>
            </a:r>
            <a:r>
              <a:rPr lang="en-US" sz="2400" dirty="0">
                <a:solidFill>
                  <a:srgbClr val="004978"/>
                </a:solidFill>
                <a:latin typeface="+mn-lt"/>
                <a:cs typeface="Arial MT"/>
              </a:rPr>
              <a:t>same</a:t>
            </a:r>
            <a:r>
              <a:rPr lang="en-US" sz="2400" spc="-5" dirty="0">
                <a:solidFill>
                  <a:srgbClr val="004978"/>
                </a:solidFill>
                <a:latin typeface="+mn-lt"/>
                <a:cs typeface="Arial MT"/>
              </a:rPr>
              <a:t> hash</a:t>
            </a:r>
            <a:endParaRPr lang="en-US" sz="2400" dirty="0">
              <a:latin typeface="+mn-lt"/>
              <a:cs typeface="Arial MT"/>
            </a:endParaRPr>
          </a:p>
          <a:p>
            <a:pPr marL="355600" lvl="1" indent="-114300">
              <a:spcBef>
                <a:spcPts val="600"/>
              </a:spcBef>
              <a:buClr>
                <a:srgbClr val="FF6200"/>
              </a:buClr>
              <a:buFont typeface="Arial MT"/>
              <a:buChar char="•"/>
              <a:tabLst>
                <a:tab pos="355600" algn="l"/>
              </a:tabLst>
            </a:pPr>
            <a:r>
              <a:rPr lang="en-US" sz="2400" b="1" i="1" dirty="0">
                <a:solidFill>
                  <a:srgbClr val="004978"/>
                </a:solidFill>
                <a:latin typeface="+mn-lt"/>
                <a:cs typeface="Arial"/>
              </a:rPr>
              <a:t> Original</a:t>
            </a:r>
            <a:r>
              <a:rPr lang="en-US" sz="2400" b="1" i="1" spc="-15" dirty="0">
                <a:solidFill>
                  <a:srgbClr val="004978"/>
                </a:solidFill>
                <a:latin typeface="+mn-lt"/>
                <a:cs typeface="Arial"/>
              </a:rPr>
              <a:t> </a:t>
            </a:r>
            <a:r>
              <a:rPr lang="en-US" sz="2400" dirty="0">
                <a:solidFill>
                  <a:srgbClr val="004978"/>
                </a:solidFill>
                <a:latin typeface="+mn-lt"/>
                <a:cs typeface="Arial MT"/>
              </a:rPr>
              <a:t>-</a:t>
            </a:r>
            <a:r>
              <a:rPr lang="en-US" sz="2400" spc="-5" dirty="0">
                <a:solidFill>
                  <a:srgbClr val="004978"/>
                </a:solidFill>
                <a:latin typeface="+mn-lt"/>
                <a:cs typeface="Arial MT"/>
              </a:rPr>
              <a:t> data</a:t>
            </a:r>
            <a:r>
              <a:rPr lang="en-US" sz="2400" spc="-20" dirty="0">
                <a:solidFill>
                  <a:srgbClr val="004978"/>
                </a:solidFill>
                <a:latin typeface="+mn-lt"/>
                <a:cs typeface="Arial MT"/>
              </a:rPr>
              <a:t> </a:t>
            </a:r>
            <a:r>
              <a:rPr lang="en-US" sz="2400" dirty="0">
                <a:solidFill>
                  <a:srgbClr val="004978"/>
                </a:solidFill>
                <a:latin typeface="+mn-lt"/>
                <a:cs typeface="Arial MT"/>
              </a:rPr>
              <a:t>set</a:t>
            </a:r>
            <a:r>
              <a:rPr lang="en-US" sz="2400" spc="-10" dirty="0">
                <a:solidFill>
                  <a:srgbClr val="004978"/>
                </a:solidFill>
                <a:latin typeface="+mn-lt"/>
                <a:cs typeface="Arial MT"/>
              </a:rPr>
              <a:t> </a:t>
            </a:r>
            <a:r>
              <a:rPr lang="en-US" sz="2400" spc="-5" dirty="0">
                <a:solidFill>
                  <a:srgbClr val="004978"/>
                </a:solidFill>
                <a:latin typeface="+mn-lt"/>
                <a:cs typeface="Arial MT"/>
              </a:rPr>
              <a:t>cannot</a:t>
            </a:r>
            <a:r>
              <a:rPr lang="en-US" sz="2400" spc="-20" dirty="0">
                <a:solidFill>
                  <a:srgbClr val="004978"/>
                </a:solidFill>
                <a:latin typeface="+mn-lt"/>
                <a:cs typeface="Arial MT"/>
              </a:rPr>
              <a:t> </a:t>
            </a:r>
            <a:r>
              <a:rPr lang="en-US" sz="2400" spc="-5" dirty="0">
                <a:solidFill>
                  <a:srgbClr val="004978"/>
                </a:solidFill>
                <a:latin typeface="+mn-lt"/>
                <a:cs typeface="Arial MT"/>
              </a:rPr>
              <a:t>be </a:t>
            </a:r>
            <a:r>
              <a:rPr lang="en-US" sz="2400" dirty="0">
                <a:solidFill>
                  <a:srgbClr val="004978"/>
                </a:solidFill>
                <a:latin typeface="+mn-lt"/>
                <a:cs typeface="Arial MT"/>
              </a:rPr>
              <a:t>created</a:t>
            </a:r>
            <a:r>
              <a:rPr lang="en-US" sz="2400" spc="-10" dirty="0">
                <a:solidFill>
                  <a:srgbClr val="004978"/>
                </a:solidFill>
                <a:latin typeface="+mn-lt"/>
                <a:cs typeface="Arial MT"/>
              </a:rPr>
              <a:t> </a:t>
            </a:r>
            <a:r>
              <a:rPr lang="en-US" sz="2400" dirty="0">
                <a:solidFill>
                  <a:srgbClr val="004978"/>
                </a:solidFill>
                <a:latin typeface="+mn-lt"/>
                <a:cs typeface="Arial MT"/>
              </a:rPr>
              <a:t>to</a:t>
            </a:r>
            <a:r>
              <a:rPr lang="en-US" sz="2400" spc="-5" dirty="0">
                <a:solidFill>
                  <a:srgbClr val="004978"/>
                </a:solidFill>
                <a:latin typeface="+mn-lt"/>
                <a:cs typeface="Arial MT"/>
              </a:rPr>
              <a:t> have</a:t>
            </a:r>
            <a:r>
              <a:rPr lang="en-US" sz="2400" spc="-10" dirty="0">
                <a:solidFill>
                  <a:srgbClr val="004978"/>
                </a:solidFill>
                <a:latin typeface="+mn-lt"/>
                <a:cs typeface="Arial MT"/>
              </a:rPr>
              <a:t> </a:t>
            </a:r>
            <a:r>
              <a:rPr lang="en-US" sz="2400" spc="-5" dirty="0">
                <a:solidFill>
                  <a:srgbClr val="004978"/>
                </a:solidFill>
                <a:latin typeface="+mn-lt"/>
                <a:cs typeface="Arial MT"/>
              </a:rPr>
              <a:t>a</a:t>
            </a:r>
            <a:r>
              <a:rPr lang="en-US" sz="2400" dirty="0">
                <a:solidFill>
                  <a:srgbClr val="004978"/>
                </a:solidFill>
                <a:latin typeface="+mn-lt"/>
                <a:cs typeface="Arial MT"/>
              </a:rPr>
              <a:t> predefined</a:t>
            </a:r>
            <a:r>
              <a:rPr lang="en-US" sz="2400" spc="-25" dirty="0">
                <a:solidFill>
                  <a:srgbClr val="004978"/>
                </a:solidFill>
                <a:latin typeface="+mn-lt"/>
                <a:cs typeface="Arial MT"/>
              </a:rPr>
              <a:t> </a:t>
            </a:r>
            <a:r>
              <a:rPr lang="en-US" sz="2400" spc="-5" dirty="0">
                <a:solidFill>
                  <a:srgbClr val="004978"/>
                </a:solidFill>
                <a:latin typeface="+mn-lt"/>
                <a:cs typeface="Arial MT"/>
              </a:rPr>
              <a:t>hash</a:t>
            </a:r>
            <a:endParaRPr lang="en-US" sz="2400" dirty="0">
              <a:latin typeface="+mn-lt"/>
              <a:cs typeface="Arial MT"/>
            </a:endParaRPr>
          </a:p>
          <a:p>
            <a:pPr marL="355600" lvl="1" indent="-114300">
              <a:spcBef>
                <a:spcPts val="600"/>
              </a:spcBef>
              <a:buClr>
                <a:srgbClr val="FF6200"/>
              </a:buClr>
              <a:buFont typeface="Arial MT"/>
              <a:buChar char="•"/>
              <a:tabLst>
                <a:tab pos="355600" algn="l"/>
              </a:tabLst>
            </a:pPr>
            <a:r>
              <a:rPr lang="en-US" sz="2400" b="1" i="1" dirty="0">
                <a:solidFill>
                  <a:srgbClr val="004978"/>
                </a:solidFill>
                <a:latin typeface="+mn-lt"/>
                <a:cs typeface="Arial"/>
              </a:rPr>
              <a:t> Secure</a:t>
            </a:r>
            <a:r>
              <a:rPr lang="en-US" sz="2400" b="1" i="1" spc="-10" dirty="0">
                <a:solidFill>
                  <a:srgbClr val="004978"/>
                </a:solidFill>
                <a:latin typeface="+mn-lt"/>
                <a:cs typeface="Arial"/>
              </a:rPr>
              <a:t> </a:t>
            </a:r>
            <a:r>
              <a:rPr lang="en-US" sz="2400" i="1" dirty="0">
                <a:solidFill>
                  <a:srgbClr val="004978"/>
                </a:solidFill>
                <a:latin typeface="+mn-lt"/>
                <a:cs typeface="Arial"/>
              </a:rPr>
              <a:t>-</a:t>
            </a:r>
            <a:r>
              <a:rPr lang="en-US" sz="2400" i="1" spc="5" dirty="0">
                <a:solidFill>
                  <a:srgbClr val="004978"/>
                </a:solidFill>
                <a:latin typeface="+mn-lt"/>
                <a:cs typeface="Arial"/>
              </a:rPr>
              <a:t> </a:t>
            </a:r>
            <a:r>
              <a:rPr lang="en-US" sz="2400" spc="-5" dirty="0">
                <a:solidFill>
                  <a:srgbClr val="004978"/>
                </a:solidFill>
                <a:latin typeface="+mn-lt"/>
                <a:cs typeface="Arial MT"/>
              </a:rPr>
              <a:t>resulting</a:t>
            </a:r>
            <a:r>
              <a:rPr lang="en-US" sz="2400" spc="15" dirty="0">
                <a:solidFill>
                  <a:srgbClr val="004978"/>
                </a:solidFill>
                <a:latin typeface="+mn-lt"/>
                <a:cs typeface="Arial MT"/>
              </a:rPr>
              <a:t> </a:t>
            </a:r>
            <a:r>
              <a:rPr lang="en-US" sz="2400" dirty="0">
                <a:solidFill>
                  <a:srgbClr val="004978"/>
                </a:solidFill>
                <a:latin typeface="+mn-lt"/>
                <a:cs typeface="Arial MT"/>
              </a:rPr>
              <a:t>hash</a:t>
            </a:r>
            <a:r>
              <a:rPr lang="en-US" sz="2400" spc="-15" dirty="0">
                <a:solidFill>
                  <a:srgbClr val="004978"/>
                </a:solidFill>
                <a:latin typeface="+mn-lt"/>
                <a:cs typeface="Arial MT"/>
              </a:rPr>
              <a:t> </a:t>
            </a:r>
            <a:r>
              <a:rPr lang="en-US" sz="2400" dirty="0">
                <a:solidFill>
                  <a:srgbClr val="004978"/>
                </a:solidFill>
                <a:latin typeface="+mn-lt"/>
                <a:cs typeface="Arial MT"/>
              </a:rPr>
              <a:t>cannot be</a:t>
            </a:r>
            <a:r>
              <a:rPr lang="en-US" sz="2400" spc="5" dirty="0">
                <a:solidFill>
                  <a:srgbClr val="004978"/>
                </a:solidFill>
                <a:latin typeface="+mn-lt"/>
                <a:cs typeface="Arial MT"/>
              </a:rPr>
              <a:t> </a:t>
            </a:r>
            <a:r>
              <a:rPr lang="en-US" sz="2400" spc="-5" dirty="0">
                <a:solidFill>
                  <a:srgbClr val="004978"/>
                </a:solidFill>
                <a:latin typeface="+mn-lt"/>
                <a:cs typeface="Arial MT"/>
              </a:rPr>
              <a:t>reversed</a:t>
            </a:r>
            <a:r>
              <a:rPr lang="en-US" sz="2400" spc="10" dirty="0">
                <a:solidFill>
                  <a:srgbClr val="004978"/>
                </a:solidFill>
                <a:latin typeface="+mn-lt"/>
                <a:cs typeface="Arial MT"/>
              </a:rPr>
              <a:t> </a:t>
            </a:r>
            <a:r>
              <a:rPr lang="en-US" sz="2400" dirty="0">
                <a:solidFill>
                  <a:srgbClr val="004978"/>
                </a:solidFill>
                <a:latin typeface="+mn-lt"/>
                <a:cs typeface="Arial MT"/>
              </a:rPr>
              <a:t>to determine</a:t>
            </a:r>
            <a:r>
              <a:rPr lang="en-US" sz="2400" spc="-10" dirty="0">
                <a:solidFill>
                  <a:srgbClr val="004978"/>
                </a:solidFill>
                <a:latin typeface="+mn-lt"/>
                <a:cs typeface="Arial MT"/>
              </a:rPr>
              <a:t> </a:t>
            </a:r>
            <a:r>
              <a:rPr lang="en-US" sz="2400" spc="-5" dirty="0">
                <a:solidFill>
                  <a:srgbClr val="004978"/>
                </a:solidFill>
                <a:latin typeface="+mn-lt"/>
                <a:cs typeface="Arial MT"/>
              </a:rPr>
              <a:t>original</a:t>
            </a:r>
            <a:r>
              <a:rPr lang="en-US" sz="2400" spc="20" dirty="0">
                <a:solidFill>
                  <a:srgbClr val="004978"/>
                </a:solidFill>
                <a:latin typeface="+mn-lt"/>
                <a:cs typeface="Arial MT"/>
              </a:rPr>
              <a:t> </a:t>
            </a:r>
            <a:r>
              <a:rPr lang="en-US" sz="2400" spc="-5" dirty="0" smtClean="0">
                <a:solidFill>
                  <a:srgbClr val="004978"/>
                </a:solidFill>
                <a:latin typeface="+mn-lt"/>
                <a:cs typeface="Arial MT"/>
              </a:rPr>
              <a:t>plaintext</a:t>
            </a:r>
            <a:endParaRPr sz="2000" spc="-5" dirty="0">
              <a:latin typeface="+mn-lt"/>
              <a:cs typeface="Arial MT"/>
            </a:endParaRPr>
          </a:p>
        </p:txBody>
      </p:sp>
    </p:spTree>
    <p:extLst>
      <p:ext uri="{BB962C8B-B14F-4D97-AF65-F5344CB8AC3E}">
        <p14:creationId xmlns:p14="http://schemas.microsoft.com/office/powerpoint/2010/main" val="3200998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11" name="object 9"/>
          <p:cNvPicPr/>
          <p:nvPr/>
        </p:nvPicPr>
        <p:blipFill>
          <a:blip r:embed="rId3" cstate="print"/>
          <a:stretch>
            <a:fillRect/>
          </a:stretch>
        </p:blipFill>
        <p:spPr>
          <a:xfrm>
            <a:off x="228600" y="1143000"/>
            <a:ext cx="11658600" cy="5376174"/>
          </a:xfrm>
          <a:prstGeom prst="rect">
            <a:avLst/>
          </a:prstGeom>
          <a:ln>
            <a:solidFill>
              <a:srgbClr val="FF0000"/>
            </a:solidFill>
          </a:ln>
        </p:spPr>
      </p:pic>
    </p:spTree>
    <p:extLst>
      <p:ext uri="{BB962C8B-B14F-4D97-AF65-F5344CB8AC3E}">
        <p14:creationId xmlns:p14="http://schemas.microsoft.com/office/powerpoint/2010/main" val="1794761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3" name="Picture 2"/>
          <p:cNvPicPr>
            <a:picLocks noChangeAspect="1"/>
          </p:cNvPicPr>
          <p:nvPr/>
        </p:nvPicPr>
        <p:blipFill>
          <a:blip r:embed="rId3"/>
          <a:stretch>
            <a:fillRect/>
          </a:stretch>
        </p:blipFill>
        <p:spPr>
          <a:xfrm>
            <a:off x="76200" y="1125783"/>
            <a:ext cx="11963400" cy="5351217"/>
          </a:xfrm>
          <a:prstGeom prst="rect">
            <a:avLst/>
          </a:prstGeom>
          <a:ln>
            <a:solidFill>
              <a:srgbClr val="FF0000"/>
            </a:solidFill>
          </a:ln>
        </p:spPr>
      </p:pic>
    </p:spTree>
    <p:extLst>
      <p:ext uri="{BB962C8B-B14F-4D97-AF65-F5344CB8AC3E}">
        <p14:creationId xmlns:p14="http://schemas.microsoft.com/office/powerpoint/2010/main" val="320257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4" name="Rectangle 3"/>
          <p:cNvSpPr/>
          <p:nvPr/>
        </p:nvSpPr>
        <p:spPr>
          <a:xfrm>
            <a:off x="152400" y="1066800"/>
            <a:ext cx="11887200" cy="5016758"/>
          </a:xfrm>
          <a:prstGeom prst="rect">
            <a:avLst/>
          </a:prstGeom>
        </p:spPr>
        <p:txBody>
          <a:bodyPr wrap="square">
            <a:spAutoFit/>
          </a:bodyPr>
          <a:lstStyle/>
          <a:p>
            <a:pPr algn="just"/>
            <a:r>
              <a:rPr lang="en-US" sz="2000" b="0" i="0" u="none" strike="noStrike" baseline="0" dirty="0" smtClean="0">
                <a:latin typeface="+mn-lt"/>
              </a:rPr>
              <a:t>Common hash algorithms include the following:</a:t>
            </a:r>
          </a:p>
          <a:p>
            <a:pPr marL="274320" algn="just"/>
            <a:r>
              <a:rPr lang="en-US" sz="2000" b="0" i="0" u="none" strike="noStrike" baseline="0" dirty="0" smtClean="0">
                <a:latin typeface="+mn-lt"/>
              </a:rPr>
              <a:t>• </a:t>
            </a:r>
            <a:r>
              <a:rPr lang="en-US" sz="2000" b="1" i="1" u="none" strike="noStrike" baseline="0" dirty="0" smtClean="0">
                <a:solidFill>
                  <a:srgbClr val="0070C0"/>
                </a:solidFill>
                <a:latin typeface="+mn-lt"/>
              </a:rPr>
              <a:t>Message Digest (MD)</a:t>
            </a:r>
            <a:r>
              <a:rPr lang="en-US" sz="2000" b="1" i="0" u="none" strike="noStrike" baseline="0" dirty="0" smtClean="0">
                <a:solidFill>
                  <a:srgbClr val="0070C0"/>
                </a:solidFill>
                <a:latin typeface="+mn-lt"/>
              </a:rPr>
              <a:t>. </a:t>
            </a:r>
            <a:r>
              <a:rPr lang="en-US" sz="2000" b="0" i="0" u="none" strike="noStrike" baseline="0" dirty="0" smtClean="0">
                <a:latin typeface="+mn-lt"/>
              </a:rPr>
              <a:t>One of the earliest hash algorithms is a “family” of algorithms known as Message Digest (MD). Versions of MD hashes were introduced over almost 20 years, from MD2 (1989) to MD6 (2008). The most widely used of these algorithms is </a:t>
            </a:r>
            <a:r>
              <a:rPr lang="en-US" sz="2000" b="0" i="1" u="none" strike="noStrike" baseline="0" dirty="0" smtClean="0">
                <a:latin typeface="+mn-lt"/>
              </a:rPr>
              <a:t>MD5</a:t>
            </a:r>
            <a:r>
              <a:rPr lang="en-US" sz="2000" b="0" i="0" u="none" strike="noStrike" baseline="0" dirty="0" smtClean="0">
                <a:latin typeface="+mn-lt"/>
              </a:rPr>
              <a:t>. Serious weaknesses have been identified in MD5, and it is no longer considered suitable for use.</a:t>
            </a:r>
          </a:p>
          <a:p>
            <a:pPr marL="274320" algn="just"/>
            <a:endParaRPr lang="en-US" sz="2000" b="0" i="0" u="none" strike="noStrike" baseline="0" dirty="0" smtClean="0">
              <a:latin typeface="+mn-lt"/>
            </a:endParaRPr>
          </a:p>
          <a:p>
            <a:pPr marL="274320" algn="just"/>
            <a:r>
              <a:rPr lang="en-US" sz="2000" b="0" i="0" u="none" strike="noStrike" baseline="0" dirty="0" smtClean="0">
                <a:latin typeface="+mn-lt"/>
              </a:rPr>
              <a:t>• </a:t>
            </a:r>
            <a:r>
              <a:rPr lang="en-US" sz="2000" b="1" i="1" dirty="0">
                <a:solidFill>
                  <a:srgbClr val="0070C0"/>
                </a:solidFill>
                <a:latin typeface="+mn-lt"/>
              </a:rPr>
              <a:t>Secure Hash Algorithm (SHA). </a:t>
            </a:r>
            <a:r>
              <a:rPr lang="en-US" sz="2000" b="0" i="0" u="none" strike="noStrike" baseline="0" dirty="0" smtClean="0">
                <a:latin typeface="+mn-lt"/>
              </a:rPr>
              <a:t>Another family of hashes is the Secure Hash Algorithm (SHA). </a:t>
            </a:r>
            <a:r>
              <a:rPr lang="en-US" sz="2000" b="0" i="1" u="none" strike="noStrike" baseline="0" dirty="0" smtClean="0">
                <a:latin typeface="+mn-lt"/>
              </a:rPr>
              <a:t>SHA-1 </a:t>
            </a:r>
            <a:r>
              <a:rPr lang="en-US" sz="2000" b="0" i="0" u="none" strike="noStrike" baseline="0" dirty="0" smtClean="0">
                <a:latin typeface="+mn-lt"/>
              </a:rPr>
              <a:t>was developed in 1993 but is no longer considered suitable for use. </a:t>
            </a:r>
            <a:r>
              <a:rPr lang="en-US" sz="2000" b="0" i="1" u="none" strike="noStrike" baseline="0" dirty="0" smtClean="0">
                <a:latin typeface="+mn-lt"/>
              </a:rPr>
              <a:t>SHA-2 </a:t>
            </a:r>
            <a:r>
              <a:rPr lang="en-US" sz="2000" b="0" i="0" u="none" strike="noStrike" baseline="0" dirty="0" smtClean="0">
                <a:latin typeface="+mn-lt"/>
              </a:rPr>
              <a:t>has six variations, the most common are SHA-256, SHA-384, and SHA-512 (the last number indicates the length in bits of the digest that is generated) and is currently considered a secure hash. In 2015, after eight years of competition between 51 original entries, </a:t>
            </a:r>
            <a:r>
              <a:rPr lang="en-US" sz="2000" b="0" i="1" u="none" strike="noStrike" baseline="0" dirty="0" smtClean="0">
                <a:latin typeface="+mn-lt"/>
              </a:rPr>
              <a:t>SHA-3 </a:t>
            </a:r>
            <a:r>
              <a:rPr lang="en-US" sz="2000" b="0" i="0" u="none" strike="noStrike" baseline="0" dirty="0" smtClean="0">
                <a:latin typeface="+mn-lt"/>
              </a:rPr>
              <a:t>was announced as a new standard. </a:t>
            </a:r>
          </a:p>
          <a:p>
            <a:pPr marL="274320" algn="just"/>
            <a:endParaRPr lang="en-US" sz="2000" b="0" i="0" u="none" strike="noStrike" baseline="0" dirty="0" smtClean="0">
              <a:latin typeface="+mn-lt"/>
            </a:endParaRPr>
          </a:p>
          <a:p>
            <a:pPr marL="274320" algn="just"/>
            <a:r>
              <a:rPr lang="en-US" sz="2000" b="0" i="0" u="none" strike="noStrike" baseline="0" dirty="0" smtClean="0">
                <a:latin typeface="+mn-lt"/>
              </a:rPr>
              <a:t>• </a:t>
            </a:r>
            <a:r>
              <a:rPr lang="en-US" sz="2000" b="1" i="1" dirty="0">
                <a:solidFill>
                  <a:srgbClr val="0070C0"/>
                </a:solidFill>
                <a:latin typeface="+mn-lt"/>
              </a:rPr>
              <a:t>RIPEMD</a:t>
            </a:r>
            <a:r>
              <a:rPr lang="en-US" sz="2000" i="1" dirty="0">
                <a:solidFill>
                  <a:srgbClr val="0070C0"/>
                </a:solidFill>
                <a:latin typeface="+mn-lt"/>
              </a:rPr>
              <a:t>. </a:t>
            </a:r>
            <a:r>
              <a:rPr lang="en-US" sz="2000" b="0" i="1" u="none" strike="noStrike" baseline="0" dirty="0" smtClean="0">
                <a:latin typeface="+mn-lt"/>
              </a:rPr>
              <a:t>RIPEMD </a:t>
            </a:r>
            <a:r>
              <a:rPr lang="en-US" sz="2000" b="0" i="0" u="none" strike="noStrike" baseline="0" dirty="0" smtClean="0">
                <a:latin typeface="+mn-lt"/>
              </a:rPr>
              <a:t>stands for RACE Integrity Primitives Evaluation Message Digest. The primary design feature of RIPEMD is two different and independent parallel chains of computation, the results of which are then combined at the end of the process. All versions of RIPEMD are based on the length of the digest created, including RIPEMD-128, RIPEMD-256, and RIPEMD-320.</a:t>
            </a:r>
            <a:endParaRPr lang="en-US" sz="2000" dirty="0">
              <a:latin typeface="+mn-lt"/>
            </a:endParaRPr>
          </a:p>
        </p:txBody>
      </p:sp>
    </p:spTree>
    <p:extLst>
      <p:ext uri="{BB962C8B-B14F-4D97-AF65-F5344CB8AC3E}">
        <p14:creationId xmlns:p14="http://schemas.microsoft.com/office/powerpoint/2010/main" val="1847844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3" name="Picture 2"/>
          <p:cNvPicPr>
            <a:picLocks noChangeAspect="1"/>
          </p:cNvPicPr>
          <p:nvPr/>
        </p:nvPicPr>
        <p:blipFill>
          <a:blip r:embed="rId3"/>
          <a:stretch>
            <a:fillRect/>
          </a:stretch>
        </p:blipFill>
        <p:spPr>
          <a:xfrm>
            <a:off x="152400" y="1143000"/>
            <a:ext cx="11520961" cy="3962400"/>
          </a:xfrm>
          <a:prstGeom prst="rect">
            <a:avLst/>
          </a:prstGeom>
        </p:spPr>
      </p:pic>
    </p:spTree>
    <p:extLst>
      <p:ext uri="{BB962C8B-B14F-4D97-AF65-F5344CB8AC3E}">
        <p14:creationId xmlns:p14="http://schemas.microsoft.com/office/powerpoint/2010/main" val="2812293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228600" y="1063438"/>
            <a:ext cx="11887200" cy="4445448"/>
          </a:xfrm>
          <a:prstGeom prst="rect">
            <a:avLst/>
          </a:prstGeom>
        </p:spPr>
        <p:txBody>
          <a:bodyPr vert="horz" wrap="square" lIns="0" tIns="13335" rIns="0" bIns="0" rtlCol="0">
            <a:spAutoFit/>
          </a:bodyPr>
          <a:lstStyle/>
          <a:p>
            <a:pPr marL="12065" marR="5080" algn="just">
              <a:buClr>
                <a:srgbClr val="004978"/>
              </a:buClr>
              <a:tabLst>
                <a:tab pos="185420" algn="l"/>
              </a:tabLst>
            </a:pPr>
            <a:r>
              <a:rPr sz="2400" b="1" spc="-5" dirty="0" smtClean="0">
                <a:latin typeface="+mn-lt"/>
                <a:cs typeface="Arial"/>
              </a:rPr>
              <a:t>Symmetric</a:t>
            </a:r>
            <a:r>
              <a:rPr sz="2400" b="1" spc="30" dirty="0" smtClean="0">
                <a:latin typeface="+mn-lt"/>
                <a:cs typeface="Arial"/>
              </a:rPr>
              <a:t> </a:t>
            </a:r>
            <a:r>
              <a:rPr sz="2400" b="1" spc="-5" dirty="0" smtClean="0">
                <a:latin typeface="+mn-lt"/>
                <a:cs typeface="Arial"/>
              </a:rPr>
              <a:t>cryptographic</a:t>
            </a:r>
            <a:r>
              <a:rPr sz="2400" b="1" spc="25" dirty="0" smtClean="0">
                <a:latin typeface="+mn-lt"/>
                <a:cs typeface="Arial"/>
              </a:rPr>
              <a:t> </a:t>
            </a:r>
            <a:r>
              <a:rPr sz="2400" b="1" spc="-5" dirty="0" smtClean="0">
                <a:latin typeface="+mn-lt"/>
                <a:cs typeface="Arial"/>
              </a:rPr>
              <a:t>algorithms</a:t>
            </a:r>
            <a:r>
              <a:rPr sz="2400" b="1" spc="5" dirty="0" smtClean="0">
                <a:latin typeface="+mn-lt"/>
                <a:cs typeface="Arial"/>
              </a:rPr>
              <a:t> </a:t>
            </a:r>
            <a:r>
              <a:rPr sz="2400" spc="-5" dirty="0" smtClean="0">
                <a:latin typeface="+mn-lt"/>
                <a:cs typeface="Arial MT"/>
              </a:rPr>
              <a:t>use </a:t>
            </a:r>
            <a:r>
              <a:rPr sz="2400" dirty="0" smtClean="0">
                <a:latin typeface="+mn-lt"/>
                <a:cs typeface="Arial MT"/>
              </a:rPr>
              <a:t>the same</a:t>
            </a:r>
            <a:r>
              <a:rPr sz="2400" spc="-5" dirty="0" smtClean="0">
                <a:latin typeface="+mn-lt"/>
                <a:cs typeface="Arial MT"/>
              </a:rPr>
              <a:t> single</a:t>
            </a:r>
            <a:r>
              <a:rPr sz="2400" spc="10" dirty="0" smtClean="0">
                <a:latin typeface="+mn-lt"/>
                <a:cs typeface="Arial MT"/>
              </a:rPr>
              <a:t> </a:t>
            </a:r>
            <a:r>
              <a:rPr sz="2400" spc="-5" dirty="0" smtClean="0">
                <a:latin typeface="+mn-lt"/>
                <a:cs typeface="Arial MT"/>
              </a:rPr>
              <a:t>key</a:t>
            </a:r>
            <a:r>
              <a:rPr sz="2400" spc="-10" dirty="0" smtClean="0">
                <a:latin typeface="+mn-lt"/>
                <a:cs typeface="Arial MT"/>
              </a:rPr>
              <a:t> </a:t>
            </a:r>
            <a:r>
              <a:rPr sz="2400" dirty="0" smtClean="0">
                <a:latin typeface="+mn-lt"/>
                <a:cs typeface="Arial MT"/>
              </a:rPr>
              <a:t>to</a:t>
            </a:r>
            <a:r>
              <a:rPr sz="2400" spc="-5" dirty="0" smtClean="0">
                <a:latin typeface="+mn-lt"/>
                <a:cs typeface="Arial MT"/>
              </a:rPr>
              <a:t> encrypt </a:t>
            </a:r>
            <a:r>
              <a:rPr sz="2400" spc="-315" dirty="0" smtClean="0">
                <a:latin typeface="+mn-lt"/>
                <a:cs typeface="Arial MT"/>
              </a:rPr>
              <a:t> </a:t>
            </a:r>
            <a:r>
              <a:rPr sz="2400" spc="-5" dirty="0" smtClean="0">
                <a:latin typeface="+mn-lt"/>
                <a:cs typeface="Arial MT"/>
              </a:rPr>
              <a:t>and</a:t>
            </a:r>
            <a:r>
              <a:rPr sz="2400" spc="-15" dirty="0" smtClean="0">
                <a:latin typeface="+mn-lt"/>
                <a:cs typeface="Arial MT"/>
              </a:rPr>
              <a:t> </a:t>
            </a:r>
            <a:r>
              <a:rPr sz="2400" spc="-5" dirty="0" smtClean="0">
                <a:latin typeface="+mn-lt"/>
                <a:cs typeface="Arial MT"/>
              </a:rPr>
              <a:t>decrypt</a:t>
            </a:r>
            <a:r>
              <a:rPr sz="2400" dirty="0" smtClean="0">
                <a:latin typeface="+mn-lt"/>
                <a:cs typeface="Arial MT"/>
              </a:rPr>
              <a:t> </a:t>
            </a:r>
            <a:r>
              <a:rPr sz="2400" spc="-5" dirty="0" smtClean="0">
                <a:latin typeface="+mn-lt"/>
                <a:cs typeface="Arial MT"/>
              </a:rPr>
              <a:t>a</a:t>
            </a:r>
            <a:r>
              <a:rPr sz="2400" spc="-10" dirty="0" smtClean="0">
                <a:latin typeface="+mn-lt"/>
                <a:cs typeface="Arial MT"/>
              </a:rPr>
              <a:t> </a:t>
            </a:r>
            <a:r>
              <a:rPr sz="2400" dirty="0" smtClean="0">
                <a:latin typeface="+mn-lt"/>
                <a:cs typeface="Arial MT"/>
              </a:rPr>
              <a:t>document</a:t>
            </a:r>
            <a:r>
              <a:rPr lang="en-US" sz="2400" dirty="0" smtClean="0">
                <a:latin typeface="+mn-lt"/>
                <a:cs typeface="Arial MT"/>
              </a:rPr>
              <a:t>.</a:t>
            </a:r>
            <a:endParaRPr sz="2400" dirty="0" smtClean="0">
              <a:latin typeface="+mn-lt"/>
              <a:cs typeface="Arial MT"/>
            </a:endParaRPr>
          </a:p>
          <a:p>
            <a:pPr marL="640080" lvl="1" indent="-114300" algn="just">
              <a:buClr>
                <a:srgbClr val="FF6200"/>
              </a:buClr>
              <a:buChar char="•"/>
              <a:tabLst>
                <a:tab pos="355600" algn="l"/>
              </a:tabLst>
            </a:pPr>
            <a:r>
              <a:rPr lang="en-US" sz="2400" spc="-5" dirty="0" smtClean="0">
                <a:solidFill>
                  <a:srgbClr val="004978"/>
                </a:solidFill>
                <a:latin typeface="+mn-lt"/>
                <a:cs typeface="Arial MT"/>
              </a:rPr>
              <a:t> Because the key must be kept private (confidential) symmetric encryption is also </a:t>
            </a:r>
            <a:r>
              <a:rPr sz="2400" dirty="0" smtClean="0">
                <a:solidFill>
                  <a:srgbClr val="004978"/>
                </a:solidFill>
                <a:latin typeface="+mn-lt"/>
                <a:cs typeface="Arial MT"/>
              </a:rPr>
              <a:t>called</a:t>
            </a:r>
            <a:r>
              <a:rPr sz="2400" spc="5" dirty="0" smtClean="0">
                <a:solidFill>
                  <a:srgbClr val="004978"/>
                </a:solidFill>
                <a:latin typeface="+mn-lt"/>
                <a:cs typeface="Arial MT"/>
              </a:rPr>
              <a:t> </a:t>
            </a:r>
            <a:r>
              <a:rPr sz="2400" i="1" dirty="0" smtClean="0">
                <a:solidFill>
                  <a:srgbClr val="004978"/>
                </a:solidFill>
                <a:latin typeface="+mn-lt"/>
                <a:cs typeface="Arial"/>
              </a:rPr>
              <a:t>private</a:t>
            </a:r>
            <a:r>
              <a:rPr sz="2400" i="1" spc="-15" dirty="0" smtClean="0">
                <a:solidFill>
                  <a:srgbClr val="004978"/>
                </a:solidFill>
                <a:latin typeface="+mn-lt"/>
                <a:cs typeface="Arial"/>
              </a:rPr>
              <a:t> </a:t>
            </a:r>
            <a:r>
              <a:rPr sz="2400" i="1" dirty="0" smtClean="0">
                <a:solidFill>
                  <a:srgbClr val="004978"/>
                </a:solidFill>
                <a:latin typeface="+mn-lt"/>
                <a:cs typeface="Arial"/>
              </a:rPr>
              <a:t>key</a:t>
            </a:r>
            <a:r>
              <a:rPr sz="2400" i="1" spc="-10" dirty="0" smtClean="0">
                <a:solidFill>
                  <a:srgbClr val="004978"/>
                </a:solidFill>
                <a:latin typeface="+mn-lt"/>
                <a:cs typeface="Arial"/>
              </a:rPr>
              <a:t> </a:t>
            </a:r>
            <a:r>
              <a:rPr sz="2400" i="1" dirty="0" smtClean="0">
                <a:solidFill>
                  <a:srgbClr val="004978"/>
                </a:solidFill>
                <a:latin typeface="+mn-lt"/>
                <a:cs typeface="Arial"/>
              </a:rPr>
              <a:t>cryptography</a:t>
            </a:r>
            <a:r>
              <a:rPr sz="2400" i="1" spc="-5" dirty="0" smtClean="0">
                <a:solidFill>
                  <a:srgbClr val="004978"/>
                </a:solidFill>
                <a:latin typeface="+mn-lt"/>
                <a:cs typeface="Arial"/>
              </a:rPr>
              <a:t> </a:t>
            </a:r>
            <a:r>
              <a:rPr sz="2400" spc="-5" dirty="0" smtClean="0">
                <a:solidFill>
                  <a:srgbClr val="004978"/>
                </a:solidFill>
                <a:latin typeface="+mn-lt"/>
                <a:cs typeface="Arial MT"/>
              </a:rPr>
              <a:t>(the</a:t>
            </a:r>
            <a:r>
              <a:rPr sz="2400" spc="-10" dirty="0" smtClean="0">
                <a:solidFill>
                  <a:srgbClr val="004978"/>
                </a:solidFill>
                <a:latin typeface="+mn-lt"/>
                <a:cs typeface="Arial MT"/>
              </a:rPr>
              <a:t> </a:t>
            </a:r>
            <a:r>
              <a:rPr sz="2400" dirty="0" smtClean="0">
                <a:solidFill>
                  <a:srgbClr val="004978"/>
                </a:solidFill>
                <a:latin typeface="+mn-lt"/>
                <a:cs typeface="Arial MT"/>
              </a:rPr>
              <a:t>key</a:t>
            </a:r>
            <a:r>
              <a:rPr sz="2400" spc="-10" dirty="0" smtClean="0">
                <a:solidFill>
                  <a:srgbClr val="004978"/>
                </a:solidFill>
                <a:latin typeface="+mn-lt"/>
                <a:cs typeface="Arial MT"/>
              </a:rPr>
              <a:t> </a:t>
            </a:r>
            <a:r>
              <a:rPr sz="2400" dirty="0" smtClean="0">
                <a:solidFill>
                  <a:srgbClr val="004978"/>
                </a:solidFill>
                <a:latin typeface="+mn-lt"/>
                <a:cs typeface="Arial MT"/>
              </a:rPr>
              <a:t>is</a:t>
            </a:r>
            <a:r>
              <a:rPr sz="2400" spc="-5" dirty="0" smtClean="0">
                <a:solidFill>
                  <a:srgbClr val="004978"/>
                </a:solidFill>
                <a:latin typeface="+mn-lt"/>
                <a:cs typeface="Arial MT"/>
              </a:rPr>
              <a:t> </a:t>
            </a:r>
            <a:r>
              <a:rPr sz="2400" dirty="0" smtClean="0">
                <a:solidFill>
                  <a:srgbClr val="004978"/>
                </a:solidFill>
                <a:latin typeface="+mn-lt"/>
                <a:cs typeface="Arial MT"/>
              </a:rPr>
              <a:t>kept</a:t>
            </a:r>
            <a:r>
              <a:rPr sz="2400" spc="-10" dirty="0" smtClean="0">
                <a:solidFill>
                  <a:srgbClr val="004978"/>
                </a:solidFill>
                <a:latin typeface="+mn-lt"/>
                <a:cs typeface="Arial MT"/>
              </a:rPr>
              <a:t> </a:t>
            </a:r>
            <a:r>
              <a:rPr sz="2400" spc="-5" dirty="0" smtClean="0">
                <a:solidFill>
                  <a:srgbClr val="004978"/>
                </a:solidFill>
                <a:latin typeface="+mn-lt"/>
                <a:cs typeface="Arial MT"/>
              </a:rPr>
              <a:t>private </a:t>
            </a:r>
            <a:r>
              <a:rPr sz="2400" dirty="0" smtClean="0">
                <a:solidFill>
                  <a:srgbClr val="004978"/>
                </a:solidFill>
                <a:latin typeface="+mn-lt"/>
                <a:cs typeface="Arial MT"/>
              </a:rPr>
              <a:t>between</a:t>
            </a:r>
            <a:r>
              <a:rPr lang="en-US" sz="2400" dirty="0" smtClean="0">
                <a:solidFill>
                  <a:srgbClr val="004978"/>
                </a:solidFill>
                <a:latin typeface="+mn-lt"/>
                <a:cs typeface="Arial MT"/>
              </a:rPr>
              <a:t> </a:t>
            </a:r>
            <a:r>
              <a:rPr sz="2400" spc="-5" dirty="0" smtClean="0">
                <a:solidFill>
                  <a:srgbClr val="004978"/>
                </a:solidFill>
                <a:latin typeface="+mn-lt"/>
                <a:cs typeface="Arial MT"/>
              </a:rPr>
              <a:t>sender</a:t>
            </a:r>
            <a:r>
              <a:rPr sz="2400" spc="-25" dirty="0" smtClean="0">
                <a:solidFill>
                  <a:srgbClr val="004978"/>
                </a:solidFill>
                <a:latin typeface="+mn-lt"/>
                <a:cs typeface="Arial MT"/>
              </a:rPr>
              <a:t> </a:t>
            </a:r>
            <a:r>
              <a:rPr sz="2400" spc="-5" dirty="0" smtClean="0">
                <a:solidFill>
                  <a:srgbClr val="004978"/>
                </a:solidFill>
                <a:latin typeface="+mn-lt"/>
                <a:cs typeface="Arial MT"/>
              </a:rPr>
              <a:t>and</a:t>
            </a:r>
            <a:r>
              <a:rPr sz="2400" spc="-20" dirty="0" smtClean="0">
                <a:solidFill>
                  <a:srgbClr val="004978"/>
                </a:solidFill>
                <a:latin typeface="+mn-lt"/>
                <a:cs typeface="Arial MT"/>
              </a:rPr>
              <a:t> </a:t>
            </a:r>
            <a:r>
              <a:rPr sz="2400" spc="-5" dirty="0" smtClean="0">
                <a:solidFill>
                  <a:srgbClr val="004978"/>
                </a:solidFill>
                <a:latin typeface="+mn-lt"/>
                <a:cs typeface="Arial MT"/>
              </a:rPr>
              <a:t>receiver)</a:t>
            </a:r>
            <a:r>
              <a:rPr lang="en-US" sz="2400" spc="-5" dirty="0" smtClean="0">
                <a:solidFill>
                  <a:srgbClr val="004978"/>
                </a:solidFill>
                <a:latin typeface="+mn-lt"/>
                <a:cs typeface="Arial MT"/>
              </a:rPr>
              <a:t>.</a:t>
            </a:r>
          </a:p>
          <a:p>
            <a:pPr marL="640080" lvl="1" indent="-114300" algn="just">
              <a:buClr>
                <a:srgbClr val="FF6200"/>
              </a:buClr>
              <a:buChar char="•"/>
              <a:tabLst>
                <a:tab pos="355600" algn="l"/>
              </a:tabLst>
            </a:pPr>
            <a:r>
              <a:rPr lang="en-US" sz="2400" spc="-5" dirty="0" smtClean="0">
                <a:solidFill>
                  <a:srgbClr val="004978"/>
                </a:solidFill>
                <a:latin typeface="+mn-lt"/>
                <a:cs typeface="Arial MT"/>
              </a:rPr>
              <a:t> Symmetric cryptography can provide strong encryption—if the key is kept secure between the sender and all the recipients</a:t>
            </a:r>
            <a:endParaRPr sz="2400" spc="-5" dirty="0" smtClean="0">
              <a:solidFill>
                <a:srgbClr val="004978"/>
              </a:solidFill>
              <a:latin typeface="+mn-lt"/>
              <a:cs typeface="Arial MT"/>
            </a:endParaRPr>
          </a:p>
          <a:p>
            <a:pPr marL="548640" lvl="1" indent="-172720" algn="just">
              <a:buClr>
                <a:srgbClr val="004978"/>
              </a:buClr>
              <a:buChar char="•"/>
              <a:tabLst>
                <a:tab pos="185420" algn="l"/>
              </a:tabLst>
            </a:pPr>
            <a:r>
              <a:rPr sz="2400" b="1" dirty="0" smtClean="0">
                <a:latin typeface="+mn-lt"/>
                <a:cs typeface="Arial MT"/>
              </a:rPr>
              <a:t>Common</a:t>
            </a:r>
            <a:r>
              <a:rPr sz="2400" b="1" spc="-25" dirty="0" smtClean="0">
                <a:latin typeface="+mn-lt"/>
                <a:cs typeface="Arial MT"/>
              </a:rPr>
              <a:t> </a:t>
            </a:r>
            <a:r>
              <a:rPr lang="en-US" sz="2400" b="1" spc="-5" dirty="0" smtClean="0">
                <a:latin typeface="+mn-lt"/>
                <a:cs typeface="Arial MT"/>
              </a:rPr>
              <a:t>Symmetric cryptographic algorithms </a:t>
            </a:r>
            <a:r>
              <a:rPr sz="2400" b="1" spc="-5" dirty="0" smtClean="0">
                <a:latin typeface="+mn-lt"/>
                <a:cs typeface="Arial MT"/>
              </a:rPr>
              <a:t>include:</a:t>
            </a:r>
            <a:endParaRPr sz="2400" b="1" dirty="0" smtClean="0">
              <a:latin typeface="+mn-lt"/>
              <a:cs typeface="Arial MT"/>
            </a:endParaRPr>
          </a:p>
          <a:p>
            <a:pPr marL="914400" lvl="2" indent="-114300" algn="just">
              <a:buClr>
                <a:srgbClr val="FF6200"/>
              </a:buClr>
              <a:buFont typeface="Arial MT"/>
              <a:buChar char="•"/>
              <a:tabLst>
                <a:tab pos="355600" algn="l"/>
              </a:tabLst>
            </a:pPr>
            <a:r>
              <a:rPr lang="en-US" sz="2400" i="1" dirty="0" smtClean="0">
                <a:solidFill>
                  <a:srgbClr val="004978"/>
                </a:solidFill>
                <a:latin typeface="+mn-lt"/>
                <a:cs typeface="Arial"/>
              </a:rPr>
              <a:t> </a:t>
            </a:r>
            <a:r>
              <a:rPr sz="2400" i="1" dirty="0" smtClean="0">
                <a:solidFill>
                  <a:srgbClr val="004978"/>
                </a:solidFill>
                <a:latin typeface="+mn-lt"/>
                <a:cs typeface="Arial"/>
              </a:rPr>
              <a:t>Data</a:t>
            </a:r>
            <a:r>
              <a:rPr sz="2400" i="1" spc="-20" dirty="0" smtClean="0">
                <a:solidFill>
                  <a:srgbClr val="004978"/>
                </a:solidFill>
                <a:latin typeface="+mn-lt"/>
                <a:cs typeface="Arial"/>
              </a:rPr>
              <a:t> </a:t>
            </a:r>
            <a:r>
              <a:rPr sz="2400" i="1" spc="-5" dirty="0" smtClean="0">
                <a:solidFill>
                  <a:srgbClr val="004978"/>
                </a:solidFill>
                <a:latin typeface="+mn-lt"/>
                <a:cs typeface="Arial"/>
              </a:rPr>
              <a:t>Encryption</a:t>
            </a:r>
            <a:r>
              <a:rPr sz="2400" i="1" spc="-15" dirty="0" smtClean="0">
                <a:solidFill>
                  <a:srgbClr val="004978"/>
                </a:solidFill>
                <a:latin typeface="+mn-lt"/>
                <a:cs typeface="Arial"/>
              </a:rPr>
              <a:t> </a:t>
            </a:r>
            <a:r>
              <a:rPr sz="2400" i="1" dirty="0" smtClean="0">
                <a:solidFill>
                  <a:srgbClr val="004978"/>
                </a:solidFill>
                <a:latin typeface="+mn-lt"/>
                <a:cs typeface="Arial"/>
              </a:rPr>
              <a:t>Standard</a:t>
            </a:r>
            <a:r>
              <a:rPr sz="2400" i="1" spc="-40" dirty="0" smtClean="0">
                <a:solidFill>
                  <a:srgbClr val="004978"/>
                </a:solidFill>
                <a:latin typeface="+mn-lt"/>
                <a:cs typeface="Arial"/>
              </a:rPr>
              <a:t> </a:t>
            </a:r>
            <a:r>
              <a:rPr sz="2400" i="1" spc="-5" dirty="0" smtClean="0">
                <a:solidFill>
                  <a:srgbClr val="004978"/>
                </a:solidFill>
                <a:latin typeface="+mn-lt"/>
                <a:cs typeface="Arial"/>
              </a:rPr>
              <a:t>(DES)</a:t>
            </a:r>
            <a:endParaRPr sz="2400" dirty="0" smtClean="0">
              <a:latin typeface="+mn-lt"/>
              <a:cs typeface="Arial"/>
            </a:endParaRPr>
          </a:p>
          <a:p>
            <a:pPr marL="914400" lvl="2" indent="-114300" algn="just">
              <a:buClr>
                <a:srgbClr val="FF6200"/>
              </a:buClr>
              <a:buFont typeface="Arial MT"/>
              <a:buChar char="•"/>
              <a:tabLst>
                <a:tab pos="355600" algn="l"/>
              </a:tabLst>
            </a:pPr>
            <a:r>
              <a:rPr lang="en-US" sz="2400" i="1" spc="-20" dirty="0" smtClean="0">
                <a:solidFill>
                  <a:srgbClr val="004978"/>
                </a:solidFill>
                <a:latin typeface="+mn-lt"/>
                <a:cs typeface="Arial"/>
              </a:rPr>
              <a:t> </a:t>
            </a:r>
            <a:r>
              <a:rPr sz="2400" i="1" spc="-20" dirty="0" smtClean="0">
                <a:solidFill>
                  <a:srgbClr val="004978"/>
                </a:solidFill>
                <a:latin typeface="+mn-lt"/>
                <a:cs typeface="Arial"/>
              </a:rPr>
              <a:t>Triple</a:t>
            </a:r>
            <a:r>
              <a:rPr sz="2400" i="1" dirty="0" smtClean="0">
                <a:solidFill>
                  <a:srgbClr val="004978"/>
                </a:solidFill>
                <a:latin typeface="+mn-lt"/>
                <a:cs typeface="Arial"/>
              </a:rPr>
              <a:t> Data</a:t>
            </a:r>
            <a:r>
              <a:rPr sz="2400" i="1" spc="-10" dirty="0" smtClean="0">
                <a:solidFill>
                  <a:srgbClr val="004978"/>
                </a:solidFill>
                <a:latin typeface="+mn-lt"/>
                <a:cs typeface="Arial"/>
              </a:rPr>
              <a:t> </a:t>
            </a:r>
            <a:r>
              <a:rPr sz="2400" i="1" spc="-5" dirty="0" smtClean="0">
                <a:solidFill>
                  <a:srgbClr val="004978"/>
                </a:solidFill>
                <a:latin typeface="+mn-lt"/>
                <a:cs typeface="Arial"/>
              </a:rPr>
              <a:t>Encryption</a:t>
            </a:r>
            <a:r>
              <a:rPr sz="2400" i="1" spc="-20" dirty="0" smtClean="0">
                <a:solidFill>
                  <a:srgbClr val="004978"/>
                </a:solidFill>
                <a:latin typeface="+mn-lt"/>
                <a:cs typeface="Arial"/>
              </a:rPr>
              <a:t> </a:t>
            </a:r>
            <a:r>
              <a:rPr sz="2400" i="1" dirty="0" smtClean="0">
                <a:solidFill>
                  <a:srgbClr val="004978"/>
                </a:solidFill>
                <a:latin typeface="+mn-lt"/>
                <a:cs typeface="Arial"/>
              </a:rPr>
              <a:t>Standard</a:t>
            </a:r>
            <a:r>
              <a:rPr sz="2400" i="1" spc="-25" dirty="0" smtClean="0">
                <a:solidFill>
                  <a:srgbClr val="004978"/>
                </a:solidFill>
                <a:latin typeface="+mn-lt"/>
                <a:cs typeface="Arial"/>
              </a:rPr>
              <a:t> </a:t>
            </a:r>
            <a:r>
              <a:rPr sz="2400" i="1" spc="-5" dirty="0" smtClean="0">
                <a:solidFill>
                  <a:srgbClr val="004978"/>
                </a:solidFill>
                <a:latin typeface="+mn-lt"/>
                <a:cs typeface="Arial"/>
              </a:rPr>
              <a:t>(3DES)</a:t>
            </a:r>
            <a:endParaRPr sz="2400" dirty="0" smtClean="0">
              <a:latin typeface="+mn-lt"/>
              <a:cs typeface="Arial"/>
            </a:endParaRPr>
          </a:p>
          <a:p>
            <a:pPr marL="914400" lvl="2"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sz="2400" i="1" spc="-5" dirty="0" smtClean="0">
                <a:solidFill>
                  <a:srgbClr val="004978"/>
                </a:solidFill>
                <a:latin typeface="+mn-lt"/>
                <a:cs typeface="Arial"/>
              </a:rPr>
              <a:t>Advanced</a:t>
            </a:r>
            <a:r>
              <a:rPr sz="2400" i="1" spc="-25" dirty="0" smtClean="0">
                <a:solidFill>
                  <a:srgbClr val="004978"/>
                </a:solidFill>
                <a:latin typeface="+mn-lt"/>
                <a:cs typeface="Arial"/>
              </a:rPr>
              <a:t> </a:t>
            </a:r>
            <a:r>
              <a:rPr sz="2400" i="1" spc="-5" dirty="0" smtClean="0">
                <a:solidFill>
                  <a:srgbClr val="004978"/>
                </a:solidFill>
                <a:latin typeface="+mn-lt"/>
                <a:cs typeface="Arial"/>
              </a:rPr>
              <a:t>Encryption</a:t>
            </a:r>
            <a:r>
              <a:rPr sz="2400" i="1" spc="-20" dirty="0" smtClean="0">
                <a:solidFill>
                  <a:srgbClr val="004978"/>
                </a:solidFill>
                <a:latin typeface="+mn-lt"/>
                <a:cs typeface="Arial"/>
              </a:rPr>
              <a:t> </a:t>
            </a:r>
            <a:r>
              <a:rPr sz="2400" i="1" dirty="0" smtClean="0">
                <a:solidFill>
                  <a:srgbClr val="004978"/>
                </a:solidFill>
                <a:latin typeface="+mn-lt"/>
                <a:cs typeface="Arial"/>
              </a:rPr>
              <a:t>Standard</a:t>
            </a:r>
            <a:r>
              <a:rPr sz="2400" i="1" spc="-30" dirty="0" smtClean="0">
                <a:solidFill>
                  <a:srgbClr val="004978"/>
                </a:solidFill>
                <a:latin typeface="+mn-lt"/>
                <a:cs typeface="Arial"/>
              </a:rPr>
              <a:t> </a:t>
            </a:r>
            <a:r>
              <a:rPr sz="2400" i="1" dirty="0" smtClean="0">
                <a:solidFill>
                  <a:srgbClr val="004978"/>
                </a:solidFill>
                <a:latin typeface="+mn-lt"/>
                <a:cs typeface="Arial"/>
              </a:rPr>
              <a:t>(AES)</a:t>
            </a:r>
            <a:endParaRPr sz="2400" dirty="0" smtClean="0">
              <a:latin typeface="+mn-lt"/>
              <a:cs typeface="Arial"/>
            </a:endParaRPr>
          </a:p>
          <a:p>
            <a:pPr marL="914400" lvl="2"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sz="2400" i="1" spc="-5" dirty="0" err="1" smtClean="0">
                <a:solidFill>
                  <a:srgbClr val="004978"/>
                </a:solidFill>
                <a:latin typeface="+mn-lt"/>
                <a:cs typeface="Arial"/>
              </a:rPr>
              <a:t>Rivest</a:t>
            </a:r>
            <a:r>
              <a:rPr sz="2400" i="1" spc="-15" dirty="0" smtClean="0">
                <a:solidFill>
                  <a:srgbClr val="004978"/>
                </a:solidFill>
                <a:latin typeface="+mn-lt"/>
                <a:cs typeface="Arial"/>
              </a:rPr>
              <a:t> </a:t>
            </a:r>
            <a:r>
              <a:rPr sz="2400" i="1" spc="-5" dirty="0" smtClean="0">
                <a:solidFill>
                  <a:srgbClr val="004978"/>
                </a:solidFill>
                <a:latin typeface="+mn-lt"/>
                <a:cs typeface="Arial"/>
              </a:rPr>
              <a:t>Cipher</a:t>
            </a:r>
            <a:r>
              <a:rPr sz="2400" i="1" spc="-15" dirty="0" smtClean="0">
                <a:solidFill>
                  <a:srgbClr val="004978"/>
                </a:solidFill>
                <a:latin typeface="+mn-lt"/>
                <a:cs typeface="Arial"/>
              </a:rPr>
              <a:t> </a:t>
            </a:r>
            <a:r>
              <a:rPr sz="2400" i="1" spc="-5" dirty="0" smtClean="0">
                <a:solidFill>
                  <a:srgbClr val="004978"/>
                </a:solidFill>
                <a:latin typeface="+mn-lt"/>
                <a:cs typeface="Arial"/>
              </a:rPr>
              <a:t>(RC)</a:t>
            </a:r>
            <a:endParaRPr sz="2400" dirty="0" smtClean="0">
              <a:latin typeface="+mn-lt"/>
              <a:cs typeface="Arial"/>
            </a:endParaRPr>
          </a:p>
          <a:p>
            <a:pPr marL="914400" lvl="2" indent="-114300" algn="just">
              <a:buClr>
                <a:srgbClr val="FF6200"/>
              </a:buClr>
              <a:buFont typeface="Arial MT"/>
              <a:buChar char="•"/>
              <a:tabLst>
                <a:tab pos="355600" algn="l"/>
              </a:tabLst>
            </a:pPr>
            <a:r>
              <a:rPr lang="en-US" sz="2400" i="1" dirty="0" smtClean="0">
                <a:solidFill>
                  <a:srgbClr val="004978"/>
                </a:solidFill>
                <a:latin typeface="+mn-lt"/>
                <a:cs typeface="Arial"/>
              </a:rPr>
              <a:t> </a:t>
            </a:r>
            <a:r>
              <a:rPr sz="2400" i="1" dirty="0" smtClean="0">
                <a:solidFill>
                  <a:srgbClr val="004978"/>
                </a:solidFill>
                <a:latin typeface="+mn-lt"/>
                <a:cs typeface="Arial"/>
              </a:rPr>
              <a:t>Blowfish</a:t>
            </a:r>
            <a:endParaRPr sz="2400" dirty="0">
              <a:latin typeface="+mn-lt"/>
              <a:cs typeface="Arial"/>
            </a:endParaRPr>
          </a:p>
        </p:txBody>
      </p:sp>
    </p:spTree>
    <p:extLst>
      <p:ext uri="{BB962C8B-B14F-4D97-AF65-F5344CB8AC3E}">
        <p14:creationId xmlns:p14="http://schemas.microsoft.com/office/powerpoint/2010/main" val="3386692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228600" y="1063438"/>
            <a:ext cx="11887200" cy="2229456"/>
          </a:xfrm>
          <a:prstGeom prst="rect">
            <a:avLst/>
          </a:prstGeom>
        </p:spPr>
        <p:txBody>
          <a:bodyPr vert="horz" wrap="square" lIns="0" tIns="13335" rIns="0" bIns="0" rtlCol="0">
            <a:spAutoFit/>
          </a:bodyPr>
          <a:lstStyle/>
          <a:p>
            <a:pPr marL="12065" marR="5080" algn="just">
              <a:buClr>
                <a:srgbClr val="004978"/>
              </a:buClr>
              <a:tabLst>
                <a:tab pos="185420" algn="l"/>
              </a:tabLst>
            </a:pPr>
            <a:r>
              <a:rPr sz="2400" b="1" spc="-5" dirty="0" smtClean="0">
                <a:latin typeface="+mn-lt"/>
                <a:cs typeface="Arial"/>
              </a:rPr>
              <a:t>Symmetric</a:t>
            </a:r>
            <a:r>
              <a:rPr sz="2400" b="1" spc="30" dirty="0" smtClean="0">
                <a:latin typeface="+mn-lt"/>
                <a:cs typeface="Arial"/>
              </a:rPr>
              <a:t> </a:t>
            </a:r>
            <a:r>
              <a:rPr sz="2400" b="1" spc="-5" dirty="0" smtClean="0">
                <a:latin typeface="+mn-lt"/>
                <a:cs typeface="Arial"/>
              </a:rPr>
              <a:t>cryptographic</a:t>
            </a:r>
            <a:r>
              <a:rPr sz="2400" b="1" spc="25" dirty="0" smtClean="0">
                <a:latin typeface="+mn-lt"/>
                <a:cs typeface="Arial"/>
              </a:rPr>
              <a:t> </a:t>
            </a:r>
            <a:r>
              <a:rPr sz="2400" b="1" spc="-5" dirty="0" smtClean="0">
                <a:latin typeface="+mn-lt"/>
                <a:cs typeface="Arial"/>
              </a:rPr>
              <a:t>algorithms</a:t>
            </a:r>
            <a:r>
              <a:rPr sz="2400" b="1" spc="5" dirty="0" smtClean="0">
                <a:latin typeface="+mn-lt"/>
                <a:cs typeface="Arial"/>
              </a:rPr>
              <a:t> </a:t>
            </a:r>
            <a:r>
              <a:rPr sz="2400" spc="-5" dirty="0" smtClean="0">
                <a:latin typeface="+mn-lt"/>
                <a:cs typeface="Arial MT"/>
              </a:rPr>
              <a:t>use </a:t>
            </a:r>
            <a:r>
              <a:rPr sz="2400" dirty="0" smtClean="0">
                <a:latin typeface="+mn-lt"/>
                <a:cs typeface="Arial MT"/>
              </a:rPr>
              <a:t>the same</a:t>
            </a:r>
            <a:r>
              <a:rPr sz="2400" spc="-5" dirty="0" smtClean="0">
                <a:latin typeface="+mn-lt"/>
                <a:cs typeface="Arial MT"/>
              </a:rPr>
              <a:t> single</a:t>
            </a:r>
            <a:r>
              <a:rPr sz="2400" spc="10" dirty="0" smtClean="0">
                <a:latin typeface="+mn-lt"/>
                <a:cs typeface="Arial MT"/>
              </a:rPr>
              <a:t> </a:t>
            </a:r>
            <a:r>
              <a:rPr sz="2400" spc="-5" dirty="0" smtClean="0">
                <a:latin typeface="+mn-lt"/>
                <a:cs typeface="Arial MT"/>
              </a:rPr>
              <a:t>key</a:t>
            </a:r>
            <a:r>
              <a:rPr sz="2400" spc="-10" dirty="0" smtClean="0">
                <a:latin typeface="+mn-lt"/>
                <a:cs typeface="Arial MT"/>
              </a:rPr>
              <a:t> </a:t>
            </a:r>
            <a:r>
              <a:rPr sz="2400" dirty="0" smtClean="0">
                <a:latin typeface="+mn-lt"/>
                <a:cs typeface="Arial MT"/>
              </a:rPr>
              <a:t>to</a:t>
            </a:r>
            <a:r>
              <a:rPr sz="2400" spc="-5" dirty="0" smtClean="0">
                <a:latin typeface="+mn-lt"/>
                <a:cs typeface="Arial MT"/>
              </a:rPr>
              <a:t> encrypt </a:t>
            </a:r>
            <a:r>
              <a:rPr sz="2400" spc="-315" dirty="0" smtClean="0">
                <a:latin typeface="+mn-lt"/>
                <a:cs typeface="Arial MT"/>
              </a:rPr>
              <a:t> </a:t>
            </a:r>
            <a:r>
              <a:rPr sz="2400" spc="-5" dirty="0" smtClean="0">
                <a:latin typeface="+mn-lt"/>
                <a:cs typeface="Arial MT"/>
              </a:rPr>
              <a:t>and</a:t>
            </a:r>
            <a:r>
              <a:rPr sz="2400" spc="-15" dirty="0" smtClean="0">
                <a:latin typeface="+mn-lt"/>
                <a:cs typeface="Arial MT"/>
              </a:rPr>
              <a:t> </a:t>
            </a:r>
            <a:r>
              <a:rPr sz="2400" spc="-5" dirty="0" smtClean="0">
                <a:latin typeface="+mn-lt"/>
                <a:cs typeface="Arial MT"/>
              </a:rPr>
              <a:t>decrypt</a:t>
            </a:r>
            <a:r>
              <a:rPr sz="2400" dirty="0" smtClean="0">
                <a:latin typeface="+mn-lt"/>
                <a:cs typeface="Arial MT"/>
              </a:rPr>
              <a:t> </a:t>
            </a:r>
            <a:r>
              <a:rPr sz="2400" spc="-5" dirty="0" smtClean="0">
                <a:latin typeface="+mn-lt"/>
                <a:cs typeface="Arial MT"/>
              </a:rPr>
              <a:t>a</a:t>
            </a:r>
            <a:r>
              <a:rPr sz="2400" spc="-10" dirty="0" smtClean="0">
                <a:latin typeface="+mn-lt"/>
                <a:cs typeface="Arial MT"/>
              </a:rPr>
              <a:t> </a:t>
            </a:r>
            <a:r>
              <a:rPr sz="2400" dirty="0" smtClean="0">
                <a:latin typeface="+mn-lt"/>
                <a:cs typeface="Arial MT"/>
              </a:rPr>
              <a:t>document</a:t>
            </a:r>
            <a:r>
              <a:rPr lang="en-US" sz="2400" dirty="0" smtClean="0">
                <a:latin typeface="+mn-lt"/>
                <a:cs typeface="Arial MT"/>
              </a:rPr>
              <a:t>.</a:t>
            </a:r>
            <a:endParaRPr sz="2400" dirty="0" smtClean="0">
              <a:latin typeface="+mn-lt"/>
              <a:cs typeface="Arial MT"/>
            </a:endParaRPr>
          </a:p>
          <a:p>
            <a:pPr marL="640080" lvl="1" indent="-114300" algn="just">
              <a:buClr>
                <a:srgbClr val="FF6200"/>
              </a:buClr>
              <a:buChar char="•"/>
              <a:tabLst>
                <a:tab pos="355600" algn="l"/>
              </a:tabLst>
            </a:pPr>
            <a:r>
              <a:rPr lang="en-US" sz="2400" spc="-5" dirty="0" smtClean="0">
                <a:solidFill>
                  <a:srgbClr val="004978"/>
                </a:solidFill>
                <a:latin typeface="+mn-lt"/>
                <a:cs typeface="Arial MT"/>
              </a:rPr>
              <a:t> Because the key must be kept private (confidential) symmetric encryption is also </a:t>
            </a:r>
            <a:r>
              <a:rPr sz="2400" dirty="0" smtClean="0">
                <a:solidFill>
                  <a:srgbClr val="004978"/>
                </a:solidFill>
                <a:latin typeface="+mn-lt"/>
                <a:cs typeface="Arial MT"/>
              </a:rPr>
              <a:t>called</a:t>
            </a:r>
            <a:r>
              <a:rPr sz="2400" spc="5" dirty="0" smtClean="0">
                <a:solidFill>
                  <a:srgbClr val="004978"/>
                </a:solidFill>
                <a:latin typeface="+mn-lt"/>
                <a:cs typeface="Arial MT"/>
              </a:rPr>
              <a:t> </a:t>
            </a:r>
            <a:r>
              <a:rPr sz="2400" i="1" dirty="0" smtClean="0">
                <a:solidFill>
                  <a:srgbClr val="004978"/>
                </a:solidFill>
                <a:latin typeface="+mn-lt"/>
                <a:cs typeface="Arial"/>
              </a:rPr>
              <a:t>private</a:t>
            </a:r>
            <a:r>
              <a:rPr sz="2400" i="1" spc="-15" dirty="0" smtClean="0">
                <a:solidFill>
                  <a:srgbClr val="004978"/>
                </a:solidFill>
                <a:latin typeface="+mn-lt"/>
                <a:cs typeface="Arial"/>
              </a:rPr>
              <a:t> </a:t>
            </a:r>
            <a:r>
              <a:rPr sz="2400" i="1" dirty="0" smtClean="0">
                <a:solidFill>
                  <a:srgbClr val="004978"/>
                </a:solidFill>
                <a:latin typeface="+mn-lt"/>
                <a:cs typeface="Arial"/>
              </a:rPr>
              <a:t>key</a:t>
            </a:r>
            <a:r>
              <a:rPr sz="2400" i="1" spc="-10" dirty="0" smtClean="0">
                <a:solidFill>
                  <a:srgbClr val="004978"/>
                </a:solidFill>
                <a:latin typeface="+mn-lt"/>
                <a:cs typeface="Arial"/>
              </a:rPr>
              <a:t> </a:t>
            </a:r>
            <a:r>
              <a:rPr sz="2400" i="1" dirty="0" smtClean="0">
                <a:solidFill>
                  <a:srgbClr val="004978"/>
                </a:solidFill>
                <a:latin typeface="+mn-lt"/>
                <a:cs typeface="Arial"/>
              </a:rPr>
              <a:t>cryptography</a:t>
            </a:r>
            <a:r>
              <a:rPr sz="2400" i="1" spc="-5" dirty="0" smtClean="0">
                <a:solidFill>
                  <a:srgbClr val="004978"/>
                </a:solidFill>
                <a:latin typeface="+mn-lt"/>
                <a:cs typeface="Arial"/>
              </a:rPr>
              <a:t> </a:t>
            </a:r>
            <a:r>
              <a:rPr sz="2400" spc="-5" dirty="0" smtClean="0">
                <a:solidFill>
                  <a:srgbClr val="004978"/>
                </a:solidFill>
                <a:latin typeface="+mn-lt"/>
                <a:cs typeface="Arial MT"/>
              </a:rPr>
              <a:t>(the</a:t>
            </a:r>
            <a:r>
              <a:rPr sz="2400" spc="-10" dirty="0" smtClean="0">
                <a:solidFill>
                  <a:srgbClr val="004978"/>
                </a:solidFill>
                <a:latin typeface="+mn-lt"/>
                <a:cs typeface="Arial MT"/>
              </a:rPr>
              <a:t> </a:t>
            </a:r>
            <a:r>
              <a:rPr sz="2400" dirty="0" smtClean="0">
                <a:solidFill>
                  <a:srgbClr val="004978"/>
                </a:solidFill>
                <a:latin typeface="+mn-lt"/>
                <a:cs typeface="Arial MT"/>
              </a:rPr>
              <a:t>key</a:t>
            </a:r>
            <a:r>
              <a:rPr sz="2400" spc="-10" dirty="0" smtClean="0">
                <a:solidFill>
                  <a:srgbClr val="004978"/>
                </a:solidFill>
                <a:latin typeface="+mn-lt"/>
                <a:cs typeface="Arial MT"/>
              </a:rPr>
              <a:t> </a:t>
            </a:r>
            <a:r>
              <a:rPr sz="2400" dirty="0" smtClean="0">
                <a:solidFill>
                  <a:srgbClr val="004978"/>
                </a:solidFill>
                <a:latin typeface="+mn-lt"/>
                <a:cs typeface="Arial MT"/>
              </a:rPr>
              <a:t>is</a:t>
            </a:r>
            <a:r>
              <a:rPr sz="2400" spc="-5" dirty="0" smtClean="0">
                <a:solidFill>
                  <a:srgbClr val="004978"/>
                </a:solidFill>
                <a:latin typeface="+mn-lt"/>
                <a:cs typeface="Arial MT"/>
              </a:rPr>
              <a:t> </a:t>
            </a:r>
            <a:r>
              <a:rPr sz="2400" dirty="0" smtClean="0">
                <a:solidFill>
                  <a:srgbClr val="004978"/>
                </a:solidFill>
                <a:latin typeface="+mn-lt"/>
                <a:cs typeface="Arial MT"/>
              </a:rPr>
              <a:t>kept</a:t>
            </a:r>
            <a:r>
              <a:rPr sz="2400" spc="-10" dirty="0" smtClean="0">
                <a:solidFill>
                  <a:srgbClr val="004978"/>
                </a:solidFill>
                <a:latin typeface="+mn-lt"/>
                <a:cs typeface="Arial MT"/>
              </a:rPr>
              <a:t> </a:t>
            </a:r>
            <a:r>
              <a:rPr sz="2400" spc="-5" dirty="0" smtClean="0">
                <a:solidFill>
                  <a:srgbClr val="004978"/>
                </a:solidFill>
                <a:latin typeface="+mn-lt"/>
                <a:cs typeface="Arial MT"/>
              </a:rPr>
              <a:t>private </a:t>
            </a:r>
            <a:r>
              <a:rPr sz="2400" dirty="0" smtClean="0">
                <a:solidFill>
                  <a:srgbClr val="004978"/>
                </a:solidFill>
                <a:latin typeface="+mn-lt"/>
                <a:cs typeface="Arial MT"/>
              </a:rPr>
              <a:t>between</a:t>
            </a:r>
            <a:r>
              <a:rPr lang="en-US" sz="2400" dirty="0" smtClean="0">
                <a:solidFill>
                  <a:srgbClr val="004978"/>
                </a:solidFill>
                <a:latin typeface="+mn-lt"/>
                <a:cs typeface="Arial MT"/>
              </a:rPr>
              <a:t> </a:t>
            </a:r>
            <a:r>
              <a:rPr sz="2400" spc="-5" dirty="0" smtClean="0">
                <a:solidFill>
                  <a:srgbClr val="004978"/>
                </a:solidFill>
                <a:latin typeface="+mn-lt"/>
                <a:cs typeface="Arial MT"/>
              </a:rPr>
              <a:t>sender</a:t>
            </a:r>
            <a:r>
              <a:rPr sz="2400" spc="-25" dirty="0" smtClean="0">
                <a:solidFill>
                  <a:srgbClr val="004978"/>
                </a:solidFill>
                <a:latin typeface="+mn-lt"/>
                <a:cs typeface="Arial MT"/>
              </a:rPr>
              <a:t> </a:t>
            </a:r>
            <a:r>
              <a:rPr sz="2400" spc="-5" dirty="0" smtClean="0">
                <a:solidFill>
                  <a:srgbClr val="004978"/>
                </a:solidFill>
                <a:latin typeface="+mn-lt"/>
                <a:cs typeface="Arial MT"/>
              </a:rPr>
              <a:t>and</a:t>
            </a:r>
            <a:r>
              <a:rPr sz="2400" spc="-20" dirty="0" smtClean="0">
                <a:solidFill>
                  <a:srgbClr val="004978"/>
                </a:solidFill>
                <a:latin typeface="+mn-lt"/>
                <a:cs typeface="Arial MT"/>
              </a:rPr>
              <a:t> </a:t>
            </a:r>
            <a:r>
              <a:rPr sz="2400" spc="-5" dirty="0" smtClean="0">
                <a:solidFill>
                  <a:srgbClr val="004978"/>
                </a:solidFill>
                <a:latin typeface="+mn-lt"/>
                <a:cs typeface="Arial MT"/>
              </a:rPr>
              <a:t>receiver)</a:t>
            </a:r>
            <a:r>
              <a:rPr lang="en-US" sz="2400" spc="-5" dirty="0" smtClean="0">
                <a:solidFill>
                  <a:srgbClr val="004978"/>
                </a:solidFill>
                <a:latin typeface="+mn-lt"/>
                <a:cs typeface="Arial MT"/>
              </a:rPr>
              <a:t>.</a:t>
            </a:r>
          </a:p>
          <a:p>
            <a:pPr marL="640080" lvl="1" indent="-114300" algn="just">
              <a:buClr>
                <a:srgbClr val="FF6200"/>
              </a:buClr>
              <a:buChar char="•"/>
              <a:tabLst>
                <a:tab pos="355600" algn="l"/>
              </a:tabLst>
            </a:pPr>
            <a:r>
              <a:rPr lang="en-US" sz="2400" spc="-5" dirty="0" smtClean="0">
                <a:solidFill>
                  <a:srgbClr val="004978"/>
                </a:solidFill>
                <a:latin typeface="+mn-lt"/>
                <a:cs typeface="Arial MT"/>
              </a:rPr>
              <a:t> Symmetric cryptography can provide strong encryption—if the key is kept secure between the sender and all the recipients.</a:t>
            </a:r>
            <a:endParaRPr sz="2400" spc="-5" dirty="0" smtClean="0">
              <a:solidFill>
                <a:srgbClr val="004978"/>
              </a:solidFill>
              <a:latin typeface="+mn-lt"/>
              <a:cs typeface="Arial MT"/>
            </a:endParaRPr>
          </a:p>
        </p:txBody>
      </p:sp>
      <p:pic>
        <p:nvPicPr>
          <p:cNvPr id="11" name="Picture 10"/>
          <p:cNvPicPr>
            <a:picLocks noChangeAspect="1"/>
          </p:cNvPicPr>
          <p:nvPr/>
        </p:nvPicPr>
        <p:blipFill>
          <a:blip r:embed="rId3"/>
          <a:stretch>
            <a:fillRect/>
          </a:stretch>
        </p:blipFill>
        <p:spPr>
          <a:xfrm>
            <a:off x="5103541" y="2971800"/>
            <a:ext cx="7010400" cy="3581400"/>
          </a:xfrm>
          <a:prstGeom prst="rect">
            <a:avLst/>
          </a:prstGeom>
          <a:ln>
            <a:solidFill>
              <a:srgbClr val="FF0000"/>
            </a:solidFill>
          </a:ln>
        </p:spPr>
      </p:pic>
    </p:spTree>
    <p:extLst>
      <p:ext uri="{BB962C8B-B14F-4D97-AF65-F5344CB8AC3E}">
        <p14:creationId xmlns:p14="http://schemas.microsoft.com/office/powerpoint/2010/main" val="1865945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572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5" name="Picture 4"/>
          <p:cNvPicPr>
            <a:picLocks noChangeAspect="1"/>
          </p:cNvPicPr>
          <p:nvPr/>
        </p:nvPicPr>
        <p:blipFill>
          <a:blip r:embed="rId3"/>
          <a:stretch>
            <a:fillRect/>
          </a:stretch>
        </p:blipFill>
        <p:spPr>
          <a:xfrm>
            <a:off x="8114752" y="1142999"/>
            <a:ext cx="3924848" cy="5413495"/>
          </a:xfrm>
          <a:prstGeom prst="rect">
            <a:avLst/>
          </a:prstGeom>
          <a:ln>
            <a:solidFill>
              <a:srgbClr val="FF0000"/>
            </a:solidFill>
          </a:ln>
        </p:spPr>
      </p:pic>
      <p:sp>
        <p:nvSpPr>
          <p:cNvPr id="11" name="object 8"/>
          <p:cNvSpPr txBox="1"/>
          <p:nvPr/>
        </p:nvSpPr>
        <p:spPr>
          <a:xfrm>
            <a:off x="228600" y="1063438"/>
            <a:ext cx="7696200" cy="5645776"/>
          </a:xfrm>
          <a:prstGeom prst="rect">
            <a:avLst/>
          </a:prstGeom>
        </p:spPr>
        <p:txBody>
          <a:bodyPr vert="horz" wrap="square" lIns="0" tIns="13335" rIns="0" bIns="0" rtlCol="0">
            <a:spAutoFit/>
          </a:bodyPr>
          <a:lstStyle/>
          <a:p>
            <a:pPr marL="184785" indent="-172720" algn="just">
              <a:buClr>
                <a:srgbClr val="004978"/>
              </a:buClr>
              <a:buChar char="•"/>
              <a:tabLst>
                <a:tab pos="185420" algn="l"/>
              </a:tabLst>
            </a:pPr>
            <a:r>
              <a:rPr sz="2400" dirty="0" smtClean="0">
                <a:latin typeface="+mn-lt"/>
                <a:cs typeface="Arial MT"/>
              </a:rPr>
              <a:t>Common</a:t>
            </a:r>
            <a:r>
              <a:rPr sz="2400" spc="-25" dirty="0" smtClean="0">
                <a:latin typeface="+mn-lt"/>
                <a:cs typeface="Arial MT"/>
              </a:rPr>
              <a:t> </a:t>
            </a:r>
            <a:r>
              <a:rPr sz="2400" spc="-5" dirty="0" smtClean="0">
                <a:latin typeface="+mn-lt"/>
                <a:cs typeface="Arial MT"/>
              </a:rPr>
              <a:t>algorithms</a:t>
            </a:r>
            <a:r>
              <a:rPr sz="2400" spc="-15" dirty="0" smtClean="0">
                <a:latin typeface="+mn-lt"/>
                <a:cs typeface="Arial MT"/>
              </a:rPr>
              <a:t> </a:t>
            </a:r>
            <a:r>
              <a:rPr sz="2400" spc="-5" dirty="0" smtClean="0">
                <a:latin typeface="+mn-lt"/>
                <a:cs typeface="Arial MT"/>
              </a:rPr>
              <a:t>include:</a:t>
            </a:r>
            <a:endParaRPr sz="2400" dirty="0" smtClean="0">
              <a:latin typeface="+mn-lt"/>
              <a:cs typeface="Arial MT"/>
            </a:endParaRPr>
          </a:p>
          <a:p>
            <a:pPr marL="355600" lvl="1" indent="-114300" algn="just">
              <a:buClr>
                <a:srgbClr val="FF6200"/>
              </a:buClr>
              <a:buFont typeface="Arial MT"/>
              <a:buChar char="•"/>
              <a:tabLst>
                <a:tab pos="355600" algn="l"/>
              </a:tabLst>
            </a:pPr>
            <a:r>
              <a:rPr lang="en-US" sz="2400" i="1" dirty="0" smtClean="0">
                <a:solidFill>
                  <a:srgbClr val="004978"/>
                </a:solidFill>
                <a:latin typeface="+mn-lt"/>
                <a:cs typeface="Arial"/>
              </a:rPr>
              <a:t> </a:t>
            </a:r>
            <a:r>
              <a:rPr sz="2400" b="1" i="1" dirty="0" smtClean="0">
                <a:solidFill>
                  <a:srgbClr val="004978"/>
                </a:solidFill>
                <a:latin typeface="+mn-lt"/>
                <a:cs typeface="Arial"/>
              </a:rPr>
              <a:t>Data</a:t>
            </a:r>
            <a:r>
              <a:rPr sz="2400" b="1" i="1" spc="-20" dirty="0" smtClean="0">
                <a:solidFill>
                  <a:srgbClr val="004978"/>
                </a:solidFill>
                <a:latin typeface="+mn-lt"/>
                <a:cs typeface="Arial"/>
              </a:rPr>
              <a:t> </a:t>
            </a:r>
            <a:r>
              <a:rPr sz="2400" b="1" i="1" spc="-5" dirty="0" smtClean="0">
                <a:solidFill>
                  <a:srgbClr val="004978"/>
                </a:solidFill>
                <a:latin typeface="+mn-lt"/>
                <a:cs typeface="Arial"/>
              </a:rPr>
              <a:t>Encryption</a:t>
            </a:r>
            <a:r>
              <a:rPr sz="2400" b="1" i="1" spc="-15" dirty="0" smtClean="0">
                <a:solidFill>
                  <a:srgbClr val="004978"/>
                </a:solidFill>
                <a:latin typeface="+mn-lt"/>
                <a:cs typeface="Arial"/>
              </a:rPr>
              <a:t> </a:t>
            </a:r>
            <a:r>
              <a:rPr sz="2400" b="1" i="1" dirty="0" smtClean="0">
                <a:solidFill>
                  <a:srgbClr val="004978"/>
                </a:solidFill>
                <a:latin typeface="+mn-lt"/>
                <a:cs typeface="Arial"/>
              </a:rPr>
              <a:t>Standard</a:t>
            </a:r>
            <a:r>
              <a:rPr sz="2400" b="1" i="1" spc="-40" dirty="0" smtClean="0">
                <a:solidFill>
                  <a:srgbClr val="004978"/>
                </a:solidFill>
                <a:latin typeface="+mn-lt"/>
                <a:cs typeface="Arial"/>
              </a:rPr>
              <a:t> </a:t>
            </a:r>
            <a:r>
              <a:rPr sz="2400" b="1" i="1" spc="-5" dirty="0" smtClean="0">
                <a:solidFill>
                  <a:srgbClr val="004978"/>
                </a:solidFill>
                <a:latin typeface="+mn-lt"/>
                <a:cs typeface="Arial"/>
              </a:rPr>
              <a:t>(DES)</a:t>
            </a:r>
            <a:r>
              <a:rPr lang="en-US" sz="2400" b="1" i="1" spc="-5" dirty="0" smtClean="0">
                <a:solidFill>
                  <a:srgbClr val="004978"/>
                </a:solidFill>
                <a:latin typeface="+mn-lt"/>
                <a:cs typeface="Arial"/>
              </a:rPr>
              <a:t>: </a:t>
            </a:r>
            <a:r>
              <a:rPr lang="en-US" dirty="0">
                <a:latin typeface="+mn-lt"/>
              </a:rPr>
              <a:t>One of the first widely used symmetric cryptography </a:t>
            </a:r>
            <a:r>
              <a:rPr lang="en-US" dirty="0" smtClean="0">
                <a:latin typeface="+mn-lt"/>
              </a:rPr>
              <a:t>algorithms. But now it is no longer considered suitable for use.</a:t>
            </a:r>
            <a:endParaRPr dirty="0" smtClean="0">
              <a:latin typeface="+mn-lt"/>
              <a:cs typeface="Arial"/>
            </a:endParaRPr>
          </a:p>
          <a:p>
            <a:pPr marL="355600" lvl="1" indent="-114300" algn="just">
              <a:buClr>
                <a:srgbClr val="FF6200"/>
              </a:buClr>
              <a:buFont typeface="Arial MT"/>
              <a:buChar char="•"/>
              <a:tabLst>
                <a:tab pos="355600" algn="l"/>
              </a:tabLst>
            </a:pPr>
            <a:r>
              <a:rPr lang="en-US" sz="2400" i="1" spc="-20" dirty="0" smtClean="0">
                <a:solidFill>
                  <a:srgbClr val="004978"/>
                </a:solidFill>
                <a:latin typeface="+mn-lt"/>
                <a:cs typeface="Arial"/>
              </a:rPr>
              <a:t> </a:t>
            </a:r>
            <a:r>
              <a:rPr sz="2400" b="1" i="1" spc="-20" dirty="0" smtClean="0">
                <a:solidFill>
                  <a:srgbClr val="004978"/>
                </a:solidFill>
                <a:latin typeface="+mn-lt"/>
                <a:cs typeface="Arial"/>
              </a:rPr>
              <a:t>Triple</a:t>
            </a:r>
            <a:r>
              <a:rPr sz="2400" b="1" i="1" dirty="0" smtClean="0">
                <a:solidFill>
                  <a:srgbClr val="004978"/>
                </a:solidFill>
                <a:latin typeface="+mn-lt"/>
                <a:cs typeface="Arial"/>
              </a:rPr>
              <a:t> Data</a:t>
            </a:r>
            <a:r>
              <a:rPr sz="2400" b="1" i="1" spc="-10" dirty="0" smtClean="0">
                <a:solidFill>
                  <a:srgbClr val="004978"/>
                </a:solidFill>
                <a:latin typeface="+mn-lt"/>
                <a:cs typeface="Arial"/>
              </a:rPr>
              <a:t> </a:t>
            </a:r>
            <a:r>
              <a:rPr sz="2400" b="1" i="1" spc="-5" dirty="0" smtClean="0">
                <a:solidFill>
                  <a:srgbClr val="004978"/>
                </a:solidFill>
                <a:latin typeface="+mn-lt"/>
                <a:cs typeface="Arial"/>
              </a:rPr>
              <a:t>Encryption</a:t>
            </a:r>
            <a:r>
              <a:rPr sz="2400" b="1" i="1" spc="-20" dirty="0" smtClean="0">
                <a:solidFill>
                  <a:srgbClr val="004978"/>
                </a:solidFill>
                <a:latin typeface="+mn-lt"/>
                <a:cs typeface="Arial"/>
              </a:rPr>
              <a:t> </a:t>
            </a:r>
            <a:r>
              <a:rPr sz="2400" b="1" i="1" dirty="0" smtClean="0">
                <a:solidFill>
                  <a:srgbClr val="004978"/>
                </a:solidFill>
                <a:latin typeface="+mn-lt"/>
                <a:cs typeface="Arial"/>
              </a:rPr>
              <a:t>Standard</a:t>
            </a:r>
            <a:r>
              <a:rPr sz="2400" b="1" i="1" spc="-25" dirty="0" smtClean="0">
                <a:solidFill>
                  <a:srgbClr val="004978"/>
                </a:solidFill>
                <a:latin typeface="+mn-lt"/>
                <a:cs typeface="Arial"/>
              </a:rPr>
              <a:t> </a:t>
            </a:r>
            <a:r>
              <a:rPr sz="2400" b="1" i="1" spc="-5" dirty="0" smtClean="0">
                <a:solidFill>
                  <a:srgbClr val="004978"/>
                </a:solidFill>
                <a:latin typeface="+mn-lt"/>
                <a:cs typeface="Arial"/>
              </a:rPr>
              <a:t>(3DES)</a:t>
            </a:r>
            <a:r>
              <a:rPr lang="en-US" sz="2400" i="1" spc="-5" dirty="0" smtClean="0">
                <a:solidFill>
                  <a:srgbClr val="004978"/>
                </a:solidFill>
                <a:latin typeface="+mn-lt"/>
                <a:cs typeface="Arial"/>
              </a:rPr>
              <a:t>: </a:t>
            </a:r>
            <a:r>
              <a:rPr lang="en-US" dirty="0" smtClean="0"/>
              <a:t>was </a:t>
            </a:r>
            <a:r>
              <a:rPr lang="en-US" dirty="0"/>
              <a:t>designed to replace DES. As </a:t>
            </a:r>
            <a:r>
              <a:rPr lang="en-US" dirty="0" smtClean="0"/>
              <a:t>its name </a:t>
            </a:r>
            <a:r>
              <a:rPr lang="en-US" dirty="0"/>
              <a:t>implies, 3DES uses three rounds of encryption </a:t>
            </a:r>
            <a:r>
              <a:rPr lang="en-US" dirty="0" smtClean="0"/>
              <a:t>instead of </a:t>
            </a:r>
            <a:r>
              <a:rPr lang="en-US" dirty="0"/>
              <a:t>just one. The </a:t>
            </a:r>
            <a:r>
              <a:rPr lang="en-US" dirty="0" err="1"/>
              <a:t>ciphertext</a:t>
            </a:r>
            <a:r>
              <a:rPr lang="en-US" dirty="0"/>
              <a:t> of one round becomes the </a:t>
            </a:r>
            <a:r>
              <a:rPr lang="en-US" dirty="0" smtClean="0"/>
              <a:t>entire input </a:t>
            </a:r>
            <a:r>
              <a:rPr lang="en-US" dirty="0"/>
              <a:t>for the second iteration. 3DES employs a total of </a:t>
            </a:r>
            <a:r>
              <a:rPr lang="en-US" dirty="0" smtClean="0"/>
              <a:t>48 iterations </a:t>
            </a:r>
            <a:r>
              <a:rPr lang="en-US" dirty="0"/>
              <a:t>in its encryption (3 iterations 3 16 rounds). </a:t>
            </a:r>
            <a:endParaRPr b="1" dirty="0" smtClean="0">
              <a:latin typeface="+mn-lt"/>
              <a:cs typeface="Arial"/>
            </a:endParaRPr>
          </a:p>
          <a:p>
            <a:pPr marL="355600" lvl="1"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lang="en-US" sz="2400" b="1" i="1" spc="-20" dirty="0">
                <a:solidFill>
                  <a:srgbClr val="004978"/>
                </a:solidFill>
                <a:latin typeface="+mn-lt"/>
                <a:cs typeface="Arial"/>
              </a:rPr>
              <a:t>Advanced Encryption Standard (AES): </a:t>
            </a:r>
            <a:r>
              <a:rPr lang="en-US" dirty="0">
                <a:latin typeface="+mn-lt"/>
              </a:rPr>
              <a:t>U.S (NIST) introduced in 2001.  AES is widely used today as it is a much stronger than DES and triple DES despite being harder to implement. The key size can be 128/192/256 bits. Encrypts data in blocks of 128 bits </a:t>
            </a:r>
            <a:r>
              <a:rPr lang="en-US" dirty="0" smtClean="0">
                <a:latin typeface="+mn-lt"/>
              </a:rPr>
              <a:t>each.</a:t>
            </a:r>
            <a:endParaRPr lang="en-US" dirty="0">
              <a:latin typeface="+mn-lt"/>
            </a:endParaRPr>
          </a:p>
          <a:p>
            <a:pPr marL="355600" lvl="1"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sz="2400" b="1" i="1" spc="-5" dirty="0" err="1" smtClean="0">
                <a:solidFill>
                  <a:srgbClr val="004978"/>
                </a:solidFill>
                <a:latin typeface="+mn-lt"/>
                <a:cs typeface="Arial"/>
              </a:rPr>
              <a:t>Rivest</a:t>
            </a:r>
            <a:r>
              <a:rPr sz="2400" b="1" i="1" spc="-15" dirty="0" smtClean="0">
                <a:solidFill>
                  <a:srgbClr val="004978"/>
                </a:solidFill>
                <a:latin typeface="+mn-lt"/>
                <a:cs typeface="Arial"/>
              </a:rPr>
              <a:t> </a:t>
            </a:r>
            <a:r>
              <a:rPr sz="2400" b="1" i="1" spc="-5" dirty="0" smtClean="0">
                <a:solidFill>
                  <a:srgbClr val="004978"/>
                </a:solidFill>
                <a:latin typeface="+mn-lt"/>
                <a:cs typeface="Arial"/>
              </a:rPr>
              <a:t>Cipher</a:t>
            </a:r>
            <a:r>
              <a:rPr sz="2400" b="1" i="1" spc="-15" dirty="0" smtClean="0">
                <a:solidFill>
                  <a:srgbClr val="004978"/>
                </a:solidFill>
                <a:latin typeface="+mn-lt"/>
                <a:cs typeface="Arial"/>
              </a:rPr>
              <a:t> </a:t>
            </a:r>
            <a:r>
              <a:rPr sz="2400" b="1" i="1" spc="-5" dirty="0" smtClean="0">
                <a:solidFill>
                  <a:srgbClr val="004978"/>
                </a:solidFill>
                <a:latin typeface="+mn-lt"/>
                <a:cs typeface="Arial"/>
              </a:rPr>
              <a:t>(RC)</a:t>
            </a:r>
            <a:r>
              <a:rPr lang="en-US" sz="2400" b="1" i="1" spc="-5" dirty="0" smtClean="0">
                <a:solidFill>
                  <a:srgbClr val="004978"/>
                </a:solidFill>
                <a:latin typeface="+mn-lt"/>
                <a:cs typeface="Arial"/>
              </a:rPr>
              <a:t>: </a:t>
            </a:r>
            <a:r>
              <a:rPr lang="en-US" dirty="0">
                <a:latin typeface="+mn-lt"/>
              </a:rPr>
              <a:t>RC4, the most common RC cipher, is a stream </a:t>
            </a:r>
            <a:r>
              <a:rPr lang="en-US" dirty="0" smtClean="0">
                <a:latin typeface="+mn-lt"/>
              </a:rPr>
              <a:t>cipher that </a:t>
            </a:r>
            <a:r>
              <a:rPr lang="en-US" dirty="0">
                <a:latin typeface="+mn-lt"/>
              </a:rPr>
              <a:t>accepts keys up to 128 bits in length</a:t>
            </a:r>
            <a:endParaRPr dirty="0">
              <a:latin typeface="+mn-lt"/>
            </a:endParaRPr>
          </a:p>
          <a:p>
            <a:pPr marL="355600" lvl="1" indent="-114300" algn="just">
              <a:buClr>
                <a:srgbClr val="FF6200"/>
              </a:buClr>
              <a:buFont typeface="Arial MT"/>
              <a:buChar char="•"/>
              <a:tabLst>
                <a:tab pos="355600" algn="l"/>
              </a:tabLst>
            </a:pPr>
            <a:r>
              <a:rPr lang="en-US" sz="2400" i="1" dirty="0" smtClean="0">
                <a:solidFill>
                  <a:srgbClr val="004978"/>
                </a:solidFill>
                <a:latin typeface="+mn-lt"/>
                <a:cs typeface="Arial"/>
              </a:rPr>
              <a:t> </a:t>
            </a:r>
            <a:r>
              <a:rPr sz="2400" b="1" i="1" dirty="0" smtClean="0">
                <a:solidFill>
                  <a:srgbClr val="004978"/>
                </a:solidFill>
                <a:latin typeface="+mn-lt"/>
                <a:cs typeface="Arial"/>
              </a:rPr>
              <a:t>Blowfish</a:t>
            </a:r>
            <a:r>
              <a:rPr lang="en-US" sz="2400" b="1" i="1" dirty="0" smtClean="0">
                <a:solidFill>
                  <a:srgbClr val="004978"/>
                </a:solidFill>
                <a:latin typeface="+mn-lt"/>
                <a:cs typeface="Arial"/>
              </a:rPr>
              <a:t>: </a:t>
            </a:r>
            <a:r>
              <a:rPr lang="en-US" dirty="0">
                <a:latin typeface="+mn-lt"/>
              </a:rPr>
              <a:t>is a block cipher algorithm that </a:t>
            </a:r>
            <a:r>
              <a:rPr lang="en-US" dirty="0" smtClean="0">
                <a:latin typeface="+mn-lt"/>
              </a:rPr>
              <a:t>operates on </a:t>
            </a:r>
            <a:r>
              <a:rPr lang="en-US" dirty="0">
                <a:latin typeface="+mn-lt"/>
              </a:rPr>
              <a:t>64-bit blocks and can have a key length from 32 to 448 </a:t>
            </a:r>
            <a:r>
              <a:rPr lang="en-US" dirty="0" smtClean="0">
                <a:latin typeface="+mn-lt"/>
              </a:rPr>
              <a:t>bits. To </a:t>
            </a:r>
            <a:r>
              <a:rPr lang="en-US" dirty="0">
                <a:latin typeface="+mn-lt"/>
              </a:rPr>
              <a:t>date, no significant weaknesses have been identified.</a:t>
            </a:r>
            <a:endParaRPr dirty="0">
              <a:latin typeface="+mn-lt"/>
            </a:endParaRPr>
          </a:p>
        </p:txBody>
      </p:sp>
    </p:spTree>
    <p:extLst>
      <p:ext uri="{BB962C8B-B14F-4D97-AF65-F5344CB8AC3E}">
        <p14:creationId xmlns:p14="http://schemas.microsoft.com/office/powerpoint/2010/main" val="4147881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152400" y="990600"/>
            <a:ext cx="11811000" cy="5171287"/>
          </a:xfrm>
          <a:prstGeom prst="rect">
            <a:avLst/>
          </a:prstGeom>
        </p:spPr>
        <p:txBody>
          <a:bodyPr vert="horz" wrap="square" lIns="0" tIns="122555" rIns="0" bIns="0" rtlCol="0">
            <a:spAutoFit/>
          </a:bodyPr>
          <a:lstStyle/>
          <a:p>
            <a:pPr marL="12065" marR="5080" algn="just">
              <a:buClr>
                <a:srgbClr val="004978"/>
              </a:buClr>
              <a:tabLst>
                <a:tab pos="185420" algn="l"/>
              </a:tabLst>
            </a:pPr>
            <a:r>
              <a:rPr sz="2400" dirty="0" smtClean="0">
                <a:latin typeface="+mn-lt"/>
                <a:cs typeface="Arial MT"/>
              </a:rPr>
              <a:t>The</a:t>
            </a:r>
            <a:r>
              <a:rPr sz="2400" spc="-10" dirty="0" smtClean="0">
                <a:latin typeface="+mn-lt"/>
                <a:cs typeface="Arial MT"/>
              </a:rPr>
              <a:t> </a:t>
            </a:r>
            <a:r>
              <a:rPr sz="2400" spc="-5" dirty="0">
                <a:latin typeface="+mn-lt"/>
                <a:cs typeface="Arial MT"/>
              </a:rPr>
              <a:t>primary</a:t>
            </a:r>
            <a:r>
              <a:rPr sz="2400" spc="-10" dirty="0">
                <a:latin typeface="+mn-lt"/>
                <a:cs typeface="Arial MT"/>
              </a:rPr>
              <a:t> </a:t>
            </a:r>
            <a:r>
              <a:rPr sz="2400" spc="-5" dirty="0">
                <a:latin typeface="+mn-lt"/>
                <a:cs typeface="Arial MT"/>
              </a:rPr>
              <a:t>weakness</a:t>
            </a:r>
            <a:r>
              <a:rPr sz="2400" spc="15" dirty="0">
                <a:latin typeface="+mn-lt"/>
                <a:cs typeface="Arial MT"/>
              </a:rPr>
              <a:t> </a:t>
            </a:r>
            <a:r>
              <a:rPr sz="2400" dirty="0">
                <a:latin typeface="+mn-lt"/>
                <a:cs typeface="Arial MT"/>
              </a:rPr>
              <a:t>of </a:t>
            </a:r>
            <a:r>
              <a:rPr sz="2400" spc="-5" dirty="0">
                <a:latin typeface="+mn-lt"/>
                <a:cs typeface="Arial MT"/>
              </a:rPr>
              <a:t>symmetric</a:t>
            </a:r>
            <a:r>
              <a:rPr sz="2400" spc="15" dirty="0">
                <a:latin typeface="+mn-lt"/>
                <a:cs typeface="Arial MT"/>
              </a:rPr>
              <a:t> </a:t>
            </a:r>
            <a:r>
              <a:rPr sz="2400" spc="-5" dirty="0">
                <a:latin typeface="+mn-lt"/>
                <a:cs typeface="Arial MT"/>
              </a:rPr>
              <a:t>algorithms:</a:t>
            </a:r>
            <a:r>
              <a:rPr sz="2400" dirty="0">
                <a:latin typeface="+mn-lt"/>
                <a:cs typeface="Arial MT"/>
              </a:rPr>
              <a:t> </a:t>
            </a:r>
            <a:r>
              <a:rPr sz="2400" spc="-5" dirty="0" smtClean="0">
                <a:latin typeface="+mn-lt"/>
                <a:cs typeface="Arial MT"/>
              </a:rPr>
              <a:t>distributing</a:t>
            </a:r>
            <a:r>
              <a:rPr lang="en-US" sz="2400" spc="-5" dirty="0" smtClean="0">
                <a:latin typeface="+mn-lt"/>
                <a:cs typeface="Arial MT"/>
              </a:rPr>
              <a:t> (Exchange)</a:t>
            </a:r>
            <a:r>
              <a:rPr sz="2400" spc="5" dirty="0" smtClean="0">
                <a:latin typeface="+mn-lt"/>
                <a:cs typeface="Arial MT"/>
              </a:rPr>
              <a:t> </a:t>
            </a:r>
            <a:r>
              <a:rPr sz="2400" dirty="0">
                <a:latin typeface="+mn-lt"/>
                <a:cs typeface="Arial MT"/>
              </a:rPr>
              <a:t>and maintaining </a:t>
            </a:r>
            <a:r>
              <a:rPr sz="2400" spc="-315" dirty="0">
                <a:latin typeface="+mn-lt"/>
                <a:cs typeface="Arial MT"/>
              </a:rPr>
              <a:t> </a:t>
            </a:r>
            <a:r>
              <a:rPr sz="2400" spc="-5" dirty="0">
                <a:latin typeface="+mn-lt"/>
                <a:cs typeface="Arial MT"/>
              </a:rPr>
              <a:t>a</a:t>
            </a:r>
            <a:r>
              <a:rPr sz="2400" dirty="0">
                <a:latin typeface="+mn-lt"/>
                <a:cs typeface="Arial MT"/>
              </a:rPr>
              <a:t> </a:t>
            </a:r>
            <a:r>
              <a:rPr sz="2400" spc="-5" dirty="0">
                <a:latin typeface="+mn-lt"/>
                <a:cs typeface="Arial MT"/>
              </a:rPr>
              <a:t>secure</a:t>
            </a:r>
            <a:r>
              <a:rPr sz="2400" dirty="0">
                <a:latin typeface="+mn-lt"/>
                <a:cs typeface="Arial MT"/>
              </a:rPr>
              <a:t> </a:t>
            </a:r>
            <a:r>
              <a:rPr sz="2400" spc="-5" dirty="0">
                <a:latin typeface="+mn-lt"/>
                <a:cs typeface="Arial MT"/>
              </a:rPr>
              <a:t>single</a:t>
            </a:r>
            <a:r>
              <a:rPr sz="2400" spc="25" dirty="0">
                <a:latin typeface="+mn-lt"/>
                <a:cs typeface="Arial MT"/>
              </a:rPr>
              <a:t> </a:t>
            </a:r>
            <a:r>
              <a:rPr sz="2400" spc="-5" dirty="0">
                <a:latin typeface="+mn-lt"/>
                <a:cs typeface="Arial MT"/>
              </a:rPr>
              <a:t>key </a:t>
            </a:r>
            <a:r>
              <a:rPr sz="2400" dirty="0">
                <a:latin typeface="+mn-lt"/>
                <a:cs typeface="Arial MT"/>
              </a:rPr>
              <a:t>among</a:t>
            </a:r>
            <a:r>
              <a:rPr sz="2400" spc="-5" dirty="0">
                <a:latin typeface="+mn-lt"/>
                <a:cs typeface="Arial MT"/>
              </a:rPr>
              <a:t> </a:t>
            </a:r>
            <a:r>
              <a:rPr sz="2400" dirty="0">
                <a:latin typeface="+mn-lt"/>
                <a:cs typeface="Arial MT"/>
              </a:rPr>
              <a:t>multiple </a:t>
            </a:r>
            <a:r>
              <a:rPr sz="2400" spc="-5" dirty="0">
                <a:latin typeface="+mn-lt"/>
                <a:cs typeface="Arial MT"/>
              </a:rPr>
              <a:t>users</a:t>
            </a:r>
            <a:r>
              <a:rPr sz="2400" spc="10" dirty="0">
                <a:latin typeface="+mn-lt"/>
                <a:cs typeface="Arial MT"/>
              </a:rPr>
              <a:t> </a:t>
            </a:r>
            <a:r>
              <a:rPr sz="2400" spc="-5" dirty="0">
                <a:latin typeface="+mn-lt"/>
                <a:cs typeface="Arial MT"/>
              </a:rPr>
              <a:t>distributed</a:t>
            </a:r>
            <a:r>
              <a:rPr sz="2400" spc="-10" dirty="0">
                <a:latin typeface="+mn-lt"/>
                <a:cs typeface="Arial MT"/>
              </a:rPr>
              <a:t> </a:t>
            </a:r>
            <a:r>
              <a:rPr sz="2400" spc="-5" dirty="0">
                <a:latin typeface="+mn-lt"/>
                <a:cs typeface="Arial MT"/>
              </a:rPr>
              <a:t>geographically</a:t>
            </a:r>
            <a:r>
              <a:rPr sz="2400" spc="20" dirty="0">
                <a:latin typeface="+mn-lt"/>
                <a:cs typeface="Arial MT"/>
              </a:rPr>
              <a:t> </a:t>
            </a:r>
            <a:r>
              <a:rPr sz="2400" spc="-5" dirty="0">
                <a:latin typeface="+mn-lt"/>
                <a:cs typeface="Arial MT"/>
              </a:rPr>
              <a:t>poses </a:t>
            </a:r>
            <a:r>
              <a:rPr sz="2400" dirty="0">
                <a:latin typeface="+mn-lt"/>
                <a:cs typeface="Arial MT"/>
              </a:rPr>
              <a:t> </a:t>
            </a:r>
            <a:r>
              <a:rPr sz="2400" spc="-5" dirty="0" smtClean="0">
                <a:latin typeface="+mn-lt"/>
                <a:cs typeface="Arial MT"/>
              </a:rPr>
              <a:t>challenges</a:t>
            </a:r>
            <a:r>
              <a:rPr lang="en-US" sz="2400" spc="-5" dirty="0" smtClean="0">
                <a:latin typeface="+mn-lt"/>
                <a:cs typeface="Arial MT"/>
              </a:rPr>
              <a:t>.</a:t>
            </a:r>
            <a:endParaRPr sz="2400" dirty="0">
              <a:latin typeface="+mn-lt"/>
              <a:cs typeface="Arial MT"/>
            </a:endParaRPr>
          </a:p>
          <a:p>
            <a:pPr marL="184785" indent="-172720" algn="just">
              <a:buChar char="•"/>
              <a:tabLst>
                <a:tab pos="185420" algn="l"/>
              </a:tabLst>
            </a:pPr>
            <a:r>
              <a:rPr sz="2400" spc="-5" dirty="0" smtClean="0">
                <a:solidFill>
                  <a:srgbClr val="004978"/>
                </a:solidFill>
                <a:latin typeface="+mn-lt"/>
                <a:cs typeface="Arial MT"/>
              </a:rPr>
              <a:t>Asymmetric cryptographic</a:t>
            </a:r>
            <a:r>
              <a:rPr sz="2400" spc="15" dirty="0" smtClean="0">
                <a:solidFill>
                  <a:srgbClr val="004978"/>
                </a:solidFill>
                <a:latin typeface="+mn-lt"/>
                <a:cs typeface="Arial MT"/>
              </a:rPr>
              <a:t> </a:t>
            </a:r>
            <a:r>
              <a:rPr sz="2400" spc="-5" dirty="0" smtClean="0">
                <a:solidFill>
                  <a:srgbClr val="004978"/>
                </a:solidFill>
                <a:latin typeface="+mn-lt"/>
                <a:cs typeface="Arial MT"/>
              </a:rPr>
              <a:t>algorithms</a:t>
            </a:r>
            <a:r>
              <a:rPr sz="2400" dirty="0" smtClean="0">
                <a:solidFill>
                  <a:srgbClr val="004978"/>
                </a:solidFill>
                <a:latin typeface="+mn-lt"/>
                <a:cs typeface="Arial MT"/>
              </a:rPr>
              <a:t> </a:t>
            </a:r>
            <a:r>
              <a:rPr sz="2400" spc="-5" dirty="0" smtClean="0">
                <a:solidFill>
                  <a:srgbClr val="004978"/>
                </a:solidFill>
                <a:latin typeface="+mn-lt"/>
                <a:cs typeface="Arial MT"/>
              </a:rPr>
              <a:t>use </a:t>
            </a:r>
            <a:r>
              <a:rPr sz="2400" spc="-10" dirty="0" smtClean="0">
                <a:solidFill>
                  <a:srgbClr val="004978"/>
                </a:solidFill>
                <a:latin typeface="+mn-lt"/>
                <a:cs typeface="Arial MT"/>
              </a:rPr>
              <a:t>two</a:t>
            </a:r>
            <a:r>
              <a:rPr sz="2400" spc="25" dirty="0" smtClean="0">
                <a:solidFill>
                  <a:srgbClr val="004978"/>
                </a:solidFill>
                <a:latin typeface="+mn-lt"/>
                <a:cs typeface="Arial MT"/>
              </a:rPr>
              <a:t> </a:t>
            </a:r>
            <a:r>
              <a:rPr sz="2400" dirty="0" smtClean="0">
                <a:solidFill>
                  <a:srgbClr val="004978"/>
                </a:solidFill>
                <a:latin typeface="+mn-lt"/>
                <a:cs typeface="Arial MT"/>
              </a:rPr>
              <a:t>mathematically</a:t>
            </a:r>
            <a:r>
              <a:rPr sz="2400" spc="-20" dirty="0" smtClean="0">
                <a:solidFill>
                  <a:srgbClr val="004978"/>
                </a:solidFill>
                <a:latin typeface="+mn-lt"/>
                <a:cs typeface="Arial MT"/>
              </a:rPr>
              <a:t> </a:t>
            </a:r>
            <a:r>
              <a:rPr sz="2400" dirty="0" smtClean="0">
                <a:solidFill>
                  <a:srgbClr val="004978"/>
                </a:solidFill>
                <a:latin typeface="+mn-lt"/>
                <a:cs typeface="Arial MT"/>
              </a:rPr>
              <a:t>related </a:t>
            </a:r>
            <a:r>
              <a:rPr sz="2400" spc="-5" dirty="0" smtClean="0">
                <a:solidFill>
                  <a:srgbClr val="004978"/>
                </a:solidFill>
                <a:latin typeface="+mn-lt"/>
                <a:cs typeface="Arial MT"/>
              </a:rPr>
              <a:t>keys</a:t>
            </a:r>
            <a:r>
              <a:rPr lang="en-US" sz="2400" spc="-5" dirty="0" smtClean="0">
                <a:solidFill>
                  <a:srgbClr val="004978"/>
                </a:solidFill>
                <a:latin typeface="+mn-lt"/>
                <a:cs typeface="Arial MT"/>
              </a:rPr>
              <a:t> (known as the public key and the private key)</a:t>
            </a:r>
            <a:endParaRPr sz="2400" dirty="0" smtClean="0">
              <a:latin typeface="+mn-lt"/>
              <a:cs typeface="Arial MT"/>
            </a:endParaRPr>
          </a:p>
          <a:p>
            <a:pPr marL="355600" lvl="1" indent="-114300" algn="just">
              <a:buClr>
                <a:srgbClr val="FF6200"/>
              </a:buClr>
              <a:buFont typeface="Arial MT"/>
              <a:buChar char="•"/>
              <a:tabLst>
                <a:tab pos="355600" algn="l"/>
              </a:tabLst>
            </a:pPr>
            <a:r>
              <a:rPr lang="en-US" sz="2200" i="1" spc="-5" dirty="0" smtClean="0">
                <a:solidFill>
                  <a:schemeClr val="tx1"/>
                </a:solidFill>
                <a:latin typeface="+mn-lt"/>
                <a:cs typeface="Arial"/>
              </a:rPr>
              <a:t> </a:t>
            </a:r>
            <a:r>
              <a:rPr sz="2200" i="1" spc="-5" dirty="0">
                <a:solidFill>
                  <a:schemeClr val="tx1"/>
                </a:solidFill>
                <a:latin typeface="+mn-lt"/>
                <a:cs typeface="Arial"/>
              </a:rPr>
              <a:t>Also known as public key cryptography</a:t>
            </a:r>
          </a:p>
          <a:p>
            <a:pPr marL="355600" lvl="1" indent="-114300" algn="just">
              <a:buClr>
                <a:srgbClr val="FF6200"/>
              </a:buClr>
              <a:buFont typeface="Arial MT"/>
              <a:buChar char="•"/>
              <a:tabLst>
                <a:tab pos="355600" algn="l"/>
              </a:tabLst>
            </a:pPr>
            <a:r>
              <a:rPr lang="en-US" sz="2200" i="1" spc="-5" dirty="0">
                <a:solidFill>
                  <a:schemeClr val="tx1"/>
                </a:solidFill>
                <a:latin typeface="+mn-lt"/>
                <a:cs typeface="Arial"/>
              </a:rPr>
              <a:t> </a:t>
            </a:r>
            <a:r>
              <a:rPr sz="2200" i="1" spc="-5" dirty="0">
                <a:solidFill>
                  <a:schemeClr val="tx1"/>
                </a:solidFill>
                <a:latin typeface="+mn-lt"/>
                <a:cs typeface="Arial"/>
              </a:rPr>
              <a:t>Public key available to everyone and freely distributed</a:t>
            </a:r>
          </a:p>
          <a:p>
            <a:pPr marL="355600" lvl="1" indent="-114300" algn="just">
              <a:buClr>
                <a:srgbClr val="FF6200"/>
              </a:buClr>
              <a:buFont typeface="Arial MT"/>
              <a:buChar char="•"/>
              <a:tabLst>
                <a:tab pos="355600" algn="l"/>
              </a:tabLst>
            </a:pPr>
            <a:r>
              <a:rPr lang="en-US" sz="2200" i="1" spc="-5" dirty="0">
                <a:solidFill>
                  <a:schemeClr val="tx1"/>
                </a:solidFill>
                <a:latin typeface="+mn-lt"/>
                <a:cs typeface="Arial"/>
              </a:rPr>
              <a:t> </a:t>
            </a:r>
            <a:r>
              <a:rPr sz="2200" i="1" spc="-5" dirty="0">
                <a:solidFill>
                  <a:schemeClr val="tx1"/>
                </a:solidFill>
                <a:latin typeface="+mn-lt"/>
                <a:cs typeface="Arial"/>
              </a:rPr>
              <a:t>Private key known only to individual to whom it </a:t>
            </a:r>
            <a:r>
              <a:rPr sz="2200" i="1" spc="-5" dirty="0" smtClean="0">
                <a:solidFill>
                  <a:schemeClr val="tx1"/>
                </a:solidFill>
                <a:latin typeface="+mn-lt"/>
                <a:cs typeface="Arial"/>
              </a:rPr>
              <a:t>belongs</a:t>
            </a:r>
            <a:endParaRPr lang="en-US" sz="2200" i="1" spc="-5" dirty="0" smtClean="0">
              <a:solidFill>
                <a:schemeClr val="tx1"/>
              </a:solidFill>
              <a:latin typeface="+mn-lt"/>
              <a:cs typeface="Arial"/>
            </a:endParaRPr>
          </a:p>
          <a:p>
            <a:pPr marL="355600" lvl="1" indent="-114300" algn="just">
              <a:buClr>
                <a:srgbClr val="FF6200"/>
              </a:buClr>
              <a:buFont typeface="Arial MT"/>
              <a:buChar char="•"/>
              <a:tabLst>
                <a:tab pos="355600" algn="l"/>
              </a:tabLst>
            </a:pPr>
            <a:endParaRPr lang="en-US" sz="2200" i="1" spc="-5" dirty="0">
              <a:solidFill>
                <a:schemeClr val="tx1"/>
              </a:solidFill>
              <a:latin typeface="+mn-lt"/>
              <a:cs typeface="Arial"/>
            </a:endParaRPr>
          </a:p>
          <a:p>
            <a:pPr marL="355600" lvl="1" indent="-114300" algn="just">
              <a:buClr>
                <a:srgbClr val="FF6200"/>
              </a:buClr>
              <a:buFont typeface="Arial MT"/>
              <a:buChar char="•"/>
              <a:tabLst>
                <a:tab pos="355600" algn="l"/>
              </a:tabLst>
            </a:pPr>
            <a:endParaRPr lang="en-US" sz="2200" i="1" spc="-5" dirty="0" smtClean="0">
              <a:solidFill>
                <a:schemeClr val="tx1"/>
              </a:solidFill>
              <a:latin typeface="+mn-lt"/>
              <a:cs typeface="Arial"/>
            </a:endParaRPr>
          </a:p>
          <a:p>
            <a:pPr marL="355600" lvl="1" indent="-114300" algn="just">
              <a:buClr>
                <a:srgbClr val="FF6200"/>
              </a:buClr>
              <a:buFont typeface="Arial MT"/>
              <a:buChar char="•"/>
              <a:tabLst>
                <a:tab pos="355600" algn="l"/>
              </a:tabLst>
            </a:pPr>
            <a:endParaRPr lang="en-US" sz="2200" i="1" spc="-5" dirty="0">
              <a:solidFill>
                <a:schemeClr val="tx1"/>
              </a:solidFill>
              <a:latin typeface="+mn-lt"/>
              <a:cs typeface="Arial"/>
            </a:endParaRPr>
          </a:p>
          <a:p>
            <a:pPr marL="241300" lvl="1" algn="just">
              <a:buClr>
                <a:srgbClr val="FF6200"/>
              </a:buClr>
              <a:tabLst>
                <a:tab pos="355600" algn="l"/>
              </a:tabLst>
            </a:pPr>
            <a:endParaRPr lang="en-US" sz="2200" i="1" spc="-5" dirty="0" smtClean="0">
              <a:solidFill>
                <a:schemeClr val="tx1"/>
              </a:solidFill>
              <a:latin typeface="+mn-lt"/>
              <a:cs typeface="Arial"/>
            </a:endParaRPr>
          </a:p>
          <a:p>
            <a:pPr marL="241300" lvl="1" algn="just">
              <a:buClr>
                <a:srgbClr val="FF6200"/>
              </a:buClr>
              <a:tabLst>
                <a:tab pos="355600" algn="l"/>
              </a:tabLst>
            </a:pPr>
            <a:endParaRPr lang="en-US" sz="2200" i="1" spc="-5" dirty="0">
              <a:solidFill>
                <a:schemeClr val="tx1"/>
              </a:solidFill>
              <a:latin typeface="+mn-lt"/>
              <a:cs typeface="Arial"/>
            </a:endParaRPr>
          </a:p>
          <a:p>
            <a:pPr marL="241300" lvl="1" algn="just">
              <a:buClr>
                <a:srgbClr val="FF6200"/>
              </a:buClr>
              <a:tabLst>
                <a:tab pos="355600" algn="l"/>
              </a:tabLst>
            </a:pPr>
            <a:endParaRPr lang="en-US" sz="2200" i="1" spc="-5" dirty="0" smtClean="0">
              <a:solidFill>
                <a:schemeClr val="tx1"/>
              </a:solidFill>
              <a:latin typeface="+mn-lt"/>
              <a:cs typeface="Arial"/>
            </a:endParaRPr>
          </a:p>
          <a:p>
            <a:pPr marL="241300" lvl="1" algn="just">
              <a:buClr>
                <a:srgbClr val="FF6200"/>
              </a:buClr>
              <a:tabLst>
                <a:tab pos="355600" algn="l"/>
              </a:tabLst>
            </a:pPr>
            <a:r>
              <a:rPr lang="en-US" sz="1700" spc="-5" dirty="0" smtClean="0">
                <a:solidFill>
                  <a:schemeClr val="tx1"/>
                </a:solidFill>
                <a:latin typeface="+mn-lt"/>
                <a:cs typeface="Arial"/>
              </a:rPr>
              <a:t>When Bob wants to send a secure message to Alice,  he uses Alice’s public</a:t>
            </a:r>
          </a:p>
          <a:p>
            <a:pPr marL="241300" lvl="1" algn="just">
              <a:buClr>
                <a:srgbClr val="FF6200"/>
              </a:buClr>
              <a:tabLst>
                <a:tab pos="355600" algn="l"/>
              </a:tabLst>
            </a:pPr>
            <a:r>
              <a:rPr lang="en-US" sz="1700" spc="-5" dirty="0" smtClean="0">
                <a:solidFill>
                  <a:schemeClr val="tx1"/>
                </a:solidFill>
                <a:latin typeface="+mn-lt"/>
                <a:cs typeface="Arial"/>
              </a:rPr>
              <a:t>key to encrypt the message. Alice then uses her private key to decrypt it.</a:t>
            </a:r>
            <a:endParaRPr sz="1700" spc="-5" dirty="0">
              <a:solidFill>
                <a:schemeClr val="tx1"/>
              </a:solidFill>
              <a:latin typeface="+mn-lt"/>
              <a:cs typeface="Arial"/>
            </a:endParaRPr>
          </a:p>
        </p:txBody>
      </p:sp>
      <p:pic>
        <p:nvPicPr>
          <p:cNvPr id="11" name="Picture 10"/>
          <p:cNvPicPr>
            <a:picLocks noChangeAspect="1"/>
          </p:cNvPicPr>
          <p:nvPr/>
        </p:nvPicPr>
        <p:blipFill>
          <a:blip r:embed="rId3"/>
          <a:stretch>
            <a:fillRect/>
          </a:stretch>
        </p:blipFill>
        <p:spPr>
          <a:xfrm>
            <a:off x="6934200" y="2293145"/>
            <a:ext cx="5143500" cy="4336255"/>
          </a:xfrm>
          <a:prstGeom prst="rect">
            <a:avLst/>
          </a:prstGeom>
          <a:ln>
            <a:solidFill>
              <a:srgbClr val="FF0000"/>
            </a:solidFill>
          </a:ln>
        </p:spPr>
      </p:pic>
    </p:spTree>
    <p:extLst>
      <p:ext uri="{BB962C8B-B14F-4D97-AF65-F5344CB8AC3E}">
        <p14:creationId xmlns:p14="http://schemas.microsoft.com/office/powerpoint/2010/main" val="31146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1068753"/>
            <a:ext cx="11811000" cy="4722447"/>
          </a:xfrm>
          <a:prstGeom prst="rect">
            <a:avLst/>
          </a:prstGeom>
        </p:spPr>
        <p:txBody>
          <a:bodyPr vert="horz" wrap="square" lIns="0" tIns="13335" rIns="0" bIns="0" rtlCol="0">
            <a:spAutoFit/>
          </a:bodyPr>
          <a:lstStyle/>
          <a:p>
            <a:pPr marL="184785" indent="-172720">
              <a:buClr>
                <a:srgbClr val="004978"/>
              </a:buClr>
              <a:buFont typeface="Arial MT"/>
              <a:buChar char="•"/>
              <a:tabLst>
                <a:tab pos="185420" algn="l"/>
              </a:tabLst>
            </a:pPr>
            <a:r>
              <a:rPr sz="2400" b="1" dirty="0" smtClean="0">
                <a:latin typeface="+mn-lt"/>
                <a:cs typeface="Arial"/>
              </a:rPr>
              <a:t>Penetration</a:t>
            </a:r>
            <a:r>
              <a:rPr sz="2400" b="1" spc="-5" dirty="0" smtClean="0">
                <a:latin typeface="+mn-lt"/>
                <a:cs typeface="Arial"/>
              </a:rPr>
              <a:t> </a:t>
            </a:r>
            <a:r>
              <a:rPr sz="2400" b="1" dirty="0">
                <a:latin typeface="+mn-lt"/>
                <a:cs typeface="Arial"/>
              </a:rPr>
              <a:t>testing</a:t>
            </a:r>
            <a:r>
              <a:rPr sz="2400" b="1" spc="-30" dirty="0">
                <a:latin typeface="+mn-lt"/>
                <a:cs typeface="Arial"/>
              </a:rPr>
              <a:t> </a:t>
            </a:r>
            <a:r>
              <a:rPr sz="2400" dirty="0">
                <a:latin typeface="+mn-lt"/>
                <a:cs typeface="Arial MT"/>
              </a:rPr>
              <a:t>attempts</a:t>
            </a:r>
            <a:r>
              <a:rPr sz="2400" spc="-30" dirty="0">
                <a:latin typeface="+mn-lt"/>
                <a:cs typeface="Arial MT"/>
              </a:rPr>
              <a:t> </a:t>
            </a:r>
            <a:r>
              <a:rPr sz="2400" dirty="0">
                <a:latin typeface="+mn-lt"/>
                <a:cs typeface="Arial MT"/>
              </a:rPr>
              <a:t>to </a:t>
            </a:r>
            <a:r>
              <a:rPr sz="2400" spc="-5" dirty="0">
                <a:latin typeface="+mn-lt"/>
                <a:cs typeface="Arial MT"/>
              </a:rPr>
              <a:t>exploit</a:t>
            </a:r>
            <a:r>
              <a:rPr sz="2400" spc="5" dirty="0">
                <a:latin typeface="+mn-lt"/>
                <a:cs typeface="Arial MT"/>
              </a:rPr>
              <a:t> </a:t>
            </a:r>
            <a:r>
              <a:rPr sz="2400" spc="-5" dirty="0">
                <a:latin typeface="+mn-lt"/>
                <a:cs typeface="Arial MT"/>
              </a:rPr>
              <a:t>vulnerabilities</a:t>
            </a:r>
            <a:r>
              <a:rPr sz="2400" spc="25" dirty="0">
                <a:latin typeface="+mn-lt"/>
                <a:cs typeface="Arial MT"/>
              </a:rPr>
              <a:t> </a:t>
            </a:r>
            <a:r>
              <a:rPr sz="2400" spc="-5" dirty="0">
                <a:latin typeface="+mn-lt"/>
                <a:cs typeface="Arial MT"/>
              </a:rPr>
              <a:t>in</a:t>
            </a:r>
            <a:r>
              <a:rPr sz="2400" spc="5" dirty="0">
                <a:latin typeface="+mn-lt"/>
                <a:cs typeface="Arial MT"/>
              </a:rPr>
              <a:t> </a:t>
            </a:r>
            <a:r>
              <a:rPr sz="2400" spc="-5" dirty="0">
                <a:latin typeface="+mn-lt"/>
                <a:cs typeface="Arial MT"/>
              </a:rPr>
              <a:t>order</a:t>
            </a:r>
            <a:r>
              <a:rPr sz="2400" spc="-10" dirty="0">
                <a:latin typeface="+mn-lt"/>
                <a:cs typeface="Arial MT"/>
              </a:rPr>
              <a:t> </a:t>
            </a:r>
            <a:r>
              <a:rPr sz="2400" dirty="0">
                <a:latin typeface="+mn-lt"/>
                <a:cs typeface="Arial MT"/>
              </a:rPr>
              <a:t>to </a:t>
            </a:r>
            <a:r>
              <a:rPr sz="2400" spc="-5" dirty="0">
                <a:latin typeface="+mn-lt"/>
                <a:cs typeface="Arial MT"/>
              </a:rPr>
              <a:t>help:</a:t>
            </a:r>
            <a:endParaRPr sz="2400" dirty="0">
              <a:latin typeface="+mn-lt"/>
              <a:cs typeface="Arial MT"/>
            </a:endParaRPr>
          </a:p>
          <a:p>
            <a:pPr marL="640080" lvl="2" indent="-114935">
              <a:lnSpc>
                <a:spcPct val="150000"/>
              </a:lnSpc>
              <a:spcBef>
                <a:spcPts val="600"/>
              </a:spcBef>
              <a:buClr>
                <a:srgbClr val="FF6200"/>
              </a:buClr>
              <a:buChar char="•"/>
              <a:tabLst>
                <a:tab pos="356235" algn="l"/>
              </a:tabLst>
            </a:pPr>
            <a:r>
              <a:rPr sz="2400" spc="-5" dirty="0">
                <a:solidFill>
                  <a:srgbClr val="004978"/>
                </a:solidFill>
                <a:latin typeface="+mn-lt"/>
                <a:cs typeface="Arial MT"/>
              </a:rPr>
              <a:t>Uncover</a:t>
            </a:r>
            <a:r>
              <a:rPr sz="2400" spc="5" dirty="0">
                <a:solidFill>
                  <a:srgbClr val="004978"/>
                </a:solidFill>
                <a:latin typeface="+mn-lt"/>
                <a:cs typeface="Arial MT"/>
              </a:rPr>
              <a:t> </a:t>
            </a:r>
            <a:r>
              <a:rPr sz="2400" spc="-5" dirty="0">
                <a:solidFill>
                  <a:srgbClr val="004978"/>
                </a:solidFill>
                <a:latin typeface="+mn-lt"/>
                <a:cs typeface="Arial MT"/>
              </a:rPr>
              <a:t>new</a:t>
            </a:r>
            <a:r>
              <a:rPr sz="2400" spc="-15" dirty="0">
                <a:solidFill>
                  <a:srgbClr val="004978"/>
                </a:solidFill>
                <a:latin typeface="+mn-lt"/>
                <a:cs typeface="Arial MT"/>
              </a:rPr>
              <a:t> </a:t>
            </a:r>
            <a:r>
              <a:rPr sz="2400" spc="-5" dirty="0">
                <a:solidFill>
                  <a:srgbClr val="004978"/>
                </a:solidFill>
                <a:latin typeface="+mn-lt"/>
                <a:cs typeface="Arial MT"/>
              </a:rPr>
              <a:t>vulnerabilities</a:t>
            </a:r>
            <a:endParaRPr sz="2400" dirty="0">
              <a:latin typeface="+mn-lt"/>
              <a:cs typeface="Arial MT"/>
            </a:endParaRPr>
          </a:p>
          <a:p>
            <a:pPr marL="640080" lvl="2" indent="-114935">
              <a:lnSpc>
                <a:spcPct val="150000"/>
              </a:lnSpc>
              <a:spcBef>
                <a:spcPts val="600"/>
              </a:spcBef>
              <a:buClr>
                <a:srgbClr val="FF6200"/>
              </a:buClr>
              <a:buChar char="•"/>
              <a:tabLst>
                <a:tab pos="356235" algn="l"/>
              </a:tabLst>
            </a:pPr>
            <a:r>
              <a:rPr sz="2400" spc="-5" dirty="0">
                <a:solidFill>
                  <a:srgbClr val="004978"/>
                </a:solidFill>
                <a:latin typeface="+mn-lt"/>
                <a:cs typeface="Arial MT"/>
              </a:rPr>
              <a:t>Provide</a:t>
            </a:r>
            <a:r>
              <a:rPr sz="2400" spc="5" dirty="0">
                <a:solidFill>
                  <a:srgbClr val="004978"/>
                </a:solidFill>
                <a:latin typeface="+mn-lt"/>
                <a:cs typeface="Arial MT"/>
              </a:rPr>
              <a:t> </a:t>
            </a:r>
            <a:r>
              <a:rPr sz="2400" spc="-5" dirty="0">
                <a:solidFill>
                  <a:srgbClr val="004978"/>
                </a:solidFill>
                <a:latin typeface="+mn-lt"/>
                <a:cs typeface="Arial MT"/>
              </a:rPr>
              <a:t>a</a:t>
            </a:r>
            <a:r>
              <a:rPr sz="2400" spc="5" dirty="0">
                <a:solidFill>
                  <a:srgbClr val="004978"/>
                </a:solidFill>
                <a:latin typeface="+mn-lt"/>
                <a:cs typeface="Arial MT"/>
              </a:rPr>
              <a:t> </a:t>
            </a:r>
            <a:r>
              <a:rPr sz="2400" spc="-5" dirty="0">
                <a:solidFill>
                  <a:srgbClr val="004978"/>
                </a:solidFill>
                <a:latin typeface="+mn-lt"/>
                <a:cs typeface="Arial MT"/>
              </a:rPr>
              <a:t>clearer</a:t>
            </a:r>
            <a:r>
              <a:rPr sz="2400" spc="-10" dirty="0">
                <a:solidFill>
                  <a:srgbClr val="004978"/>
                </a:solidFill>
                <a:latin typeface="+mn-lt"/>
                <a:cs typeface="Arial MT"/>
              </a:rPr>
              <a:t> </a:t>
            </a:r>
            <a:r>
              <a:rPr sz="2400" spc="-5" dirty="0">
                <a:solidFill>
                  <a:srgbClr val="004978"/>
                </a:solidFill>
                <a:latin typeface="+mn-lt"/>
                <a:cs typeface="Arial MT"/>
              </a:rPr>
              <a:t>picture</a:t>
            </a:r>
            <a:r>
              <a:rPr sz="2400" dirty="0">
                <a:solidFill>
                  <a:srgbClr val="004978"/>
                </a:solidFill>
                <a:latin typeface="+mn-lt"/>
                <a:cs typeface="Arial MT"/>
              </a:rPr>
              <a:t> of</a:t>
            </a:r>
            <a:r>
              <a:rPr sz="2400" spc="-25" dirty="0">
                <a:solidFill>
                  <a:srgbClr val="004978"/>
                </a:solidFill>
                <a:latin typeface="+mn-lt"/>
                <a:cs typeface="Arial MT"/>
              </a:rPr>
              <a:t> </a:t>
            </a:r>
            <a:r>
              <a:rPr sz="2400" dirty="0">
                <a:solidFill>
                  <a:srgbClr val="004978"/>
                </a:solidFill>
                <a:latin typeface="+mn-lt"/>
                <a:cs typeface="Arial MT"/>
              </a:rPr>
              <a:t>their</a:t>
            </a:r>
            <a:r>
              <a:rPr sz="2400" spc="-10" dirty="0">
                <a:solidFill>
                  <a:srgbClr val="004978"/>
                </a:solidFill>
                <a:latin typeface="+mn-lt"/>
                <a:cs typeface="Arial MT"/>
              </a:rPr>
              <a:t> </a:t>
            </a:r>
            <a:r>
              <a:rPr sz="2400" dirty="0">
                <a:solidFill>
                  <a:srgbClr val="004978"/>
                </a:solidFill>
                <a:latin typeface="+mn-lt"/>
                <a:cs typeface="Arial MT"/>
              </a:rPr>
              <a:t>nature</a:t>
            </a:r>
            <a:endParaRPr sz="2400" dirty="0">
              <a:latin typeface="+mn-lt"/>
              <a:cs typeface="Arial MT"/>
            </a:endParaRPr>
          </a:p>
          <a:p>
            <a:pPr marL="640080" lvl="2" indent="-114935">
              <a:lnSpc>
                <a:spcPct val="150000"/>
              </a:lnSpc>
              <a:spcBef>
                <a:spcPts val="600"/>
              </a:spcBef>
              <a:buClr>
                <a:srgbClr val="FF6200"/>
              </a:buClr>
              <a:buChar char="•"/>
              <a:tabLst>
                <a:tab pos="356235" algn="l"/>
              </a:tabLst>
            </a:pPr>
            <a:r>
              <a:rPr sz="2400" spc="-5" dirty="0">
                <a:solidFill>
                  <a:srgbClr val="004978"/>
                </a:solidFill>
                <a:latin typeface="+mn-lt"/>
                <a:cs typeface="Arial MT"/>
              </a:rPr>
              <a:t>Determine</a:t>
            </a:r>
            <a:r>
              <a:rPr sz="2400" dirty="0">
                <a:solidFill>
                  <a:srgbClr val="004978"/>
                </a:solidFill>
                <a:latin typeface="+mn-lt"/>
                <a:cs typeface="Arial MT"/>
              </a:rPr>
              <a:t> </a:t>
            </a:r>
            <a:r>
              <a:rPr sz="2400" spc="-5" dirty="0">
                <a:solidFill>
                  <a:srgbClr val="004978"/>
                </a:solidFill>
                <a:latin typeface="+mn-lt"/>
                <a:cs typeface="Arial MT"/>
              </a:rPr>
              <a:t>how</a:t>
            </a:r>
            <a:r>
              <a:rPr sz="2400" spc="-10" dirty="0">
                <a:solidFill>
                  <a:srgbClr val="004978"/>
                </a:solidFill>
                <a:latin typeface="+mn-lt"/>
                <a:cs typeface="Arial MT"/>
              </a:rPr>
              <a:t> </a:t>
            </a:r>
            <a:r>
              <a:rPr sz="2400" dirty="0">
                <a:solidFill>
                  <a:srgbClr val="004978"/>
                </a:solidFill>
                <a:latin typeface="+mn-lt"/>
                <a:cs typeface="Arial MT"/>
              </a:rPr>
              <a:t>they</a:t>
            </a:r>
            <a:r>
              <a:rPr sz="2400" spc="-10" dirty="0">
                <a:solidFill>
                  <a:srgbClr val="004978"/>
                </a:solidFill>
                <a:latin typeface="+mn-lt"/>
                <a:cs typeface="Arial MT"/>
              </a:rPr>
              <a:t> </a:t>
            </a:r>
            <a:r>
              <a:rPr sz="2400" dirty="0">
                <a:solidFill>
                  <a:srgbClr val="004978"/>
                </a:solidFill>
                <a:latin typeface="+mn-lt"/>
                <a:cs typeface="Arial MT"/>
              </a:rPr>
              <a:t>could</a:t>
            </a:r>
            <a:r>
              <a:rPr sz="2400" spc="-5" dirty="0">
                <a:solidFill>
                  <a:srgbClr val="004978"/>
                </a:solidFill>
                <a:latin typeface="+mn-lt"/>
                <a:cs typeface="Arial MT"/>
              </a:rPr>
              <a:t> be used against </a:t>
            </a:r>
            <a:r>
              <a:rPr sz="2400" dirty="0">
                <a:solidFill>
                  <a:srgbClr val="004978"/>
                </a:solidFill>
                <a:latin typeface="+mn-lt"/>
                <a:cs typeface="Arial MT"/>
              </a:rPr>
              <a:t>the</a:t>
            </a:r>
            <a:r>
              <a:rPr sz="2400" spc="-5" dirty="0">
                <a:solidFill>
                  <a:srgbClr val="004978"/>
                </a:solidFill>
                <a:latin typeface="+mn-lt"/>
                <a:cs typeface="Arial MT"/>
              </a:rPr>
              <a:t> organization</a:t>
            </a:r>
            <a:endParaRPr sz="2400" dirty="0">
              <a:latin typeface="+mn-lt"/>
              <a:cs typeface="Arial MT"/>
            </a:endParaRPr>
          </a:p>
          <a:p>
            <a:pPr marL="184785" indent="-172720">
              <a:lnSpc>
                <a:spcPct val="150000"/>
              </a:lnSpc>
              <a:spcBef>
                <a:spcPts val="600"/>
              </a:spcBef>
              <a:buClr>
                <a:srgbClr val="004978"/>
              </a:buClr>
              <a:buChar char="•"/>
              <a:tabLst>
                <a:tab pos="185420" algn="l"/>
              </a:tabLst>
            </a:pPr>
            <a:r>
              <a:rPr sz="2400" spc="5" dirty="0">
                <a:latin typeface="+mn-lt"/>
                <a:cs typeface="Arial MT"/>
              </a:rPr>
              <a:t>The</a:t>
            </a:r>
            <a:r>
              <a:rPr sz="2400" spc="-25" dirty="0">
                <a:latin typeface="+mn-lt"/>
                <a:cs typeface="Arial MT"/>
              </a:rPr>
              <a:t> </a:t>
            </a:r>
            <a:r>
              <a:rPr sz="2400" dirty="0">
                <a:latin typeface="+mn-lt"/>
                <a:cs typeface="Arial MT"/>
              </a:rPr>
              <a:t>most</a:t>
            </a:r>
            <a:r>
              <a:rPr sz="2400" spc="-20" dirty="0">
                <a:latin typeface="+mn-lt"/>
                <a:cs typeface="Arial MT"/>
              </a:rPr>
              <a:t> </a:t>
            </a:r>
            <a:r>
              <a:rPr sz="2400" dirty="0">
                <a:latin typeface="+mn-lt"/>
                <a:cs typeface="Arial MT"/>
              </a:rPr>
              <a:t>important</a:t>
            </a:r>
            <a:r>
              <a:rPr sz="2400" spc="-20" dirty="0">
                <a:latin typeface="+mn-lt"/>
                <a:cs typeface="Arial MT"/>
              </a:rPr>
              <a:t> </a:t>
            </a:r>
            <a:r>
              <a:rPr sz="2400" dirty="0">
                <a:latin typeface="+mn-lt"/>
                <a:cs typeface="Arial MT"/>
              </a:rPr>
              <a:t>element</a:t>
            </a:r>
            <a:r>
              <a:rPr sz="2400" spc="-20" dirty="0">
                <a:latin typeface="+mn-lt"/>
                <a:cs typeface="Arial MT"/>
              </a:rPr>
              <a:t> </a:t>
            </a:r>
            <a:r>
              <a:rPr sz="2400" spc="-5" dirty="0">
                <a:latin typeface="+mn-lt"/>
                <a:cs typeface="Arial MT"/>
              </a:rPr>
              <a:t>in</a:t>
            </a:r>
            <a:r>
              <a:rPr sz="2400" dirty="0">
                <a:latin typeface="+mn-lt"/>
                <a:cs typeface="Arial MT"/>
              </a:rPr>
              <a:t> a</a:t>
            </a:r>
            <a:r>
              <a:rPr sz="2400" spc="-5" dirty="0">
                <a:latin typeface="+mn-lt"/>
                <a:cs typeface="Arial MT"/>
              </a:rPr>
              <a:t> </a:t>
            </a:r>
            <a:r>
              <a:rPr sz="2400" dirty="0">
                <a:latin typeface="+mn-lt"/>
                <a:cs typeface="Arial MT"/>
              </a:rPr>
              <a:t>“pen</a:t>
            </a:r>
            <a:r>
              <a:rPr sz="2400" spc="-10" dirty="0">
                <a:latin typeface="+mn-lt"/>
                <a:cs typeface="Arial MT"/>
              </a:rPr>
              <a:t> </a:t>
            </a:r>
            <a:r>
              <a:rPr sz="2400" dirty="0">
                <a:latin typeface="+mn-lt"/>
                <a:cs typeface="Arial MT"/>
              </a:rPr>
              <a:t>test”</a:t>
            </a:r>
            <a:r>
              <a:rPr sz="2400" spc="-15" dirty="0">
                <a:latin typeface="+mn-lt"/>
                <a:cs typeface="Arial MT"/>
              </a:rPr>
              <a:t> </a:t>
            </a:r>
            <a:r>
              <a:rPr sz="2400" spc="-5" dirty="0">
                <a:latin typeface="+mn-lt"/>
                <a:cs typeface="Arial MT"/>
              </a:rPr>
              <a:t>is </a:t>
            </a:r>
            <a:r>
              <a:rPr sz="2400" dirty="0">
                <a:latin typeface="+mn-lt"/>
                <a:cs typeface="Arial MT"/>
              </a:rPr>
              <a:t>the</a:t>
            </a:r>
            <a:r>
              <a:rPr sz="2400" spc="-5" dirty="0">
                <a:latin typeface="+mn-lt"/>
                <a:cs typeface="Arial MT"/>
              </a:rPr>
              <a:t> </a:t>
            </a:r>
            <a:r>
              <a:rPr sz="2400" dirty="0">
                <a:latin typeface="+mn-lt"/>
                <a:cs typeface="Arial MT"/>
              </a:rPr>
              <a:t>first</a:t>
            </a:r>
            <a:r>
              <a:rPr sz="2400" spc="-20" dirty="0">
                <a:latin typeface="+mn-lt"/>
                <a:cs typeface="Arial MT"/>
              </a:rPr>
              <a:t> </a:t>
            </a:r>
            <a:r>
              <a:rPr sz="2400" dirty="0">
                <a:latin typeface="+mn-lt"/>
                <a:cs typeface="Arial MT"/>
              </a:rPr>
              <a:t>step:</a:t>
            </a:r>
            <a:r>
              <a:rPr sz="2400" spc="275" dirty="0">
                <a:latin typeface="+mn-lt"/>
                <a:cs typeface="Arial MT"/>
              </a:rPr>
              <a:t> </a:t>
            </a:r>
            <a:r>
              <a:rPr sz="2400" i="1" dirty="0">
                <a:latin typeface="+mn-lt"/>
                <a:cs typeface="Arial"/>
              </a:rPr>
              <a:t>planning</a:t>
            </a:r>
            <a:endParaRPr sz="2400" dirty="0">
              <a:latin typeface="+mn-lt"/>
              <a:cs typeface="Arial"/>
            </a:endParaRPr>
          </a:p>
          <a:p>
            <a:pPr marL="640080" lvl="2" indent="-114935">
              <a:lnSpc>
                <a:spcPct val="150000"/>
              </a:lnSpc>
              <a:spcBef>
                <a:spcPts val="600"/>
              </a:spcBef>
              <a:buClr>
                <a:srgbClr val="FF6200"/>
              </a:buClr>
              <a:buChar char="•"/>
              <a:tabLst>
                <a:tab pos="356235" algn="l"/>
              </a:tabLst>
            </a:pPr>
            <a:r>
              <a:rPr sz="2400" spc="-5" dirty="0">
                <a:solidFill>
                  <a:srgbClr val="004978"/>
                </a:solidFill>
                <a:latin typeface="+mn-lt"/>
                <a:cs typeface="Arial MT"/>
              </a:rPr>
              <a:t>A lack of planning can result in creep, which is an expansion beyond </a:t>
            </a:r>
            <a:r>
              <a:rPr sz="2400" spc="-5" dirty="0" smtClean="0">
                <a:solidFill>
                  <a:srgbClr val="004978"/>
                </a:solidFill>
                <a:latin typeface="+mn-lt"/>
                <a:cs typeface="Arial MT"/>
              </a:rPr>
              <a:t>the</a:t>
            </a:r>
            <a:r>
              <a:rPr lang="en-US" sz="2400" spc="-5" dirty="0" smtClean="0">
                <a:solidFill>
                  <a:srgbClr val="004978"/>
                </a:solidFill>
                <a:latin typeface="+mn-lt"/>
                <a:cs typeface="Arial MT"/>
              </a:rPr>
              <a:t> </a:t>
            </a:r>
            <a:r>
              <a:rPr sz="2400" spc="-5" dirty="0" smtClean="0">
                <a:solidFill>
                  <a:srgbClr val="004978"/>
                </a:solidFill>
                <a:latin typeface="+mn-lt"/>
                <a:cs typeface="Arial MT"/>
              </a:rPr>
              <a:t>initial </a:t>
            </a:r>
            <a:r>
              <a:rPr sz="2400" spc="-5" dirty="0">
                <a:solidFill>
                  <a:srgbClr val="004978"/>
                </a:solidFill>
                <a:latin typeface="+mn-lt"/>
                <a:cs typeface="Arial MT"/>
              </a:rPr>
              <a:t>set of the test’s limitations</a:t>
            </a:r>
          </a:p>
          <a:p>
            <a:pPr marL="640080" marR="5080" lvl="2" indent="-114935">
              <a:lnSpc>
                <a:spcPct val="150000"/>
              </a:lnSpc>
              <a:spcBef>
                <a:spcPts val="600"/>
              </a:spcBef>
              <a:buClr>
                <a:srgbClr val="FF6200"/>
              </a:buClr>
              <a:buChar char="•"/>
              <a:tabLst>
                <a:tab pos="356235" algn="l"/>
              </a:tabLst>
            </a:pPr>
            <a:r>
              <a:rPr sz="2400" spc="-5" dirty="0">
                <a:solidFill>
                  <a:srgbClr val="004978"/>
                </a:solidFill>
                <a:latin typeface="+mn-lt"/>
                <a:cs typeface="Arial MT"/>
              </a:rPr>
              <a:t>The most dangerous result of poor planning is creating unnecessary legal  issues</a:t>
            </a:r>
          </a:p>
        </p:txBody>
      </p:sp>
    </p:spTree>
    <p:extLst>
      <p:ext uri="{BB962C8B-B14F-4D97-AF65-F5344CB8AC3E}">
        <p14:creationId xmlns:p14="http://schemas.microsoft.com/office/powerpoint/2010/main" val="277659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8"/>
          <p:cNvSpPr txBox="1"/>
          <p:nvPr/>
        </p:nvSpPr>
        <p:spPr>
          <a:xfrm>
            <a:off x="152400" y="990600"/>
            <a:ext cx="11811000" cy="4217180"/>
          </a:xfrm>
          <a:prstGeom prst="rect">
            <a:avLst/>
          </a:prstGeom>
        </p:spPr>
        <p:txBody>
          <a:bodyPr vert="horz" wrap="square" lIns="0" tIns="122555" rIns="0" bIns="0" rtlCol="0">
            <a:spAutoFit/>
          </a:bodyPr>
          <a:lstStyle/>
          <a:p>
            <a:pPr marL="12065" marR="5080" algn="just">
              <a:buClr>
                <a:srgbClr val="004978"/>
              </a:buClr>
              <a:tabLst>
                <a:tab pos="185420" algn="l"/>
              </a:tabLst>
            </a:pPr>
            <a:r>
              <a:rPr lang="en-US" sz="2400" spc="-5" dirty="0" smtClean="0">
                <a:solidFill>
                  <a:srgbClr val="004978"/>
                </a:solidFill>
                <a:latin typeface="+mn-lt"/>
                <a:cs typeface="Arial MT"/>
              </a:rPr>
              <a:t>Several important principles regarding asymmetric cryptography are as follows:</a:t>
            </a:r>
          </a:p>
          <a:p>
            <a:pPr marL="12065" marR="5080" algn="just">
              <a:buClr>
                <a:srgbClr val="004978"/>
              </a:buClr>
              <a:tabLst>
                <a:tab pos="185420" algn="l"/>
              </a:tabLst>
            </a:pPr>
            <a:endParaRPr lang="en-US" sz="2400" spc="-5" dirty="0" smtClean="0">
              <a:solidFill>
                <a:srgbClr val="004978"/>
              </a:solidFill>
              <a:latin typeface="+mn-lt"/>
              <a:cs typeface="Arial MT"/>
            </a:endParaRPr>
          </a:p>
          <a:p>
            <a:pPr marL="355600" marR="508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Key pairs</a:t>
            </a:r>
            <a:r>
              <a:rPr lang="en-US" sz="2200" b="1" i="1" spc="-5" dirty="0" smtClean="0">
                <a:solidFill>
                  <a:srgbClr val="0070C0"/>
                </a:solidFill>
                <a:latin typeface="+mn-lt"/>
                <a:cs typeface="Arial"/>
              </a:rPr>
              <a:t> : </a:t>
            </a:r>
            <a:r>
              <a:rPr lang="en-US" dirty="0"/>
              <a:t>Unlike symmetric cryptography that uses only one key, asymmetric cryptography requires a pair of keys</a:t>
            </a:r>
            <a:r>
              <a:rPr lang="en-US" dirty="0" smtClean="0"/>
              <a:t>.</a:t>
            </a:r>
          </a:p>
          <a:p>
            <a:pPr marL="355600" marR="5080" lvl="1" indent="-114300" algn="just">
              <a:buClr>
                <a:srgbClr val="FF6200"/>
              </a:buClr>
              <a:buFont typeface="Arial MT"/>
              <a:buChar char="•"/>
              <a:tabLst>
                <a:tab pos="355600" algn="l"/>
              </a:tabLst>
            </a:pPr>
            <a:endParaRPr dirty="0"/>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Public key</a:t>
            </a:r>
            <a:r>
              <a:rPr lang="en-US" sz="2200" b="1" i="1" spc="-5" dirty="0" smtClean="0">
                <a:solidFill>
                  <a:srgbClr val="0070C0"/>
                </a:solidFill>
                <a:latin typeface="+mn-lt"/>
                <a:cs typeface="Arial"/>
              </a:rPr>
              <a:t>: </a:t>
            </a:r>
            <a:r>
              <a:rPr lang="en-US" dirty="0"/>
              <a:t>Public keys, by their nature, are designed to be public and do not need to be protected. They can be freely given to anyone or even posted on the Internet</a:t>
            </a:r>
            <a:r>
              <a:rPr lang="en-US" dirty="0" smtClean="0"/>
              <a:t>.</a:t>
            </a:r>
          </a:p>
          <a:p>
            <a:pPr marL="355600" lvl="1" indent="-114300" algn="just">
              <a:buClr>
                <a:srgbClr val="FF6200"/>
              </a:buClr>
              <a:buFont typeface="Arial MT"/>
              <a:buChar char="•"/>
              <a:tabLst>
                <a:tab pos="355600" algn="l"/>
              </a:tabLst>
            </a:pPr>
            <a:endParaRPr dirty="0"/>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a:solidFill>
                  <a:srgbClr val="0070C0"/>
                </a:solidFill>
                <a:latin typeface="+mn-lt"/>
                <a:cs typeface="Arial"/>
              </a:rPr>
              <a:t>Private </a:t>
            </a:r>
            <a:r>
              <a:rPr sz="2200" b="1" i="1" spc="-5" dirty="0" smtClean="0">
                <a:solidFill>
                  <a:srgbClr val="0070C0"/>
                </a:solidFill>
                <a:latin typeface="+mn-lt"/>
                <a:cs typeface="Arial"/>
              </a:rPr>
              <a:t>key</a:t>
            </a:r>
            <a:r>
              <a:rPr lang="en-US" sz="2200" b="1" i="1" spc="-5" dirty="0" smtClean="0">
                <a:solidFill>
                  <a:srgbClr val="0070C0"/>
                </a:solidFill>
                <a:latin typeface="+mn-lt"/>
                <a:cs typeface="Arial"/>
              </a:rPr>
              <a:t>: </a:t>
            </a:r>
            <a:r>
              <a:rPr lang="en-US" sz="1800" dirty="0"/>
              <a:t>The private key must be kept confidential and never </a:t>
            </a:r>
            <a:r>
              <a:rPr lang="en-US" sz="1800" dirty="0" smtClean="0"/>
              <a:t>shared.</a:t>
            </a:r>
          </a:p>
          <a:p>
            <a:pPr marL="355600" lvl="1" indent="-114300" algn="just">
              <a:buClr>
                <a:srgbClr val="FF6200"/>
              </a:buClr>
              <a:buFont typeface="Arial MT"/>
              <a:buChar char="•"/>
              <a:tabLst>
                <a:tab pos="355600" algn="l"/>
              </a:tabLst>
            </a:pPr>
            <a:endParaRPr sz="2200" b="1" i="1" spc="-5" dirty="0">
              <a:solidFill>
                <a:srgbClr val="0070C0"/>
              </a:solidFill>
              <a:latin typeface="+mn-lt"/>
              <a:cs typeface="Arial"/>
            </a:endParaRPr>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Both directions - </a:t>
            </a:r>
            <a:r>
              <a:rPr lang="en-US" dirty="0" smtClean="0"/>
              <a:t>keys </a:t>
            </a:r>
            <a:r>
              <a:rPr lang="en-US" dirty="0"/>
              <a:t>can work in both directions. A document encrypted with a public key can be decrypted with the corresponding private key. In the same way, a document encrypted with a private key can be decrypted with its public key.</a:t>
            </a:r>
            <a:endParaRPr dirty="0"/>
          </a:p>
        </p:txBody>
      </p:sp>
    </p:spTree>
    <p:extLst>
      <p:ext uri="{BB962C8B-B14F-4D97-AF65-F5344CB8AC3E}">
        <p14:creationId xmlns:p14="http://schemas.microsoft.com/office/powerpoint/2010/main" val="3011070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Digital Signature Algorithm (DSA)</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5" name="Rectangle 4"/>
          <p:cNvSpPr/>
          <p:nvPr/>
        </p:nvSpPr>
        <p:spPr>
          <a:xfrm>
            <a:off x="152400" y="1066800"/>
            <a:ext cx="11811000" cy="5262979"/>
          </a:xfrm>
          <a:prstGeom prst="rect">
            <a:avLst/>
          </a:prstGeom>
        </p:spPr>
        <p:txBody>
          <a:bodyPr wrap="square">
            <a:spAutoFit/>
          </a:bodyPr>
          <a:lstStyle/>
          <a:p>
            <a:r>
              <a:rPr lang="en-US" sz="2400" dirty="0" smtClean="0">
                <a:latin typeface="+mn-lt"/>
              </a:rPr>
              <a:t>A digital signature is an electronic, encrypted, stamp of authentication on digital information such as email messages, macros, or electronic documents. </a:t>
            </a:r>
          </a:p>
          <a:p>
            <a:r>
              <a:rPr lang="en-US" sz="2400" dirty="0" smtClean="0">
                <a:latin typeface="+mn-lt"/>
              </a:rPr>
              <a:t>A valid digital signature on a message gives a recipient confidence that the message came from a sender known to the recipient</a:t>
            </a:r>
          </a:p>
          <a:p>
            <a:endParaRPr lang="en-US" sz="2400" dirty="0">
              <a:latin typeface="+mn-lt"/>
            </a:endParaRPr>
          </a:p>
          <a:p>
            <a:r>
              <a:rPr lang="en-US" sz="2400" dirty="0" smtClean="0">
                <a:latin typeface="+mn-lt"/>
              </a:rPr>
              <a:t>A digital signature can</a:t>
            </a:r>
            <a:endParaRPr lang="en-US" sz="2400" dirty="0">
              <a:latin typeface="+mn-lt"/>
            </a:endParaRPr>
          </a:p>
          <a:p>
            <a:r>
              <a:rPr lang="en-US" sz="2400" dirty="0">
                <a:latin typeface="+mn-lt"/>
              </a:rPr>
              <a:t>• </a:t>
            </a:r>
            <a:r>
              <a:rPr lang="en-US" sz="2400" b="1" i="1" dirty="0">
                <a:solidFill>
                  <a:srgbClr val="0070C0"/>
                </a:solidFill>
                <a:latin typeface="+mn-lt"/>
              </a:rPr>
              <a:t>Verify the sender</a:t>
            </a:r>
            <a:r>
              <a:rPr lang="en-US" sz="2400" b="1" dirty="0">
                <a:solidFill>
                  <a:srgbClr val="0070C0"/>
                </a:solidFill>
                <a:latin typeface="+mn-lt"/>
              </a:rPr>
              <a:t>. </a:t>
            </a:r>
            <a:r>
              <a:rPr lang="en-US" sz="2400" dirty="0">
                <a:latin typeface="+mn-lt"/>
              </a:rPr>
              <a:t>A digital signature serves to confirm the identity of the person from whom the </a:t>
            </a:r>
            <a:r>
              <a:rPr lang="en-US" sz="2400" dirty="0" smtClean="0">
                <a:latin typeface="+mn-lt"/>
              </a:rPr>
              <a:t>electronic message </a:t>
            </a:r>
            <a:r>
              <a:rPr lang="en-US" sz="2400" dirty="0">
                <a:latin typeface="+mn-lt"/>
              </a:rPr>
              <a:t>originated</a:t>
            </a:r>
            <a:r>
              <a:rPr lang="en-US" sz="2400" dirty="0" smtClean="0">
                <a:latin typeface="+mn-lt"/>
              </a:rPr>
              <a:t>.</a:t>
            </a:r>
          </a:p>
          <a:p>
            <a:endParaRPr lang="en-US" sz="2400" dirty="0">
              <a:latin typeface="+mn-lt"/>
            </a:endParaRPr>
          </a:p>
          <a:p>
            <a:r>
              <a:rPr lang="en-US" sz="2400" dirty="0">
                <a:latin typeface="+mn-lt"/>
              </a:rPr>
              <a:t>•</a:t>
            </a:r>
            <a:r>
              <a:rPr lang="en-US" sz="2400" i="1" dirty="0">
                <a:solidFill>
                  <a:srgbClr val="0070C0"/>
                </a:solidFill>
                <a:latin typeface="+mn-lt"/>
              </a:rPr>
              <a:t> </a:t>
            </a:r>
            <a:r>
              <a:rPr lang="en-US" sz="2400" b="1" i="1" dirty="0">
                <a:solidFill>
                  <a:srgbClr val="0070C0"/>
                </a:solidFill>
                <a:latin typeface="+mn-lt"/>
              </a:rPr>
              <a:t>Prevent the sender from disowning the message</a:t>
            </a:r>
            <a:r>
              <a:rPr lang="en-US" sz="2400" dirty="0">
                <a:latin typeface="+mn-lt"/>
              </a:rPr>
              <a:t>. The signer cannot later attempt to disown it by claiming </a:t>
            </a:r>
            <a:r>
              <a:rPr lang="en-US" sz="2400" dirty="0" smtClean="0">
                <a:latin typeface="+mn-lt"/>
              </a:rPr>
              <a:t>the signature </a:t>
            </a:r>
            <a:r>
              <a:rPr lang="en-US" sz="2400" dirty="0">
                <a:latin typeface="+mn-lt"/>
              </a:rPr>
              <a:t>was forged (nonrepudiation</a:t>
            </a:r>
            <a:r>
              <a:rPr lang="en-US" sz="2400" dirty="0" smtClean="0">
                <a:latin typeface="+mn-lt"/>
              </a:rPr>
              <a:t>).</a:t>
            </a:r>
          </a:p>
          <a:p>
            <a:endParaRPr lang="en-US" sz="2400" dirty="0">
              <a:latin typeface="+mn-lt"/>
            </a:endParaRPr>
          </a:p>
          <a:p>
            <a:r>
              <a:rPr lang="en-US" sz="2400" dirty="0">
                <a:latin typeface="+mn-lt"/>
              </a:rPr>
              <a:t>• </a:t>
            </a:r>
            <a:r>
              <a:rPr lang="en-US" sz="2400" b="1" i="1" dirty="0">
                <a:solidFill>
                  <a:srgbClr val="0070C0"/>
                </a:solidFill>
                <a:latin typeface="+mn-lt"/>
              </a:rPr>
              <a:t>Prove the integrity of the message</a:t>
            </a:r>
            <a:r>
              <a:rPr lang="en-US" sz="2400" b="1" dirty="0">
                <a:solidFill>
                  <a:srgbClr val="0070C0"/>
                </a:solidFill>
                <a:latin typeface="+mn-lt"/>
              </a:rPr>
              <a:t>. </a:t>
            </a:r>
            <a:r>
              <a:rPr lang="en-US" sz="2400" dirty="0">
                <a:latin typeface="+mn-lt"/>
              </a:rPr>
              <a:t>A digital signature can prove that the message has not been altered </a:t>
            </a:r>
            <a:r>
              <a:rPr lang="en-US" sz="2400" dirty="0" smtClean="0">
                <a:latin typeface="+mn-lt"/>
              </a:rPr>
              <a:t>since it was signed.</a:t>
            </a:r>
            <a:endParaRPr lang="en-US" sz="2400" dirty="0">
              <a:latin typeface="+mn-lt"/>
            </a:endParaRPr>
          </a:p>
        </p:txBody>
      </p:sp>
    </p:spTree>
    <p:extLst>
      <p:ext uri="{BB962C8B-B14F-4D97-AF65-F5344CB8AC3E}">
        <p14:creationId xmlns:p14="http://schemas.microsoft.com/office/powerpoint/2010/main" val="3975403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3" name="Picture 2"/>
          <p:cNvPicPr>
            <a:picLocks noChangeAspect="1"/>
          </p:cNvPicPr>
          <p:nvPr/>
        </p:nvPicPr>
        <p:blipFill>
          <a:blip r:embed="rId3"/>
          <a:stretch>
            <a:fillRect/>
          </a:stretch>
        </p:blipFill>
        <p:spPr>
          <a:xfrm>
            <a:off x="5943600" y="1056869"/>
            <a:ext cx="6019800" cy="5341711"/>
          </a:xfrm>
          <a:prstGeom prst="rect">
            <a:avLst/>
          </a:prstGeom>
          <a:ln>
            <a:solidFill>
              <a:srgbClr val="FF0000"/>
            </a:solidFill>
          </a:ln>
        </p:spPr>
      </p:pic>
      <p:sp>
        <p:nvSpPr>
          <p:cNvPr id="4" name="Rectangle 3"/>
          <p:cNvSpPr/>
          <p:nvPr/>
        </p:nvSpPr>
        <p:spPr>
          <a:xfrm>
            <a:off x="6752" y="1043269"/>
            <a:ext cx="5860648" cy="5355312"/>
          </a:xfrm>
          <a:prstGeom prst="rect">
            <a:avLst/>
          </a:prstGeom>
        </p:spPr>
        <p:txBody>
          <a:bodyPr wrap="square">
            <a:spAutoFit/>
          </a:bodyPr>
          <a:lstStyle/>
          <a:p>
            <a:r>
              <a:rPr lang="en-US" sz="1800" dirty="0"/>
              <a:t>The steps for Bob to send a digitally signed message to Alice are as follows:</a:t>
            </a:r>
          </a:p>
          <a:p>
            <a:pPr marL="274320" lvl="1" algn="just"/>
            <a:r>
              <a:rPr lang="en-US" b="1" dirty="0">
                <a:latin typeface="+mn-lt"/>
              </a:rPr>
              <a:t>1. </a:t>
            </a:r>
            <a:r>
              <a:rPr lang="en-US" dirty="0">
                <a:latin typeface="+mn-lt"/>
              </a:rPr>
              <a:t>After creating a memo, Bob generates a digest on it.</a:t>
            </a:r>
          </a:p>
          <a:p>
            <a:pPr marL="274320" lvl="1" algn="just"/>
            <a:r>
              <a:rPr lang="en-US" b="1" dirty="0">
                <a:latin typeface="+mn-lt"/>
              </a:rPr>
              <a:t>2. </a:t>
            </a:r>
            <a:r>
              <a:rPr lang="en-US" dirty="0">
                <a:latin typeface="+mn-lt"/>
              </a:rPr>
              <a:t>Bob encrypts the digest with his private key. The encrypted digest is the digital signature for the memo.</a:t>
            </a:r>
          </a:p>
          <a:p>
            <a:pPr marL="274320" lvl="1" algn="just"/>
            <a:r>
              <a:rPr lang="en-US" b="1" dirty="0">
                <a:latin typeface="+mn-lt"/>
              </a:rPr>
              <a:t>3. </a:t>
            </a:r>
            <a:r>
              <a:rPr lang="en-US" dirty="0">
                <a:latin typeface="+mn-lt"/>
              </a:rPr>
              <a:t>Bob sends both the memo and the digital signature to Alice.</a:t>
            </a:r>
          </a:p>
          <a:p>
            <a:pPr marL="274320" lvl="1" algn="just"/>
            <a:r>
              <a:rPr lang="en-US" b="1" dirty="0">
                <a:latin typeface="+mn-lt"/>
              </a:rPr>
              <a:t>4. </a:t>
            </a:r>
            <a:r>
              <a:rPr lang="en-US" dirty="0">
                <a:latin typeface="+mn-lt"/>
              </a:rPr>
              <a:t>When Alice receives them, she decrypts the digital signature using Bob’s public key, revealing the </a:t>
            </a:r>
            <a:r>
              <a:rPr lang="en-US" dirty="0" smtClean="0">
                <a:latin typeface="+mn-lt"/>
              </a:rPr>
              <a:t>digest. If </a:t>
            </a:r>
            <a:r>
              <a:rPr lang="en-US" dirty="0">
                <a:latin typeface="+mn-lt"/>
              </a:rPr>
              <a:t>she cannot decrypt the digital signature, then she knows that it did not come from Bob (because </a:t>
            </a:r>
            <a:r>
              <a:rPr lang="en-US" dirty="0" smtClean="0">
                <a:latin typeface="+mn-lt"/>
              </a:rPr>
              <a:t>only Bob’s </a:t>
            </a:r>
            <a:r>
              <a:rPr lang="en-US" dirty="0">
                <a:latin typeface="+mn-lt"/>
              </a:rPr>
              <a:t>public key can decrypt the digest generated with his private key).</a:t>
            </a:r>
          </a:p>
          <a:p>
            <a:pPr marL="274320" lvl="1" algn="just"/>
            <a:r>
              <a:rPr lang="en-US" b="1" dirty="0">
                <a:latin typeface="+mn-lt"/>
              </a:rPr>
              <a:t>5. </a:t>
            </a:r>
            <a:r>
              <a:rPr lang="en-US" dirty="0">
                <a:latin typeface="+mn-lt"/>
              </a:rPr>
              <a:t>Alice then hashes the memo with the same hash algorithm Bob used and compares the result to the </a:t>
            </a:r>
            <a:r>
              <a:rPr lang="en-US" dirty="0" smtClean="0">
                <a:latin typeface="+mn-lt"/>
              </a:rPr>
              <a:t>digest she </a:t>
            </a:r>
            <a:r>
              <a:rPr lang="en-US" dirty="0">
                <a:latin typeface="+mn-lt"/>
              </a:rPr>
              <a:t>received from Bob. If they are equal, Alice can be confident that the message has not changed since </a:t>
            </a:r>
            <a:r>
              <a:rPr lang="en-US" dirty="0" smtClean="0">
                <a:latin typeface="+mn-lt"/>
              </a:rPr>
              <a:t>he signed </a:t>
            </a:r>
            <a:r>
              <a:rPr lang="en-US" dirty="0">
                <a:latin typeface="+mn-lt"/>
              </a:rPr>
              <a:t>it. If the digests are not equal, Alice will know the message has changed since it was signed.</a:t>
            </a:r>
          </a:p>
        </p:txBody>
      </p:sp>
      <p:sp>
        <p:nvSpPr>
          <p:cNvPr id="11"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Digital Signature Algorithm (DSA)</a:t>
            </a:r>
          </a:p>
        </p:txBody>
      </p:sp>
    </p:spTree>
    <p:extLst>
      <p:ext uri="{BB962C8B-B14F-4D97-AF65-F5344CB8AC3E}">
        <p14:creationId xmlns:p14="http://schemas.microsoft.com/office/powerpoint/2010/main" val="30578373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4" name="Picture 3"/>
          <p:cNvPicPr>
            <a:picLocks noChangeAspect="1"/>
          </p:cNvPicPr>
          <p:nvPr/>
        </p:nvPicPr>
        <p:blipFill>
          <a:blip r:embed="rId3"/>
          <a:stretch>
            <a:fillRect/>
          </a:stretch>
        </p:blipFill>
        <p:spPr>
          <a:xfrm>
            <a:off x="76200" y="1081783"/>
            <a:ext cx="11887200" cy="1890017"/>
          </a:xfrm>
          <a:prstGeom prst="rect">
            <a:avLst/>
          </a:prstGeom>
        </p:spPr>
      </p:pic>
      <p:pic>
        <p:nvPicPr>
          <p:cNvPr id="5" name="Picture 4"/>
          <p:cNvPicPr>
            <a:picLocks noChangeAspect="1"/>
          </p:cNvPicPr>
          <p:nvPr/>
        </p:nvPicPr>
        <p:blipFill rotWithShape="1">
          <a:blip r:embed="rId4"/>
          <a:srcRect t="2393"/>
          <a:stretch/>
        </p:blipFill>
        <p:spPr>
          <a:xfrm>
            <a:off x="228600" y="2971839"/>
            <a:ext cx="11734800" cy="3505161"/>
          </a:xfrm>
          <a:prstGeom prst="rect">
            <a:avLst/>
          </a:prstGeom>
        </p:spPr>
      </p:pic>
    </p:spTree>
    <p:extLst>
      <p:ext uri="{BB962C8B-B14F-4D97-AF65-F5344CB8AC3E}">
        <p14:creationId xmlns:p14="http://schemas.microsoft.com/office/powerpoint/2010/main" val="3894738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t>
            </a:r>
            <a:r>
              <a:rPr lang="en-US" sz="2700" dirty="0" smtClean="0">
                <a:latin typeface="+mn-lt"/>
              </a:rPr>
              <a:t>Attacks</a:t>
            </a:r>
            <a:endParaRPr lang="en-US" sz="27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6"/>
          <p:cNvSpPr txBox="1"/>
          <p:nvPr/>
        </p:nvSpPr>
        <p:spPr>
          <a:xfrm>
            <a:off x="76200" y="914400"/>
            <a:ext cx="12039600" cy="5818901"/>
          </a:xfrm>
          <a:prstGeom prst="rect">
            <a:avLst/>
          </a:prstGeom>
        </p:spPr>
        <p:txBody>
          <a:bodyPr vert="horz" wrap="square" lIns="0" tIns="123825" rIns="0" bIns="0" rtlCol="0">
            <a:spAutoFit/>
          </a:bodyPr>
          <a:lstStyle/>
          <a:p>
            <a:pPr marL="184785" indent="-172720" algn="just">
              <a:buClr>
                <a:srgbClr val="004978"/>
              </a:buClr>
              <a:buChar char="•"/>
              <a:tabLst>
                <a:tab pos="185420" algn="l"/>
              </a:tabLst>
            </a:pPr>
            <a:r>
              <a:rPr sz="2100" dirty="0" smtClean="0">
                <a:latin typeface="+mn-lt"/>
                <a:cs typeface="Arial MT"/>
              </a:rPr>
              <a:t>Cryptography </a:t>
            </a:r>
            <a:r>
              <a:rPr sz="2100" dirty="0">
                <a:latin typeface="+mn-lt"/>
                <a:cs typeface="Arial MT"/>
              </a:rPr>
              <a:t>remains under</a:t>
            </a:r>
            <a:r>
              <a:rPr sz="2100" spc="10" dirty="0">
                <a:latin typeface="+mn-lt"/>
                <a:cs typeface="Arial MT"/>
              </a:rPr>
              <a:t> </a:t>
            </a:r>
            <a:r>
              <a:rPr sz="2100" dirty="0">
                <a:latin typeface="+mn-lt"/>
                <a:cs typeface="Arial MT"/>
              </a:rPr>
              <a:t>attack</a:t>
            </a:r>
            <a:r>
              <a:rPr sz="2100" spc="-10" dirty="0">
                <a:latin typeface="+mn-lt"/>
                <a:cs typeface="Arial MT"/>
              </a:rPr>
              <a:t> </a:t>
            </a:r>
            <a:r>
              <a:rPr sz="2100" dirty="0">
                <a:latin typeface="+mn-lt"/>
                <a:cs typeface="Arial MT"/>
              </a:rPr>
              <a:t>by</a:t>
            </a:r>
            <a:r>
              <a:rPr sz="2100" spc="10" dirty="0">
                <a:latin typeface="+mn-lt"/>
                <a:cs typeface="Arial MT"/>
              </a:rPr>
              <a:t> </a:t>
            </a:r>
            <a:r>
              <a:rPr sz="2100" dirty="0">
                <a:latin typeface="+mn-lt"/>
                <a:cs typeface="Arial MT"/>
              </a:rPr>
              <a:t>threat</a:t>
            </a:r>
            <a:r>
              <a:rPr sz="2100" spc="-5" dirty="0">
                <a:latin typeface="+mn-lt"/>
                <a:cs typeface="Arial MT"/>
              </a:rPr>
              <a:t> </a:t>
            </a:r>
            <a:r>
              <a:rPr sz="2100" dirty="0">
                <a:latin typeface="+mn-lt"/>
                <a:cs typeface="Arial MT"/>
              </a:rPr>
              <a:t>actors </a:t>
            </a:r>
            <a:r>
              <a:rPr sz="2100" spc="5" dirty="0">
                <a:latin typeface="+mn-lt"/>
                <a:cs typeface="Arial MT"/>
              </a:rPr>
              <a:t>for</a:t>
            </a:r>
            <a:r>
              <a:rPr sz="2100" spc="-10" dirty="0">
                <a:latin typeface="+mn-lt"/>
                <a:cs typeface="Arial MT"/>
              </a:rPr>
              <a:t> </a:t>
            </a:r>
            <a:r>
              <a:rPr sz="2100" dirty="0">
                <a:latin typeface="+mn-lt"/>
                <a:cs typeface="Arial MT"/>
              </a:rPr>
              <a:t>any</a:t>
            </a:r>
            <a:r>
              <a:rPr sz="2100" spc="5" dirty="0">
                <a:latin typeface="+mn-lt"/>
                <a:cs typeface="Arial MT"/>
              </a:rPr>
              <a:t> </a:t>
            </a:r>
            <a:r>
              <a:rPr sz="2100" spc="-5" dirty="0">
                <a:latin typeface="+mn-lt"/>
                <a:cs typeface="Arial MT"/>
              </a:rPr>
              <a:t>vulnerabilities</a:t>
            </a:r>
            <a:endParaRPr sz="2100" dirty="0">
              <a:latin typeface="+mn-lt"/>
              <a:cs typeface="Arial MT"/>
            </a:endParaRPr>
          </a:p>
          <a:p>
            <a:pPr marL="184785" marR="162560" indent="-172720" algn="just">
              <a:buClr>
                <a:srgbClr val="004978"/>
              </a:buClr>
              <a:buChar char="•"/>
              <a:tabLst>
                <a:tab pos="185420" algn="l"/>
              </a:tabLst>
            </a:pPr>
            <a:r>
              <a:rPr sz="2100" spc="-20" dirty="0" smtClean="0">
                <a:latin typeface="+mn-lt"/>
                <a:cs typeface="Arial MT"/>
              </a:rPr>
              <a:t>Two </a:t>
            </a:r>
            <a:r>
              <a:rPr sz="2100" dirty="0">
                <a:latin typeface="+mn-lt"/>
                <a:cs typeface="Arial MT"/>
              </a:rPr>
              <a:t>of the most common cryptography attacks are </a:t>
            </a:r>
            <a:r>
              <a:rPr sz="2100" b="1" dirty="0">
                <a:latin typeface="+mn-lt"/>
                <a:cs typeface="Arial"/>
              </a:rPr>
              <a:t>algorithm attacks </a:t>
            </a:r>
            <a:r>
              <a:rPr sz="2100" spc="-5" dirty="0">
                <a:latin typeface="+mn-lt"/>
                <a:cs typeface="Arial MT"/>
              </a:rPr>
              <a:t>and </a:t>
            </a:r>
            <a:r>
              <a:rPr sz="2100" b="1" dirty="0">
                <a:latin typeface="+mn-lt"/>
                <a:cs typeface="Arial"/>
              </a:rPr>
              <a:t>collision </a:t>
            </a:r>
            <a:r>
              <a:rPr sz="2100" b="1" spc="-295" dirty="0">
                <a:latin typeface="+mn-lt"/>
                <a:cs typeface="Arial"/>
              </a:rPr>
              <a:t> </a:t>
            </a:r>
            <a:r>
              <a:rPr sz="2100" b="1" dirty="0">
                <a:latin typeface="+mn-lt"/>
                <a:cs typeface="Arial"/>
              </a:rPr>
              <a:t>attacks</a:t>
            </a:r>
            <a:endParaRPr sz="2100" dirty="0">
              <a:latin typeface="+mn-lt"/>
              <a:cs typeface="Arial"/>
            </a:endParaRPr>
          </a:p>
          <a:p>
            <a:pPr marL="184785" indent="-172720" algn="just">
              <a:buClr>
                <a:srgbClr val="004978"/>
              </a:buClr>
              <a:buFont typeface="Arial MT"/>
              <a:buChar char="•"/>
              <a:tabLst>
                <a:tab pos="185420" algn="l"/>
              </a:tabLst>
            </a:pPr>
            <a:r>
              <a:rPr sz="2200" b="1" spc="-5" dirty="0" smtClean="0">
                <a:solidFill>
                  <a:srgbClr val="0070C0"/>
                </a:solidFill>
                <a:latin typeface="+mn-lt"/>
                <a:cs typeface="Arial"/>
              </a:rPr>
              <a:t>Algorithm</a:t>
            </a:r>
            <a:r>
              <a:rPr sz="2200" b="1" spc="-60" dirty="0" smtClean="0">
                <a:solidFill>
                  <a:srgbClr val="0070C0"/>
                </a:solidFill>
                <a:latin typeface="+mn-lt"/>
                <a:cs typeface="Arial"/>
              </a:rPr>
              <a:t> </a:t>
            </a:r>
            <a:r>
              <a:rPr sz="2200" b="1" spc="-10" dirty="0">
                <a:solidFill>
                  <a:srgbClr val="0070C0"/>
                </a:solidFill>
                <a:latin typeface="+mn-lt"/>
                <a:cs typeface="Arial"/>
              </a:rPr>
              <a:t>Attacks</a:t>
            </a:r>
            <a:endParaRPr sz="2200" dirty="0">
              <a:solidFill>
                <a:srgbClr val="0070C0"/>
              </a:solidFill>
              <a:latin typeface="+mn-lt"/>
              <a:cs typeface="Arial"/>
            </a:endParaRPr>
          </a:p>
          <a:p>
            <a:pPr marL="365760" indent="-172720" algn="just">
              <a:buClr>
                <a:srgbClr val="004978"/>
              </a:buClr>
              <a:buChar char="•"/>
              <a:tabLst>
                <a:tab pos="185420" algn="l"/>
              </a:tabLst>
            </a:pPr>
            <a:r>
              <a:rPr lang="en-US" sz="2100" spc="-5" dirty="0" smtClean="0">
                <a:latin typeface="+mn-lt"/>
                <a:cs typeface="Arial MT"/>
              </a:rPr>
              <a:t>Very few threat actors have the advanced skills needed to even attempt to break an algorithm.</a:t>
            </a:r>
          </a:p>
          <a:p>
            <a:pPr marL="365760" indent="-172720" algn="just">
              <a:buClr>
                <a:srgbClr val="004978"/>
              </a:buClr>
              <a:buChar char="•"/>
              <a:tabLst>
                <a:tab pos="185420" algn="l"/>
              </a:tabLst>
            </a:pPr>
            <a:r>
              <a:rPr sz="2100" spc="-5" dirty="0" smtClean="0">
                <a:latin typeface="+mn-lt"/>
                <a:cs typeface="Arial MT"/>
              </a:rPr>
              <a:t>Methods</a:t>
            </a:r>
            <a:r>
              <a:rPr sz="2100" spc="25" dirty="0" smtClean="0">
                <a:latin typeface="+mn-lt"/>
                <a:cs typeface="Arial MT"/>
              </a:rPr>
              <a:t> </a:t>
            </a:r>
            <a:r>
              <a:rPr sz="2100" dirty="0" smtClean="0">
                <a:latin typeface="+mn-lt"/>
                <a:cs typeface="Arial MT"/>
              </a:rPr>
              <a:t>attackers</a:t>
            </a:r>
            <a:r>
              <a:rPr sz="2100" spc="-30" dirty="0" smtClean="0">
                <a:latin typeface="+mn-lt"/>
                <a:cs typeface="Arial MT"/>
              </a:rPr>
              <a:t> </a:t>
            </a:r>
            <a:r>
              <a:rPr sz="2100" dirty="0" smtClean="0">
                <a:latin typeface="+mn-lt"/>
                <a:cs typeface="Arial MT"/>
              </a:rPr>
              <a:t>can use to</a:t>
            </a:r>
            <a:r>
              <a:rPr sz="2100" spc="-5" dirty="0" smtClean="0">
                <a:latin typeface="+mn-lt"/>
                <a:cs typeface="Arial MT"/>
              </a:rPr>
              <a:t> </a:t>
            </a:r>
            <a:r>
              <a:rPr sz="2100" dirty="0" smtClean="0">
                <a:latin typeface="+mn-lt"/>
                <a:cs typeface="Arial MT"/>
              </a:rPr>
              <a:t>circumvent</a:t>
            </a:r>
            <a:r>
              <a:rPr sz="2100" spc="15" dirty="0" smtClean="0">
                <a:latin typeface="+mn-lt"/>
                <a:cs typeface="Arial MT"/>
              </a:rPr>
              <a:t> </a:t>
            </a:r>
            <a:r>
              <a:rPr sz="2100" dirty="0" smtClean="0">
                <a:latin typeface="+mn-lt"/>
                <a:cs typeface="Arial MT"/>
              </a:rPr>
              <a:t>strong</a:t>
            </a:r>
            <a:r>
              <a:rPr sz="2100" spc="-15" dirty="0" smtClean="0">
                <a:latin typeface="+mn-lt"/>
                <a:cs typeface="Arial MT"/>
              </a:rPr>
              <a:t> </a:t>
            </a:r>
            <a:r>
              <a:rPr sz="2100" dirty="0" smtClean="0">
                <a:latin typeface="+mn-lt"/>
                <a:cs typeface="Arial MT"/>
              </a:rPr>
              <a:t>algorithms:</a:t>
            </a:r>
          </a:p>
          <a:p>
            <a:pPr marL="355600" lvl="1" indent="-114935" algn="just">
              <a:buClr>
                <a:srgbClr val="FF6200"/>
              </a:buClr>
              <a:buFont typeface="Arial MT"/>
              <a:buChar char="•"/>
              <a:tabLst>
                <a:tab pos="356235" algn="l"/>
              </a:tabLst>
            </a:pPr>
            <a:r>
              <a:rPr lang="en-US" sz="2200" b="1" dirty="0" smtClean="0">
                <a:solidFill>
                  <a:srgbClr val="004978"/>
                </a:solidFill>
                <a:latin typeface="+mn-lt"/>
                <a:cs typeface="Arial"/>
              </a:rPr>
              <a:t> </a:t>
            </a:r>
            <a:r>
              <a:rPr sz="2000" b="1" dirty="0" smtClean="0">
                <a:solidFill>
                  <a:srgbClr val="00B050"/>
                </a:solidFill>
                <a:latin typeface="+mn-lt"/>
                <a:cs typeface="Arial"/>
              </a:rPr>
              <a:t>Known</a:t>
            </a:r>
            <a:r>
              <a:rPr sz="2000" b="1" spc="-35" dirty="0" smtClean="0">
                <a:solidFill>
                  <a:srgbClr val="00B050"/>
                </a:solidFill>
                <a:latin typeface="+mn-lt"/>
                <a:cs typeface="Arial"/>
              </a:rPr>
              <a:t> </a:t>
            </a:r>
            <a:r>
              <a:rPr sz="2000" b="1" i="1" dirty="0">
                <a:solidFill>
                  <a:srgbClr val="00B050"/>
                </a:solidFill>
                <a:latin typeface="+mn-lt"/>
                <a:cs typeface="Arial"/>
              </a:rPr>
              <a:t>ciphertext</a:t>
            </a:r>
            <a:r>
              <a:rPr sz="2000" b="1" i="1" spc="-30" dirty="0">
                <a:solidFill>
                  <a:srgbClr val="00B050"/>
                </a:solidFill>
                <a:latin typeface="+mn-lt"/>
                <a:cs typeface="Arial"/>
              </a:rPr>
              <a:t> </a:t>
            </a:r>
            <a:r>
              <a:rPr sz="2000" b="1" i="1" dirty="0">
                <a:solidFill>
                  <a:srgbClr val="00B050"/>
                </a:solidFill>
                <a:latin typeface="+mn-lt"/>
                <a:cs typeface="Arial"/>
              </a:rPr>
              <a:t>attacks</a:t>
            </a:r>
            <a:endParaRPr sz="2000" dirty="0">
              <a:solidFill>
                <a:srgbClr val="00B050"/>
              </a:solidFill>
              <a:latin typeface="+mn-lt"/>
              <a:cs typeface="Arial"/>
            </a:endParaRPr>
          </a:p>
          <a:p>
            <a:pPr marL="548640" marR="140335" lvl="2" indent="-114300" algn="just">
              <a:buClr>
                <a:srgbClr val="000000"/>
              </a:buClr>
              <a:buChar char="•"/>
              <a:tabLst>
                <a:tab pos="584835" algn="l"/>
              </a:tabLst>
            </a:pPr>
            <a:r>
              <a:rPr lang="en-US" sz="2000" dirty="0" smtClean="0">
                <a:solidFill>
                  <a:srgbClr val="004978"/>
                </a:solidFill>
                <a:latin typeface="+mn-lt"/>
                <a:cs typeface="Arial MT"/>
              </a:rPr>
              <a:t> Cryptography prevents threat actors from knowing the plaintext or the key.</a:t>
            </a:r>
          </a:p>
          <a:p>
            <a:pPr marL="548640" marR="140335" lvl="2" indent="-114300" algn="just">
              <a:buClr>
                <a:srgbClr val="000000"/>
              </a:buClr>
              <a:buChar char="•"/>
              <a:tabLst>
                <a:tab pos="584835" algn="l"/>
              </a:tabLst>
            </a:pPr>
            <a:r>
              <a:rPr lang="en-US" sz="2000" dirty="0" smtClean="0">
                <a:solidFill>
                  <a:srgbClr val="004978"/>
                </a:solidFill>
                <a:latin typeface="+mn-lt"/>
                <a:cs typeface="Arial MT"/>
              </a:rPr>
              <a:t> The only item they can see is the </a:t>
            </a:r>
            <a:r>
              <a:rPr lang="en-US" sz="2000" dirty="0" err="1" smtClean="0">
                <a:solidFill>
                  <a:srgbClr val="004978"/>
                </a:solidFill>
                <a:latin typeface="+mn-lt"/>
                <a:cs typeface="Arial MT"/>
              </a:rPr>
              <a:t>ciphertext</a:t>
            </a:r>
            <a:r>
              <a:rPr lang="en-US" sz="2000" dirty="0" smtClean="0">
                <a:solidFill>
                  <a:srgbClr val="004978"/>
                </a:solidFill>
                <a:latin typeface="+mn-lt"/>
                <a:cs typeface="Arial MT"/>
              </a:rPr>
              <a:t> itself.</a:t>
            </a:r>
          </a:p>
          <a:p>
            <a:pPr marL="548640" marR="140335" lvl="2" indent="-114300" algn="just">
              <a:buClr>
                <a:srgbClr val="000000"/>
              </a:buClr>
              <a:buChar char="•"/>
              <a:tabLst>
                <a:tab pos="584835" algn="l"/>
              </a:tabLst>
            </a:pPr>
            <a:r>
              <a:rPr lang="en-US" sz="2000" dirty="0" smtClean="0">
                <a:solidFill>
                  <a:srgbClr val="004978"/>
                </a:solidFill>
                <a:latin typeface="+mn-lt"/>
                <a:cs typeface="Arial MT"/>
              </a:rPr>
              <a:t> </a:t>
            </a:r>
            <a:r>
              <a:rPr sz="2000" dirty="0" smtClean="0">
                <a:solidFill>
                  <a:srgbClr val="004978"/>
                </a:solidFill>
                <a:latin typeface="+mn-lt"/>
                <a:cs typeface="Arial MT"/>
              </a:rPr>
              <a:t>Statistical</a:t>
            </a:r>
            <a:r>
              <a:rPr sz="2000" spc="-10" dirty="0" smtClean="0">
                <a:solidFill>
                  <a:srgbClr val="004978"/>
                </a:solidFill>
                <a:latin typeface="+mn-lt"/>
                <a:cs typeface="Arial MT"/>
              </a:rPr>
              <a:t> </a:t>
            </a:r>
            <a:r>
              <a:rPr sz="2000" spc="-5" dirty="0" smtClean="0">
                <a:solidFill>
                  <a:srgbClr val="004978"/>
                </a:solidFill>
                <a:latin typeface="+mn-lt"/>
                <a:cs typeface="Arial MT"/>
              </a:rPr>
              <a:t>tools </a:t>
            </a:r>
            <a:r>
              <a:rPr sz="2000" dirty="0" smtClean="0">
                <a:solidFill>
                  <a:srgbClr val="004978"/>
                </a:solidFill>
                <a:latin typeface="+mn-lt"/>
                <a:cs typeface="Arial MT"/>
              </a:rPr>
              <a:t>can</a:t>
            </a:r>
            <a:r>
              <a:rPr sz="2000" spc="-5" dirty="0" smtClean="0">
                <a:solidFill>
                  <a:srgbClr val="004978"/>
                </a:solidFill>
                <a:latin typeface="+mn-lt"/>
                <a:cs typeface="Arial MT"/>
              </a:rPr>
              <a:t> </a:t>
            </a:r>
            <a:r>
              <a:rPr sz="2000" dirty="0" smtClean="0">
                <a:solidFill>
                  <a:srgbClr val="004978"/>
                </a:solidFill>
                <a:latin typeface="+mn-lt"/>
                <a:cs typeface="Arial MT"/>
              </a:rPr>
              <a:t>be</a:t>
            </a:r>
            <a:r>
              <a:rPr sz="2000" spc="5" dirty="0" smtClean="0">
                <a:solidFill>
                  <a:srgbClr val="004978"/>
                </a:solidFill>
                <a:latin typeface="+mn-lt"/>
                <a:cs typeface="Arial MT"/>
              </a:rPr>
              <a:t> </a:t>
            </a:r>
            <a:r>
              <a:rPr sz="2000" dirty="0" smtClean="0">
                <a:solidFill>
                  <a:srgbClr val="004978"/>
                </a:solidFill>
                <a:latin typeface="+mn-lt"/>
                <a:cs typeface="Arial MT"/>
              </a:rPr>
              <a:t>used</a:t>
            </a:r>
            <a:r>
              <a:rPr sz="2000" spc="5" dirty="0" smtClean="0">
                <a:solidFill>
                  <a:srgbClr val="004978"/>
                </a:solidFill>
                <a:latin typeface="+mn-lt"/>
                <a:cs typeface="Arial MT"/>
              </a:rPr>
              <a:t> </a:t>
            </a:r>
            <a:r>
              <a:rPr sz="2000" dirty="0" smtClean="0">
                <a:solidFill>
                  <a:srgbClr val="004978"/>
                </a:solidFill>
                <a:latin typeface="+mn-lt"/>
                <a:cs typeface="Arial MT"/>
              </a:rPr>
              <a:t>to</a:t>
            </a:r>
            <a:r>
              <a:rPr sz="2000" spc="-5" dirty="0" smtClean="0">
                <a:solidFill>
                  <a:srgbClr val="004978"/>
                </a:solidFill>
                <a:latin typeface="+mn-lt"/>
                <a:cs typeface="Arial MT"/>
              </a:rPr>
              <a:t> </a:t>
            </a:r>
            <a:r>
              <a:rPr sz="2000" dirty="0" smtClean="0">
                <a:solidFill>
                  <a:srgbClr val="004978"/>
                </a:solidFill>
                <a:latin typeface="+mn-lt"/>
                <a:cs typeface="Arial MT"/>
              </a:rPr>
              <a:t>attempt</a:t>
            </a:r>
            <a:r>
              <a:rPr sz="2000" spc="-25" dirty="0" smtClean="0">
                <a:solidFill>
                  <a:srgbClr val="004978"/>
                </a:solidFill>
                <a:latin typeface="+mn-lt"/>
                <a:cs typeface="Arial MT"/>
              </a:rPr>
              <a:t> </a:t>
            </a:r>
            <a:r>
              <a:rPr sz="2000" dirty="0" smtClean="0">
                <a:solidFill>
                  <a:srgbClr val="004978"/>
                </a:solidFill>
                <a:latin typeface="+mn-lt"/>
                <a:cs typeface="Arial MT"/>
              </a:rPr>
              <a:t>to</a:t>
            </a:r>
            <a:r>
              <a:rPr sz="2000" spc="-5" dirty="0" smtClean="0">
                <a:solidFill>
                  <a:srgbClr val="004978"/>
                </a:solidFill>
                <a:latin typeface="+mn-lt"/>
                <a:cs typeface="Arial MT"/>
              </a:rPr>
              <a:t> discover</a:t>
            </a:r>
            <a:r>
              <a:rPr sz="2000" spc="30" dirty="0" smtClean="0">
                <a:solidFill>
                  <a:srgbClr val="004978"/>
                </a:solidFill>
                <a:latin typeface="+mn-lt"/>
                <a:cs typeface="Arial MT"/>
              </a:rPr>
              <a:t> </a:t>
            </a:r>
            <a:r>
              <a:rPr sz="2000" dirty="0" smtClean="0">
                <a:solidFill>
                  <a:srgbClr val="004978"/>
                </a:solidFill>
                <a:latin typeface="+mn-lt"/>
                <a:cs typeface="Arial MT"/>
              </a:rPr>
              <a:t>a</a:t>
            </a:r>
            <a:r>
              <a:rPr sz="2000" spc="-5" dirty="0" smtClean="0">
                <a:solidFill>
                  <a:srgbClr val="004978"/>
                </a:solidFill>
                <a:latin typeface="+mn-lt"/>
                <a:cs typeface="Arial MT"/>
              </a:rPr>
              <a:t> </a:t>
            </a:r>
            <a:r>
              <a:rPr sz="2000" dirty="0" smtClean="0">
                <a:solidFill>
                  <a:srgbClr val="004978"/>
                </a:solidFill>
                <a:latin typeface="+mn-lt"/>
                <a:cs typeface="Arial MT"/>
              </a:rPr>
              <a:t>pattern</a:t>
            </a:r>
            <a:r>
              <a:rPr sz="2000" spc="-5" dirty="0" smtClean="0">
                <a:solidFill>
                  <a:srgbClr val="004978"/>
                </a:solidFill>
                <a:latin typeface="+mn-lt"/>
                <a:cs typeface="Arial MT"/>
              </a:rPr>
              <a:t> in</a:t>
            </a:r>
            <a:r>
              <a:rPr sz="2000" spc="5" dirty="0" smtClean="0">
                <a:solidFill>
                  <a:srgbClr val="004978"/>
                </a:solidFill>
                <a:latin typeface="+mn-lt"/>
                <a:cs typeface="Arial MT"/>
              </a:rPr>
              <a:t> </a:t>
            </a:r>
            <a:r>
              <a:rPr sz="2000" dirty="0" smtClean="0">
                <a:solidFill>
                  <a:srgbClr val="004978"/>
                </a:solidFill>
                <a:latin typeface="+mn-lt"/>
                <a:cs typeface="Arial MT"/>
              </a:rPr>
              <a:t>the</a:t>
            </a:r>
            <a:r>
              <a:rPr sz="2000" spc="10" dirty="0" smtClean="0">
                <a:solidFill>
                  <a:srgbClr val="004978"/>
                </a:solidFill>
                <a:latin typeface="+mn-lt"/>
                <a:cs typeface="Arial MT"/>
              </a:rPr>
              <a:t> </a:t>
            </a:r>
            <a:r>
              <a:rPr sz="2000" spc="-5" dirty="0" err="1" smtClean="0">
                <a:solidFill>
                  <a:srgbClr val="004978"/>
                </a:solidFill>
                <a:latin typeface="+mn-lt"/>
                <a:cs typeface="Arial MT"/>
              </a:rPr>
              <a:t>ciphertexts</a:t>
            </a:r>
            <a:r>
              <a:rPr sz="2000" spc="-5" dirty="0" smtClean="0">
                <a:solidFill>
                  <a:srgbClr val="004978"/>
                </a:solidFill>
                <a:latin typeface="+mn-lt"/>
                <a:cs typeface="Arial MT"/>
              </a:rPr>
              <a:t>, which</a:t>
            </a:r>
            <a:r>
              <a:rPr sz="2000" spc="10" dirty="0" smtClean="0">
                <a:solidFill>
                  <a:srgbClr val="004978"/>
                </a:solidFill>
                <a:latin typeface="+mn-lt"/>
                <a:cs typeface="Arial MT"/>
              </a:rPr>
              <a:t> </a:t>
            </a:r>
            <a:r>
              <a:rPr sz="2000" dirty="0" smtClean="0">
                <a:solidFill>
                  <a:srgbClr val="004978"/>
                </a:solidFill>
                <a:latin typeface="+mn-lt"/>
                <a:cs typeface="Arial MT"/>
              </a:rPr>
              <a:t>can</a:t>
            </a:r>
            <a:r>
              <a:rPr sz="2000" spc="-10" dirty="0" smtClean="0">
                <a:solidFill>
                  <a:srgbClr val="004978"/>
                </a:solidFill>
                <a:latin typeface="+mn-lt"/>
                <a:cs typeface="Arial MT"/>
              </a:rPr>
              <a:t> </a:t>
            </a:r>
            <a:r>
              <a:rPr sz="2000" dirty="0" smtClean="0">
                <a:solidFill>
                  <a:srgbClr val="004978"/>
                </a:solidFill>
                <a:latin typeface="+mn-lt"/>
                <a:cs typeface="Arial MT"/>
              </a:rPr>
              <a:t>then be</a:t>
            </a:r>
            <a:r>
              <a:rPr sz="2000" spc="-10" dirty="0" smtClean="0">
                <a:solidFill>
                  <a:srgbClr val="004978"/>
                </a:solidFill>
                <a:latin typeface="+mn-lt"/>
                <a:cs typeface="Arial MT"/>
              </a:rPr>
              <a:t> </a:t>
            </a:r>
            <a:r>
              <a:rPr sz="2000" dirty="0" smtClean="0">
                <a:solidFill>
                  <a:srgbClr val="004978"/>
                </a:solidFill>
                <a:latin typeface="+mn-lt"/>
                <a:cs typeface="Arial MT"/>
              </a:rPr>
              <a:t>used to</a:t>
            </a:r>
            <a:r>
              <a:rPr sz="2000" spc="-10" dirty="0" smtClean="0">
                <a:solidFill>
                  <a:srgbClr val="004978"/>
                </a:solidFill>
                <a:latin typeface="+mn-lt"/>
                <a:cs typeface="Arial MT"/>
              </a:rPr>
              <a:t> </a:t>
            </a:r>
            <a:r>
              <a:rPr sz="2000" spc="-5" dirty="0" smtClean="0">
                <a:solidFill>
                  <a:srgbClr val="004978"/>
                </a:solidFill>
                <a:latin typeface="+mn-lt"/>
                <a:cs typeface="Arial MT"/>
              </a:rPr>
              <a:t>reveal</a:t>
            </a:r>
            <a:r>
              <a:rPr sz="2000" dirty="0" smtClean="0">
                <a:solidFill>
                  <a:srgbClr val="004978"/>
                </a:solidFill>
                <a:latin typeface="+mn-lt"/>
                <a:cs typeface="Arial MT"/>
              </a:rPr>
              <a:t> the</a:t>
            </a:r>
            <a:r>
              <a:rPr sz="2000" spc="-10" dirty="0" smtClean="0">
                <a:solidFill>
                  <a:srgbClr val="004978"/>
                </a:solidFill>
                <a:latin typeface="+mn-lt"/>
                <a:cs typeface="Arial MT"/>
              </a:rPr>
              <a:t> </a:t>
            </a:r>
            <a:r>
              <a:rPr sz="2000" spc="-5" dirty="0" smtClean="0">
                <a:solidFill>
                  <a:srgbClr val="004978"/>
                </a:solidFill>
                <a:latin typeface="+mn-lt"/>
                <a:cs typeface="Arial MT"/>
              </a:rPr>
              <a:t>plaintext</a:t>
            </a:r>
            <a:r>
              <a:rPr sz="2000" spc="20" dirty="0" smtClean="0">
                <a:solidFill>
                  <a:srgbClr val="004978"/>
                </a:solidFill>
                <a:latin typeface="+mn-lt"/>
                <a:cs typeface="Arial MT"/>
              </a:rPr>
              <a:t> </a:t>
            </a:r>
            <a:r>
              <a:rPr sz="2000" dirty="0" smtClean="0">
                <a:solidFill>
                  <a:srgbClr val="004978"/>
                </a:solidFill>
                <a:latin typeface="+mn-lt"/>
                <a:cs typeface="Arial MT"/>
              </a:rPr>
              <a:t>or</a:t>
            </a:r>
            <a:r>
              <a:rPr sz="2000" spc="-5" dirty="0" smtClean="0">
                <a:solidFill>
                  <a:srgbClr val="004978"/>
                </a:solidFill>
                <a:latin typeface="+mn-lt"/>
                <a:cs typeface="Arial MT"/>
              </a:rPr>
              <a:t> </a:t>
            </a:r>
            <a:r>
              <a:rPr sz="2000" spc="5" dirty="0" smtClean="0">
                <a:solidFill>
                  <a:srgbClr val="004978"/>
                </a:solidFill>
                <a:latin typeface="+mn-lt"/>
                <a:cs typeface="Arial MT"/>
              </a:rPr>
              <a:t>key</a:t>
            </a:r>
            <a:endParaRPr lang="en-US" sz="2000" spc="5" dirty="0" smtClean="0">
              <a:solidFill>
                <a:srgbClr val="004978"/>
              </a:solidFill>
              <a:latin typeface="+mn-lt"/>
              <a:cs typeface="Arial MT"/>
            </a:endParaRPr>
          </a:p>
          <a:p>
            <a:pPr marL="548640" lvl="1" indent="-114935" algn="just">
              <a:buClr>
                <a:srgbClr val="FF6200"/>
              </a:buClr>
              <a:buFont typeface="Arial MT"/>
              <a:buChar char="•"/>
              <a:tabLst>
                <a:tab pos="356235" algn="l"/>
              </a:tabLst>
            </a:pPr>
            <a:r>
              <a:rPr lang="en-US" sz="2000" b="1" dirty="0">
                <a:solidFill>
                  <a:srgbClr val="00B050"/>
                </a:solidFill>
                <a:latin typeface="+mn-lt"/>
                <a:cs typeface="Arial"/>
              </a:rPr>
              <a:t> </a:t>
            </a:r>
            <a:r>
              <a:rPr lang="en-US" sz="2000" b="1" dirty="0" smtClean="0">
                <a:solidFill>
                  <a:srgbClr val="00B050"/>
                </a:solidFill>
                <a:latin typeface="+mn-lt"/>
                <a:cs typeface="Arial"/>
              </a:rPr>
              <a:t>Downgrade Attack</a:t>
            </a:r>
            <a:endParaRPr lang="en-US" sz="2000" b="1" dirty="0">
              <a:solidFill>
                <a:srgbClr val="00B050"/>
              </a:solidFill>
              <a:latin typeface="+mn-lt"/>
              <a:cs typeface="Arial"/>
            </a:endParaRPr>
          </a:p>
          <a:p>
            <a:pPr marL="548640" marR="140335" lvl="2" indent="-114300" algn="just">
              <a:buClr>
                <a:srgbClr val="000000"/>
              </a:buClr>
              <a:buChar char="•"/>
              <a:tabLst>
                <a:tab pos="584835" algn="l"/>
              </a:tabLst>
            </a:pPr>
            <a:r>
              <a:rPr lang="en-US" sz="2000" dirty="0" smtClean="0">
                <a:solidFill>
                  <a:srgbClr val="004978"/>
                </a:solidFill>
                <a:latin typeface="+mn-lt"/>
                <a:cs typeface="Arial MT"/>
              </a:rPr>
              <a:t> An attacker forces the system to abandon the current higher security mode of operation and instead “fall back” to implementing an older and less secure mode. The threat actor can then attack the weaker mode </a:t>
            </a:r>
          </a:p>
          <a:p>
            <a:pPr marL="548640" lvl="1" indent="-114935" algn="just">
              <a:buClr>
                <a:srgbClr val="FF6200"/>
              </a:buClr>
              <a:buFont typeface="Arial MT"/>
              <a:buChar char="•"/>
              <a:tabLst>
                <a:tab pos="356235" algn="l"/>
              </a:tabLst>
            </a:pPr>
            <a:r>
              <a:rPr lang="en-US" sz="2000" b="1" dirty="0">
                <a:solidFill>
                  <a:srgbClr val="00B050"/>
                </a:solidFill>
                <a:latin typeface="+mn-lt"/>
                <a:cs typeface="Arial"/>
              </a:rPr>
              <a:t>Downgrade Attack</a:t>
            </a:r>
          </a:p>
          <a:p>
            <a:pPr marL="548640" marR="140335" lvl="2" indent="-114300" algn="just">
              <a:buClr>
                <a:srgbClr val="000000"/>
              </a:buClr>
              <a:buChar char="•"/>
              <a:tabLst>
                <a:tab pos="584835" algn="l"/>
              </a:tabLst>
            </a:pPr>
            <a:r>
              <a:rPr lang="en-US" sz="2000" dirty="0" smtClean="0">
                <a:solidFill>
                  <a:srgbClr val="004978"/>
                </a:solidFill>
                <a:latin typeface="+mn-lt"/>
                <a:cs typeface="Arial MT"/>
              </a:rPr>
              <a:t> Result of incorrect choices or misconfigurations of the cryptography options.</a:t>
            </a:r>
          </a:p>
          <a:p>
            <a:pPr marL="184785" indent="-172720" algn="just">
              <a:buClr>
                <a:srgbClr val="004978"/>
              </a:buClr>
              <a:buFont typeface="Arial MT"/>
              <a:buChar char="•"/>
              <a:tabLst>
                <a:tab pos="185420" algn="l"/>
              </a:tabLst>
            </a:pPr>
            <a:r>
              <a:rPr lang="en-US" sz="2200" b="1" spc="-5" dirty="0">
                <a:solidFill>
                  <a:srgbClr val="0070C0"/>
                </a:solidFill>
                <a:latin typeface="+mn-lt"/>
                <a:cs typeface="Arial"/>
              </a:rPr>
              <a:t>Algorithm Attacks</a:t>
            </a:r>
          </a:p>
          <a:p>
            <a:pPr marL="548640" indent="-172720" algn="just">
              <a:buClr>
                <a:srgbClr val="004978"/>
              </a:buClr>
              <a:buChar char="•"/>
              <a:tabLst>
                <a:tab pos="185420" algn="l"/>
              </a:tabLst>
            </a:pPr>
            <a:r>
              <a:rPr lang="en-US" sz="2000" dirty="0">
                <a:latin typeface="+mn-lt"/>
                <a:cs typeface="Arial MT"/>
              </a:rPr>
              <a:t>When two files have the same digest this is known as a collision.</a:t>
            </a:r>
          </a:p>
          <a:p>
            <a:pPr marL="548640" indent="-172720" algn="just">
              <a:buClr>
                <a:srgbClr val="004978"/>
              </a:buClr>
              <a:buChar char="•"/>
              <a:tabLst>
                <a:tab pos="185420" algn="l"/>
              </a:tabLst>
            </a:pPr>
            <a:r>
              <a:rPr lang="en-US" sz="2000" dirty="0">
                <a:latin typeface="+mn-lt"/>
                <a:cs typeface="Arial MT"/>
              </a:rPr>
              <a:t> A collision attack is an attempt to find two input strings of a hash function that  produce the same hash </a:t>
            </a:r>
            <a:r>
              <a:rPr lang="en-US" sz="2000" dirty="0" smtClean="0">
                <a:latin typeface="+mn-lt"/>
                <a:cs typeface="Arial MT"/>
              </a:rPr>
              <a:t>result</a:t>
            </a:r>
            <a:endParaRPr sz="2100" spc="-5" dirty="0">
              <a:latin typeface="+mn-lt"/>
              <a:cs typeface="Arial MT"/>
            </a:endParaRPr>
          </a:p>
        </p:txBody>
      </p:sp>
    </p:spTree>
    <p:extLst>
      <p:ext uri="{BB962C8B-B14F-4D97-AF65-F5344CB8AC3E}">
        <p14:creationId xmlns:p14="http://schemas.microsoft.com/office/powerpoint/2010/main" val="1559525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Using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3" name="Rectangle 2"/>
          <p:cNvSpPr/>
          <p:nvPr/>
        </p:nvSpPr>
        <p:spPr>
          <a:xfrm>
            <a:off x="103909" y="990600"/>
            <a:ext cx="11707092" cy="1569660"/>
          </a:xfrm>
          <a:prstGeom prst="rect">
            <a:avLst/>
          </a:prstGeom>
        </p:spPr>
        <p:txBody>
          <a:bodyPr wrap="square">
            <a:spAutoFit/>
          </a:bodyPr>
          <a:lstStyle/>
          <a:p>
            <a:pPr algn="l"/>
            <a:r>
              <a:rPr lang="en-US" sz="2400" b="0" i="0" u="none" strike="noStrike" baseline="0" dirty="0" smtClean="0">
                <a:solidFill>
                  <a:srgbClr val="000000"/>
                </a:solidFill>
                <a:latin typeface="+mn-lt"/>
              </a:rPr>
              <a:t>Cryptography can be applied through </a:t>
            </a:r>
            <a:r>
              <a:rPr lang="en-US" sz="2400" b="0" i="0" u="none" strike="noStrike" baseline="0" dirty="0" smtClean="0">
                <a:solidFill>
                  <a:srgbClr val="000000"/>
                </a:solidFill>
                <a:latin typeface="+mn-lt"/>
              </a:rPr>
              <a:t>either: </a:t>
            </a:r>
            <a:endParaRPr lang="en-US" sz="2400" b="0" i="0" u="none" strike="noStrike" baseline="0" dirty="0" smtClean="0">
              <a:solidFill>
                <a:srgbClr val="000000"/>
              </a:solidFill>
              <a:latin typeface="+mn-lt"/>
            </a:endParaRPr>
          </a:p>
          <a:p>
            <a:pPr marL="584200" lvl="2" indent="-342900" algn="l">
              <a:buClr>
                <a:srgbClr val="000000"/>
              </a:buClr>
              <a:buFont typeface="Arial" panose="020B0604020202020204" pitchFamily="34" charset="0"/>
              <a:buChar char="•"/>
              <a:tabLst>
                <a:tab pos="584835" algn="l"/>
              </a:tabLst>
            </a:pPr>
            <a:r>
              <a:rPr lang="en-US" sz="2400" b="1" spc="-5" dirty="0">
                <a:solidFill>
                  <a:srgbClr val="004978"/>
                </a:solidFill>
                <a:latin typeface="+mn-lt"/>
                <a:cs typeface="Arial MT"/>
              </a:rPr>
              <a:t>S</a:t>
            </a:r>
            <a:r>
              <a:rPr lang="en-US" sz="2400" b="1" spc="-5" dirty="0" smtClean="0">
                <a:solidFill>
                  <a:srgbClr val="004978"/>
                </a:solidFill>
                <a:latin typeface="+mn-lt"/>
                <a:cs typeface="Arial MT"/>
              </a:rPr>
              <a:t>oftware </a:t>
            </a:r>
            <a:endParaRPr lang="en-US" sz="2400" b="1" spc="-5" dirty="0">
              <a:solidFill>
                <a:srgbClr val="004978"/>
              </a:solidFill>
              <a:latin typeface="+mn-lt"/>
              <a:cs typeface="Arial MT"/>
            </a:endParaRPr>
          </a:p>
          <a:p>
            <a:pPr marL="584200" lvl="2" indent="-342900" algn="l">
              <a:buClr>
                <a:srgbClr val="000000"/>
              </a:buClr>
              <a:buFont typeface="Arial" panose="020B0604020202020204" pitchFamily="34" charset="0"/>
              <a:buChar char="•"/>
              <a:tabLst>
                <a:tab pos="584835" algn="l"/>
              </a:tabLst>
            </a:pPr>
            <a:r>
              <a:rPr lang="en-US" sz="2400" b="1" spc="-5" dirty="0" smtClean="0">
                <a:solidFill>
                  <a:srgbClr val="004978"/>
                </a:solidFill>
                <a:latin typeface="+mn-lt"/>
                <a:cs typeface="Arial MT"/>
              </a:rPr>
              <a:t>Hardware</a:t>
            </a:r>
            <a:r>
              <a:rPr lang="en-US" sz="2400" b="1" spc="-5" dirty="0">
                <a:solidFill>
                  <a:srgbClr val="004978"/>
                </a:solidFill>
                <a:latin typeface="+mn-lt"/>
                <a:cs typeface="Arial MT"/>
              </a:rPr>
              <a:t>. </a:t>
            </a:r>
          </a:p>
          <a:p>
            <a:pPr marL="584200" lvl="2" indent="-342900" algn="l">
              <a:buClr>
                <a:srgbClr val="000000"/>
              </a:buClr>
              <a:buFont typeface="Arial" panose="020B0604020202020204" pitchFamily="34" charset="0"/>
              <a:buChar char="•"/>
              <a:tabLst>
                <a:tab pos="584835" algn="l"/>
              </a:tabLst>
            </a:pPr>
            <a:r>
              <a:rPr lang="en-US" sz="2400" spc="-5" dirty="0">
                <a:solidFill>
                  <a:srgbClr val="004978"/>
                </a:solidFill>
                <a:latin typeface="+mn-lt"/>
                <a:cs typeface="Arial MT"/>
              </a:rPr>
              <a:t>A relatively new technology known as </a:t>
            </a:r>
            <a:r>
              <a:rPr lang="en-US" sz="2400" b="1" spc="-5" dirty="0" err="1">
                <a:solidFill>
                  <a:srgbClr val="004978"/>
                </a:solidFill>
                <a:latin typeface="+mn-lt"/>
                <a:cs typeface="Arial MT"/>
              </a:rPr>
              <a:t>blockchain</a:t>
            </a:r>
            <a:r>
              <a:rPr lang="en-US" sz="2400" b="1" spc="-5" dirty="0">
                <a:solidFill>
                  <a:srgbClr val="004978"/>
                </a:solidFill>
                <a:latin typeface="+mn-lt"/>
                <a:cs typeface="Arial MT"/>
              </a:rPr>
              <a:t> </a:t>
            </a:r>
            <a:r>
              <a:rPr lang="en-US" sz="2400" spc="-5" dirty="0">
                <a:solidFill>
                  <a:srgbClr val="004978"/>
                </a:solidFill>
                <a:latin typeface="+mn-lt"/>
                <a:cs typeface="Arial MT"/>
              </a:rPr>
              <a:t>uses cryptography as its basis.</a:t>
            </a:r>
          </a:p>
        </p:txBody>
      </p:sp>
    </p:spTree>
    <p:extLst>
      <p:ext uri="{BB962C8B-B14F-4D97-AF65-F5344CB8AC3E}">
        <p14:creationId xmlns:p14="http://schemas.microsoft.com/office/powerpoint/2010/main" val="2687383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Using Cryptography </a:t>
            </a:r>
            <a:r>
              <a:rPr lang="en-US" sz="2700" dirty="0" smtClean="0">
                <a:latin typeface="+mn-lt"/>
              </a:rPr>
              <a:t>- </a:t>
            </a:r>
            <a:r>
              <a:rPr lang="en-US" sz="2700" dirty="0" smtClean="0">
                <a:solidFill>
                  <a:srgbClr val="00B050"/>
                </a:solidFill>
                <a:latin typeface="+mn-lt"/>
              </a:rPr>
              <a:t>Encryption </a:t>
            </a:r>
            <a:r>
              <a:rPr lang="en-US" sz="2700" dirty="0">
                <a:solidFill>
                  <a:srgbClr val="00B050"/>
                </a:solidFill>
                <a:latin typeface="+mn-lt"/>
              </a:rPr>
              <a:t>through Software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5"/>
          <p:cNvSpPr txBox="1"/>
          <p:nvPr/>
        </p:nvSpPr>
        <p:spPr>
          <a:xfrm>
            <a:off x="76200" y="874619"/>
            <a:ext cx="11887200" cy="5416226"/>
          </a:xfrm>
          <a:prstGeom prst="rect">
            <a:avLst/>
          </a:prstGeom>
        </p:spPr>
        <p:txBody>
          <a:bodyPr vert="horz" wrap="square" lIns="0" tIns="133985" rIns="0" bIns="0" rtlCol="0">
            <a:spAutoFit/>
          </a:bodyPr>
          <a:lstStyle/>
          <a:p>
            <a:pPr marL="184785" indent="-172720">
              <a:buClr>
                <a:srgbClr val="004978"/>
              </a:buClr>
              <a:buFont typeface="Arial MT"/>
              <a:buChar char="•"/>
              <a:tabLst>
                <a:tab pos="185420" algn="l"/>
              </a:tabLst>
            </a:pPr>
            <a:r>
              <a:rPr sz="2400" b="1" dirty="0" smtClean="0">
                <a:latin typeface="+mn-lt"/>
                <a:cs typeface="Arial"/>
              </a:rPr>
              <a:t>File</a:t>
            </a:r>
            <a:r>
              <a:rPr sz="2400" b="1" spc="-30" dirty="0" smtClean="0">
                <a:latin typeface="+mn-lt"/>
                <a:cs typeface="Arial"/>
              </a:rPr>
              <a:t> </a:t>
            </a:r>
            <a:r>
              <a:rPr sz="2400" b="1" dirty="0">
                <a:latin typeface="+mn-lt"/>
                <a:cs typeface="Arial"/>
              </a:rPr>
              <a:t>and</a:t>
            </a:r>
            <a:r>
              <a:rPr sz="2400" b="1" spc="-10" dirty="0">
                <a:latin typeface="+mn-lt"/>
                <a:cs typeface="Arial"/>
              </a:rPr>
              <a:t> </a:t>
            </a:r>
            <a:r>
              <a:rPr sz="2400" b="1" dirty="0">
                <a:latin typeface="+mn-lt"/>
                <a:cs typeface="Arial"/>
              </a:rPr>
              <a:t>File</a:t>
            </a:r>
            <a:r>
              <a:rPr sz="2400" b="1" spc="-35" dirty="0">
                <a:latin typeface="+mn-lt"/>
                <a:cs typeface="Arial"/>
              </a:rPr>
              <a:t> </a:t>
            </a:r>
            <a:r>
              <a:rPr sz="2400" b="1" spc="-10" dirty="0">
                <a:latin typeface="+mn-lt"/>
                <a:cs typeface="Arial"/>
              </a:rPr>
              <a:t>System</a:t>
            </a:r>
            <a:r>
              <a:rPr sz="2400" b="1" spc="10" dirty="0">
                <a:latin typeface="+mn-lt"/>
                <a:cs typeface="Arial"/>
              </a:rPr>
              <a:t> </a:t>
            </a:r>
            <a:r>
              <a:rPr sz="2400" b="1" spc="-5" dirty="0">
                <a:latin typeface="+mn-lt"/>
                <a:cs typeface="Arial"/>
              </a:rPr>
              <a:t>Cryptography</a:t>
            </a:r>
            <a:endParaRPr sz="2400" dirty="0">
              <a:latin typeface="+mn-lt"/>
              <a:cs typeface="Arial"/>
            </a:endParaRPr>
          </a:p>
          <a:p>
            <a:pPr marL="354965" marR="5080" lvl="1" indent="-114300">
              <a:buClr>
                <a:srgbClr val="FF6200"/>
              </a:buClr>
              <a:buChar char="•"/>
              <a:tabLst>
                <a:tab pos="355600" algn="l"/>
              </a:tabLst>
            </a:pPr>
            <a:r>
              <a:rPr lang="en-US" sz="2200" spc="-5" dirty="0" smtClean="0">
                <a:solidFill>
                  <a:srgbClr val="004978"/>
                </a:solidFill>
                <a:latin typeface="+mn-lt"/>
                <a:cs typeface="Arial MT"/>
              </a:rPr>
              <a:t> </a:t>
            </a:r>
            <a:r>
              <a:rPr sz="2200" spc="-5" dirty="0" smtClean="0">
                <a:solidFill>
                  <a:srgbClr val="004978"/>
                </a:solidFill>
                <a:latin typeface="+mn-lt"/>
                <a:cs typeface="Arial MT"/>
              </a:rPr>
              <a:t>Encryption</a:t>
            </a:r>
            <a:r>
              <a:rPr sz="2200" spc="5" dirty="0" smtClean="0">
                <a:solidFill>
                  <a:srgbClr val="004978"/>
                </a:solidFill>
                <a:latin typeface="+mn-lt"/>
                <a:cs typeface="Arial MT"/>
              </a:rPr>
              <a:t> </a:t>
            </a:r>
            <a:r>
              <a:rPr sz="2200" spc="-5" dirty="0">
                <a:solidFill>
                  <a:srgbClr val="004978"/>
                </a:solidFill>
                <a:latin typeface="+mn-lt"/>
                <a:cs typeface="Arial MT"/>
              </a:rPr>
              <a:t>software</a:t>
            </a:r>
            <a:r>
              <a:rPr sz="2200" spc="-15" dirty="0">
                <a:solidFill>
                  <a:srgbClr val="004978"/>
                </a:solidFill>
                <a:latin typeface="+mn-lt"/>
                <a:cs typeface="Arial MT"/>
              </a:rPr>
              <a:t> </a:t>
            </a:r>
            <a:r>
              <a:rPr sz="2200" spc="-5" dirty="0">
                <a:solidFill>
                  <a:srgbClr val="004978"/>
                </a:solidFill>
                <a:latin typeface="+mn-lt"/>
                <a:cs typeface="Arial MT"/>
              </a:rPr>
              <a:t>can be</a:t>
            </a:r>
            <a:r>
              <a:rPr sz="2200" dirty="0">
                <a:solidFill>
                  <a:srgbClr val="004978"/>
                </a:solidFill>
                <a:latin typeface="+mn-lt"/>
                <a:cs typeface="Arial MT"/>
              </a:rPr>
              <a:t> </a:t>
            </a:r>
            <a:r>
              <a:rPr sz="2200" spc="-5" dirty="0">
                <a:solidFill>
                  <a:srgbClr val="004978"/>
                </a:solidFill>
                <a:latin typeface="+mn-lt"/>
                <a:cs typeface="Arial MT"/>
              </a:rPr>
              <a:t>used </a:t>
            </a:r>
            <a:r>
              <a:rPr sz="2200" dirty="0">
                <a:solidFill>
                  <a:srgbClr val="004978"/>
                </a:solidFill>
                <a:latin typeface="+mn-lt"/>
                <a:cs typeface="Arial MT"/>
              </a:rPr>
              <a:t>to</a:t>
            </a:r>
            <a:r>
              <a:rPr sz="2200" spc="5" dirty="0">
                <a:solidFill>
                  <a:srgbClr val="004978"/>
                </a:solidFill>
                <a:latin typeface="+mn-lt"/>
                <a:cs typeface="Arial MT"/>
              </a:rPr>
              <a:t> </a:t>
            </a:r>
            <a:r>
              <a:rPr sz="2200" spc="-5" dirty="0">
                <a:solidFill>
                  <a:srgbClr val="004978"/>
                </a:solidFill>
                <a:latin typeface="+mn-lt"/>
                <a:cs typeface="Arial MT"/>
              </a:rPr>
              <a:t>encrypt</a:t>
            </a:r>
            <a:r>
              <a:rPr sz="2200" spc="5" dirty="0">
                <a:solidFill>
                  <a:srgbClr val="004978"/>
                </a:solidFill>
                <a:latin typeface="+mn-lt"/>
                <a:cs typeface="Arial MT"/>
              </a:rPr>
              <a:t> </a:t>
            </a:r>
            <a:r>
              <a:rPr sz="2200" spc="-5" dirty="0">
                <a:solidFill>
                  <a:srgbClr val="004978"/>
                </a:solidFill>
                <a:latin typeface="+mn-lt"/>
                <a:cs typeface="Arial MT"/>
              </a:rPr>
              <a:t>or</a:t>
            </a:r>
            <a:r>
              <a:rPr sz="2200" spc="10" dirty="0">
                <a:solidFill>
                  <a:srgbClr val="004978"/>
                </a:solidFill>
                <a:latin typeface="+mn-lt"/>
                <a:cs typeface="Arial MT"/>
              </a:rPr>
              <a:t> </a:t>
            </a:r>
            <a:r>
              <a:rPr sz="2200" spc="-5" dirty="0">
                <a:solidFill>
                  <a:srgbClr val="004978"/>
                </a:solidFill>
                <a:latin typeface="+mn-lt"/>
                <a:cs typeface="Arial MT"/>
              </a:rPr>
              <a:t>decrypt</a:t>
            </a:r>
            <a:r>
              <a:rPr sz="2200" dirty="0">
                <a:solidFill>
                  <a:srgbClr val="004978"/>
                </a:solidFill>
                <a:latin typeface="+mn-lt"/>
                <a:cs typeface="Arial MT"/>
              </a:rPr>
              <a:t> files</a:t>
            </a:r>
            <a:r>
              <a:rPr sz="2200" spc="-5" dirty="0">
                <a:solidFill>
                  <a:srgbClr val="004978"/>
                </a:solidFill>
                <a:latin typeface="+mn-lt"/>
                <a:cs typeface="Arial MT"/>
              </a:rPr>
              <a:t> </a:t>
            </a:r>
            <a:r>
              <a:rPr sz="2200" dirty="0">
                <a:solidFill>
                  <a:srgbClr val="004978"/>
                </a:solidFill>
                <a:latin typeface="+mn-lt"/>
                <a:cs typeface="Arial MT"/>
              </a:rPr>
              <a:t>one-by-one </a:t>
            </a:r>
            <a:r>
              <a:rPr sz="2200" spc="-5" dirty="0">
                <a:solidFill>
                  <a:srgbClr val="004978"/>
                </a:solidFill>
                <a:latin typeface="+mn-lt"/>
                <a:cs typeface="Arial MT"/>
              </a:rPr>
              <a:t>(a </a:t>
            </a:r>
            <a:r>
              <a:rPr sz="2200" spc="-320" dirty="0">
                <a:solidFill>
                  <a:srgbClr val="004978"/>
                </a:solidFill>
                <a:latin typeface="+mn-lt"/>
                <a:cs typeface="Arial MT"/>
              </a:rPr>
              <a:t> </a:t>
            </a:r>
            <a:r>
              <a:rPr sz="2200" dirty="0">
                <a:solidFill>
                  <a:srgbClr val="004978"/>
                </a:solidFill>
                <a:latin typeface="+mn-lt"/>
                <a:cs typeface="Arial MT"/>
              </a:rPr>
              <a:t>cumbersome</a:t>
            </a:r>
            <a:r>
              <a:rPr sz="2200" spc="-35" dirty="0">
                <a:solidFill>
                  <a:srgbClr val="004978"/>
                </a:solidFill>
                <a:latin typeface="+mn-lt"/>
                <a:cs typeface="Arial MT"/>
              </a:rPr>
              <a:t> </a:t>
            </a:r>
            <a:r>
              <a:rPr sz="2200" spc="-5" dirty="0">
                <a:solidFill>
                  <a:srgbClr val="004978"/>
                </a:solidFill>
                <a:latin typeface="+mn-lt"/>
                <a:cs typeface="Arial MT"/>
              </a:rPr>
              <a:t>process)</a:t>
            </a:r>
            <a:endParaRPr sz="2200" dirty="0">
              <a:latin typeface="+mn-lt"/>
              <a:cs typeface="Arial MT"/>
            </a:endParaRPr>
          </a:p>
          <a:p>
            <a:pPr marL="355600" lvl="1" indent="-114935">
              <a:buClr>
                <a:srgbClr val="FF6200"/>
              </a:buClr>
              <a:buChar char="•"/>
              <a:tabLst>
                <a:tab pos="355600" algn="l"/>
              </a:tabLst>
            </a:pPr>
            <a:r>
              <a:rPr lang="en-US" sz="2200" dirty="0" smtClean="0">
                <a:solidFill>
                  <a:srgbClr val="004978"/>
                </a:solidFill>
                <a:latin typeface="+mn-lt"/>
                <a:cs typeface="Arial MT"/>
              </a:rPr>
              <a:t> </a:t>
            </a:r>
            <a:r>
              <a:rPr sz="2200" dirty="0" smtClean="0">
                <a:solidFill>
                  <a:srgbClr val="004978"/>
                </a:solidFill>
                <a:latin typeface="+mn-lt"/>
                <a:cs typeface="Arial MT"/>
              </a:rPr>
              <a:t>Protecting</a:t>
            </a:r>
            <a:r>
              <a:rPr sz="2200" spc="-20" dirty="0" smtClean="0">
                <a:solidFill>
                  <a:srgbClr val="004978"/>
                </a:solidFill>
                <a:latin typeface="+mn-lt"/>
                <a:cs typeface="Arial MT"/>
              </a:rPr>
              <a:t> </a:t>
            </a:r>
            <a:r>
              <a:rPr sz="2200" spc="-5" dirty="0">
                <a:solidFill>
                  <a:srgbClr val="004978"/>
                </a:solidFill>
                <a:latin typeface="+mn-lt"/>
                <a:cs typeface="Arial MT"/>
              </a:rPr>
              <a:t>groups</a:t>
            </a:r>
            <a:r>
              <a:rPr sz="2200" dirty="0">
                <a:solidFill>
                  <a:srgbClr val="004978"/>
                </a:solidFill>
                <a:latin typeface="+mn-lt"/>
                <a:cs typeface="Arial MT"/>
              </a:rPr>
              <a:t> of</a:t>
            </a:r>
            <a:r>
              <a:rPr sz="2200" spc="-5" dirty="0">
                <a:solidFill>
                  <a:srgbClr val="004978"/>
                </a:solidFill>
                <a:latin typeface="+mn-lt"/>
                <a:cs typeface="Arial MT"/>
              </a:rPr>
              <a:t> </a:t>
            </a:r>
            <a:r>
              <a:rPr sz="2200" dirty="0">
                <a:solidFill>
                  <a:srgbClr val="004978"/>
                </a:solidFill>
                <a:latin typeface="+mn-lt"/>
                <a:cs typeface="Arial MT"/>
              </a:rPr>
              <a:t>files</a:t>
            </a:r>
            <a:r>
              <a:rPr sz="2200" spc="-10" dirty="0">
                <a:solidFill>
                  <a:srgbClr val="004978"/>
                </a:solidFill>
                <a:latin typeface="+mn-lt"/>
                <a:cs typeface="Arial MT"/>
              </a:rPr>
              <a:t> </a:t>
            </a:r>
            <a:r>
              <a:rPr sz="2200" spc="-5" dirty="0">
                <a:solidFill>
                  <a:srgbClr val="004978"/>
                </a:solidFill>
                <a:latin typeface="+mn-lt"/>
                <a:cs typeface="Arial MT"/>
              </a:rPr>
              <a:t>can </a:t>
            </a:r>
            <a:r>
              <a:rPr sz="2200" dirty="0">
                <a:solidFill>
                  <a:srgbClr val="004978"/>
                </a:solidFill>
                <a:latin typeface="+mn-lt"/>
                <a:cs typeface="Arial MT"/>
              </a:rPr>
              <a:t>take</a:t>
            </a:r>
            <a:r>
              <a:rPr sz="2200" spc="-20" dirty="0">
                <a:solidFill>
                  <a:srgbClr val="004978"/>
                </a:solidFill>
                <a:latin typeface="+mn-lt"/>
                <a:cs typeface="Arial MT"/>
              </a:rPr>
              <a:t> </a:t>
            </a:r>
            <a:r>
              <a:rPr sz="2200" spc="-5" dirty="0">
                <a:solidFill>
                  <a:srgbClr val="004978"/>
                </a:solidFill>
                <a:latin typeface="+mn-lt"/>
                <a:cs typeface="Arial MT"/>
              </a:rPr>
              <a:t>advantage</a:t>
            </a:r>
            <a:r>
              <a:rPr sz="2200" spc="5" dirty="0">
                <a:solidFill>
                  <a:srgbClr val="004978"/>
                </a:solidFill>
                <a:latin typeface="+mn-lt"/>
                <a:cs typeface="Arial MT"/>
              </a:rPr>
              <a:t> </a:t>
            </a:r>
            <a:r>
              <a:rPr sz="2200" dirty="0">
                <a:solidFill>
                  <a:srgbClr val="004978"/>
                </a:solidFill>
                <a:latin typeface="+mn-lt"/>
                <a:cs typeface="Arial MT"/>
              </a:rPr>
              <a:t>of</a:t>
            </a:r>
            <a:r>
              <a:rPr sz="2200" spc="-10" dirty="0">
                <a:solidFill>
                  <a:srgbClr val="004978"/>
                </a:solidFill>
                <a:latin typeface="+mn-lt"/>
                <a:cs typeface="Arial MT"/>
              </a:rPr>
              <a:t> </a:t>
            </a:r>
            <a:r>
              <a:rPr sz="2200" dirty="0">
                <a:solidFill>
                  <a:srgbClr val="004978"/>
                </a:solidFill>
                <a:latin typeface="+mn-lt"/>
                <a:cs typeface="Arial MT"/>
              </a:rPr>
              <a:t>the</a:t>
            </a:r>
            <a:r>
              <a:rPr sz="2200" spc="-20" dirty="0">
                <a:solidFill>
                  <a:srgbClr val="004978"/>
                </a:solidFill>
                <a:latin typeface="+mn-lt"/>
                <a:cs typeface="Arial MT"/>
              </a:rPr>
              <a:t> </a:t>
            </a:r>
            <a:r>
              <a:rPr sz="2200" dirty="0">
                <a:solidFill>
                  <a:srgbClr val="004978"/>
                </a:solidFill>
                <a:latin typeface="+mn-lt"/>
                <a:cs typeface="Arial MT"/>
              </a:rPr>
              <a:t>OS’s</a:t>
            </a:r>
            <a:r>
              <a:rPr sz="2200" spc="5" dirty="0">
                <a:solidFill>
                  <a:srgbClr val="004978"/>
                </a:solidFill>
                <a:latin typeface="+mn-lt"/>
                <a:cs typeface="Arial MT"/>
              </a:rPr>
              <a:t> </a:t>
            </a:r>
            <a:r>
              <a:rPr sz="2200" dirty="0">
                <a:solidFill>
                  <a:srgbClr val="004978"/>
                </a:solidFill>
                <a:latin typeface="+mn-lt"/>
                <a:cs typeface="Arial MT"/>
              </a:rPr>
              <a:t>file</a:t>
            </a:r>
            <a:r>
              <a:rPr sz="2200" spc="-20" dirty="0">
                <a:solidFill>
                  <a:srgbClr val="004978"/>
                </a:solidFill>
                <a:latin typeface="+mn-lt"/>
                <a:cs typeface="Arial MT"/>
              </a:rPr>
              <a:t> </a:t>
            </a:r>
            <a:r>
              <a:rPr sz="2200" spc="-5" dirty="0">
                <a:solidFill>
                  <a:srgbClr val="004978"/>
                </a:solidFill>
                <a:latin typeface="+mn-lt"/>
                <a:cs typeface="Arial MT"/>
              </a:rPr>
              <a:t>system</a:t>
            </a:r>
            <a:endParaRPr sz="2200" dirty="0">
              <a:latin typeface="+mn-lt"/>
              <a:cs typeface="Arial MT"/>
            </a:endParaRPr>
          </a:p>
          <a:p>
            <a:pPr marL="354965" marR="50165" lvl="1" indent="-114300">
              <a:buClr>
                <a:srgbClr val="FF6200"/>
              </a:buClr>
              <a:buFont typeface="Arial MT"/>
              <a:buChar char="•"/>
              <a:tabLst>
                <a:tab pos="355600" algn="l"/>
              </a:tabLst>
            </a:pPr>
            <a:r>
              <a:rPr lang="en-US" sz="2200" b="1" spc="-5" dirty="0" smtClean="0">
                <a:solidFill>
                  <a:srgbClr val="004978"/>
                </a:solidFill>
                <a:latin typeface="+mn-lt"/>
                <a:cs typeface="Arial"/>
              </a:rPr>
              <a:t> </a:t>
            </a:r>
            <a:r>
              <a:rPr sz="2200" b="1" spc="-5" dirty="0" smtClean="0">
                <a:solidFill>
                  <a:srgbClr val="004978"/>
                </a:solidFill>
                <a:latin typeface="+mn-lt"/>
                <a:cs typeface="Arial"/>
              </a:rPr>
              <a:t>Third-party </a:t>
            </a:r>
            <a:r>
              <a:rPr sz="2200" b="1" dirty="0">
                <a:solidFill>
                  <a:srgbClr val="004978"/>
                </a:solidFill>
                <a:latin typeface="+mn-lt"/>
                <a:cs typeface="Arial"/>
              </a:rPr>
              <a:t>software </a:t>
            </a:r>
            <a:r>
              <a:rPr sz="2200" dirty="0">
                <a:solidFill>
                  <a:srgbClr val="004978"/>
                </a:solidFill>
                <a:latin typeface="+mn-lt"/>
                <a:cs typeface="Arial MT"/>
              </a:rPr>
              <a:t>tools available </a:t>
            </a:r>
            <a:r>
              <a:rPr sz="2200" spc="5" dirty="0">
                <a:solidFill>
                  <a:srgbClr val="004978"/>
                </a:solidFill>
                <a:latin typeface="+mn-lt"/>
                <a:cs typeface="Arial MT"/>
              </a:rPr>
              <a:t>for </a:t>
            </a:r>
            <a:r>
              <a:rPr sz="2200" dirty="0">
                <a:solidFill>
                  <a:srgbClr val="004978"/>
                </a:solidFill>
                <a:latin typeface="+mn-lt"/>
                <a:cs typeface="Arial MT"/>
              </a:rPr>
              <a:t>encryption include </a:t>
            </a:r>
            <a:r>
              <a:rPr sz="2200" spc="-5" dirty="0">
                <a:solidFill>
                  <a:srgbClr val="004978"/>
                </a:solidFill>
                <a:latin typeface="+mn-lt"/>
                <a:cs typeface="Arial MT"/>
              </a:rPr>
              <a:t>GNU Privacy </a:t>
            </a:r>
            <a:r>
              <a:rPr sz="2200" spc="-320" dirty="0">
                <a:solidFill>
                  <a:srgbClr val="004978"/>
                </a:solidFill>
                <a:latin typeface="+mn-lt"/>
                <a:cs typeface="Arial MT"/>
              </a:rPr>
              <a:t> </a:t>
            </a:r>
            <a:r>
              <a:rPr sz="2200" dirty="0">
                <a:solidFill>
                  <a:srgbClr val="004978"/>
                </a:solidFill>
                <a:latin typeface="+mn-lt"/>
                <a:cs typeface="Arial MT"/>
              </a:rPr>
              <a:t>Guard</a:t>
            </a:r>
            <a:r>
              <a:rPr sz="2200" spc="-10" dirty="0">
                <a:solidFill>
                  <a:srgbClr val="004978"/>
                </a:solidFill>
                <a:latin typeface="+mn-lt"/>
                <a:cs typeface="Arial MT"/>
              </a:rPr>
              <a:t> </a:t>
            </a:r>
            <a:r>
              <a:rPr sz="2200" spc="-5" dirty="0">
                <a:solidFill>
                  <a:srgbClr val="004978"/>
                </a:solidFill>
                <a:latin typeface="+mn-lt"/>
                <a:cs typeface="Arial MT"/>
              </a:rPr>
              <a:t>(GNuPG),</a:t>
            </a:r>
            <a:r>
              <a:rPr sz="2200" spc="-85" dirty="0">
                <a:solidFill>
                  <a:srgbClr val="004978"/>
                </a:solidFill>
                <a:latin typeface="+mn-lt"/>
                <a:cs typeface="Arial MT"/>
              </a:rPr>
              <a:t> </a:t>
            </a:r>
            <a:r>
              <a:rPr sz="2200" spc="-5" dirty="0">
                <a:solidFill>
                  <a:srgbClr val="004978"/>
                </a:solidFill>
                <a:latin typeface="+mn-lt"/>
                <a:cs typeface="Arial MT"/>
              </a:rPr>
              <a:t>AxCrypt,</a:t>
            </a:r>
            <a:r>
              <a:rPr sz="2200" spc="15" dirty="0">
                <a:solidFill>
                  <a:srgbClr val="004978"/>
                </a:solidFill>
                <a:latin typeface="+mn-lt"/>
                <a:cs typeface="Arial MT"/>
              </a:rPr>
              <a:t> </a:t>
            </a:r>
            <a:r>
              <a:rPr sz="2200" dirty="0">
                <a:solidFill>
                  <a:srgbClr val="004978"/>
                </a:solidFill>
                <a:latin typeface="+mn-lt"/>
                <a:cs typeface="Arial MT"/>
              </a:rPr>
              <a:t>Folder</a:t>
            </a:r>
            <a:r>
              <a:rPr sz="2200" spc="-15" dirty="0">
                <a:solidFill>
                  <a:srgbClr val="004978"/>
                </a:solidFill>
                <a:latin typeface="+mn-lt"/>
                <a:cs typeface="Arial MT"/>
              </a:rPr>
              <a:t> </a:t>
            </a:r>
            <a:r>
              <a:rPr sz="2200" dirty="0">
                <a:solidFill>
                  <a:srgbClr val="004978"/>
                </a:solidFill>
                <a:latin typeface="+mn-lt"/>
                <a:cs typeface="Arial MT"/>
              </a:rPr>
              <a:t>Lock,</a:t>
            </a:r>
            <a:r>
              <a:rPr sz="2200" spc="-10" dirty="0">
                <a:solidFill>
                  <a:srgbClr val="004978"/>
                </a:solidFill>
                <a:latin typeface="+mn-lt"/>
                <a:cs typeface="Arial MT"/>
              </a:rPr>
              <a:t> </a:t>
            </a:r>
            <a:r>
              <a:rPr sz="2200" spc="-5" dirty="0">
                <a:solidFill>
                  <a:srgbClr val="004978"/>
                </a:solidFill>
                <a:latin typeface="+mn-lt"/>
                <a:cs typeface="Arial MT"/>
              </a:rPr>
              <a:t>and</a:t>
            </a:r>
            <a:r>
              <a:rPr sz="2200" spc="-10" dirty="0">
                <a:solidFill>
                  <a:srgbClr val="004978"/>
                </a:solidFill>
                <a:latin typeface="+mn-lt"/>
                <a:cs typeface="Arial MT"/>
              </a:rPr>
              <a:t> </a:t>
            </a:r>
            <a:r>
              <a:rPr sz="2200" spc="-15" dirty="0">
                <a:solidFill>
                  <a:srgbClr val="004978"/>
                </a:solidFill>
                <a:latin typeface="+mn-lt"/>
                <a:cs typeface="Arial MT"/>
              </a:rPr>
              <a:t>VeraCrypt</a:t>
            </a:r>
            <a:endParaRPr sz="2200" dirty="0">
              <a:latin typeface="+mn-lt"/>
              <a:cs typeface="Arial MT"/>
            </a:endParaRPr>
          </a:p>
          <a:p>
            <a:pPr marL="355600" lvl="1" indent="-114935">
              <a:buClr>
                <a:srgbClr val="FF6200"/>
              </a:buClr>
              <a:buFont typeface="Arial MT"/>
              <a:buChar char="•"/>
              <a:tabLst>
                <a:tab pos="355600" algn="l"/>
              </a:tabLst>
            </a:pPr>
            <a:r>
              <a:rPr lang="en-US" sz="2200" b="1" dirty="0" smtClean="0">
                <a:solidFill>
                  <a:srgbClr val="004978"/>
                </a:solidFill>
                <a:latin typeface="+mn-lt"/>
                <a:cs typeface="Arial"/>
              </a:rPr>
              <a:t> </a:t>
            </a:r>
            <a:r>
              <a:rPr sz="2200" b="1" dirty="0" smtClean="0">
                <a:solidFill>
                  <a:srgbClr val="004978"/>
                </a:solidFill>
                <a:latin typeface="+mn-lt"/>
                <a:cs typeface="Arial"/>
              </a:rPr>
              <a:t>Operating</a:t>
            </a:r>
            <a:r>
              <a:rPr sz="2200" b="1" spc="-55" dirty="0" smtClean="0">
                <a:solidFill>
                  <a:srgbClr val="004978"/>
                </a:solidFill>
                <a:latin typeface="+mn-lt"/>
                <a:cs typeface="Arial"/>
              </a:rPr>
              <a:t> </a:t>
            </a:r>
            <a:r>
              <a:rPr sz="2200" b="1" spc="-10" dirty="0">
                <a:solidFill>
                  <a:srgbClr val="004978"/>
                </a:solidFill>
                <a:latin typeface="+mn-lt"/>
                <a:cs typeface="Arial"/>
              </a:rPr>
              <a:t>System </a:t>
            </a:r>
            <a:r>
              <a:rPr sz="2200" b="1" spc="-5" dirty="0">
                <a:solidFill>
                  <a:srgbClr val="004978"/>
                </a:solidFill>
                <a:latin typeface="+mn-lt"/>
                <a:cs typeface="Arial"/>
              </a:rPr>
              <a:t>Encryption</a:t>
            </a:r>
            <a:endParaRPr sz="2200" dirty="0">
              <a:latin typeface="+mn-lt"/>
              <a:cs typeface="Arial"/>
            </a:endParaRPr>
          </a:p>
          <a:p>
            <a:pPr marL="584200" marR="204470" lvl="2" indent="-114935">
              <a:buClr>
                <a:srgbClr val="000000"/>
              </a:buClr>
              <a:buChar char="•"/>
              <a:tabLst>
                <a:tab pos="584835" algn="l"/>
              </a:tabLst>
            </a:pPr>
            <a:r>
              <a:rPr lang="en-US" sz="2200" spc="-5" dirty="0" smtClean="0">
                <a:solidFill>
                  <a:srgbClr val="004978"/>
                </a:solidFill>
                <a:latin typeface="+mn-lt"/>
                <a:cs typeface="Arial MT"/>
              </a:rPr>
              <a:t> </a:t>
            </a:r>
            <a:r>
              <a:rPr sz="2200" spc="-5" dirty="0" smtClean="0">
                <a:solidFill>
                  <a:srgbClr val="004978"/>
                </a:solidFill>
                <a:latin typeface="+mn-lt"/>
                <a:cs typeface="Arial MT"/>
              </a:rPr>
              <a:t>Microsoft</a:t>
            </a:r>
            <a:r>
              <a:rPr sz="2200" spc="-15" dirty="0" smtClean="0">
                <a:solidFill>
                  <a:srgbClr val="004978"/>
                </a:solidFill>
                <a:latin typeface="+mn-lt"/>
                <a:cs typeface="Arial MT"/>
              </a:rPr>
              <a:t> </a:t>
            </a:r>
            <a:r>
              <a:rPr sz="2200" dirty="0">
                <a:solidFill>
                  <a:srgbClr val="004978"/>
                </a:solidFill>
                <a:latin typeface="+mn-lt"/>
                <a:cs typeface="Arial MT"/>
              </a:rPr>
              <a:t>Windows</a:t>
            </a:r>
            <a:r>
              <a:rPr sz="2200" spc="-15" dirty="0">
                <a:solidFill>
                  <a:srgbClr val="004978"/>
                </a:solidFill>
                <a:latin typeface="+mn-lt"/>
                <a:cs typeface="Arial MT"/>
              </a:rPr>
              <a:t> </a:t>
            </a:r>
            <a:r>
              <a:rPr sz="2200" spc="-5" dirty="0">
                <a:solidFill>
                  <a:srgbClr val="004978"/>
                </a:solidFill>
                <a:latin typeface="+mn-lt"/>
                <a:cs typeface="Arial MT"/>
              </a:rPr>
              <a:t>Encrypting</a:t>
            </a:r>
            <a:r>
              <a:rPr sz="2200" spc="15" dirty="0">
                <a:solidFill>
                  <a:srgbClr val="004978"/>
                </a:solidFill>
                <a:latin typeface="+mn-lt"/>
                <a:cs typeface="Arial MT"/>
              </a:rPr>
              <a:t> </a:t>
            </a:r>
            <a:r>
              <a:rPr sz="2200" spc="-5" dirty="0">
                <a:solidFill>
                  <a:srgbClr val="004978"/>
                </a:solidFill>
                <a:latin typeface="+mn-lt"/>
                <a:cs typeface="Arial MT"/>
              </a:rPr>
              <a:t>File</a:t>
            </a:r>
            <a:r>
              <a:rPr sz="2200" spc="10" dirty="0">
                <a:solidFill>
                  <a:srgbClr val="004978"/>
                </a:solidFill>
                <a:latin typeface="+mn-lt"/>
                <a:cs typeface="Arial MT"/>
              </a:rPr>
              <a:t> </a:t>
            </a:r>
            <a:r>
              <a:rPr sz="2200" spc="-5" dirty="0">
                <a:solidFill>
                  <a:srgbClr val="004978"/>
                </a:solidFill>
                <a:latin typeface="+mn-lt"/>
                <a:cs typeface="Arial MT"/>
              </a:rPr>
              <a:t>System</a:t>
            </a:r>
            <a:r>
              <a:rPr sz="2200" spc="5" dirty="0">
                <a:solidFill>
                  <a:srgbClr val="004978"/>
                </a:solidFill>
                <a:latin typeface="+mn-lt"/>
                <a:cs typeface="Arial MT"/>
              </a:rPr>
              <a:t> </a:t>
            </a:r>
            <a:r>
              <a:rPr sz="2200" dirty="0">
                <a:solidFill>
                  <a:srgbClr val="004978"/>
                </a:solidFill>
                <a:latin typeface="+mn-lt"/>
                <a:cs typeface="Arial MT"/>
              </a:rPr>
              <a:t>(EFS)</a:t>
            </a:r>
            <a:r>
              <a:rPr sz="2200" spc="-10" dirty="0">
                <a:solidFill>
                  <a:srgbClr val="004978"/>
                </a:solidFill>
                <a:latin typeface="+mn-lt"/>
                <a:cs typeface="Arial MT"/>
              </a:rPr>
              <a:t> </a:t>
            </a:r>
            <a:r>
              <a:rPr sz="2200" spc="-5" dirty="0">
                <a:solidFill>
                  <a:srgbClr val="004978"/>
                </a:solidFill>
                <a:latin typeface="+mn-lt"/>
                <a:cs typeface="Arial MT"/>
              </a:rPr>
              <a:t>is</a:t>
            </a:r>
            <a:r>
              <a:rPr sz="2200" spc="10" dirty="0">
                <a:solidFill>
                  <a:srgbClr val="004978"/>
                </a:solidFill>
                <a:latin typeface="+mn-lt"/>
                <a:cs typeface="Arial MT"/>
              </a:rPr>
              <a:t> </a:t>
            </a:r>
            <a:r>
              <a:rPr sz="2200" spc="-5" dirty="0">
                <a:solidFill>
                  <a:srgbClr val="004978"/>
                </a:solidFill>
                <a:latin typeface="+mn-lt"/>
                <a:cs typeface="Arial MT"/>
              </a:rPr>
              <a:t>a</a:t>
            </a:r>
            <a:r>
              <a:rPr sz="2200" spc="10" dirty="0">
                <a:solidFill>
                  <a:srgbClr val="004978"/>
                </a:solidFill>
                <a:latin typeface="+mn-lt"/>
                <a:cs typeface="Arial MT"/>
              </a:rPr>
              <a:t> </a:t>
            </a:r>
            <a:r>
              <a:rPr sz="2200" spc="-5" dirty="0">
                <a:solidFill>
                  <a:srgbClr val="004978"/>
                </a:solidFill>
                <a:latin typeface="+mn-lt"/>
                <a:cs typeface="Arial MT"/>
              </a:rPr>
              <a:t>cryptography </a:t>
            </a:r>
            <a:r>
              <a:rPr sz="2200" spc="-315" dirty="0">
                <a:solidFill>
                  <a:srgbClr val="004978"/>
                </a:solidFill>
                <a:latin typeface="+mn-lt"/>
                <a:cs typeface="Arial MT"/>
              </a:rPr>
              <a:t> </a:t>
            </a:r>
            <a:r>
              <a:rPr sz="2200" spc="-5" dirty="0">
                <a:solidFill>
                  <a:srgbClr val="004978"/>
                </a:solidFill>
                <a:latin typeface="+mn-lt"/>
                <a:cs typeface="Arial MT"/>
              </a:rPr>
              <a:t>system</a:t>
            </a:r>
            <a:r>
              <a:rPr sz="2200" spc="-10" dirty="0">
                <a:solidFill>
                  <a:srgbClr val="004978"/>
                </a:solidFill>
                <a:latin typeface="+mn-lt"/>
                <a:cs typeface="Arial MT"/>
              </a:rPr>
              <a:t> </a:t>
            </a:r>
            <a:r>
              <a:rPr sz="2200" dirty="0">
                <a:solidFill>
                  <a:srgbClr val="004978"/>
                </a:solidFill>
                <a:latin typeface="+mn-lt"/>
                <a:cs typeface="Arial MT"/>
              </a:rPr>
              <a:t>for</a:t>
            </a:r>
            <a:r>
              <a:rPr sz="2200" spc="-15" dirty="0">
                <a:solidFill>
                  <a:srgbClr val="004978"/>
                </a:solidFill>
                <a:latin typeface="+mn-lt"/>
                <a:cs typeface="Arial MT"/>
              </a:rPr>
              <a:t> </a:t>
            </a:r>
            <a:r>
              <a:rPr sz="2200" dirty="0">
                <a:solidFill>
                  <a:srgbClr val="004978"/>
                </a:solidFill>
                <a:latin typeface="+mn-lt"/>
                <a:cs typeface="Arial MT"/>
              </a:rPr>
              <a:t>Windows</a:t>
            </a:r>
            <a:endParaRPr sz="2200" dirty="0">
              <a:latin typeface="+mn-lt"/>
              <a:cs typeface="Arial MT"/>
            </a:endParaRPr>
          </a:p>
          <a:p>
            <a:pPr marL="584200" lvl="2" indent="-115570">
              <a:buClr>
                <a:srgbClr val="000000"/>
              </a:buClr>
              <a:buChar char="•"/>
              <a:tabLst>
                <a:tab pos="584835" algn="l"/>
              </a:tabLst>
            </a:pPr>
            <a:r>
              <a:rPr lang="en-US" sz="2200" dirty="0" smtClean="0">
                <a:solidFill>
                  <a:srgbClr val="004978"/>
                </a:solidFill>
                <a:latin typeface="+mn-lt"/>
                <a:cs typeface="Arial MT"/>
              </a:rPr>
              <a:t> </a:t>
            </a:r>
            <a:r>
              <a:rPr sz="2200" dirty="0" smtClean="0">
                <a:solidFill>
                  <a:srgbClr val="004978"/>
                </a:solidFill>
                <a:latin typeface="+mn-lt"/>
                <a:cs typeface="Arial MT"/>
              </a:rPr>
              <a:t>EFS</a:t>
            </a:r>
            <a:r>
              <a:rPr sz="2200" spc="-20" dirty="0" smtClean="0">
                <a:solidFill>
                  <a:srgbClr val="004978"/>
                </a:solidFill>
                <a:latin typeface="+mn-lt"/>
                <a:cs typeface="Arial MT"/>
              </a:rPr>
              <a:t> </a:t>
            </a:r>
            <a:r>
              <a:rPr sz="2200" spc="-5" dirty="0">
                <a:solidFill>
                  <a:srgbClr val="004978"/>
                </a:solidFill>
                <a:latin typeface="+mn-lt"/>
                <a:cs typeface="Arial MT"/>
              </a:rPr>
              <a:t>uses</a:t>
            </a:r>
            <a:r>
              <a:rPr sz="2200" spc="-20" dirty="0">
                <a:solidFill>
                  <a:srgbClr val="004978"/>
                </a:solidFill>
                <a:latin typeface="+mn-lt"/>
                <a:cs typeface="Arial MT"/>
              </a:rPr>
              <a:t> </a:t>
            </a:r>
            <a:r>
              <a:rPr sz="2200" dirty="0">
                <a:solidFill>
                  <a:srgbClr val="004978"/>
                </a:solidFill>
                <a:latin typeface="+mn-lt"/>
                <a:cs typeface="Arial MT"/>
              </a:rPr>
              <a:t>NTFS</a:t>
            </a:r>
            <a:r>
              <a:rPr sz="2200" spc="-30" dirty="0">
                <a:solidFill>
                  <a:srgbClr val="004978"/>
                </a:solidFill>
                <a:latin typeface="+mn-lt"/>
                <a:cs typeface="Arial MT"/>
              </a:rPr>
              <a:t> </a:t>
            </a:r>
            <a:r>
              <a:rPr sz="2200" dirty="0">
                <a:solidFill>
                  <a:srgbClr val="004978"/>
                </a:solidFill>
                <a:latin typeface="+mn-lt"/>
                <a:cs typeface="Arial MT"/>
              </a:rPr>
              <a:t>file</a:t>
            </a:r>
            <a:r>
              <a:rPr sz="2200" spc="-20" dirty="0">
                <a:solidFill>
                  <a:srgbClr val="004978"/>
                </a:solidFill>
                <a:latin typeface="+mn-lt"/>
                <a:cs typeface="Arial MT"/>
              </a:rPr>
              <a:t> </a:t>
            </a:r>
            <a:r>
              <a:rPr sz="2200" spc="-5" dirty="0" smtClean="0">
                <a:solidFill>
                  <a:srgbClr val="004978"/>
                </a:solidFill>
                <a:latin typeface="+mn-lt"/>
                <a:cs typeface="Arial MT"/>
              </a:rPr>
              <a:t>system</a:t>
            </a:r>
            <a:r>
              <a:rPr lang="en-US" sz="2200" spc="-5" dirty="0" smtClean="0">
                <a:solidFill>
                  <a:srgbClr val="004978"/>
                </a:solidFill>
                <a:latin typeface="+mn-lt"/>
                <a:cs typeface="Arial MT"/>
              </a:rPr>
              <a:t>.</a:t>
            </a:r>
          </a:p>
          <a:p>
            <a:pPr marL="584200" lvl="2" indent="-115570">
              <a:buClr>
                <a:srgbClr val="000000"/>
              </a:buClr>
              <a:buChar char="•"/>
              <a:tabLst>
                <a:tab pos="584835" algn="l"/>
              </a:tabLst>
            </a:pPr>
            <a:r>
              <a:rPr lang="en-US" sz="2200" spc="-5" dirty="0" smtClean="0">
                <a:solidFill>
                  <a:srgbClr val="004978"/>
                </a:solidFill>
                <a:latin typeface="+mn-lt"/>
                <a:cs typeface="Arial MT"/>
              </a:rPr>
              <a:t> Any </a:t>
            </a:r>
            <a:r>
              <a:rPr lang="en-US" sz="2200" spc="-5" dirty="0">
                <a:solidFill>
                  <a:srgbClr val="004978"/>
                </a:solidFill>
                <a:latin typeface="+mn-lt"/>
                <a:cs typeface="Arial MT"/>
              </a:rPr>
              <a:t>file created in an encrypted folder or added to an encrypted folder is automatically encrypted.</a:t>
            </a:r>
            <a:endParaRPr sz="2200" spc="-5" dirty="0">
              <a:solidFill>
                <a:srgbClr val="004978"/>
              </a:solidFill>
              <a:latin typeface="+mn-lt"/>
              <a:cs typeface="Arial MT"/>
            </a:endParaRPr>
          </a:p>
          <a:p>
            <a:pPr marL="184785" indent="-172720">
              <a:lnSpc>
                <a:spcPct val="100000"/>
              </a:lnSpc>
              <a:spcBef>
                <a:spcPts val="1085"/>
              </a:spcBef>
              <a:buClr>
                <a:srgbClr val="004978"/>
              </a:buClr>
              <a:buFont typeface="Arial MT"/>
              <a:buChar char="•"/>
              <a:tabLst>
                <a:tab pos="185420" algn="l"/>
              </a:tabLst>
            </a:pPr>
            <a:r>
              <a:rPr lang="en-US" sz="2400" b="1" dirty="0" smtClean="0">
                <a:latin typeface="+mn-lt"/>
                <a:cs typeface="Arial"/>
              </a:rPr>
              <a:t>Full </a:t>
            </a:r>
            <a:r>
              <a:rPr lang="en-US" sz="2400" b="1" dirty="0">
                <a:latin typeface="+mn-lt"/>
                <a:cs typeface="Arial"/>
              </a:rPr>
              <a:t>Disk Encryption (FDE)</a:t>
            </a:r>
          </a:p>
          <a:p>
            <a:pPr marL="355600" lvl="1" indent="-114935" algn="just">
              <a:buClr>
                <a:srgbClr val="FF6200"/>
              </a:buClr>
              <a:buChar char="•"/>
              <a:tabLst>
                <a:tab pos="355600" algn="l"/>
              </a:tabLst>
            </a:pPr>
            <a:r>
              <a:rPr lang="en-US" sz="2200" dirty="0" smtClean="0">
                <a:solidFill>
                  <a:srgbClr val="004978"/>
                </a:solidFill>
                <a:latin typeface="+mn-lt"/>
                <a:cs typeface="Arial MT"/>
              </a:rPr>
              <a:t> FDE </a:t>
            </a:r>
            <a:r>
              <a:rPr lang="en-US" sz="2200" dirty="0">
                <a:solidFill>
                  <a:srgbClr val="004978"/>
                </a:solidFill>
                <a:latin typeface="+mn-lt"/>
                <a:cs typeface="Arial MT"/>
              </a:rPr>
              <a:t>protects all data on a hard drive</a:t>
            </a:r>
          </a:p>
          <a:p>
            <a:pPr marL="355600" marR="5080" lvl="1" indent="-114935" algn="just">
              <a:buClr>
                <a:srgbClr val="FF6200"/>
              </a:buClr>
              <a:buChar char="•"/>
              <a:tabLst>
                <a:tab pos="355600" algn="l"/>
              </a:tabLst>
            </a:pPr>
            <a:r>
              <a:rPr lang="en-US" sz="2200" dirty="0" smtClean="0">
                <a:solidFill>
                  <a:srgbClr val="004978"/>
                </a:solidFill>
                <a:latin typeface="+mn-lt"/>
                <a:cs typeface="Arial MT"/>
              </a:rPr>
              <a:t> Example</a:t>
            </a:r>
            <a:r>
              <a:rPr lang="en-US" sz="2200" dirty="0">
                <a:solidFill>
                  <a:srgbClr val="004978"/>
                </a:solidFill>
                <a:latin typeface="+mn-lt"/>
                <a:cs typeface="Arial MT"/>
              </a:rPr>
              <a:t>: BitLocker drive encryption software that is included in Microsoft  Windows</a:t>
            </a:r>
          </a:p>
          <a:p>
            <a:pPr marL="355600" lvl="1" indent="-114935" algn="just">
              <a:buClr>
                <a:srgbClr val="FF6200"/>
              </a:buClr>
              <a:buChar char="•"/>
              <a:tabLst>
                <a:tab pos="355600" algn="l"/>
              </a:tabLst>
            </a:pPr>
            <a:r>
              <a:rPr lang="en-US" sz="2200" dirty="0" smtClean="0">
                <a:solidFill>
                  <a:srgbClr val="004978"/>
                </a:solidFill>
                <a:latin typeface="+mn-lt"/>
                <a:cs typeface="Arial MT"/>
              </a:rPr>
              <a:t> BitLocker </a:t>
            </a:r>
            <a:r>
              <a:rPr lang="en-US" sz="2200" dirty="0">
                <a:solidFill>
                  <a:srgbClr val="004978"/>
                </a:solidFill>
                <a:latin typeface="+mn-lt"/>
                <a:cs typeface="Arial MT"/>
              </a:rPr>
              <a:t>encrypts the entire system volume, including the </a:t>
            </a:r>
            <a:r>
              <a:rPr lang="en-US" sz="2200" dirty="0" smtClean="0">
                <a:solidFill>
                  <a:srgbClr val="004978"/>
                </a:solidFill>
                <a:latin typeface="+mn-lt"/>
                <a:cs typeface="Arial MT"/>
              </a:rPr>
              <a:t>Windows Registry</a:t>
            </a:r>
            <a:endParaRPr lang="en-US" sz="2200" dirty="0">
              <a:solidFill>
                <a:srgbClr val="004978"/>
              </a:solidFill>
              <a:latin typeface="+mn-lt"/>
              <a:cs typeface="Arial MT"/>
            </a:endParaRPr>
          </a:p>
          <a:p>
            <a:pPr marL="355600" marR="179070" lvl="1" indent="-114935" algn="just">
              <a:buClr>
                <a:srgbClr val="FF6200"/>
              </a:buClr>
              <a:buChar char="•"/>
              <a:tabLst>
                <a:tab pos="355600" algn="l"/>
              </a:tabLst>
            </a:pPr>
            <a:r>
              <a:rPr lang="en-US" sz="2200" dirty="0" smtClean="0">
                <a:solidFill>
                  <a:srgbClr val="004978"/>
                </a:solidFill>
                <a:latin typeface="+mn-lt"/>
                <a:cs typeface="Arial MT"/>
              </a:rPr>
              <a:t> Prevents </a:t>
            </a:r>
            <a:r>
              <a:rPr lang="en-US" sz="2200" dirty="0">
                <a:solidFill>
                  <a:srgbClr val="004978"/>
                </a:solidFill>
                <a:latin typeface="+mn-lt"/>
                <a:cs typeface="Arial MT"/>
              </a:rPr>
              <a:t>attackers from accessing data by booting from another OS or  placing the hard drive in </a:t>
            </a:r>
            <a:r>
              <a:rPr lang="en-US" sz="2200" dirty="0" smtClean="0">
                <a:solidFill>
                  <a:srgbClr val="004978"/>
                </a:solidFill>
                <a:latin typeface="+mn-lt"/>
                <a:cs typeface="Arial MT"/>
              </a:rPr>
              <a:t>another computer</a:t>
            </a:r>
            <a:endParaRPr sz="2200" dirty="0">
              <a:latin typeface="+mn-lt"/>
              <a:cs typeface="Arial MT"/>
            </a:endParaRPr>
          </a:p>
        </p:txBody>
      </p:sp>
    </p:spTree>
    <p:extLst>
      <p:ext uri="{BB962C8B-B14F-4D97-AF65-F5344CB8AC3E}">
        <p14:creationId xmlns:p14="http://schemas.microsoft.com/office/powerpoint/2010/main" val="39168595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smtClean="0">
                <a:latin typeface="+mn-lt"/>
              </a:rPr>
              <a:t>Using Cryptography - </a:t>
            </a:r>
            <a:r>
              <a:rPr lang="en-US" sz="2700" dirty="0" err="1">
                <a:solidFill>
                  <a:srgbClr val="00B050"/>
                </a:solidFill>
                <a:latin typeface="+mn-lt"/>
              </a:rPr>
              <a:t>B</a:t>
            </a:r>
            <a:r>
              <a:rPr lang="en-US" sz="2700" dirty="0" err="1" smtClean="0">
                <a:solidFill>
                  <a:srgbClr val="00B050"/>
                </a:solidFill>
                <a:latin typeface="+mn-lt"/>
              </a:rPr>
              <a:t>lockchain</a:t>
            </a:r>
            <a:endParaRPr lang="en-US" sz="2700" dirty="0">
              <a:solidFill>
                <a:srgbClr val="00B050"/>
              </a:solidFill>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90054" y="1121855"/>
            <a:ext cx="11873345" cy="3214341"/>
          </a:xfrm>
          <a:prstGeom prst="rect">
            <a:avLst/>
          </a:prstGeom>
        </p:spPr>
        <p:txBody>
          <a:bodyPr vert="horz" wrap="square" lIns="0" tIns="13335" rIns="0" bIns="0" rtlCol="0">
            <a:spAutoFit/>
          </a:bodyPr>
          <a:lstStyle/>
          <a:p>
            <a:pPr marL="184785" marR="43180" indent="-172720" algn="just">
              <a:spcBef>
                <a:spcPts val="600"/>
              </a:spcBef>
              <a:spcAft>
                <a:spcPts val="600"/>
              </a:spcAft>
              <a:buClr>
                <a:srgbClr val="004978"/>
              </a:buClr>
              <a:buChar char="•"/>
              <a:tabLst>
                <a:tab pos="185420" algn="l"/>
              </a:tabLst>
            </a:pPr>
            <a:r>
              <a:rPr sz="2400" dirty="0" smtClean="0">
                <a:latin typeface="+mn-lt"/>
                <a:cs typeface="Arial MT"/>
              </a:rPr>
              <a:t>A</a:t>
            </a:r>
            <a:r>
              <a:rPr sz="2400" spc="-65" dirty="0" smtClean="0">
                <a:latin typeface="+mn-lt"/>
                <a:cs typeface="Arial MT"/>
              </a:rPr>
              <a:t> </a:t>
            </a:r>
            <a:r>
              <a:rPr sz="2400" b="1" dirty="0">
                <a:latin typeface="+mn-lt"/>
                <a:cs typeface="Arial"/>
              </a:rPr>
              <a:t>blockchain</a:t>
            </a:r>
            <a:r>
              <a:rPr sz="2400" b="1" spc="-30" dirty="0">
                <a:latin typeface="+mn-lt"/>
                <a:cs typeface="Arial"/>
              </a:rPr>
              <a:t> </a:t>
            </a:r>
            <a:r>
              <a:rPr sz="2400" spc="-5" dirty="0">
                <a:latin typeface="+mn-lt"/>
                <a:cs typeface="Arial MT"/>
              </a:rPr>
              <a:t>is</a:t>
            </a:r>
            <a:r>
              <a:rPr sz="2400" dirty="0">
                <a:latin typeface="+mn-lt"/>
                <a:cs typeface="Arial MT"/>
              </a:rPr>
              <a:t> </a:t>
            </a:r>
            <a:r>
              <a:rPr sz="2400" spc="-5" dirty="0">
                <a:latin typeface="+mn-lt"/>
                <a:cs typeface="Arial MT"/>
              </a:rPr>
              <a:t>a</a:t>
            </a:r>
            <a:r>
              <a:rPr sz="2400" dirty="0">
                <a:latin typeface="+mn-lt"/>
                <a:cs typeface="Arial MT"/>
              </a:rPr>
              <a:t> shared,</a:t>
            </a:r>
            <a:r>
              <a:rPr sz="2400" spc="-20" dirty="0">
                <a:latin typeface="+mn-lt"/>
                <a:cs typeface="Arial MT"/>
              </a:rPr>
              <a:t> </a:t>
            </a:r>
            <a:r>
              <a:rPr sz="2400" dirty="0">
                <a:latin typeface="+mn-lt"/>
                <a:cs typeface="Arial MT"/>
              </a:rPr>
              <a:t>immutable</a:t>
            </a:r>
            <a:r>
              <a:rPr sz="2400" spc="-20" dirty="0">
                <a:latin typeface="+mn-lt"/>
                <a:cs typeface="Arial MT"/>
              </a:rPr>
              <a:t> </a:t>
            </a:r>
            <a:r>
              <a:rPr sz="2400" spc="-5" dirty="0">
                <a:latin typeface="+mn-lt"/>
                <a:cs typeface="Arial MT"/>
              </a:rPr>
              <a:t>ledger</a:t>
            </a:r>
            <a:r>
              <a:rPr sz="2400" dirty="0">
                <a:latin typeface="+mn-lt"/>
                <a:cs typeface="Arial MT"/>
              </a:rPr>
              <a:t> that</a:t>
            </a:r>
            <a:r>
              <a:rPr sz="2400" spc="-20" dirty="0">
                <a:latin typeface="+mn-lt"/>
                <a:cs typeface="Arial MT"/>
              </a:rPr>
              <a:t> </a:t>
            </a:r>
            <a:r>
              <a:rPr sz="2400" dirty="0">
                <a:latin typeface="+mn-lt"/>
                <a:cs typeface="Arial MT"/>
              </a:rPr>
              <a:t>facilitates</a:t>
            </a:r>
            <a:r>
              <a:rPr sz="2400" spc="-25" dirty="0">
                <a:latin typeface="+mn-lt"/>
                <a:cs typeface="Arial MT"/>
              </a:rPr>
              <a:t> </a:t>
            </a:r>
            <a:r>
              <a:rPr sz="2400" dirty="0">
                <a:latin typeface="+mn-lt"/>
                <a:cs typeface="Arial MT"/>
              </a:rPr>
              <a:t>the</a:t>
            </a:r>
            <a:r>
              <a:rPr sz="2400" spc="-10" dirty="0">
                <a:latin typeface="+mn-lt"/>
                <a:cs typeface="Arial MT"/>
              </a:rPr>
              <a:t> </a:t>
            </a:r>
            <a:r>
              <a:rPr sz="2400" spc="-5" dirty="0">
                <a:latin typeface="+mn-lt"/>
                <a:cs typeface="Arial MT"/>
              </a:rPr>
              <a:t>process</a:t>
            </a:r>
            <a:r>
              <a:rPr sz="2400" spc="-10" dirty="0">
                <a:latin typeface="+mn-lt"/>
                <a:cs typeface="Arial MT"/>
              </a:rPr>
              <a:t> </a:t>
            </a:r>
            <a:r>
              <a:rPr sz="2400" dirty="0">
                <a:latin typeface="+mn-lt"/>
                <a:cs typeface="Arial MT"/>
              </a:rPr>
              <a:t>of </a:t>
            </a:r>
            <a:r>
              <a:rPr sz="2400" spc="-320" dirty="0">
                <a:latin typeface="+mn-lt"/>
                <a:cs typeface="Arial MT"/>
              </a:rPr>
              <a:t> </a:t>
            </a:r>
            <a:r>
              <a:rPr sz="2400" dirty="0">
                <a:latin typeface="+mn-lt"/>
                <a:cs typeface="Arial MT"/>
              </a:rPr>
              <a:t>recording</a:t>
            </a:r>
            <a:r>
              <a:rPr sz="2400" spc="-10" dirty="0">
                <a:latin typeface="+mn-lt"/>
                <a:cs typeface="Arial MT"/>
              </a:rPr>
              <a:t> </a:t>
            </a:r>
            <a:r>
              <a:rPr sz="2400" dirty="0">
                <a:latin typeface="+mn-lt"/>
                <a:cs typeface="Arial MT"/>
              </a:rPr>
              <a:t>transactions</a:t>
            </a:r>
            <a:r>
              <a:rPr sz="2400" spc="-10" dirty="0">
                <a:latin typeface="+mn-lt"/>
                <a:cs typeface="Arial MT"/>
              </a:rPr>
              <a:t> </a:t>
            </a:r>
            <a:r>
              <a:rPr sz="2400" dirty="0">
                <a:latin typeface="+mn-lt"/>
                <a:cs typeface="Arial MT"/>
              </a:rPr>
              <a:t>and</a:t>
            </a:r>
            <a:r>
              <a:rPr sz="2400" spc="-20" dirty="0">
                <a:latin typeface="+mn-lt"/>
                <a:cs typeface="Arial MT"/>
              </a:rPr>
              <a:t> </a:t>
            </a:r>
            <a:r>
              <a:rPr sz="2400" dirty="0">
                <a:latin typeface="+mn-lt"/>
                <a:cs typeface="Arial MT"/>
              </a:rPr>
              <a:t>tracking</a:t>
            </a:r>
            <a:r>
              <a:rPr sz="2400" spc="-5" dirty="0">
                <a:latin typeface="+mn-lt"/>
                <a:cs typeface="Arial MT"/>
              </a:rPr>
              <a:t> </a:t>
            </a:r>
            <a:r>
              <a:rPr sz="2400" dirty="0">
                <a:latin typeface="+mn-lt"/>
                <a:cs typeface="Arial MT"/>
              </a:rPr>
              <a:t>assets</a:t>
            </a:r>
            <a:r>
              <a:rPr sz="2400" spc="-10" dirty="0">
                <a:latin typeface="+mn-lt"/>
                <a:cs typeface="Arial MT"/>
              </a:rPr>
              <a:t> </a:t>
            </a:r>
            <a:r>
              <a:rPr sz="2400" spc="-5" dirty="0">
                <a:latin typeface="+mn-lt"/>
                <a:cs typeface="Arial MT"/>
              </a:rPr>
              <a:t>in a </a:t>
            </a:r>
            <a:r>
              <a:rPr sz="2400" dirty="0">
                <a:latin typeface="+mn-lt"/>
                <a:cs typeface="Arial MT"/>
              </a:rPr>
              <a:t>business</a:t>
            </a:r>
            <a:r>
              <a:rPr sz="2400" spc="-10" dirty="0">
                <a:latin typeface="+mn-lt"/>
                <a:cs typeface="Arial MT"/>
              </a:rPr>
              <a:t> </a:t>
            </a:r>
            <a:r>
              <a:rPr sz="2400" dirty="0">
                <a:latin typeface="+mn-lt"/>
                <a:cs typeface="Arial MT"/>
              </a:rPr>
              <a:t>network</a:t>
            </a:r>
          </a:p>
          <a:p>
            <a:pPr marL="184785" marR="79375" indent="-172720" algn="just">
              <a:spcBef>
                <a:spcPts val="600"/>
              </a:spcBef>
              <a:spcAft>
                <a:spcPts val="600"/>
              </a:spcAft>
              <a:buClr>
                <a:srgbClr val="004978"/>
              </a:buClr>
              <a:buChar char="•"/>
              <a:tabLst>
                <a:tab pos="185420" algn="l"/>
              </a:tabLst>
            </a:pPr>
            <a:r>
              <a:rPr sz="2400" dirty="0">
                <a:latin typeface="+mn-lt"/>
                <a:cs typeface="Arial MT"/>
              </a:rPr>
              <a:t>Blockchain</a:t>
            </a:r>
            <a:r>
              <a:rPr sz="2400" spc="-10" dirty="0">
                <a:latin typeface="+mn-lt"/>
                <a:cs typeface="Arial MT"/>
              </a:rPr>
              <a:t> </a:t>
            </a:r>
            <a:r>
              <a:rPr sz="2400" dirty="0">
                <a:latin typeface="+mn-lt"/>
                <a:cs typeface="Arial MT"/>
              </a:rPr>
              <a:t>technology</a:t>
            </a:r>
            <a:r>
              <a:rPr sz="2400" spc="-5" dirty="0">
                <a:latin typeface="+mn-lt"/>
                <a:cs typeface="Arial MT"/>
              </a:rPr>
              <a:t> allows</a:t>
            </a:r>
            <a:r>
              <a:rPr sz="2400" spc="20" dirty="0">
                <a:latin typeface="+mn-lt"/>
                <a:cs typeface="Arial MT"/>
              </a:rPr>
              <a:t> </a:t>
            </a:r>
            <a:r>
              <a:rPr sz="2400" spc="-5" dirty="0">
                <a:latin typeface="+mn-lt"/>
                <a:cs typeface="Arial MT"/>
              </a:rPr>
              <a:t>a</a:t>
            </a:r>
            <a:r>
              <a:rPr sz="2400" spc="10" dirty="0">
                <a:latin typeface="+mn-lt"/>
                <a:cs typeface="Arial MT"/>
              </a:rPr>
              <a:t> </a:t>
            </a:r>
            <a:r>
              <a:rPr sz="2400" dirty="0">
                <a:latin typeface="+mn-lt"/>
                <a:cs typeface="Arial MT"/>
              </a:rPr>
              <a:t>network</a:t>
            </a:r>
            <a:r>
              <a:rPr sz="2400" spc="5" dirty="0">
                <a:latin typeface="+mn-lt"/>
                <a:cs typeface="Arial MT"/>
              </a:rPr>
              <a:t> </a:t>
            </a:r>
            <a:r>
              <a:rPr sz="2400" dirty="0">
                <a:latin typeface="+mn-lt"/>
                <a:cs typeface="Arial MT"/>
              </a:rPr>
              <a:t>of</a:t>
            </a:r>
            <a:r>
              <a:rPr sz="2400" spc="-5" dirty="0">
                <a:latin typeface="+mn-lt"/>
                <a:cs typeface="Arial MT"/>
              </a:rPr>
              <a:t> </a:t>
            </a:r>
            <a:r>
              <a:rPr sz="2400" dirty="0">
                <a:latin typeface="+mn-lt"/>
                <a:cs typeface="Arial MT"/>
              </a:rPr>
              <a:t>computers</a:t>
            </a:r>
            <a:r>
              <a:rPr sz="2400" spc="-35" dirty="0">
                <a:latin typeface="+mn-lt"/>
                <a:cs typeface="Arial MT"/>
              </a:rPr>
              <a:t> </a:t>
            </a:r>
            <a:r>
              <a:rPr sz="2400" dirty="0">
                <a:latin typeface="+mn-lt"/>
                <a:cs typeface="Arial MT"/>
              </a:rPr>
              <a:t>to </a:t>
            </a:r>
            <a:r>
              <a:rPr sz="2400" spc="-5" dirty="0">
                <a:latin typeface="+mn-lt"/>
                <a:cs typeface="Arial MT"/>
              </a:rPr>
              <a:t>agree</a:t>
            </a:r>
            <a:r>
              <a:rPr sz="2400" spc="10" dirty="0">
                <a:latin typeface="+mn-lt"/>
                <a:cs typeface="Arial MT"/>
              </a:rPr>
              <a:t> </a:t>
            </a:r>
            <a:r>
              <a:rPr sz="2400" dirty="0">
                <a:latin typeface="+mn-lt"/>
                <a:cs typeface="Arial MT"/>
              </a:rPr>
              <a:t>at</a:t>
            </a:r>
            <a:r>
              <a:rPr sz="2400" spc="-5" dirty="0">
                <a:latin typeface="+mn-lt"/>
                <a:cs typeface="Arial MT"/>
              </a:rPr>
              <a:t> regular </a:t>
            </a:r>
            <a:r>
              <a:rPr sz="2400" spc="-320" dirty="0">
                <a:latin typeface="+mn-lt"/>
                <a:cs typeface="Arial MT"/>
              </a:rPr>
              <a:t> </a:t>
            </a:r>
            <a:r>
              <a:rPr sz="2400" spc="-5" dirty="0">
                <a:latin typeface="+mn-lt"/>
                <a:cs typeface="Arial MT"/>
              </a:rPr>
              <a:t>intervals</a:t>
            </a:r>
            <a:r>
              <a:rPr sz="2400" spc="10" dirty="0">
                <a:latin typeface="+mn-lt"/>
                <a:cs typeface="Arial MT"/>
              </a:rPr>
              <a:t> </a:t>
            </a:r>
            <a:r>
              <a:rPr sz="2400" dirty="0">
                <a:latin typeface="+mn-lt"/>
                <a:cs typeface="Arial MT"/>
              </a:rPr>
              <a:t>on</a:t>
            </a:r>
            <a:r>
              <a:rPr sz="2400" spc="-5" dirty="0">
                <a:latin typeface="+mn-lt"/>
                <a:cs typeface="Arial MT"/>
              </a:rPr>
              <a:t> </a:t>
            </a:r>
            <a:r>
              <a:rPr sz="2400" dirty="0">
                <a:latin typeface="+mn-lt"/>
                <a:cs typeface="Arial MT"/>
              </a:rPr>
              <a:t>the</a:t>
            </a:r>
            <a:r>
              <a:rPr sz="2400" spc="-20" dirty="0">
                <a:latin typeface="+mn-lt"/>
                <a:cs typeface="Arial MT"/>
              </a:rPr>
              <a:t> </a:t>
            </a:r>
            <a:r>
              <a:rPr sz="2400" dirty="0">
                <a:latin typeface="+mn-lt"/>
                <a:cs typeface="Arial MT"/>
              </a:rPr>
              <a:t>true</a:t>
            </a:r>
            <a:r>
              <a:rPr sz="2400" spc="-5" dirty="0">
                <a:latin typeface="+mn-lt"/>
                <a:cs typeface="Arial MT"/>
              </a:rPr>
              <a:t> </a:t>
            </a:r>
            <a:r>
              <a:rPr sz="2400" dirty="0">
                <a:latin typeface="+mn-lt"/>
                <a:cs typeface="Arial MT"/>
              </a:rPr>
              <a:t>state</a:t>
            </a:r>
            <a:r>
              <a:rPr sz="2400" spc="-5" dirty="0">
                <a:latin typeface="+mn-lt"/>
                <a:cs typeface="Arial MT"/>
              </a:rPr>
              <a:t> </a:t>
            </a:r>
            <a:r>
              <a:rPr sz="2400" dirty="0">
                <a:latin typeface="+mn-lt"/>
                <a:cs typeface="Arial MT"/>
              </a:rPr>
              <a:t>of</a:t>
            </a:r>
            <a:r>
              <a:rPr sz="2400" spc="-20" dirty="0">
                <a:latin typeface="+mn-lt"/>
                <a:cs typeface="Arial MT"/>
              </a:rPr>
              <a:t> </a:t>
            </a:r>
            <a:r>
              <a:rPr sz="2400" spc="-5" dirty="0">
                <a:latin typeface="+mn-lt"/>
                <a:cs typeface="Arial MT"/>
              </a:rPr>
              <a:t>a</a:t>
            </a:r>
            <a:r>
              <a:rPr sz="2400" spc="5" dirty="0">
                <a:latin typeface="+mn-lt"/>
                <a:cs typeface="Arial MT"/>
              </a:rPr>
              <a:t> </a:t>
            </a:r>
            <a:r>
              <a:rPr sz="2400" dirty="0">
                <a:latin typeface="+mn-lt"/>
                <a:cs typeface="Arial MT"/>
              </a:rPr>
              <a:t>distributed</a:t>
            </a:r>
            <a:r>
              <a:rPr sz="2400" spc="-20" dirty="0">
                <a:latin typeface="+mn-lt"/>
                <a:cs typeface="Arial MT"/>
              </a:rPr>
              <a:t> </a:t>
            </a:r>
            <a:r>
              <a:rPr sz="2400" dirty="0">
                <a:latin typeface="+mn-lt"/>
                <a:cs typeface="Arial MT"/>
              </a:rPr>
              <a:t>ledger</a:t>
            </a:r>
          </a:p>
          <a:p>
            <a:pPr marL="184785" indent="-172720" algn="just">
              <a:spcBef>
                <a:spcPts val="600"/>
              </a:spcBef>
              <a:spcAft>
                <a:spcPts val="600"/>
              </a:spcAft>
              <a:buClr>
                <a:srgbClr val="004978"/>
              </a:buClr>
              <a:buChar char="•"/>
              <a:tabLst>
                <a:tab pos="185420" algn="l"/>
              </a:tabLst>
            </a:pPr>
            <a:r>
              <a:rPr sz="2400" dirty="0">
                <a:latin typeface="+mn-lt"/>
                <a:cs typeface="Arial MT"/>
              </a:rPr>
              <a:t>It</a:t>
            </a:r>
            <a:r>
              <a:rPr sz="2400" spc="-10" dirty="0">
                <a:latin typeface="+mn-lt"/>
                <a:cs typeface="Arial MT"/>
              </a:rPr>
              <a:t> </a:t>
            </a:r>
            <a:r>
              <a:rPr sz="2400" spc="-5" dirty="0">
                <a:latin typeface="+mn-lt"/>
                <a:cs typeface="Arial MT"/>
              </a:rPr>
              <a:t>is</a:t>
            </a:r>
            <a:r>
              <a:rPr sz="2400" spc="5" dirty="0">
                <a:latin typeface="+mn-lt"/>
                <a:cs typeface="Arial MT"/>
              </a:rPr>
              <a:t> </a:t>
            </a:r>
            <a:r>
              <a:rPr sz="2400" spc="-5" dirty="0">
                <a:latin typeface="+mn-lt"/>
                <a:cs typeface="Arial MT"/>
              </a:rPr>
              <a:t>a</a:t>
            </a:r>
            <a:r>
              <a:rPr sz="2400" dirty="0">
                <a:latin typeface="+mn-lt"/>
                <a:cs typeface="Arial MT"/>
              </a:rPr>
              <a:t> </a:t>
            </a:r>
            <a:r>
              <a:rPr sz="2400" spc="-5" dirty="0">
                <a:latin typeface="+mn-lt"/>
                <a:cs typeface="Arial MT"/>
              </a:rPr>
              <a:t>system</a:t>
            </a:r>
            <a:r>
              <a:rPr sz="2400" spc="5" dirty="0">
                <a:latin typeface="+mn-lt"/>
                <a:cs typeface="Arial MT"/>
              </a:rPr>
              <a:t> </a:t>
            </a:r>
            <a:r>
              <a:rPr sz="2400" spc="-5" dirty="0">
                <a:latin typeface="+mn-lt"/>
                <a:cs typeface="Arial MT"/>
              </a:rPr>
              <a:t>in</a:t>
            </a:r>
            <a:r>
              <a:rPr sz="2400" spc="5" dirty="0">
                <a:latin typeface="+mn-lt"/>
                <a:cs typeface="Arial MT"/>
              </a:rPr>
              <a:t> </a:t>
            </a:r>
            <a:r>
              <a:rPr sz="2400" spc="-5" dirty="0">
                <a:latin typeface="+mn-lt"/>
                <a:cs typeface="Arial MT"/>
              </a:rPr>
              <a:t>which</a:t>
            </a:r>
            <a:r>
              <a:rPr sz="2400" spc="25" dirty="0">
                <a:latin typeface="+mn-lt"/>
                <a:cs typeface="Arial MT"/>
              </a:rPr>
              <a:t> </a:t>
            </a:r>
            <a:r>
              <a:rPr sz="2400" spc="-5" dirty="0">
                <a:latin typeface="+mn-lt"/>
                <a:cs typeface="Arial MT"/>
              </a:rPr>
              <a:t>a</a:t>
            </a:r>
            <a:r>
              <a:rPr sz="2400" dirty="0">
                <a:latin typeface="+mn-lt"/>
                <a:cs typeface="Arial MT"/>
              </a:rPr>
              <a:t> record</a:t>
            </a:r>
            <a:r>
              <a:rPr sz="2400" spc="10" dirty="0">
                <a:latin typeface="+mn-lt"/>
                <a:cs typeface="Arial MT"/>
              </a:rPr>
              <a:t> </a:t>
            </a:r>
            <a:r>
              <a:rPr sz="2400" dirty="0">
                <a:latin typeface="+mn-lt"/>
                <a:cs typeface="Arial MT"/>
              </a:rPr>
              <a:t>of</a:t>
            </a:r>
            <a:r>
              <a:rPr sz="2400" spc="-5" dirty="0">
                <a:latin typeface="+mn-lt"/>
                <a:cs typeface="Arial MT"/>
              </a:rPr>
              <a:t> </a:t>
            </a:r>
            <a:r>
              <a:rPr sz="2400" dirty="0">
                <a:latin typeface="+mn-lt"/>
                <a:cs typeface="Arial MT"/>
              </a:rPr>
              <a:t>transactions</a:t>
            </a:r>
            <a:r>
              <a:rPr sz="2400" spc="-20" dirty="0">
                <a:latin typeface="+mn-lt"/>
                <a:cs typeface="Arial MT"/>
              </a:rPr>
              <a:t> </a:t>
            </a:r>
            <a:r>
              <a:rPr sz="2400" dirty="0">
                <a:latin typeface="+mn-lt"/>
                <a:cs typeface="Arial MT"/>
              </a:rPr>
              <a:t>made</a:t>
            </a:r>
            <a:r>
              <a:rPr sz="2400" spc="-15" dirty="0">
                <a:latin typeface="+mn-lt"/>
                <a:cs typeface="Arial MT"/>
              </a:rPr>
              <a:t> </a:t>
            </a:r>
            <a:r>
              <a:rPr sz="2400" spc="-5" dirty="0">
                <a:latin typeface="+mn-lt"/>
                <a:cs typeface="Arial MT"/>
              </a:rPr>
              <a:t>is</a:t>
            </a:r>
            <a:r>
              <a:rPr sz="2400" spc="5" dirty="0">
                <a:latin typeface="+mn-lt"/>
                <a:cs typeface="Arial MT"/>
              </a:rPr>
              <a:t> </a:t>
            </a:r>
            <a:r>
              <a:rPr sz="2400" dirty="0">
                <a:latin typeface="+mn-lt"/>
                <a:cs typeface="Arial MT"/>
              </a:rPr>
              <a:t>maintained</a:t>
            </a:r>
            <a:r>
              <a:rPr sz="2400" spc="-15" dirty="0">
                <a:latin typeface="+mn-lt"/>
                <a:cs typeface="Arial MT"/>
              </a:rPr>
              <a:t> </a:t>
            </a:r>
            <a:r>
              <a:rPr sz="2400" dirty="0">
                <a:latin typeface="+mn-lt"/>
                <a:cs typeface="Arial MT"/>
              </a:rPr>
              <a:t>across</a:t>
            </a:r>
          </a:p>
          <a:p>
            <a:pPr marL="184785" algn="just">
              <a:spcBef>
                <a:spcPts val="600"/>
              </a:spcBef>
              <a:spcAft>
                <a:spcPts val="600"/>
              </a:spcAft>
            </a:pPr>
            <a:r>
              <a:rPr sz="2400" spc="-5" dirty="0">
                <a:latin typeface="+mn-lt"/>
                <a:cs typeface="Arial MT"/>
              </a:rPr>
              <a:t>several</a:t>
            </a:r>
            <a:r>
              <a:rPr sz="2400" spc="10" dirty="0">
                <a:latin typeface="+mn-lt"/>
                <a:cs typeface="Arial MT"/>
              </a:rPr>
              <a:t> </a:t>
            </a:r>
            <a:r>
              <a:rPr sz="2400" dirty="0">
                <a:latin typeface="+mn-lt"/>
                <a:cs typeface="Arial MT"/>
              </a:rPr>
              <a:t>computers</a:t>
            </a:r>
            <a:r>
              <a:rPr sz="2400" spc="-30" dirty="0">
                <a:latin typeface="+mn-lt"/>
                <a:cs typeface="Arial MT"/>
              </a:rPr>
              <a:t> </a:t>
            </a:r>
            <a:r>
              <a:rPr sz="2400" dirty="0">
                <a:latin typeface="+mn-lt"/>
                <a:cs typeface="Arial MT"/>
              </a:rPr>
              <a:t>that</a:t>
            </a:r>
            <a:r>
              <a:rPr sz="2400" spc="-5" dirty="0">
                <a:latin typeface="+mn-lt"/>
                <a:cs typeface="Arial MT"/>
              </a:rPr>
              <a:t> </a:t>
            </a:r>
            <a:r>
              <a:rPr sz="2400" dirty="0">
                <a:latin typeface="+mn-lt"/>
                <a:cs typeface="Arial MT"/>
              </a:rPr>
              <a:t>are</a:t>
            </a:r>
            <a:r>
              <a:rPr sz="2400" spc="-10" dirty="0">
                <a:latin typeface="+mn-lt"/>
                <a:cs typeface="Arial MT"/>
              </a:rPr>
              <a:t> </a:t>
            </a:r>
            <a:r>
              <a:rPr sz="2400" dirty="0">
                <a:latin typeface="+mn-lt"/>
                <a:cs typeface="Arial MT"/>
              </a:rPr>
              <a:t>linked</a:t>
            </a:r>
            <a:r>
              <a:rPr sz="2400" spc="10" dirty="0">
                <a:latin typeface="+mn-lt"/>
                <a:cs typeface="Arial MT"/>
              </a:rPr>
              <a:t> </a:t>
            </a:r>
            <a:r>
              <a:rPr sz="2400" dirty="0">
                <a:latin typeface="+mn-lt"/>
                <a:cs typeface="Arial MT"/>
              </a:rPr>
              <a:t>in</a:t>
            </a:r>
            <a:r>
              <a:rPr sz="2400" spc="-5" dirty="0">
                <a:latin typeface="+mn-lt"/>
                <a:cs typeface="Arial MT"/>
              </a:rPr>
              <a:t> </a:t>
            </a:r>
            <a:r>
              <a:rPr sz="2400" dirty="0">
                <a:latin typeface="+mn-lt"/>
                <a:cs typeface="Arial MT"/>
              </a:rPr>
              <a:t>a</a:t>
            </a:r>
            <a:r>
              <a:rPr sz="2400" spc="5" dirty="0">
                <a:latin typeface="+mn-lt"/>
                <a:cs typeface="Arial MT"/>
              </a:rPr>
              <a:t> </a:t>
            </a:r>
            <a:r>
              <a:rPr sz="2400" spc="-5" dirty="0">
                <a:latin typeface="+mn-lt"/>
                <a:cs typeface="Arial MT"/>
              </a:rPr>
              <a:t>peer-to-peer</a:t>
            </a:r>
            <a:r>
              <a:rPr sz="2400" spc="-20" dirty="0">
                <a:latin typeface="+mn-lt"/>
                <a:cs typeface="Arial MT"/>
              </a:rPr>
              <a:t> </a:t>
            </a:r>
            <a:r>
              <a:rPr sz="2400" spc="-5" dirty="0">
                <a:latin typeface="+mn-lt"/>
                <a:cs typeface="Arial MT"/>
              </a:rPr>
              <a:t>network</a:t>
            </a:r>
            <a:endParaRPr sz="2400" dirty="0">
              <a:latin typeface="+mn-lt"/>
              <a:cs typeface="Arial MT"/>
            </a:endParaRPr>
          </a:p>
          <a:p>
            <a:pPr marL="184785" marR="629285" indent="-172720" algn="just">
              <a:spcBef>
                <a:spcPts val="600"/>
              </a:spcBef>
              <a:spcAft>
                <a:spcPts val="600"/>
              </a:spcAft>
              <a:buClr>
                <a:srgbClr val="004978"/>
              </a:buClr>
              <a:buChar char="•"/>
              <a:tabLst>
                <a:tab pos="185420" algn="l"/>
              </a:tabLst>
            </a:pPr>
            <a:r>
              <a:rPr sz="2400" dirty="0">
                <a:latin typeface="+mn-lt"/>
                <a:cs typeface="Arial MT"/>
              </a:rPr>
              <a:t>Blockchain </a:t>
            </a:r>
            <a:r>
              <a:rPr sz="2400" spc="-5" dirty="0">
                <a:latin typeface="+mn-lt"/>
                <a:cs typeface="Arial MT"/>
              </a:rPr>
              <a:t>relies </a:t>
            </a:r>
            <a:r>
              <a:rPr sz="2400" dirty="0">
                <a:latin typeface="+mn-lt"/>
                <a:cs typeface="Arial MT"/>
              </a:rPr>
              <a:t>on cryptographic hash algorithms to records its </a:t>
            </a:r>
            <a:r>
              <a:rPr sz="2400" spc="-320" dirty="0">
                <a:latin typeface="+mn-lt"/>
                <a:cs typeface="Arial MT"/>
              </a:rPr>
              <a:t> </a:t>
            </a:r>
            <a:r>
              <a:rPr sz="2400" dirty="0">
                <a:latin typeface="+mn-lt"/>
                <a:cs typeface="Arial MT"/>
              </a:rPr>
              <a:t>transactions</a:t>
            </a:r>
          </a:p>
        </p:txBody>
      </p:sp>
    </p:spTree>
    <p:extLst>
      <p:ext uri="{BB962C8B-B14F-4D97-AF65-F5344CB8AC3E}">
        <p14:creationId xmlns:p14="http://schemas.microsoft.com/office/powerpoint/2010/main" val="13204426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smtClean="0">
                <a:latin typeface="+mn-lt"/>
              </a:rPr>
              <a:t>Using Cryptography - </a:t>
            </a:r>
            <a:r>
              <a:rPr lang="en-US" sz="2700" dirty="0" err="1">
                <a:solidFill>
                  <a:srgbClr val="00B050"/>
                </a:solidFill>
              </a:rPr>
              <a:t>Blockchain</a:t>
            </a:r>
            <a:endParaRPr lang="en-US" sz="2700" dirty="0">
              <a:solidFill>
                <a:srgbClr val="00B050"/>
              </a:solidFill>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pic>
        <p:nvPicPr>
          <p:cNvPr id="3" name="Picture 2"/>
          <p:cNvPicPr>
            <a:picLocks noChangeAspect="1"/>
          </p:cNvPicPr>
          <p:nvPr/>
        </p:nvPicPr>
        <p:blipFill>
          <a:blip r:embed="rId3"/>
          <a:stretch>
            <a:fillRect/>
          </a:stretch>
        </p:blipFill>
        <p:spPr>
          <a:xfrm>
            <a:off x="228600" y="1142999"/>
            <a:ext cx="5715000" cy="4865129"/>
          </a:xfrm>
          <a:prstGeom prst="rect">
            <a:avLst/>
          </a:prstGeom>
          <a:ln>
            <a:solidFill>
              <a:srgbClr val="FF0000"/>
            </a:solidFill>
          </a:ln>
        </p:spPr>
      </p:pic>
      <p:sp>
        <p:nvSpPr>
          <p:cNvPr id="4" name="Rectangle 3"/>
          <p:cNvSpPr/>
          <p:nvPr/>
        </p:nvSpPr>
        <p:spPr>
          <a:xfrm>
            <a:off x="990600" y="6146754"/>
            <a:ext cx="3711272" cy="369332"/>
          </a:xfrm>
          <a:prstGeom prst="rect">
            <a:avLst/>
          </a:prstGeom>
        </p:spPr>
        <p:txBody>
          <a:bodyPr wrap="none">
            <a:spAutoFit/>
          </a:bodyPr>
          <a:lstStyle/>
          <a:p>
            <a:r>
              <a:rPr lang="en-US" sz="1800" b="0" i="0" u="none" strike="noStrike" baseline="0" dirty="0" smtClean="0">
                <a:solidFill>
                  <a:srgbClr val="00B050"/>
                </a:solidFill>
                <a:latin typeface="OpenSans-Semibold"/>
              </a:rPr>
              <a:t>Multiple organizations with ledgers</a:t>
            </a:r>
            <a:endParaRPr lang="en-US" dirty="0">
              <a:solidFill>
                <a:srgbClr val="00B050"/>
              </a:solidFill>
            </a:endParaRPr>
          </a:p>
        </p:txBody>
      </p:sp>
      <p:pic>
        <p:nvPicPr>
          <p:cNvPr id="5" name="Picture 4"/>
          <p:cNvPicPr>
            <a:picLocks noChangeAspect="1"/>
          </p:cNvPicPr>
          <p:nvPr/>
        </p:nvPicPr>
        <p:blipFill>
          <a:blip r:embed="rId4"/>
          <a:stretch>
            <a:fillRect/>
          </a:stretch>
        </p:blipFill>
        <p:spPr>
          <a:xfrm>
            <a:off x="6019801" y="1142543"/>
            <a:ext cx="6019800" cy="4865585"/>
          </a:xfrm>
          <a:prstGeom prst="rect">
            <a:avLst/>
          </a:prstGeom>
          <a:ln>
            <a:solidFill>
              <a:srgbClr val="FF0000"/>
            </a:solidFill>
          </a:ln>
        </p:spPr>
      </p:pic>
      <p:sp>
        <p:nvSpPr>
          <p:cNvPr id="6" name="Rectangle 5"/>
          <p:cNvSpPr/>
          <p:nvPr/>
        </p:nvSpPr>
        <p:spPr>
          <a:xfrm>
            <a:off x="6827816" y="6148980"/>
            <a:ext cx="4403770" cy="369332"/>
          </a:xfrm>
          <a:prstGeom prst="rect">
            <a:avLst/>
          </a:prstGeom>
        </p:spPr>
        <p:txBody>
          <a:bodyPr wrap="none">
            <a:spAutoFit/>
          </a:bodyPr>
          <a:lstStyle/>
          <a:p>
            <a:r>
              <a:rPr lang="en-US" dirty="0">
                <a:solidFill>
                  <a:srgbClr val="00B050"/>
                </a:solidFill>
                <a:latin typeface="OpenSans-Semibold"/>
              </a:rPr>
              <a:t>Multiple organizations using single ledger</a:t>
            </a:r>
          </a:p>
        </p:txBody>
      </p:sp>
    </p:spTree>
    <p:extLst>
      <p:ext uri="{BB962C8B-B14F-4D97-AF65-F5344CB8AC3E}">
        <p14:creationId xmlns:p14="http://schemas.microsoft.com/office/powerpoint/2010/main" val="2505371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Thanks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5          </a:t>
            </a:r>
            <a:endParaRPr lang="en-US" sz="1000" dirty="0"/>
          </a:p>
        </p:txBody>
      </p:sp>
    </p:spTree>
    <p:extLst>
      <p:ext uri="{BB962C8B-B14F-4D97-AF65-F5344CB8AC3E}">
        <p14:creationId xmlns:p14="http://schemas.microsoft.com/office/powerpoint/2010/main" val="926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29698"/>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Why Conduct a Test?</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1093002"/>
            <a:ext cx="11734800" cy="4145366"/>
          </a:xfrm>
          <a:prstGeom prst="rect">
            <a:avLst/>
          </a:prstGeom>
        </p:spPr>
        <p:txBody>
          <a:bodyPr vert="horz" wrap="square" lIns="0" tIns="13335" rIns="0" bIns="0" rtlCol="0">
            <a:spAutoFit/>
          </a:bodyPr>
          <a:lstStyle/>
          <a:p>
            <a:pPr marL="184785" indent="-172720">
              <a:spcBef>
                <a:spcPts val="600"/>
              </a:spcBef>
              <a:buClr>
                <a:srgbClr val="004978"/>
              </a:buClr>
              <a:buChar char="•"/>
              <a:tabLst>
                <a:tab pos="185420" algn="l"/>
              </a:tabLst>
            </a:pPr>
            <a:r>
              <a:rPr lang="en-US" sz="2400" dirty="0" smtClean="0">
                <a:latin typeface="+mn-lt"/>
                <a:cs typeface="Arial MT"/>
              </a:rPr>
              <a:t>A scan of network defenses usually finds only surface problems to be  addressed</a:t>
            </a:r>
          </a:p>
          <a:p>
            <a:pPr marL="640080" lvl="2" indent="-114935">
              <a:lnSpc>
                <a:spcPct val="150000"/>
              </a:lnSpc>
              <a:spcBef>
                <a:spcPts val="600"/>
              </a:spcBef>
              <a:buClr>
                <a:srgbClr val="FF6200"/>
              </a:buClr>
              <a:buChar char="•"/>
              <a:tabLst>
                <a:tab pos="356235" algn="l"/>
              </a:tabLst>
            </a:pPr>
            <a:r>
              <a:rPr lang="en-US" sz="2300" spc="-5" dirty="0" smtClean="0">
                <a:solidFill>
                  <a:srgbClr val="004978"/>
                </a:solidFill>
                <a:latin typeface="+mn-lt"/>
                <a:cs typeface="Arial MT"/>
              </a:rPr>
              <a:t> Many network scans are automated and provide only limited verification of vulnerabilities</a:t>
            </a:r>
          </a:p>
          <a:p>
            <a:pPr marL="184785" indent="-172720">
              <a:spcBef>
                <a:spcPts val="600"/>
              </a:spcBef>
              <a:buClr>
                <a:srgbClr val="004978"/>
              </a:buClr>
              <a:buChar char="•"/>
              <a:tabLst>
                <a:tab pos="185420" algn="l"/>
              </a:tabLst>
            </a:pPr>
            <a:r>
              <a:rPr lang="en-US" sz="2400" dirty="0">
                <a:latin typeface="+mn-lt"/>
                <a:cs typeface="Arial MT"/>
              </a:rPr>
              <a:t>A penetration test can find deep vulnerabilities and attempts to exploit  vulnerabilities using manual techniques</a:t>
            </a:r>
          </a:p>
          <a:p>
            <a:pPr marL="184785" indent="-172720">
              <a:spcBef>
                <a:spcPts val="600"/>
              </a:spcBef>
              <a:buClr>
                <a:srgbClr val="004978"/>
              </a:buClr>
              <a:buFontTx/>
              <a:buChar char="•"/>
              <a:tabLst>
                <a:tab pos="185420" algn="l"/>
              </a:tabLst>
            </a:pPr>
            <a:r>
              <a:rPr lang="en-US" sz="2400" dirty="0">
                <a:latin typeface="+mn-lt"/>
                <a:cs typeface="Arial MT"/>
              </a:rPr>
              <a:t>The attacks:</a:t>
            </a:r>
          </a:p>
          <a:p>
            <a:pPr marL="640080" lvl="2" indent="-114935">
              <a:lnSpc>
                <a:spcPct val="150000"/>
              </a:lnSpc>
              <a:spcBef>
                <a:spcPts val="600"/>
              </a:spcBef>
              <a:buClr>
                <a:srgbClr val="FF6200"/>
              </a:buClr>
              <a:buChar char="•"/>
              <a:tabLst>
                <a:tab pos="356235" algn="l"/>
              </a:tabLst>
            </a:pPr>
            <a:r>
              <a:rPr lang="en-US" sz="2300" spc="-5" dirty="0">
                <a:solidFill>
                  <a:srgbClr val="004978"/>
                </a:solidFill>
                <a:latin typeface="+mn-lt"/>
                <a:cs typeface="Arial MT"/>
              </a:rPr>
              <a:t> Must be the same as those used by a threat actor</a:t>
            </a:r>
          </a:p>
          <a:p>
            <a:pPr marL="640080" lvl="2" indent="-114935">
              <a:lnSpc>
                <a:spcPct val="150000"/>
              </a:lnSpc>
              <a:spcBef>
                <a:spcPts val="600"/>
              </a:spcBef>
              <a:buClr>
                <a:srgbClr val="FF6200"/>
              </a:buClr>
              <a:buChar char="•"/>
              <a:tabLst>
                <a:tab pos="356235" algn="l"/>
              </a:tabLst>
            </a:pPr>
            <a:r>
              <a:rPr lang="en-US" sz="2300" spc="-5" dirty="0">
                <a:solidFill>
                  <a:srgbClr val="004978"/>
                </a:solidFill>
                <a:latin typeface="+mn-lt"/>
                <a:cs typeface="Arial MT"/>
              </a:rPr>
              <a:t> Should follow the thinking of threat actors</a:t>
            </a:r>
          </a:p>
          <a:p>
            <a:pPr marL="640080" lvl="2" indent="-114935">
              <a:lnSpc>
                <a:spcPct val="150000"/>
              </a:lnSpc>
              <a:spcBef>
                <a:spcPts val="600"/>
              </a:spcBef>
              <a:buClr>
                <a:srgbClr val="FF6200"/>
              </a:buClr>
              <a:buChar char="•"/>
              <a:tabLst>
                <a:tab pos="356235" algn="l"/>
              </a:tabLst>
            </a:pPr>
            <a:endParaRPr sz="2400" spc="-5" dirty="0">
              <a:solidFill>
                <a:srgbClr val="004978"/>
              </a:solidFill>
              <a:latin typeface="+mn-lt"/>
              <a:cs typeface="Arial MT"/>
            </a:endParaRPr>
          </a:p>
        </p:txBody>
      </p:sp>
    </p:spTree>
    <p:extLst>
      <p:ext uri="{BB962C8B-B14F-4D97-AF65-F5344CB8AC3E}">
        <p14:creationId xmlns:p14="http://schemas.microsoft.com/office/powerpoint/2010/main" val="2114839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Who Should Perform the Test?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52400" y="1093002"/>
            <a:ext cx="11734800" cy="5076390"/>
          </a:xfrm>
          <a:prstGeom prst="rect">
            <a:avLst/>
          </a:prstGeom>
        </p:spPr>
        <p:txBody>
          <a:bodyPr vert="horz" wrap="square" lIns="0" tIns="13335" rIns="0" bIns="0" rtlCol="0">
            <a:spAutoFit/>
          </a:bodyPr>
          <a:lstStyle/>
          <a:p>
            <a:pPr marL="184785" indent="-172720">
              <a:buClr>
                <a:srgbClr val="004978"/>
              </a:buClr>
              <a:buChar char="•"/>
              <a:tabLst>
                <a:tab pos="185420" algn="l"/>
              </a:tabLst>
            </a:pPr>
            <a:r>
              <a:rPr lang="en-US" sz="2400" spc="-25" dirty="0" smtClean="0">
                <a:latin typeface="+mn-lt"/>
                <a:cs typeface="Arial MT"/>
              </a:rPr>
              <a:t>One of the first questions to answer is who should conduct the penetration test. Should it be conducted by in-house employees or an external consultant? Is there another option? What are the advantages and disadvantages to each approach?</a:t>
            </a:r>
          </a:p>
          <a:p>
            <a:pPr marL="184785" indent="-172720">
              <a:spcBef>
                <a:spcPts val="600"/>
              </a:spcBef>
              <a:buClr>
                <a:srgbClr val="004978"/>
              </a:buClr>
              <a:buChar char="•"/>
              <a:tabLst>
                <a:tab pos="185420" algn="l"/>
              </a:tabLst>
            </a:pPr>
            <a:r>
              <a:rPr lang="en-US" sz="2400" b="1" spc="-25" dirty="0" smtClean="0">
                <a:solidFill>
                  <a:srgbClr val="0070C0"/>
                </a:solidFill>
                <a:latin typeface="+mn-lt"/>
                <a:cs typeface="Arial MT"/>
              </a:rPr>
              <a:t>Internal Security Personnel</a:t>
            </a:r>
          </a:p>
          <a:p>
            <a:pPr marL="640080" lvl="2" indent="-114935">
              <a:spcBef>
                <a:spcPts val="600"/>
              </a:spcBef>
              <a:buClr>
                <a:srgbClr val="FF6200"/>
              </a:buClr>
              <a:buChar char="•"/>
              <a:tabLst>
                <a:tab pos="356235" algn="l"/>
              </a:tabLst>
            </a:pPr>
            <a:r>
              <a:rPr lang="en-US" sz="2400" spc="-5" dirty="0" smtClean="0">
                <a:solidFill>
                  <a:srgbClr val="004978"/>
                </a:solidFill>
                <a:latin typeface="+mn-lt"/>
                <a:cs typeface="Arial MT"/>
              </a:rPr>
              <a:t> Advantages to using internal employees include:</a:t>
            </a:r>
          </a:p>
          <a:p>
            <a:pPr marL="1188720" lvl="4" indent="-342900">
              <a:spcBef>
                <a:spcPts val="600"/>
              </a:spcBef>
              <a:buFont typeface="Arial" panose="020B0604020202020204" pitchFamily="34" charset="0"/>
              <a:buChar char="•"/>
              <a:tabLst>
                <a:tab pos="356235" algn="l"/>
              </a:tabLst>
            </a:pPr>
            <a:r>
              <a:rPr lang="en-US" sz="2000" i="1" spc="-5" dirty="0" smtClean="0">
                <a:solidFill>
                  <a:schemeClr val="tx1"/>
                </a:solidFill>
                <a:latin typeface="+mn-lt"/>
                <a:cs typeface="Arial MT"/>
              </a:rPr>
              <a:t>There is little or no additional cost</a:t>
            </a:r>
          </a:p>
          <a:p>
            <a:pPr marL="1188720" lvl="4" indent="-342900">
              <a:spcBef>
                <a:spcPts val="600"/>
              </a:spcBef>
              <a:buFont typeface="Arial" panose="020B0604020202020204" pitchFamily="34" charset="0"/>
              <a:buChar char="•"/>
              <a:tabLst>
                <a:tab pos="356235" algn="l"/>
              </a:tabLst>
            </a:pPr>
            <a:r>
              <a:rPr lang="en-US" sz="2000" i="1" spc="-5" dirty="0" smtClean="0">
                <a:solidFill>
                  <a:schemeClr val="tx1"/>
                </a:solidFill>
                <a:latin typeface="+mn-lt"/>
                <a:cs typeface="Arial MT"/>
              </a:rPr>
              <a:t>The test can be conducted much more quickly</a:t>
            </a:r>
          </a:p>
          <a:p>
            <a:pPr marL="1188720" lvl="4" indent="-342900">
              <a:spcBef>
                <a:spcPts val="600"/>
              </a:spcBef>
              <a:buFont typeface="Arial" panose="020B0604020202020204" pitchFamily="34" charset="0"/>
              <a:buChar char="•"/>
              <a:tabLst>
                <a:tab pos="356235" algn="l"/>
              </a:tabLst>
            </a:pPr>
            <a:r>
              <a:rPr lang="en-US" sz="2000" i="1" spc="-5" dirty="0" smtClean="0">
                <a:solidFill>
                  <a:schemeClr val="tx1"/>
                </a:solidFill>
                <a:latin typeface="+mn-lt"/>
                <a:cs typeface="Arial MT"/>
              </a:rPr>
              <a:t>An in-house pen test can be used to enhance the training of employees and raise the awareness of security risks</a:t>
            </a:r>
          </a:p>
          <a:p>
            <a:pPr marL="640080" lvl="2" indent="-114935">
              <a:spcBef>
                <a:spcPts val="600"/>
              </a:spcBef>
              <a:buClr>
                <a:srgbClr val="FF6200"/>
              </a:buClr>
              <a:buChar char="•"/>
              <a:tabLst>
                <a:tab pos="356235" algn="l"/>
              </a:tabLst>
            </a:pPr>
            <a:r>
              <a:rPr lang="en-US" sz="2400" spc="-5" dirty="0" smtClean="0">
                <a:solidFill>
                  <a:srgbClr val="004978"/>
                </a:solidFill>
                <a:latin typeface="+mn-lt"/>
                <a:cs typeface="Arial MT"/>
              </a:rPr>
              <a:t> Disadvantages of using internal security employees:</a:t>
            </a:r>
          </a:p>
          <a:p>
            <a:pPr marL="1188720" lvl="4" indent="-342900">
              <a:spcBef>
                <a:spcPts val="600"/>
              </a:spcBef>
              <a:buFont typeface="Arial" panose="020B0604020202020204" pitchFamily="34" charset="0"/>
              <a:buChar char="•"/>
              <a:tabLst>
                <a:tab pos="356235" algn="l"/>
              </a:tabLst>
            </a:pPr>
            <a:r>
              <a:rPr lang="en-US" sz="2000" i="1" spc="-5" dirty="0">
                <a:solidFill>
                  <a:schemeClr val="tx1"/>
                </a:solidFill>
                <a:latin typeface="+mn-lt"/>
                <a:cs typeface="Arial MT"/>
              </a:rPr>
              <a:t>Inside knowledge</a:t>
            </a:r>
          </a:p>
          <a:p>
            <a:pPr marL="1188720" lvl="4" indent="-342900">
              <a:spcBef>
                <a:spcPts val="600"/>
              </a:spcBef>
              <a:buFont typeface="Arial" panose="020B0604020202020204" pitchFamily="34" charset="0"/>
              <a:buChar char="•"/>
              <a:tabLst>
                <a:tab pos="356235" algn="l"/>
              </a:tabLst>
            </a:pPr>
            <a:r>
              <a:rPr lang="en-US" sz="2000" i="1" spc="-5" dirty="0">
                <a:solidFill>
                  <a:schemeClr val="tx1"/>
                </a:solidFill>
                <a:latin typeface="+mn-lt"/>
                <a:cs typeface="Arial MT"/>
              </a:rPr>
              <a:t>Lack of expertise</a:t>
            </a:r>
          </a:p>
          <a:p>
            <a:pPr marL="1188720" lvl="4" indent="-342900">
              <a:spcBef>
                <a:spcPts val="600"/>
              </a:spcBef>
              <a:buFont typeface="Arial" panose="020B0604020202020204" pitchFamily="34" charset="0"/>
              <a:buChar char="•"/>
              <a:tabLst>
                <a:tab pos="356235" algn="l"/>
              </a:tabLst>
            </a:pPr>
            <a:r>
              <a:rPr lang="en-US" sz="2000" i="1" spc="-5" dirty="0">
                <a:solidFill>
                  <a:schemeClr val="tx1"/>
                </a:solidFill>
                <a:latin typeface="+mn-lt"/>
                <a:cs typeface="Arial MT"/>
              </a:rPr>
              <a:t>Reluctance to </a:t>
            </a:r>
            <a:r>
              <a:rPr lang="en-US" sz="2000" i="1" spc="-5" dirty="0" smtClean="0">
                <a:solidFill>
                  <a:schemeClr val="tx1"/>
                </a:solidFill>
                <a:latin typeface="+mn-lt"/>
                <a:cs typeface="Arial MT"/>
              </a:rPr>
              <a:t>reveal</a:t>
            </a:r>
            <a:endParaRPr sz="2400" i="1" spc="-5" dirty="0">
              <a:solidFill>
                <a:schemeClr val="tx1"/>
              </a:solidFill>
              <a:latin typeface="+mn-lt"/>
              <a:cs typeface="Arial MT"/>
            </a:endParaRPr>
          </a:p>
        </p:txBody>
      </p:sp>
    </p:spTree>
    <p:extLst>
      <p:ext uri="{BB962C8B-B14F-4D97-AF65-F5344CB8AC3E}">
        <p14:creationId xmlns:p14="http://schemas.microsoft.com/office/powerpoint/2010/main" val="3796141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Penetration Testing - Who Should Perform the Test?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5"/>
          <p:cNvSpPr txBox="1"/>
          <p:nvPr/>
        </p:nvSpPr>
        <p:spPr>
          <a:xfrm>
            <a:off x="152400" y="1066800"/>
            <a:ext cx="11887200" cy="4075475"/>
          </a:xfrm>
          <a:prstGeom prst="rect">
            <a:avLst/>
          </a:prstGeom>
        </p:spPr>
        <p:txBody>
          <a:bodyPr vert="horz" wrap="square" lIns="0" tIns="12700" rIns="0" bIns="0" rtlCol="0">
            <a:spAutoFit/>
          </a:bodyPr>
          <a:lstStyle/>
          <a:p>
            <a:pPr marL="184785" indent="-172720">
              <a:buClr>
                <a:srgbClr val="004978"/>
              </a:buClr>
              <a:buChar char="•"/>
              <a:tabLst>
                <a:tab pos="185420" algn="l"/>
              </a:tabLst>
            </a:pPr>
            <a:r>
              <a:rPr sz="2400" b="1" spc="-25" dirty="0">
                <a:solidFill>
                  <a:srgbClr val="0070C0"/>
                </a:solidFill>
                <a:latin typeface="+mn-lt"/>
                <a:cs typeface="Arial MT"/>
              </a:rPr>
              <a:t>External Pen Tester Consultants</a:t>
            </a:r>
          </a:p>
          <a:p>
            <a:pPr marL="354965" marR="273685" lvl="1" indent="-114300">
              <a:lnSpc>
                <a:spcPct val="150000"/>
              </a:lnSpc>
              <a:buClr>
                <a:srgbClr val="FF6200"/>
              </a:buClr>
              <a:buChar char="•"/>
              <a:tabLst>
                <a:tab pos="355600" algn="l"/>
              </a:tabLst>
            </a:pPr>
            <a:r>
              <a:rPr sz="2400" dirty="0">
                <a:solidFill>
                  <a:schemeClr val="tx1"/>
                </a:solidFill>
                <a:latin typeface="+mn-lt"/>
                <a:cs typeface="Arial MT"/>
              </a:rPr>
              <a:t>Contracting </a:t>
            </a:r>
            <a:r>
              <a:rPr sz="2400" spc="-5" dirty="0">
                <a:solidFill>
                  <a:schemeClr val="tx1"/>
                </a:solidFill>
                <a:latin typeface="+mn-lt"/>
                <a:cs typeface="Arial MT"/>
              </a:rPr>
              <a:t>with </a:t>
            </a:r>
            <a:r>
              <a:rPr sz="2400" dirty="0">
                <a:solidFill>
                  <a:schemeClr val="tx1"/>
                </a:solidFill>
                <a:latin typeface="+mn-lt"/>
                <a:cs typeface="Arial MT"/>
              </a:rPr>
              <a:t>an </a:t>
            </a:r>
            <a:r>
              <a:rPr sz="2400" spc="-5" dirty="0">
                <a:solidFill>
                  <a:schemeClr val="tx1"/>
                </a:solidFill>
                <a:latin typeface="+mn-lt"/>
                <a:cs typeface="Arial MT"/>
              </a:rPr>
              <a:t>external pen </a:t>
            </a:r>
            <a:r>
              <a:rPr sz="2400" dirty="0">
                <a:solidFill>
                  <a:schemeClr val="tx1"/>
                </a:solidFill>
                <a:latin typeface="+mn-lt"/>
                <a:cs typeface="Arial MT"/>
              </a:rPr>
              <a:t>testing </a:t>
            </a:r>
            <a:r>
              <a:rPr sz="2400" spc="-5" dirty="0">
                <a:solidFill>
                  <a:schemeClr val="tx1"/>
                </a:solidFill>
                <a:latin typeface="+mn-lt"/>
                <a:cs typeface="Arial MT"/>
              </a:rPr>
              <a:t>consultant </a:t>
            </a:r>
            <a:r>
              <a:rPr sz="2400" dirty="0">
                <a:solidFill>
                  <a:schemeClr val="tx1"/>
                </a:solidFill>
                <a:latin typeface="+mn-lt"/>
                <a:cs typeface="Arial MT"/>
              </a:rPr>
              <a:t>offers the </a:t>
            </a:r>
            <a:r>
              <a:rPr sz="2400" spc="-5" dirty="0">
                <a:solidFill>
                  <a:schemeClr val="tx1"/>
                </a:solidFill>
                <a:latin typeface="+mn-lt"/>
                <a:cs typeface="Arial MT"/>
              </a:rPr>
              <a:t>following </a:t>
            </a:r>
            <a:r>
              <a:rPr sz="2400" spc="-320" dirty="0">
                <a:solidFill>
                  <a:schemeClr val="tx1"/>
                </a:solidFill>
                <a:latin typeface="+mn-lt"/>
                <a:cs typeface="Arial MT"/>
              </a:rPr>
              <a:t> </a:t>
            </a:r>
            <a:r>
              <a:rPr sz="2400" spc="-5" dirty="0">
                <a:solidFill>
                  <a:schemeClr val="tx1"/>
                </a:solidFill>
                <a:latin typeface="+mn-lt"/>
                <a:cs typeface="Arial MT"/>
              </a:rPr>
              <a:t>advantages:</a:t>
            </a:r>
            <a:endParaRPr sz="2400" dirty="0">
              <a:solidFill>
                <a:schemeClr val="tx1"/>
              </a:solidFill>
              <a:latin typeface="+mn-lt"/>
              <a:cs typeface="Arial MT"/>
            </a:endParaRPr>
          </a:p>
          <a:p>
            <a:pPr marL="584200" lvl="2" indent="-115570">
              <a:buClr>
                <a:srgbClr val="000000"/>
              </a:buClr>
              <a:buFont typeface="Arial MT"/>
              <a:buChar char="•"/>
              <a:tabLst>
                <a:tab pos="584835" algn="l"/>
              </a:tabLst>
            </a:pPr>
            <a:r>
              <a:rPr sz="2400" i="1" spc="-5" dirty="0">
                <a:solidFill>
                  <a:schemeClr val="tx1"/>
                </a:solidFill>
                <a:latin typeface="+mn-lt"/>
                <a:cs typeface="Arial"/>
              </a:rPr>
              <a:t>Expertise</a:t>
            </a:r>
            <a:endParaRPr sz="2400" dirty="0">
              <a:solidFill>
                <a:schemeClr val="tx1"/>
              </a:solidFill>
              <a:latin typeface="+mn-lt"/>
              <a:cs typeface="Arial"/>
            </a:endParaRPr>
          </a:p>
          <a:p>
            <a:pPr marL="584200" lvl="2" indent="-115570">
              <a:buClr>
                <a:srgbClr val="000000"/>
              </a:buClr>
              <a:buFont typeface="Arial MT"/>
              <a:buChar char="•"/>
              <a:tabLst>
                <a:tab pos="584835" algn="l"/>
              </a:tabLst>
            </a:pPr>
            <a:r>
              <a:rPr sz="2400" i="1" spc="-5" dirty="0">
                <a:solidFill>
                  <a:schemeClr val="tx1"/>
                </a:solidFill>
                <a:latin typeface="+mn-lt"/>
                <a:cs typeface="Arial"/>
              </a:rPr>
              <a:t>Credentials</a:t>
            </a:r>
            <a:endParaRPr sz="2400" dirty="0">
              <a:solidFill>
                <a:schemeClr val="tx1"/>
              </a:solidFill>
              <a:latin typeface="+mn-lt"/>
              <a:cs typeface="Arial"/>
            </a:endParaRPr>
          </a:p>
          <a:p>
            <a:pPr marL="584200" lvl="2" indent="-115570">
              <a:buClr>
                <a:srgbClr val="000000"/>
              </a:buClr>
              <a:buFont typeface="Arial MT"/>
              <a:buChar char="•"/>
              <a:tabLst>
                <a:tab pos="584835" algn="l"/>
              </a:tabLst>
            </a:pPr>
            <a:r>
              <a:rPr sz="2400" i="1" spc="-5" dirty="0">
                <a:solidFill>
                  <a:schemeClr val="tx1"/>
                </a:solidFill>
                <a:latin typeface="+mn-lt"/>
                <a:cs typeface="Arial"/>
              </a:rPr>
              <a:t>Experience</a:t>
            </a:r>
            <a:endParaRPr sz="2400" dirty="0">
              <a:solidFill>
                <a:schemeClr val="tx1"/>
              </a:solidFill>
              <a:latin typeface="+mn-lt"/>
              <a:cs typeface="Arial"/>
            </a:endParaRPr>
          </a:p>
          <a:p>
            <a:pPr marL="584200" lvl="2" indent="-115570">
              <a:buClr>
                <a:srgbClr val="000000"/>
              </a:buClr>
              <a:buFont typeface="Arial MT"/>
              <a:buChar char="•"/>
              <a:tabLst>
                <a:tab pos="584835" algn="l"/>
              </a:tabLst>
            </a:pPr>
            <a:r>
              <a:rPr sz="2400" i="1" dirty="0">
                <a:solidFill>
                  <a:schemeClr val="tx1"/>
                </a:solidFill>
                <a:latin typeface="+mn-lt"/>
                <a:cs typeface="Arial"/>
              </a:rPr>
              <a:t>Focus</a:t>
            </a:r>
            <a:endParaRPr sz="2400" dirty="0">
              <a:solidFill>
                <a:schemeClr val="tx1"/>
              </a:solidFill>
              <a:latin typeface="+mn-lt"/>
              <a:cs typeface="Arial"/>
            </a:endParaRPr>
          </a:p>
          <a:p>
            <a:pPr marL="355600" lvl="1" indent="-114935">
              <a:lnSpc>
                <a:spcPct val="150000"/>
              </a:lnSpc>
              <a:buClr>
                <a:srgbClr val="FF6200"/>
              </a:buClr>
              <a:buChar char="•"/>
              <a:tabLst>
                <a:tab pos="355600" algn="l"/>
              </a:tabLst>
            </a:pPr>
            <a:r>
              <a:rPr sz="2400" dirty="0">
                <a:solidFill>
                  <a:schemeClr val="tx1"/>
                </a:solidFill>
                <a:latin typeface="+mn-lt"/>
                <a:cs typeface="Arial MT"/>
              </a:rPr>
              <a:t>A</a:t>
            </a:r>
            <a:r>
              <a:rPr sz="2400" spc="-65" dirty="0">
                <a:solidFill>
                  <a:schemeClr val="tx1"/>
                </a:solidFill>
                <a:latin typeface="+mn-lt"/>
                <a:cs typeface="Arial MT"/>
              </a:rPr>
              <a:t> </a:t>
            </a:r>
            <a:r>
              <a:rPr sz="2400" spc="-5" dirty="0">
                <a:solidFill>
                  <a:schemeClr val="tx1"/>
                </a:solidFill>
                <a:latin typeface="+mn-lt"/>
                <a:cs typeface="Arial MT"/>
              </a:rPr>
              <a:t>disadvantage</a:t>
            </a:r>
            <a:r>
              <a:rPr sz="2400" dirty="0">
                <a:solidFill>
                  <a:schemeClr val="tx1"/>
                </a:solidFill>
                <a:latin typeface="+mn-lt"/>
                <a:cs typeface="Arial MT"/>
              </a:rPr>
              <a:t> of</a:t>
            </a:r>
            <a:r>
              <a:rPr sz="2400" spc="-5" dirty="0">
                <a:solidFill>
                  <a:schemeClr val="tx1"/>
                </a:solidFill>
                <a:latin typeface="+mn-lt"/>
                <a:cs typeface="Arial MT"/>
              </a:rPr>
              <a:t> using</a:t>
            </a:r>
            <a:r>
              <a:rPr sz="2400" spc="5" dirty="0">
                <a:solidFill>
                  <a:schemeClr val="tx1"/>
                </a:solidFill>
                <a:latin typeface="+mn-lt"/>
                <a:cs typeface="Arial MT"/>
              </a:rPr>
              <a:t> </a:t>
            </a:r>
            <a:r>
              <a:rPr sz="2400" spc="-5" dirty="0">
                <a:solidFill>
                  <a:schemeClr val="tx1"/>
                </a:solidFill>
                <a:latin typeface="+mn-lt"/>
                <a:cs typeface="Arial MT"/>
              </a:rPr>
              <a:t>external</a:t>
            </a:r>
            <a:r>
              <a:rPr sz="2400" spc="10" dirty="0">
                <a:solidFill>
                  <a:schemeClr val="tx1"/>
                </a:solidFill>
                <a:latin typeface="+mn-lt"/>
                <a:cs typeface="Arial MT"/>
              </a:rPr>
              <a:t> </a:t>
            </a:r>
            <a:r>
              <a:rPr sz="2400" spc="-5" dirty="0">
                <a:solidFill>
                  <a:schemeClr val="tx1"/>
                </a:solidFill>
                <a:latin typeface="+mn-lt"/>
                <a:cs typeface="Arial MT"/>
              </a:rPr>
              <a:t>consultants</a:t>
            </a:r>
            <a:r>
              <a:rPr sz="2400" spc="-15" dirty="0">
                <a:solidFill>
                  <a:schemeClr val="tx1"/>
                </a:solidFill>
                <a:latin typeface="+mn-lt"/>
                <a:cs typeface="Arial MT"/>
              </a:rPr>
              <a:t> </a:t>
            </a:r>
            <a:r>
              <a:rPr sz="2400" spc="-5" dirty="0">
                <a:solidFill>
                  <a:schemeClr val="tx1"/>
                </a:solidFill>
                <a:latin typeface="+mn-lt"/>
                <a:cs typeface="Arial MT"/>
              </a:rPr>
              <a:t>is</a:t>
            </a:r>
            <a:r>
              <a:rPr sz="2400" spc="10" dirty="0">
                <a:solidFill>
                  <a:schemeClr val="tx1"/>
                </a:solidFill>
                <a:latin typeface="+mn-lt"/>
                <a:cs typeface="Arial MT"/>
              </a:rPr>
              <a:t> </a:t>
            </a:r>
            <a:r>
              <a:rPr sz="2400" dirty="0">
                <a:solidFill>
                  <a:schemeClr val="tx1"/>
                </a:solidFill>
                <a:latin typeface="+mn-lt"/>
                <a:cs typeface="Arial MT"/>
              </a:rPr>
              <a:t>the </a:t>
            </a:r>
            <a:r>
              <a:rPr sz="2400" spc="-5" dirty="0">
                <a:solidFill>
                  <a:schemeClr val="tx1"/>
                </a:solidFill>
                <a:latin typeface="+mn-lt"/>
                <a:cs typeface="Arial MT"/>
              </a:rPr>
              <a:t>usage</a:t>
            </a:r>
            <a:r>
              <a:rPr sz="2400" dirty="0">
                <a:solidFill>
                  <a:schemeClr val="tx1"/>
                </a:solidFill>
                <a:latin typeface="+mn-lt"/>
                <a:cs typeface="Arial MT"/>
              </a:rPr>
              <a:t> of</a:t>
            </a:r>
            <a:r>
              <a:rPr sz="2400" spc="-5" dirty="0">
                <a:solidFill>
                  <a:schemeClr val="tx1"/>
                </a:solidFill>
                <a:latin typeface="+mn-lt"/>
                <a:cs typeface="Arial MT"/>
              </a:rPr>
              <a:t> </a:t>
            </a:r>
            <a:r>
              <a:rPr sz="2400" dirty="0" smtClean="0">
                <a:solidFill>
                  <a:schemeClr val="tx1"/>
                </a:solidFill>
                <a:latin typeface="+mn-lt"/>
                <a:cs typeface="Arial MT"/>
              </a:rPr>
              <a:t>the</a:t>
            </a:r>
            <a:r>
              <a:rPr lang="en-US" sz="2400" dirty="0" smtClean="0">
                <a:solidFill>
                  <a:schemeClr val="tx1"/>
                </a:solidFill>
                <a:latin typeface="+mn-lt"/>
                <a:cs typeface="Arial MT"/>
              </a:rPr>
              <a:t> </a:t>
            </a:r>
            <a:r>
              <a:rPr sz="2400" dirty="0" smtClean="0">
                <a:solidFill>
                  <a:schemeClr val="tx1"/>
                </a:solidFill>
                <a:latin typeface="+mn-lt"/>
                <a:cs typeface="Arial MT"/>
              </a:rPr>
              <a:t>information</a:t>
            </a:r>
            <a:r>
              <a:rPr sz="2400" spc="-70" dirty="0" smtClean="0">
                <a:solidFill>
                  <a:schemeClr val="tx1"/>
                </a:solidFill>
                <a:latin typeface="+mn-lt"/>
                <a:cs typeface="Arial MT"/>
              </a:rPr>
              <a:t> </a:t>
            </a:r>
            <a:r>
              <a:rPr sz="2400" dirty="0">
                <a:solidFill>
                  <a:schemeClr val="tx1"/>
                </a:solidFill>
                <a:latin typeface="+mn-lt"/>
                <a:cs typeface="Arial MT"/>
              </a:rPr>
              <a:t>uncovered</a:t>
            </a:r>
          </a:p>
          <a:p>
            <a:pPr marL="584200" marR="5080" lvl="2" indent="-115570">
              <a:buClr>
                <a:srgbClr val="000000"/>
              </a:buClr>
              <a:buFont typeface="Arial MT"/>
              <a:buChar char="•"/>
              <a:tabLst>
                <a:tab pos="584835" algn="l"/>
              </a:tabLst>
            </a:pPr>
            <a:r>
              <a:rPr lang="en-US" sz="2400" i="1" spc="-5" dirty="0" smtClean="0">
                <a:solidFill>
                  <a:schemeClr val="tx1"/>
                </a:solidFill>
                <a:latin typeface="+mn-lt"/>
                <a:cs typeface="Arial"/>
              </a:rPr>
              <a:t> </a:t>
            </a:r>
            <a:r>
              <a:rPr sz="2400" i="1" spc="-5" dirty="0" smtClean="0">
                <a:solidFill>
                  <a:schemeClr val="tx1"/>
                </a:solidFill>
                <a:latin typeface="+mn-lt"/>
                <a:cs typeface="Arial"/>
              </a:rPr>
              <a:t>A </a:t>
            </a:r>
            <a:r>
              <a:rPr sz="2400" i="1" spc="-5" dirty="0">
                <a:solidFill>
                  <a:schemeClr val="tx1"/>
                </a:solidFill>
                <a:latin typeface="+mn-lt"/>
                <a:cs typeface="Arial"/>
              </a:rPr>
              <a:t>contractor who conducts a pen test learns all about an organization’s  network and may receive extremely sensitive information about  systems and how to access them</a:t>
            </a:r>
          </a:p>
          <a:p>
            <a:pPr marL="584200" lvl="2" indent="-115570">
              <a:buClr>
                <a:srgbClr val="000000"/>
              </a:buClr>
              <a:buFont typeface="Arial MT"/>
              <a:buChar char="•"/>
              <a:tabLst>
                <a:tab pos="584835" algn="l"/>
              </a:tabLst>
            </a:pPr>
            <a:r>
              <a:rPr lang="en-US" sz="2400" i="1" spc="-5" dirty="0" smtClean="0">
                <a:solidFill>
                  <a:schemeClr val="tx1"/>
                </a:solidFill>
                <a:latin typeface="+mn-lt"/>
                <a:cs typeface="Arial"/>
              </a:rPr>
              <a:t> </a:t>
            </a:r>
            <a:r>
              <a:rPr sz="2400" i="1" spc="-5" dirty="0" smtClean="0">
                <a:solidFill>
                  <a:schemeClr val="tx1"/>
                </a:solidFill>
                <a:latin typeface="+mn-lt"/>
                <a:cs typeface="Arial"/>
              </a:rPr>
              <a:t>This </a:t>
            </a:r>
            <a:r>
              <a:rPr sz="2400" i="1" spc="-5" dirty="0">
                <a:solidFill>
                  <a:schemeClr val="tx1"/>
                </a:solidFill>
                <a:latin typeface="+mn-lt"/>
                <a:cs typeface="Arial"/>
              </a:rPr>
              <a:t>knowledge could be sold to a competitor</a:t>
            </a:r>
          </a:p>
        </p:txBody>
      </p:sp>
    </p:spTree>
    <p:extLst>
      <p:ext uri="{BB962C8B-B14F-4D97-AF65-F5344CB8AC3E}">
        <p14:creationId xmlns:p14="http://schemas.microsoft.com/office/powerpoint/2010/main" val="2625806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Who Should Perform the Test?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9" name="object 7"/>
          <p:cNvSpPr txBox="1"/>
          <p:nvPr/>
        </p:nvSpPr>
        <p:spPr>
          <a:xfrm>
            <a:off x="102220" y="1089087"/>
            <a:ext cx="11506200" cy="4876335"/>
          </a:xfrm>
          <a:prstGeom prst="rect">
            <a:avLst/>
          </a:prstGeom>
        </p:spPr>
        <p:txBody>
          <a:bodyPr vert="horz" wrap="square" lIns="0" tIns="13335" rIns="0" bIns="0" rtlCol="0">
            <a:spAutoFit/>
          </a:bodyPr>
          <a:lstStyle/>
          <a:p>
            <a:pPr marL="184785" indent="-172720">
              <a:spcBef>
                <a:spcPts val="600"/>
              </a:spcBef>
              <a:buClr>
                <a:srgbClr val="004978"/>
              </a:buClr>
              <a:buChar char="•"/>
              <a:tabLst>
                <a:tab pos="185420" algn="l"/>
              </a:tabLst>
            </a:pPr>
            <a:r>
              <a:rPr sz="2400" b="1" spc="-25" dirty="0">
                <a:solidFill>
                  <a:srgbClr val="0070C0"/>
                </a:solidFill>
                <a:latin typeface="+mn-lt"/>
                <a:cs typeface="Arial MT"/>
              </a:rPr>
              <a:t>Crowdsourced Pen Testers</a:t>
            </a:r>
          </a:p>
          <a:p>
            <a:pPr marL="354965" marR="273685" lvl="1" indent="-114300" algn="just">
              <a:spcBef>
                <a:spcPts val="600"/>
              </a:spcBef>
              <a:buClr>
                <a:srgbClr val="FF6200"/>
              </a:buClr>
              <a:buChar char="•"/>
              <a:tabLst>
                <a:tab pos="355600" algn="l"/>
              </a:tabLst>
            </a:pPr>
            <a:r>
              <a:rPr lang="en-US" sz="2400" dirty="0" smtClean="0">
                <a:solidFill>
                  <a:schemeClr val="tx1"/>
                </a:solidFill>
                <a:latin typeface="+mn-lt"/>
                <a:cs typeface="Arial MT"/>
              </a:rPr>
              <a:t> Some third-party organizations have begun offering crowdsourced pen testing. </a:t>
            </a:r>
          </a:p>
          <a:p>
            <a:pPr marL="354965" marR="273685" lvl="1" indent="-114300" algn="just">
              <a:spcBef>
                <a:spcPts val="600"/>
              </a:spcBef>
              <a:buClr>
                <a:srgbClr val="FF6200"/>
              </a:buClr>
              <a:buChar char="•"/>
              <a:tabLst>
                <a:tab pos="355600" algn="l"/>
              </a:tabLst>
            </a:pPr>
            <a:r>
              <a:rPr lang="en-US" sz="2400" dirty="0">
                <a:solidFill>
                  <a:schemeClr val="tx1"/>
                </a:solidFill>
                <a:latin typeface="+mn-lt"/>
                <a:cs typeface="Arial MT"/>
              </a:rPr>
              <a:t> </a:t>
            </a:r>
            <a:r>
              <a:rPr lang="en-US" sz="2400" dirty="0" smtClean="0">
                <a:solidFill>
                  <a:schemeClr val="tx1"/>
                </a:solidFill>
                <a:latin typeface="+mn-lt"/>
                <a:cs typeface="Arial MT"/>
              </a:rPr>
              <a:t>Instead of contracting with a single external pen tester consulting organization, crowdsourced pen testing involves a large group of individuals who are not regular employees of the contractor. </a:t>
            </a:r>
          </a:p>
          <a:p>
            <a:pPr marL="354965" marR="273685" lvl="1" indent="-114300" algn="just">
              <a:spcBef>
                <a:spcPts val="600"/>
              </a:spcBef>
              <a:buClr>
                <a:srgbClr val="FF6200"/>
              </a:buClr>
              <a:buChar char="•"/>
              <a:tabLst>
                <a:tab pos="355600" algn="l"/>
              </a:tabLst>
            </a:pPr>
            <a:r>
              <a:rPr lang="en-US" sz="2400" dirty="0" smtClean="0">
                <a:solidFill>
                  <a:schemeClr val="tx1"/>
                </a:solidFill>
                <a:latin typeface="+mn-lt"/>
                <a:cs typeface="Arial MT"/>
              </a:rPr>
              <a:t> These handpicked crowdsourced members of the security community test the security of the client</a:t>
            </a:r>
            <a:endParaRPr sz="2400" dirty="0" smtClean="0">
              <a:solidFill>
                <a:schemeClr val="tx1"/>
              </a:solidFill>
              <a:latin typeface="+mn-lt"/>
              <a:cs typeface="Arial MT"/>
            </a:endParaRPr>
          </a:p>
          <a:p>
            <a:pPr marL="355600" lvl="1" indent="-114300">
              <a:lnSpc>
                <a:spcPct val="150000"/>
              </a:lnSpc>
              <a:spcBef>
                <a:spcPts val="600"/>
              </a:spcBef>
              <a:spcAft>
                <a:spcPts val="600"/>
              </a:spcAft>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Advantages </a:t>
            </a:r>
            <a:r>
              <a:rPr sz="2400" dirty="0">
                <a:solidFill>
                  <a:srgbClr val="004978"/>
                </a:solidFill>
                <a:latin typeface="+mn-lt"/>
                <a:cs typeface="Arial MT"/>
              </a:rPr>
              <a:t>of</a:t>
            </a:r>
            <a:r>
              <a:rPr sz="2400" spc="-5" dirty="0">
                <a:solidFill>
                  <a:srgbClr val="004978"/>
                </a:solidFill>
                <a:latin typeface="+mn-lt"/>
                <a:cs typeface="Arial MT"/>
              </a:rPr>
              <a:t> crowdsourced</a:t>
            </a:r>
            <a:r>
              <a:rPr sz="2400" spc="15" dirty="0">
                <a:solidFill>
                  <a:srgbClr val="004978"/>
                </a:solidFill>
                <a:latin typeface="+mn-lt"/>
                <a:cs typeface="Arial MT"/>
              </a:rPr>
              <a:t> </a:t>
            </a:r>
            <a:r>
              <a:rPr sz="2400" dirty="0">
                <a:solidFill>
                  <a:srgbClr val="004978"/>
                </a:solidFill>
                <a:latin typeface="+mn-lt"/>
                <a:cs typeface="Arial MT"/>
              </a:rPr>
              <a:t>pen</a:t>
            </a:r>
            <a:r>
              <a:rPr sz="2400" spc="-5" dirty="0">
                <a:solidFill>
                  <a:srgbClr val="004978"/>
                </a:solidFill>
                <a:latin typeface="+mn-lt"/>
                <a:cs typeface="Arial MT"/>
              </a:rPr>
              <a:t> </a:t>
            </a:r>
            <a:r>
              <a:rPr sz="2400" dirty="0">
                <a:solidFill>
                  <a:srgbClr val="004978"/>
                </a:solidFill>
                <a:latin typeface="+mn-lt"/>
                <a:cs typeface="Arial MT"/>
              </a:rPr>
              <a:t>testers</a:t>
            </a:r>
            <a:r>
              <a:rPr sz="2400" spc="-5" dirty="0">
                <a:solidFill>
                  <a:srgbClr val="004978"/>
                </a:solidFill>
                <a:latin typeface="+mn-lt"/>
                <a:cs typeface="Arial MT"/>
              </a:rPr>
              <a:t> include </a:t>
            </a:r>
            <a:r>
              <a:rPr sz="2400" dirty="0">
                <a:solidFill>
                  <a:srgbClr val="004978"/>
                </a:solidFill>
                <a:latin typeface="+mn-lt"/>
                <a:cs typeface="Arial MT"/>
              </a:rPr>
              <a:t>the </a:t>
            </a:r>
            <a:r>
              <a:rPr sz="2400" spc="-5" dirty="0">
                <a:solidFill>
                  <a:srgbClr val="004978"/>
                </a:solidFill>
                <a:latin typeface="+mn-lt"/>
                <a:cs typeface="Arial MT"/>
              </a:rPr>
              <a:t>following:</a:t>
            </a:r>
            <a:endParaRPr sz="2400" dirty="0">
              <a:latin typeface="+mn-lt"/>
              <a:cs typeface="Arial MT"/>
            </a:endParaRPr>
          </a:p>
          <a:p>
            <a:pPr marL="822960" lvl="2" indent="-114300">
              <a:spcBef>
                <a:spcPts val="600"/>
              </a:spcBef>
              <a:buClr>
                <a:srgbClr val="000000"/>
              </a:buClr>
              <a:buChar char="•"/>
              <a:tabLst>
                <a:tab pos="584200" algn="l"/>
              </a:tabLst>
            </a:pPr>
            <a:r>
              <a:rPr lang="en-US" sz="2400" i="1" dirty="0" smtClean="0">
                <a:solidFill>
                  <a:schemeClr val="tx1"/>
                </a:solidFill>
                <a:latin typeface="+mn-lt"/>
                <a:cs typeface="Arial MT"/>
              </a:rPr>
              <a:t> </a:t>
            </a:r>
            <a:r>
              <a:rPr sz="2400" i="1" dirty="0" smtClean="0">
                <a:solidFill>
                  <a:schemeClr val="tx1"/>
                </a:solidFill>
                <a:latin typeface="+mn-lt"/>
                <a:cs typeface="Arial MT"/>
              </a:rPr>
              <a:t>Faster</a:t>
            </a:r>
            <a:r>
              <a:rPr sz="2400" i="1" spc="-5" dirty="0" smtClean="0">
                <a:solidFill>
                  <a:schemeClr val="tx1"/>
                </a:solidFill>
                <a:latin typeface="+mn-lt"/>
                <a:cs typeface="Arial MT"/>
              </a:rPr>
              <a:t> </a:t>
            </a:r>
            <a:r>
              <a:rPr sz="2400" i="1" spc="-5" dirty="0">
                <a:solidFill>
                  <a:schemeClr val="tx1"/>
                </a:solidFill>
                <a:latin typeface="+mn-lt"/>
                <a:cs typeface="Arial MT"/>
              </a:rPr>
              <a:t>testing,</a:t>
            </a:r>
            <a:r>
              <a:rPr sz="2400" i="1" dirty="0">
                <a:solidFill>
                  <a:schemeClr val="tx1"/>
                </a:solidFill>
                <a:latin typeface="+mn-lt"/>
                <a:cs typeface="Arial MT"/>
              </a:rPr>
              <a:t> </a:t>
            </a:r>
            <a:r>
              <a:rPr sz="2400" i="1" spc="-5" dirty="0">
                <a:solidFill>
                  <a:schemeClr val="tx1"/>
                </a:solidFill>
                <a:latin typeface="+mn-lt"/>
                <a:cs typeface="Arial MT"/>
              </a:rPr>
              <a:t>resulting</a:t>
            </a:r>
            <a:r>
              <a:rPr sz="2400" i="1" spc="5" dirty="0">
                <a:solidFill>
                  <a:schemeClr val="tx1"/>
                </a:solidFill>
                <a:latin typeface="+mn-lt"/>
                <a:cs typeface="Arial MT"/>
              </a:rPr>
              <a:t> </a:t>
            </a:r>
            <a:r>
              <a:rPr sz="2400" i="1" spc="-5" dirty="0">
                <a:solidFill>
                  <a:schemeClr val="tx1"/>
                </a:solidFill>
                <a:latin typeface="+mn-lt"/>
                <a:cs typeface="Arial MT"/>
              </a:rPr>
              <a:t>in</a:t>
            </a:r>
            <a:r>
              <a:rPr sz="2400" i="1" spc="10" dirty="0">
                <a:solidFill>
                  <a:schemeClr val="tx1"/>
                </a:solidFill>
                <a:latin typeface="+mn-lt"/>
                <a:cs typeface="Arial MT"/>
              </a:rPr>
              <a:t> </a:t>
            </a:r>
            <a:r>
              <a:rPr sz="2400" i="1" spc="-5" dirty="0">
                <a:solidFill>
                  <a:schemeClr val="tx1"/>
                </a:solidFill>
                <a:latin typeface="+mn-lt"/>
                <a:cs typeface="Arial MT"/>
              </a:rPr>
              <a:t>quicker</a:t>
            </a:r>
            <a:r>
              <a:rPr sz="2400" i="1" spc="10" dirty="0">
                <a:solidFill>
                  <a:schemeClr val="tx1"/>
                </a:solidFill>
                <a:latin typeface="+mn-lt"/>
                <a:cs typeface="Arial MT"/>
              </a:rPr>
              <a:t> </a:t>
            </a:r>
            <a:r>
              <a:rPr sz="2400" i="1" dirty="0">
                <a:solidFill>
                  <a:schemeClr val="tx1"/>
                </a:solidFill>
                <a:latin typeface="+mn-lt"/>
                <a:cs typeface="Arial MT"/>
              </a:rPr>
              <a:t>remediation</a:t>
            </a:r>
            <a:r>
              <a:rPr sz="2400" i="1" spc="-10" dirty="0">
                <a:solidFill>
                  <a:schemeClr val="tx1"/>
                </a:solidFill>
                <a:latin typeface="+mn-lt"/>
                <a:cs typeface="Arial MT"/>
              </a:rPr>
              <a:t> </a:t>
            </a:r>
            <a:r>
              <a:rPr sz="2400" i="1" dirty="0">
                <a:solidFill>
                  <a:schemeClr val="tx1"/>
                </a:solidFill>
                <a:latin typeface="+mn-lt"/>
                <a:cs typeface="Arial MT"/>
              </a:rPr>
              <a:t>of </a:t>
            </a:r>
            <a:r>
              <a:rPr sz="2400" i="1" spc="-5" dirty="0">
                <a:solidFill>
                  <a:schemeClr val="tx1"/>
                </a:solidFill>
                <a:latin typeface="+mn-lt"/>
                <a:cs typeface="Arial MT"/>
              </a:rPr>
              <a:t>vulnerabilities</a:t>
            </a:r>
            <a:endParaRPr sz="2400" i="1" dirty="0">
              <a:solidFill>
                <a:schemeClr val="tx1"/>
              </a:solidFill>
              <a:latin typeface="+mn-lt"/>
              <a:cs typeface="Arial MT"/>
            </a:endParaRPr>
          </a:p>
          <a:p>
            <a:pPr marL="822960" lvl="2" indent="-114300">
              <a:spcBef>
                <a:spcPts val="600"/>
              </a:spcBef>
              <a:buClr>
                <a:srgbClr val="000000"/>
              </a:buClr>
              <a:buChar char="•"/>
              <a:tabLst>
                <a:tab pos="584200" algn="l"/>
              </a:tabLst>
            </a:pPr>
            <a:r>
              <a:rPr lang="en-US" sz="2400" i="1" spc="-5" dirty="0" smtClean="0">
                <a:solidFill>
                  <a:schemeClr val="tx1"/>
                </a:solidFill>
                <a:latin typeface="+mn-lt"/>
                <a:cs typeface="Arial MT"/>
              </a:rPr>
              <a:t> </a:t>
            </a:r>
            <a:r>
              <a:rPr sz="2400" i="1" spc="-5" dirty="0" smtClean="0">
                <a:solidFill>
                  <a:schemeClr val="tx1"/>
                </a:solidFill>
                <a:latin typeface="+mn-lt"/>
                <a:cs typeface="Arial MT"/>
              </a:rPr>
              <a:t>Ability</a:t>
            </a:r>
            <a:r>
              <a:rPr sz="2400" i="1" spc="5" dirty="0" smtClean="0">
                <a:solidFill>
                  <a:schemeClr val="tx1"/>
                </a:solidFill>
                <a:latin typeface="+mn-lt"/>
                <a:cs typeface="Arial MT"/>
              </a:rPr>
              <a:t> </a:t>
            </a:r>
            <a:r>
              <a:rPr sz="2400" i="1" dirty="0">
                <a:solidFill>
                  <a:schemeClr val="tx1"/>
                </a:solidFill>
                <a:latin typeface="+mn-lt"/>
                <a:cs typeface="Arial MT"/>
              </a:rPr>
              <a:t>to rotate</a:t>
            </a:r>
            <a:r>
              <a:rPr sz="2400" i="1" spc="-10" dirty="0">
                <a:solidFill>
                  <a:schemeClr val="tx1"/>
                </a:solidFill>
                <a:latin typeface="+mn-lt"/>
                <a:cs typeface="Arial MT"/>
              </a:rPr>
              <a:t> </a:t>
            </a:r>
            <a:r>
              <a:rPr sz="2400" i="1" dirty="0">
                <a:solidFill>
                  <a:schemeClr val="tx1"/>
                </a:solidFill>
                <a:latin typeface="+mn-lt"/>
                <a:cs typeface="Arial MT"/>
              </a:rPr>
              <a:t>teams</a:t>
            </a:r>
            <a:r>
              <a:rPr sz="2400" i="1" spc="-20" dirty="0">
                <a:solidFill>
                  <a:schemeClr val="tx1"/>
                </a:solidFill>
                <a:latin typeface="+mn-lt"/>
                <a:cs typeface="Arial MT"/>
              </a:rPr>
              <a:t> </a:t>
            </a:r>
            <a:r>
              <a:rPr sz="2400" i="1" spc="-5" dirty="0">
                <a:solidFill>
                  <a:schemeClr val="tx1"/>
                </a:solidFill>
                <a:latin typeface="+mn-lt"/>
                <a:cs typeface="Arial MT"/>
              </a:rPr>
              <a:t>so</a:t>
            </a:r>
            <a:r>
              <a:rPr sz="2400" i="1" dirty="0">
                <a:solidFill>
                  <a:schemeClr val="tx1"/>
                </a:solidFill>
                <a:latin typeface="+mn-lt"/>
                <a:cs typeface="Arial MT"/>
              </a:rPr>
              <a:t> </a:t>
            </a:r>
            <a:r>
              <a:rPr sz="2400" i="1" spc="-5" dirty="0">
                <a:solidFill>
                  <a:schemeClr val="tx1"/>
                </a:solidFill>
                <a:latin typeface="+mn-lt"/>
                <a:cs typeface="Arial MT"/>
              </a:rPr>
              <a:t>different</a:t>
            </a:r>
            <a:r>
              <a:rPr sz="2400" i="1" spc="-30" dirty="0">
                <a:solidFill>
                  <a:schemeClr val="tx1"/>
                </a:solidFill>
                <a:latin typeface="+mn-lt"/>
                <a:cs typeface="Arial MT"/>
              </a:rPr>
              <a:t> </a:t>
            </a:r>
            <a:r>
              <a:rPr sz="2400" i="1" spc="-5" dirty="0">
                <a:solidFill>
                  <a:schemeClr val="tx1"/>
                </a:solidFill>
                <a:latin typeface="+mn-lt"/>
                <a:cs typeface="Arial MT"/>
              </a:rPr>
              <a:t>individuals</a:t>
            </a:r>
            <a:r>
              <a:rPr sz="2400" i="1" spc="5" dirty="0">
                <a:solidFill>
                  <a:schemeClr val="tx1"/>
                </a:solidFill>
                <a:latin typeface="+mn-lt"/>
                <a:cs typeface="Arial MT"/>
              </a:rPr>
              <a:t> </a:t>
            </a:r>
            <a:r>
              <a:rPr sz="2400" i="1" dirty="0">
                <a:solidFill>
                  <a:schemeClr val="tx1"/>
                </a:solidFill>
                <a:latin typeface="+mn-lt"/>
                <a:cs typeface="Arial MT"/>
              </a:rPr>
              <a:t>test the</a:t>
            </a:r>
            <a:r>
              <a:rPr sz="2400" i="1" spc="-5" dirty="0">
                <a:solidFill>
                  <a:schemeClr val="tx1"/>
                </a:solidFill>
                <a:latin typeface="+mn-lt"/>
                <a:cs typeface="Arial MT"/>
              </a:rPr>
              <a:t> system</a:t>
            </a:r>
            <a:endParaRPr sz="2400" i="1" dirty="0">
              <a:solidFill>
                <a:schemeClr val="tx1"/>
              </a:solidFill>
              <a:latin typeface="+mn-lt"/>
              <a:cs typeface="Arial MT"/>
            </a:endParaRPr>
          </a:p>
          <a:p>
            <a:pPr marL="822960" lvl="2" indent="-114300">
              <a:spcBef>
                <a:spcPts val="600"/>
              </a:spcBef>
              <a:buClr>
                <a:srgbClr val="000000"/>
              </a:buClr>
              <a:buChar char="•"/>
              <a:tabLst>
                <a:tab pos="584200" algn="l"/>
              </a:tabLst>
            </a:pPr>
            <a:r>
              <a:rPr lang="en-US" sz="2400" i="1" dirty="0" smtClean="0">
                <a:solidFill>
                  <a:schemeClr val="tx1"/>
                </a:solidFill>
                <a:latin typeface="+mn-lt"/>
                <a:cs typeface="Arial MT"/>
              </a:rPr>
              <a:t> </a:t>
            </a:r>
            <a:r>
              <a:rPr sz="2400" i="1" dirty="0" smtClean="0">
                <a:solidFill>
                  <a:schemeClr val="tx1"/>
                </a:solidFill>
                <a:latin typeface="+mn-lt"/>
                <a:cs typeface="Arial MT"/>
              </a:rPr>
              <a:t>Option</a:t>
            </a:r>
            <a:r>
              <a:rPr sz="2400" i="1" spc="-15" dirty="0" smtClean="0">
                <a:solidFill>
                  <a:schemeClr val="tx1"/>
                </a:solidFill>
                <a:latin typeface="+mn-lt"/>
                <a:cs typeface="Arial MT"/>
              </a:rPr>
              <a:t> </a:t>
            </a:r>
            <a:r>
              <a:rPr sz="2400" i="1" dirty="0">
                <a:solidFill>
                  <a:schemeClr val="tx1"/>
                </a:solidFill>
                <a:latin typeface="+mn-lt"/>
                <a:cs typeface="Arial MT"/>
              </a:rPr>
              <a:t>of</a:t>
            </a:r>
            <a:r>
              <a:rPr sz="2400" i="1" spc="-5" dirty="0">
                <a:solidFill>
                  <a:schemeClr val="tx1"/>
                </a:solidFill>
                <a:latin typeface="+mn-lt"/>
                <a:cs typeface="Arial MT"/>
              </a:rPr>
              <a:t> conducting</a:t>
            </a:r>
            <a:r>
              <a:rPr sz="2400" i="1" spc="-15" dirty="0">
                <a:solidFill>
                  <a:schemeClr val="tx1"/>
                </a:solidFill>
                <a:latin typeface="+mn-lt"/>
                <a:cs typeface="Arial MT"/>
              </a:rPr>
              <a:t> </a:t>
            </a:r>
            <a:r>
              <a:rPr sz="2400" i="1" dirty="0">
                <a:solidFill>
                  <a:schemeClr val="tx1"/>
                </a:solidFill>
                <a:latin typeface="+mn-lt"/>
                <a:cs typeface="Arial MT"/>
              </a:rPr>
              <a:t>multiple </a:t>
            </a:r>
            <a:r>
              <a:rPr sz="2400" i="1" spc="-5" dirty="0">
                <a:solidFill>
                  <a:schemeClr val="tx1"/>
                </a:solidFill>
                <a:latin typeface="+mn-lt"/>
                <a:cs typeface="Arial MT"/>
              </a:rPr>
              <a:t>pen </a:t>
            </a:r>
            <a:r>
              <a:rPr sz="2400" i="1" dirty="0">
                <a:solidFill>
                  <a:schemeClr val="tx1"/>
                </a:solidFill>
                <a:latin typeface="+mn-lt"/>
                <a:cs typeface="Arial MT"/>
              </a:rPr>
              <a:t>tests</a:t>
            </a:r>
            <a:r>
              <a:rPr sz="2400" i="1" spc="-5" dirty="0">
                <a:solidFill>
                  <a:schemeClr val="tx1"/>
                </a:solidFill>
                <a:latin typeface="+mn-lt"/>
                <a:cs typeface="Arial MT"/>
              </a:rPr>
              <a:t> simultaneously</a:t>
            </a:r>
            <a:endParaRPr sz="2400" i="1" dirty="0">
              <a:solidFill>
                <a:schemeClr val="tx1"/>
              </a:solidFill>
              <a:latin typeface="+mn-lt"/>
              <a:cs typeface="Arial MT"/>
            </a:endParaRPr>
          </a:p>
        </p:txBody>
      </p:sp>
    </p:spTree>
    <p:extLst>
      <p:ext uri="{BB962C8B-B14F-4D97-AF65-F5344CB8AC3E}">
        <p14:creationId xmlns:p14="http://schemas.microsoft.com/office/powerpoint/2010/main" val="1128162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spcBef>
                <a:spcPts val="105"/>
              </a:spcBef>
            </a:pPr>
            <a:r>
              <a:rPr lang="en-US" sz="2800" dirty="0">
                <a:latin typeface="+mn-lt"/>
              </a:rPr>
              <a:t>Penetration Testing - Rules of Engagement ?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Advanced  </a:t>
            </a:r>
            <a:r>
              <a:rPr lang="en-US" sz="1000" dirty="0"/>
              <a:t>Information </a:t>
            </a:r>
            <a:r>
              <a:rPr lang="en-US" sz="1000" dirty="0" smtClean="0"/>
              <a:t>Security                                                                                                                                   Lecture 5          </a:t>
            </a:r>
            <a:endParaRPr lang="en-US" sz="1000" dirty="0"/>
          </a:p>
        </p:txBody>
      </p:sp>
      <p:sp>
        <p:nvSpPr>
          <p:cNvPr id="11" name="object 5"/>
          <p:cNvSpPr txBox="1"/>
          <p:nvPr/>
        </p:nvSpPr>
        <p:spPr>
          <a:xfrm>
            <a:off x="228600" y="1092969"/>
            <a:ext cx="11734800" cy="3860031"/>
          </a:xfrm>
          <a:prstGeom prst="rect">
            <a:avLst/>
          </a:prstGeom>
        </p:spPr>
        <p:txBody>
          <a:bodyPr vert="horz" wrap="square" lIns="0" tIns="12700" rIns="0" bIns="0" rtlCol="0">
            <a:spAutoFit/>
          </a:bodyPr>
          <a:lstStyle/>
          <a:p>
            <a:pPr marL="184785" indent="-172720">
              <a:lnSpc>
                <a:spcPct val="100000"/>
              </a:lnSpc>
              <a:spcBef>
                <a:spcPts val="5"/>
              </a:spcBef>
              <a:buClr>
                <a:srgbClr val="004978"/>
              </a:buClr>
              <a:buChar char="•"/>
              <a:tabLst>
                <a:tab pos="185420" algn="l"/>
              </a:tabLst>
            </a:pPr>
            <a:r>
              <a:rPr lang="en-US" sz="2400" dirty="0" smtClean="0">
                <a:latin typeface="+mn-lt"/>
                <a:cs typeface="Arial MT"/>
              </a:rPr>
              <a:t> </a:t>
            </a:r>
            <a:r>
              <a:rPr sz="2400" dirty="0" smtClean="0">
                <a:latin typeface="+mn-lt"/>
                <a:cs typeface="Arial MT"/>
              </a:rPr>
              <a:t>Rules </a:t>
            </a:r>
            <a:r>
              <a:rPr sz="2400" dirty="0">
                <a:latin typeface="+mn-lt"/>
                <a:cs typeface="Arial MT"/>
              </a:rPr>
              <a:t>of</a:t>
            </a:r>
            <a:r>
              <a:rPr sz="2400" spc="-5" dirty="0">
                <a:latin typeface="+mn-lt"/>
                <a:cs typeface="Arial MT"/>
              </a:rPr>
              <a:t> </a:t>
            </a:r>
            <a:r>
              <a:rPr sz="2400" dirty="0">
                <a:latin typeface="+mn-lt"/>
                <a:cs typeface="Arial MT"/>
              </a:rPr>
              <a:t>engagement</a:t>
            </a:r>
            <a:r>
              <a:rPr sz="2400" spc="-20" dirty="0">
                <a:latin typeface="+mn-lt"/>
                <a:cs typeface="Arial MT"/>
              </a:rPr>
              <a:t> </a:t>
            </a:r>
            <a:r>
              <a:rPr sz="2400" spc="-5" dirty="0">
                <a:latin typeface="+mn-lt"/>
                <a:cs typeface="Arial MT"/>
              </a:rPr>
              <a:t>in</a:t>
            </a:r>
            <a:r>
              <a:rPr sz="2400" spc="5" dirty="0">
                <a:latin typeface="+mn-lt"/>
                <a:cs typeface="Arial MT"/>
              </a:rPr>
              <a:t> </a:t>
            </a:r>
            <a:r>
              <a:rPr sz="2400" spc="-5" dirty="0">
                <a:latin typeface="+mn-lt"/>
                <a:cs typeface="Arial MT"/>
              </a:rPr>
              <a:t>a </a:t>
            </a:r>
            <a:r>
              <a:rPr sz="2400" dirty="0">
                <a:latin typeface="+mn-lt"/>
                <a:cs typeface="Arial MT"/>
              </a:rPr>
              <a:t>penetration</a:t>
            </a:r>
            <a:r>
              <a:rPr sz="2400" spc="-15" dirty="0">
                <a:latin typeface="+mn-lt"/>
                <a:cs typeface="Arial MT"/>
              </a:rPr>
              <a:t> </a:t>
            </a:r>
            <a:r>
              <a:rPr sz="2400" dirty="0">
                <a:latin typeface="+mn-lt"/>
                <a:cs typeface="Arial MT"/>
              </a:rPr>
              <a:t>test</a:t>
            </a:r>
            <a:r>
              <a:rPr sz="2400" spc="-20" dirty="0">
                <a:latin typeface="+mn-lt"/>
                <a:cs typeface="Arial MT"/>
              </a:rPr>
              <a:t> </a:t>
            </a:r>
            <a:r>
              <a:rPr sz="2400" dirty="0">
                <a:latin typeface="+mn-lt"/>
                <a:cs typeface="Arial MT"/>
              </a:rPr>
              <a:t>are</a:t>
            </a:r>
            <a:r>
              <a:rPr sz="2400" spc="10" dirty="0">
                <a:latin typeface="+mn-lt"/>
                <a:cs typeface="Arial MT"/>
              </a:rPr>
              <a:t> </a:t>
            </a:r>
            <a:r>
              <a:rPr sz="2400" dirty="0">
                <a:latin typeface="+mn-lt"/>
                <a:cs typeface="Arial MT"/>
              </a:rPr>
              <a:t>its</a:t>
            </a:r>
            <a:r>
              <a:rPr sz="2400" spc="-10" dirty="0">
                <a:latin typeface="+mn-lt"/>
                <a:cs typeface="Arial MT"/>
              </a:rPr>
              <a:t> </a:t>
            </a:r>
            <a:r>
              <a:rPr sz="2400" dirty="0">
                <a:latin typeface="+mn-lt"/>
                <a:cs typeface="Arial MT"/>
              </a:rPr>
              <a:t>limitations</a:t>
            </a:r>
            <a:r>
              <a:rPr sz="2400" spc="-5" dirty="0">
                <a:latin typeface="+mn-lt"/>
                <a:cs typeface="Arial MT"/>
              </a:rPr>
              <a:t> </a:t>
            </a:r>
            <a:r>
              <a:rPr sz="2400">
                <a:latin typeface="+mn-lt"/>
                <a:cs typeface="Arial MT"/>
              </a:rPr>
              <a:t>or </a:t>
            </a:r>
            <a:r>
              <a:rPr sz="2400" smtClean="0">
                <a:latin typeface="+mn-lt"/>
                <a:cs typeface="Arial MT"/>
              </a:rPr>
              <a:t>parameters</a:t>
            </a:r>
            <a:r>
              <a:rPr lang="en-US" sz="2400" smtClean="0">
                <a:latin typeface="+mn-lt"/>
                <a:cs typeface="Arial MT"/>
              </a:rPr>
              <a:t>.</a:t>
            </a:r>
            <a:endParaRPr sz="2400" dirty="0">
              <a:latin typeface="+mn-lt"/>
              <a:cs typeface="Arial MT"/>
            </a:endParaRPr>
          </a:p>
          <a:p>
            <a:pPr marL="184785" indent="-172720">
              <a:lnSpc>
                <a:spcPct val="100000"/>
              </a:lnSpc>
              <a:spcBef>
                <a:spcPts val="359"/>
              </a:spcBef>
              <a:buClr>
                <a:srgbClr val="004978"/>
              </a:buClr>
              <a:buChar char="•"/>
              <a:tabLst>
                <a:tab pos="185420" algn="l"/>
              </a:tabLst>
            </a:pPr>
            <a:r>
              <a:rPr lang="en-US" sz="2400" dirty="0" smtClean="0">
                <a:latin typeface="+mn-lt"/>
                <a:cs typeface="Arial MT"/>
              </a:rPr>
              <a:t> </a:t>
            </a:r>
            <a:r>
              <a:rPr sz="2400" dirty="0" smtClean="0">
                <a:latin typeface="+mn-lt"/>
                <a:cs typeface="Arial MT"/>
              </a:rPr>
              <a:t>Categories</a:t>
            </a:r>
            <a:r>
              <a:rPr sz="2400" spc="-5" dirty="0" smtClean="0">
                <a:latin typeface="+mn-lt"/>
                <a:cs typeface="Arial MT"/>
              </a:rPr>
              <a:t> </a:t>
            </a:r>
            <a:r>
              <a:rPr sz="2400" spc="5" dirty="0">
                <a:latin typeface="+mn-lt"/>
                <a:cs typeface="Arial MT"/>
              </a:rPr>
              <a:t>for</a:t>
            </a:r>
            <a:r>
              <a:rPr sz="2400" spc="-30" dirty="0">
                <a:latin typeface="+mn-lt"/>
                <a:cs typeface="Arial MT"/>
              </a:rPr>
              <a:t> </a:t>
            </a:r>
            <a:r>
              <a:rPr sz="2400" spc="-5" dirty="0">
                <a:latin typeface="+mn-lt"/>
                <a:cs typeface="Arial MT"/>
              </a:rPr>
              <a:t>rules </a:t>
            </a:r>
            <a:r>
              <a:rPr sz="2400" dirty="0">
                <a:latin typeface="+mn-lt"/>
                <a:cs typeface="Arial MT"/>
              </a:rPr>
              <a:t>of</a:t>
            </a:r>
            <a:r>
              <a:rPr sz="2400" spc="-15" dirty="0">
                <a:latin typeface="+mn-lt"/>
                <a:cs typeface="Arial MT"/>
              </a:rPr>
              <a:t> </a:t>
            </a:r>
            <a:r>
              <a:rPr sz="2400" dirty="0">
                <a:latin typeface="+mn-lt"/>
                <a:cs typeface="Arial MT"/>
              </a:rPr>
              <a:t>engagement</a:t>
            </a:r>
            <a:r>
              <a:rPr sz="2400" spc="-25" dirty="0">
                <a:latin typeface="+mn-lt"/>
                <a:cs typeface="Arial MT"/>
              </a:rPr>
              <a:t> </a:t>
            </a:r>
            <a:r>
              <a:rPr sz="2400" dirty="0">
                <a:latin typeface="+mn-lt"/>
                <a:cs typeface="Arial MT"/>
              </a:rPr>
              <a:t>are:</a:t>
            </a:r>
          </a:p>
          <a:p>
            <a:pPr marL="548640" lvl="1" indent="-114935">
              <a:lnSpc>
                <a:spcPct val="100000"/>
              </a:lnSpc>
              <a:spcBef>
                <a:spcPts val="110"/>
              </a:spcBef>
              <a:buClr>
                <a:srgbClr val="FF6200"/>
              </a:buClr>
              <a:buChar char="•"/>
              <a:tabLst>
                <a:tab pos="356235" algn="l"/>
              </a:tabLst>
            </a:pPr>
            <a:r>
              <a:rPr lang="en-US" sz="2400" spc="-10" dirty="0" smtClean="0">
                <a:solidFill>
                  <a:srgbClr val="004978"/>
                </a:solidFill>
                <a:latin typeface="+mn-lt"/>
                <a:cs typeface="Arial MT"/>
              </a:rPr>
              <a:t> </a:t>
            </a:r>
            <a:r>
              <a:rPr sz="2400" spc="-10" dirty="0" smtClean="0">
                <a:solidFill>
                  <a:srgbClr val="004978"/>
                </a:solidFill>
                <a:latin typeface="+mn-lt"/>
                <a:cs typeface="Arial MT"/>
              </a:rPr>
              <a:t>Timing</a:t>
            </a:r>
            <a:endParaRPr sz="2400" dirty="0">
              <a:latin typeface="+mn-lt"/>
              <a:cs typeface="Arial MT"/>
            </a:endParaRPr>
          </a:p>
          <a:p>
            <a:pPr marL="548640" lvl="1" indent="-114935">
              <a:lnSpc>
                <a:spcPct val="100000"/>
              </a:lnSpc>
              <a:spcBef>
                <a:spcPts val="105"/>
              </a:spcBef>
              <a:buClr>
                <a:srgbClr val="FF6200"/>
              </a:buClr>
              <a:buChar char="•"/>
              <a:tabLst>
                <a:tab pos="356235"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Scope</a:t>
            </a:r>
            <a:endParaRPr sz="2400" dirty="0">
              <a:latin typeface="+mn-lt"/>
              <a:cs typeface="Arial MT"/>
            </a:endParaRPr>
          </a:p>
          <a:p>
            <a:pPr marL="548640" lvl="1" indent="-114935">
              <a:lnSpc>
                <a:spcPct val="100000"/>
              </a:lnSpc>
              <a:spcBef>
                <a:spcPts val="100"/>
              </a:spcBef>
              <a:buClr>
                <a:srgbClr val="FF6200"/>
              </a:buClr>
              <a:buChar char="•"/>
              <a:tabLst>
                <a:tab pos="356235"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Authorization</a:t>
            </a:r>
            <a:endParaRPr sz="2400" dirty="0">
              <a:latin typeface="+mn-lt"/>
              <a:cs typeface="Arial MT"/>
            </a:endParaRPr>
          </a:p>
          <a:p>
            <a:pPr marL="548640" lvl="1" indent="-114935">
              <a:lnSpc>
                <a:spcPct val="100000"/>
              </a:lnSpc>
              <a:spcBef>
                <a:spcPts val="105"/>
              </a:spcBef>
              <a:buClr>
                <a:srgbClr val="FF6200"/>
              </a:buClr>
              <a:buChar char="•"/>
              <a:tabLst>
                <a:tab pos="356235"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Exploitation</a:t>
            </a:r>
            <a:endParaRPr sz="2400" dirty="0">
              <a:latin typeface="+mn-lt"/>
              <a:cs typeface="Arial MT"/>
            </a:endParaRPr>
          </a:p>
          <a:p>
            <a:pPr marL="548640" lvl="1" indent="-114935">
              <a:lnSpc>
                <a:spcPct val="100000"/>
              </a:lnSpc>
              <a:spcBef>
                <a:spcPts val="110"/>
              </a:spcBef>
              <a:buClr>
                <a:srgbClr val="FF6200"/>
              </a:buClr>
              <a:buChar char="•"/>
              <a:tabLst>
                <a:tab pos="356235" algn="l"/>
              </a:tabLst>
            </a:pPr>
            <a:r>
              <a:rPr lang="en-US" sz="2400" dirty="0" smtClean="0">
                <a:solidFill>
                  <a:srgbClr val="004978"/>
                </a:solidFill>
                <a:latin typeface="+mn-lt"/>
                <a:cs typeface="Arial MT"/>
              </a:rPr>
              <a:t> </a:t>
            </a:r>
            <a:r>
              <a:rPr sz="2400" dirty="0" smtClean="0">
                <a:solidFill>
                  <a:srgbClr val="004978"/>
                </a:solidFill>
                <a:latin typeface="+mn-lt"/>
                <a:cs typeface="Arial MT"/>
              </a:rPr>
              <a:t>Communication</a:t>
            </a:r>
            <a:endParaRPr sz="2400" dirty="0">
              <a:latin typeface="+mn-lt"/>
              <a:cs typeface="Arial MT"/>
            </a:endParaRPr>
          </a:p>
          <a:p>
            <a:pPr marL="548640" lvl="1" indent="-114935">
              <a:lnSpc>
                <a:spcPct val="100000"/>
              </a:lnSpc>
              <a:spcBef>
                <a:spcPts val="105"/>
              </a:spcBef>
              <a:buClr>
                <a:srgbClr val="FF6200"/>
              </a:buClr>
              <a:buChar char="•"/>
              <a:tabLst>
                <a:tab pos="356235"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Cleanup</a:t>
            </a:r>
            <a:endParaRPr sz="2400" dirty="0">
              <a:latin typeface="+mn-lt"/>
              <a:cs typeface="Arial MT"/>
            </a:endParaRPr>
          </a:p>
          <a:p>
            <a:pPr marL="548640" lvl="1" indent="-114935">
              <a:lnSpc>
                <a:spcPct val="100000"/>
              </a:lnSpc>
              <a:spcBef>
                <a:spcPts val="110"/>
              </a:spcBef>
              <a:buClr>
                <a:srgbClr val="FF6200"/>
              </a:buClr>
              <a:buChar char="•"/>
              <a:tabLst>
                <a:tab pos="356235"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Reporting</a:t>
            </a:r>
            <a:endParaRPr lang="en-US" sz="2400" spc="-5" dirty="0" smtClean="0">
              <a:solidFill>
                <a:srgbClr val="004978"/>
              </a:solidFill>
              <a:latin typeface="+mn-lt"/>
              <a:cs typeface="Arial MT"/>
            </a:endParaRPr>
          </a:p>
          <a:p>
            <a:pPr marL="355600" lvl="1" indent="-114935">
              <a:lnSpc>
                <a:spcPct val="100000"/>
              </a:lnSpc>
              <a:spcBef>
                <a:spcPts val="110"/>
              </a:spcBef>
              <a:buClr>
                <a:srgbClr val="FF6200"/>
              </a:buClr>
              <a:buChar char="•"/>
              <a:tabLst>
                <a:tab pos="356235" algn="l"/>
              </a:tabLst>
            </a:pPr>
            <a:endParaRPr sz="2400" dirty="0">
              <a:latin typeface="+mn-lt"/>
              <a:cs typeface="Arial MT"/>
            </a:endParaRPr>
          </a:p>
        </p:txBody>
      </p:sp>
    </p:spTree>
    <p:extLst>
      <p:ext uri="{BB962C8B-B14F-4D97-AF65-F5344CB8AC3E}">
        <p14:creationId xmlns:p14="http://schemas.microsoft.com/office/powerpoint/2010/main" val="2610602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4423</TotalTime>
  <Words>4997</Words>
  <Application>Microsoft Office PowerPoint</Application>
  <PresentationFormat>Widescreen</PresentationFormat>
  <Paragraphs>386</Paragraphs>
  <Slides>49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Arial MT</vt:lpstr>
      <vt:lpstr>Calibri</vt:lpstr>
      <vt:lpstr>Century Gothic</vt:lpstr>
      <vt:lpstr>OpenSans-Semibold</vt:lpstr>
      <vt:lpstr>Times New Roman</vt:lpstr>
      <vt:lpstr>Verdana</vt:lpstr>
      <vt:lpstr>Wingdings</vt:lpstr>
      <vt:lpstr>Office Theme</vt:lpstr>
      <vt:lpstr>1_Biography report presentation</vt:lpstr>
      <vt:lpstr>PowerPoint Presentation</vt:lpstr>
      <vt:lpstr>Contents</vt:lpstr>
      <vt:lpstr>PowerPoint Presentation</vt:lpstr>
      <vt:lpstr>Penetration Testing </vt:lpstr>
      <vt:lpstr>Penetration Testing - Why Conduct a Test?</vt:lpstr>
      <vt:lpstr>Penetration Testing - Who Should Perform the Test? </vt:lpstr>
      <vt:lpstr>Penetration Testing - Who Should Perform the Test? </vt:lpstr>
      <vt:lpstr>Penetration Testing - Who Should Perform the Test? </vt:lpstr>
      <vt:lpstr>Penetration Testing - Rules of Engagement ? </vt:lpstr>
      <vt:lpstr>Penetration Testing - Rules of Engagement ? </vt:lpstr>
      <vt:lpstr>Penetration Testing - Rules of Engagement ? </vt:lpstr>
      <vt:lpstr>Penetration Testing - Rules of Engagement ? </vt:lpstr>
      <vt:lpstr>Penetration Testing - Rules of Engagement ? </vt:lpstr>
      <vt:lpstr>Penetration Testing - Performing a Penetration Test</vt:lpstr>
      <vt:lpstr>Penetration Testing - Performing a Penetration Test</vt:lpstr>
      <vt:lpstr>Penetration Testing - Performing a Penetration Test</vt:lpstr>
      <vt:lpstr>PowerPoint Presentation</vt:lpstr>
      <vt:lpstr>Preparing for an Incident</vt:lpstr>
      <vt:lpstr>Preparing for an Incident</vt:lpstr>
      <vt:lpstr>PowerPoint Presentation</vt:lpstr>
      <vt:lpstr>What is Cryptography?</vt:lpstr>
      <vt:lpstr>What is Cryptography?</vt:lpstr>
      <vt:lpstr>What is Cryptography? – Key Terms</vt:lpstr>
      <vt:lpstr>What is Cryptography?</vt:lpstr>
      <vt:lpstr>Cryptographic Process</vt:lpstr>
      <vt:lpstr>Cryptography Use Cases</vt:lpstr>
      <vt:lpstr>What is Cryptography? </vt:lpstr>
      <vt:lpstr>Limitations of Cryptography</vt:lpstr>
      <vt:lpstr>Cryptographic Algorithms</vt:lpstr>
      <vt:lpstr>Cryptographic Algorithms</vt:lpstr>
      <vt:lpstr>Cryptographic Algorithms - Hash Algorithms</vt:lpstr>
      <vt:lpstr>Cryptographic Algorithms - Hash Algorithms</vt:lpstr>
      <vt:lpstr>Cryptographic Algorithms - Hash Algorithms</vt:lpstr>
      <vt:lpstr>Cryptographic Algorithms - Hash Algorithms</vt:lpstr>
      <vt:lpstr>Cryptographic Algorithms - Hash Algorithms</vt:lpstr>
      <vt:lpstr>Cryptographic Algorithms - Symmetric Cryptographic Algorithms</vt:lpstr>
      <vt:lpstr>Cryptographic Algorithms - Symmetric Cryptographic Algorithms</vt:lpstr>
      <vt:lpstr>Cryptographic Algorithms - Symmetric Cryptographic Algorithms</vt:lpstr>
      <vt:lpstr>Cryptographic Algorithms - Asymmetric Cryptographic Algorithms</vt:lpstr>
      <vt:lpstr>Cryptographic Algorithms - Asymmetric Cryptographic Algorithms</vt:lpstr>
      <vt:lpstr>Cryptographic Algorithms - Digital Signature Algorithm (DSA)</vt:lpstr>
      <vt:lpstr>Cryptographic Algorithms - Digital Signature Algorithm (DSA)</vt:lpstr>
      <vt:lpstr>Cryptographic Algorithms - Asymmetric Cryptographic Algorithms</vt:lpstr>
      <vt:lpstr>Cryptographic Attacks</vt:lpstr>
      <vt:lpstr>Using Cryptography</vt:lpstr>
      <vt:lpstr>Using Cryptography - Encryption through Software </vt:lpstr>
      <vt:lpstr>Using Cryptography - Blockchain</vt:lpstr>
      <vt:lpstr>Using Cryptography - Blockchain</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Malook</cp:lastModifiedBy>
  <cp:revision>501</cp:revision>
  <dcterms:created xsi:type="dcterms:W3CDTF">2022-09-21T05:57:17Z</dcterms:created>
  <dcterms:modified xsi:type="dcterms:W3CDTF">2023-10-17T16:48:42Z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