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0" r:id="rId2"/>
  </p:sldMasterIdLst>
  <p:notesMasterIdLst>
    <p:notesMasterId r:id="rId34"/>
  </p:notesMasterIdLst>
  <p:sldIdLst>
    <p:sldId id="297" r:id="rId3"/>
    <p:sldId id="289" r:id="rId4"/>
    <p:sldId id="453" r:id="rId5"/>
    <p:sldId id="454" r:id="rId6"/>
    <p:sldId id="455" r:id="rId7"/>
    <p:sldId id="456" r:id="rId8"/>
    <p:sldId id="457" r:id="rId9"/>
    <p:sldId id="458" r:id="rId10"/>
    <p:sldId id="459" r:id="rId11"/>
    <p:sldId id="460" r:id="rId12"/>
    <p:sldId id="461" r:id="rId13"/>
    <p:sldId id="462" r:id="rId14"/>
    <p:sldId id="463" r:id="rId15"/>
    <p:sldId id="464" r:id="rId16"/>
    <p:sldId id="465" r:id="rId17"/>
    <p:sldId id="466" r:id="rId18"/>
    <p:sldId id="467" r:id="rId19"/>
    <p:sldId id="468" r:id="rId20"/>
    <p:sldId id="469" r:id="rId21"/>
    <p:sldId id="471" r:id="rId22"/>
    <p:sldId id="472" r:id="rId23"/>
    <p:sldId id="473" r:id="rId24"/>
    <p:sldId id="474" r:id="rId25"/>
    <p:sldId id="475" r:id="rId26"/>
    <p:sldId id="476" r:id="rId27"/>
    <p:sldId id="477" r:id="rId28"/>
    <p:sldId id="478" r:id="rId29"/>
    <p:sldId id="479" r:id="rId30"/>
    <p:sldId id="480" r:id="rId31"/>
    <p:sldId id="481" r:id="rId32"/>
    <p:sldId id="444" r:id="rId3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00" autoAdjust="0"/>
  </p:normalViewPr>
  <p:slideViewPr>
    <p:cSldViewPr>
      <p:cViewPr varScale="1">
        <p:scale>
          <a:sx n="86" d="100"/>
          <a:sy n="86" d="100"/>
        </p:scale>
        <p:origin x="30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BB5F55B-2B0B-493D-B5A6-0CD165B2D26A}" type="datetimeFigureOut">
              <a:rPr lang="en-US" smtClean="0"/>
              <a:t>11/1/2023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B90FF74-37B7-4E21-A86E-405D13812DF3}" type="slidenum">
              <a:rPr lang="en-US" smtClean="0"/>
              <a:t>‹#›</a:t>
            </a:fld>
            <a:endParaRPr lang="en-US"/>
          </a:p>
        </p:txBody>
      </p:sp>
    </p:spTree>
    <p:extLst>
      <p:ext uri="{BB962C8B-B14F-4D97-AF65-F5344CB8AC3E}">
        <p14:creationId xmlns:p14="http://schemas.microsoft.com/office/powerpoint/2010/main" val="1507528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pPr marL="0" marR="0" lvl="0" indent="0" algn="r" defTabSz="927100" rtl="0" eaLnBrk="1" fontAlgn="base" latinLnBrk="0" hangingPunct="1">
              <a:lnSpc>
                <a:spcPct val="100000"/>
              </a:lnSpc>
              <a:spcBef>
                <a:spcPct val="0"/>
              </a:spcBef>
              <a:spcAft>
                <a:spcPct val="0"/>
              </a:spcAft>
              <a:buClrTx/>
              <a:buSzTx/>
              <a:buFontTx/>
              <a:buNone/>
              <a:tabLst/>
              <a:defRPr/>
            </a:pPr>
            <a:fld id="{D50EDFCD-7148-4A94-A7EB-145A99094DB1}"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pPr marL="0" marR="0" lvl="0" indent="0" algn="r" defTabSz="9271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63491" name="Rectangle 2"/>
          <p:cNvSpPr>
            <a:spLocks noGrp="1" noRot="1" noChangeAspect="1" noChangeArrowheads="1" noTextEdit="1"/>
          </p:cNvSpPr>
          <p:nvPr>
            <p:ph type="sldImg"/>
          </p:nvPr>
        </p:nvSpPr>
        <p:spPr>
          <a:xfrm>
            <a:off x="379413" y="696913"/>
            <a:ext cx="6188075" cy="3481387"/>
          </a:xfrm>
          <a:ln/>
        </p:spPr>
      </p:sp>
      <p:sp>
        <p:nvSpPr>
          <p:cNvPr id="63492" name="Rectangle 3"/>
          <p:cNvSpPr>
            <a:spLocks noGrp="1" noChangeArrowheads="1"/>
          </p:cNvSpPr>
          <p:nvPr>
            <p:ph type="body" idx="1"/>
          </p:nvPr>
        </p:nvSpPr>
        <p:spPr>
          <a:noFill/>
          <a:ln w="9525"/>
        </p:spPr>
        <p:txBody>
          <a:bodyPr/>
          <a:lstStyle/>
          <a:p>
            <a:endParaRPr lang="en-US" altLang="en-US" smtClean="0"/>
          </a:p>
        </p:txBody>
      </p:sp>
    </p:spTree>
    <p:extLst>
      <p:ext uri="{BB962C8B-B14F-4D97-AF65-F5344CB8AC3E}">
        <p14:creationId xmlns:p14="http://schemas.microsoft.com/office/powerpoint/2010/main" val="535068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8" name="Footer Placeholder 7"/>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9" name="Slide Number Placeholder 8"/>
          <p:cNvSpPr>
            <a:spLocks noGrp="1"/>
          </p:cNvSpPr>
          <p:nvPr>
            <p:ph type="sldNum" sz="quarter" idx="12"/>
          </p:nvPr>
        </p:nvSpPr>
        <p:spPr/>
        <p:txBody>
          <a:bodyPr/>
          <a:lstStyle>
            <a:lvl1pPr>
              <a:defRPr/>
            </a:lvl1pPr>
          </a:lstStyle>
          <a:p>
            <a:pPr rtl="0" fontAlgn="base">
              <a:spcBef>
                <a:spcPct val="0"/>
              </a:spcBef>
              <a:spcAft>
                <a:spcPct val="0"/>
              </a:spcAft>
            </a:pPr>
            <a:fld id="{384564A0-8E16-4651-A185-5FFCEDF3B9FA}"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003915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4" name="Footer Placeholder 3"/>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5" name="Slide Number Placeholder 4"/>
          <p:cNvSpPr>
            <a:spLocks noGrp="1"/>
          </p:cNvSpPr>
          <p:nvPr>
            <p:ph type="sldNum" sz="quarter" idx="12"/>
          </p:nvPr>
        </p:nvSpPr>
        <p:spPr/>
        <p:txBody>
          <a:bodyPr/>
          <a:lstStyle>
            <a:lvl1pPr>
              <a:defRPr/>
            </a:lvl1pPr>
          </a:lstStyle>
          <a:p>
            <a:pPr rtl="0" fontAlgn="base">
              <a:spcBef>
                <a:spcPct val="0"/>
              </a:spcBef>
              <a:spcAft>
                <a:spcPct val="0"/>
              </a:spcAft>
            </a:pPr>
            <a:fld id="{F4D82EA2-D85C-48BF-8A93-EA0D2FE5D387}"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925732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3" name="Footer Placeholder 2"/>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4" name="Slide Number Placeholder 3"/>
          <p:cNvSpPr>
            <a:spLocks noGrp="1"/>
          </p:cNvSpPr>
          <p:nvPr>
            <p:ph type="sldNum" sz="quarter" idx="12"/>
          </p:nvPr>
        </p:nvSpPr>
        <p:spPr/>
        <p:txBody>
          <a:bodyPr/>
          <a:lstStyle>
            <a:lvl1pPr>
              <a:defRPr/>
            </a:lvl1pPr>
          </a:lstStyle>
          <a:p>
            <a:pPr rtl="0" fontAlgn="base">
              <a:spcBef>
                <a:spcPct val="0"/>
              </a:spcBef>
              <a:spcAft>
                <a:spcPct val="0"/>
              </a:spcAft>
            </a:pPr>
            <a:fld id="{1157D14C-CC08-40B6-8437-BCF0EA7020D1}"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477234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8" y="273055"/>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rtl="0" fontAlgn="base">
              <a:spcBef>
                <a:spcPct val="0"/>
              </a:spcBef>
              <a:spcAft>
                <a:spcPct val="0"/>
              </a:spcAft>
            </a:pPr>
            <a:fld id="{8EE747D5-FB23-45A0-9936-2AB24BB822A2}"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1877811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rtl="0" fontAlgn="base">
              <a:spcBef>
                <a:spcPct val="0"/>
              </a:spcBef>
              <a:spcAft>
                <a:spcPct val="0"/>
              </a:spcAft>
            </a:pPr>
            <a:fld id="{2A232921-A1F9-43F3-8BC8-8D5CBA5D2AFC}"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1943997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315CEB7A-A053-429D-B447-D0F541C690E9}"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782319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5309" y="225429"/>
            <a:ext cx="2279652" cy="5975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44233" y="225429"/>
            <a:ext cx="6637867" cy="5975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4CDAF1AF-2F14-4EA2-AE2E-B0F7B219C001}"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2972173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544235" y="225429"/>
            <a:ext cx="9120719" cy="10080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44235" y="1449390"/>
            <a:ext cx="4457700" cy="47513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7205137" y="1449390"/>
            <a:ext cx="4459817" cy="4751387"/>
          </a:xfrm>
        </p:spPr>
        <p:txBody>
          <a:bodyPr/>
          <a:lstStyle/>
          <a:p>
            <a:r>
              <a:rPr lang="en-US" smtClean="0"/>
              <a:t>Click icon to add clip art</a:t>
            </a:r>
            <a:endParaRPr lang="en-US"/>
          </a:p>
        </p:txBody>
      </p:sp>
      <p:sp>
        <p:nvSpPr>
          <p:cNvPr id="5" name="Date Placeholder 4"/>
          <p:cNvSpPr>
            <a:spLocks noGrp="1"/>
          </p:cNvSpPr>
          <p:nvPr>
            <p:ph type="dt" sz="half" idx="10"/>
          </p:nvPr>
        </p:nvSpPr>
        <p:spPr>
          <a:xfrm>
            <a:off x="575735" y="6308725"/>
            <a:ext cx="2451100" cy="349250"/>
          </a:xfrm>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a:xfrm>
            <a:off x="3168657" y="6308725"/>
            <a:ext cx="5753100" cy="349250"/>
          </a:xfrm>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a:xfrm>
            <a:off x="9124951" y="6308725"/>
            <a:ext cx="2540000" cy="349250"/>
          </a:xfrm>
        </p:spPr>
        <p:txBody>
          <a:bodyPr/>
          <a:lstStyle>
            <a:lvl1pPr>
              <a:defRPr/>
            </a:lvl1pPr>
          </a:lstStyle>
          <a:p>
            <a:pPr rtl="0" fontAlgn="base">
              <a:spcBef>
                <a:spcPct val="0"/>
              </a:spcBef>
              <a:spcAft>
                <a:spcPct val="0"/>
              </a:spcAft>
            </a:pPr>
            <a:fld id="{5B6D7F81-D383-4C64-943A-5B2F1B32D755}"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499046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544235" y="225429"/>
            <a:ext cx="9120719" cy="10080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544235" y="1449389"/>
            <a:ext cx="9120719" cy="2298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44235" y="3900492"/>
            <a:ext cx="9120719" cy="2300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75735" y="6308725"/>
            <a:ext cx="2451100" cy="349250"/>
          </a:xfrm>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a:xfrm>
            <a:off x="3168657" y="6308725"/>
            <a:ext cx="5753100" cy="349250"/>
          </a:xfrm>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a:xfrm>
            <a:off x="9124951" y="6308725"/>
            <a:ext cx="2540000" cy="349250"/>
          </a:xfrm>
        </p:spPr>
        <p:txBody>
          <a:bodyPr/>
          <a:lstStyle>
            <a:lvl1pPr>
              <a:defRPr/>
            </a:lvl1pPr>
          </a:lstStyle>
          <a:p>
            <a:pPr rtl="0" fontAlgn="base">
              <a:spcBef>
                <a:spcPct val="0"/>
              </a:spcBef>
              <a:spcAft>
                <a:spcPct val="0"/>
              </a:spcAft>
            </a:pPr>
            <a:fld id="{35C76EAD-5CA6-40B8-A9FD-204ACB69DADC}"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01370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0033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003366"/>
                </a:solidFill>
                <a:latin typeface="Arial"/>
                <a:cs typeface="Arial"/>
              </a:defRPr>
            </a:lvl1pPr>
          </a:lstStyle>
          <a:p>
            <a:endParaRPr/>
          </a:p>
        </p:txBody>
      </p:sp>
      <p:sp>
        <p:nvSpPr>
          <p:cNvPr id="3" name="Holder 3"/>
          <p:cNvSpPr>
            <a:spLocks noGrp="1"/>
          </p:cNvSpPr>
          <p:nvPr>
            <p:ph sz="half" idx="2"/>
          </p:nvPr>
        </p:nvSpPr>
        <p:spPr>
          <a:xfrm>
            <a:off x="455848" y="1705851"/>
            <a:ext cx="5429250" cy="3872229"/>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sz="half" idx="3"/>
          </p:nvPr>
        </p:nvSpPr>
        <p:spPr>
          <a:xfrm>
            <a:off x="6319014" y="1705851"/>
            <a:ext cx="4161790" cy="359156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7" name="Holder 7"/>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0033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5" name="Holder 5"/>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4" name="Holder 4"/>
          <p:cNvSpPr>
            <a:spLocks noGrp="1"/>
          </p:cNvSpPr>
          <p:nvPr>
            <p:ph type="sldNum" sz="quarter" idx="7"/>
          </p:nvPr>
        </p:nvSpPr>
        <p:spPr/>
        <p:txBody>
          <a:bodyPr lIns="0" tIns="0" rIns="0" bIns="0"/>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6257" name="Picture 177" descr="csk_biorep_page1IMAGE"/>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
        <p:nvSpPr>
          <p:cNvPr id="46082" name="Rectangle 2"/>
          <p:cNvSpPr>
            <a:spLocks noGrp="1" noChangeArrowheads="1"/>
          </p:cNvSpPr>
          <p:nvPr>
            <p:ph type="ctrTitle"/>
          </p:nvPr>
        </p:nvSpPr>
        <p:spPr>
          <a:xfrm>
            <a:off x="3024721" y="3176589"/>
            <a:ext cx="8612716" cy="2074862"/>
          </a:xfrm>
        </p:spPr>
        <p:txBody>
          <a:bodyPr/>
          <a:lstStyle>
            <a:lvl1pPr>
              <a:defRPr sz="3200"/>
            </a:lvl1pPr>
          </a:lstStyle>
          <a:p>
            <a:r>
              <a:rPr lang="en-US" smtClean="0"/>
              <a:t>Click to edit Master title style</a:t>
            </a:r>
            <a:endParaRPr lang="en-US"/>
          </a:p>
        </p:txBody>
      </p:sp>
      <p:sp>
        <p:nvSpPr>
          <p:cNvPr id="46083" name="Rectangle 3"/>
          <p:cNvSpPr>
            <a:spLocks noGrp="1" noChangeArrowheads="1"/>
          </p:cNvSpPr>
          <p:nvPr>
            <p:ph type="subTitle" idx="1"/>
          </p:nvPr>
        </p:nvSpPr>
        <p:spPr>
          <a:xfrm>
            <a:off x="575737" y="296867"/>
            <a:ext cx="7505700" cy="1368425"/>
          </a:xfrm>
        </p:spPr>
        <p:txBody>
          <a:bodyPr/>
          <a:lstStyle>
            <a:lvl1pPr marL="0" indent="0">
              <a:buFontTx/>
              <a:buNone/>
              <a:defRPr sz="1200"/>
            </a:lvl1pPr>
          </a:lstStyle>
          <a:p>
            <a:r>
              <a:rPr lang="en-US" smtClean="0"/>
              <a:t>Click to edit Master subtitle style</a:t>
            </a:r>
            <a:endParaRPr lang="en-US"/>
          </a:p>
        </p:txBody>
      </p:sp>
      <p:sp>
        <p:nvSpPr>
          <p:cNvPr id="46254" name="Rectangle 174"/>
          <p:cNvSpPr>
            <a:spLocks noGrp="1" noChangeArrowheads="1"/>
          </p:cNvSpPr>
          <p:nvPr>
            <p:ph type="dt" sz="half" idx="2"/>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46255" name="Rectangle 175"/>
          <p:cNvSpPr>
            <a:spLocks noGrp="1" noChangeArrowheads="1"/>
          </p:cNvSpPr>
          <p:nvPr>
            <p:ph type="ftr" sz="quarter" idx="3"/>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46256" name="Rectangle 176"/>
          <p:cNvSpPr>
            <a:spLocks noGrp="1" noChangeArrowheads="1"/>
          </p:cNvSpPr>
          <p:nvPr>
            <p:ph type="sldNum" sz="quarter" idx="4"/>
          </p:nvPr>
        </p:nvSpPr>
        <p:spPr/>
        <p:txBody>
          <a:bodyPr/>
          <a:lstStyle>
            <a:lvl1pPr>
              <a:defRPr/>
            </a:lvl1pPr>
          </a:lstStyle>
          <a:p>
            <a:pPr rtl="0" fontAlgn="base">
              <a:spcBef>
                <a:spcPct val="0"/>
              </a:spcBef>
              <a:spcAft>
                <a:spcPct val="0"/>
              </a:spcAft>
            </a:pPr>
            <a:fld id="{B959A3FB-12C1-4949-9DB2-4A4E63B4D691}"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115922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0A4C6ADE-B3AE-43C3-832B-D74B71E851A5}"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48938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4"/>
            <a:ext cx="10363200"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5" name="Footer Placeholder 4"/>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rtl="0" fontAlgn="base">
              <a:spcBef>
                <a:spcPct val="0"/>
              </a:spcBef>
              <a:spcAft>
                <a:spcPct val="0"/>
              </a:spcAft>
            </a:pPr>
            <a:fld id="{230960D1-EE98-401B-A2EE-B5EE14AF28C8}"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409315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44235" y="1449390"/>
            <a:ext cx="4457700"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205137" y="1449390"/>
            <a:ext cx="4459817"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6" name="Footer Placeholder 5"/>
          <p:cNvSpPr>
            <a:spLocks noGrp="1"/>
          </p:cNvSpPr>
          <p:nvPr>
            <p:ph type="ftr" sz="quarter" idx="11"/>
          </p:nvPr>
        </p:nvSpPr>
        <p:spPr/>
        <p:txBody>
          <a:bodyPr/>
          <a:lstStyle>
            <a:lvl1pPr>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rtl="0" fontAlgn="base">
              <a:spcBef>
                <a:spcPct val="0"/>
              </a:spcBef>
              <a:spcAft>
                <a:spcPct val="0"/>
              </a:spcAft>
            </a:pPr>
            <a:fld id="{B53C50EB-0A00-4B12-A89E-AE8488C7FCA8}"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5171132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6"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2.jpe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9645396" y="60960"/>
            <a:ext cx="2138171" cy="566927"/>
          </a:xfrm>
          <a:prstGeom prst="rect">
            <a:avLst/>
          </a:prstGeom>
        </p:spPr>
      </p:pic>
      <p:sp>
        <p:nvSpPr>
          <p:cNvPr id="2" name="Holder 2"/>
          <p:cNvSpPr>
            <a:spLocks noGrp="1"/>
          </p:cNvSpPr>
          <p:nvPr>
            <p:ph type="title"/>
          </p:nvPr>
        </p:nvSpPr>
        <p:spPr>
          <a:xfrm>
            <a:off x="321735" y="711937"/>
            <a:ext cx="7508240" cy="369569"/>
          </a:xfrm>
          <a:prstGeom prst="rect">
            <a:avLst/>
          </a:prstGeom>
        </p:spPr>
        <p:txBody>
          <a:bodyPr wrap="square" lIns="0" tIns="0" rIns="0" bIns="0">
            <a:spAutoFit/>
          </a:bodyPr>
          <a:lstStyle>
            <a:lvl1pPr>
              <a:defRPr sz="2250" b="1" i="0">
                <a:solidFill>
                  <a:srgbClr val="003366"/>
                </a:solidFill>
                <a:latin typeface="Arial"/>
                <a:cs typeface="Arial"/>
              </a:defRPr>
            </a:lvl1pPr>
          </a:lstStyle>
          <a:p>
            <a:endParaRPr/>
          </a:p>
        </p:txBody>
      </p:sp>
      <p:sp>
        <p:nvSpPr>
          <p:cNvPr id="3" name="Holder 3"/>
          <p:cNvSpPr>
            <a:spLocks noGrp="1"/>
          </p:cNvSpPr>
          <p:nvPr>
            <p:ph type="body" idx="1"/>
          </p:nvPr>
        </p:nvSpPr>
        <p:spPr>
          <a:xfrm>
            <a:off x="302609" y="2557105"/>
            <a:ext cx="10699115" cy="137350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217141" y="6700340"/>
            <a:ext cx="527050" cy="142240"/>
          </a:xfrm>
          <a:prstGeom prst="rect">
            <a:avLst/>
          </a:prstGeom>
        </p:spPr>
        <p:txBody>
          <a:bodyPr wrap="square" lIns="0" tIns="0" rIns="0" bIns="0">
            <a:spAutoFit/>
          </a:bodyPr>
          <a:lstStyle>
            <a:lvl1pPr>
              <a:defRPr sz="750" b="0" i="0">
                <a:solidFill>
                  <a:srgbClr val="5F5F5F"/>
                </a:solidFill>
                <a:latin typeface="Verdana"/>
                <a:cs typeface="Verdana"/>
              </a:defRPr>
            </a:lvl1pPr>
          </a:lstStyle>
          <a:p>
            <a:pPr marL="12700">
              <a:lnSpc>
                <a:spcPct val="100000"/>
              </a:lnSpc>
              <a:spcBef>
                <a:spcPts val="110"/>
              </a:spcBef>
            </a:pPr>
            <a:r>
              <a:rPr dirty="0"/>
              <a:t>MC</a:t>
            </a:r>
            <a:r>
              <a:rPr spc="-5" dirty="0"/>
              <a:t> </a:t>
            </a:r>
            <a:r>
              <a:rPr dirty="0"/>
              <a:t>-</a:t>
            </a:r>
            <a:r>
              <a:rPr spc="-10" dirty="0"/>
              <a:t> </a:t>
            </a:r>
            <a:r>
              <a:rPr spc="-20" dirty="0"/>
              <a:t>2018</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a:xfrm>
            <a:off x="11437619" y="6696896"/>
            <a:ext cx="304800" cy="142240"/>
          </a:xfrm>
          <a:prstGeom prst="rect">
            <a:avLst/>
          </a:prstGeom>
        </p:spPr>
        <p:txBody>
          <a:bodyPr wrap="square" lIns="0" tIns="0" rIns="0" bIns="0">
            <a:spAutoFit/>
          </a:bodyPr>
          <a:lstStyle>
            <a:lvl1pPr>
              <a:defRPr sz="750" b="1" i="0">
                <a:solidFill>
                  <a:srgbClr val="5F5F5F"/>
                </a:solidFill>
                <a:latin typeface="Verdana"/>
                <a:cs typeface="Verdana"/>
              </a:defRPr>
            </a:lvl1pPr>
          </a:lstStyle>
          <a:p>
            <a:pPr marL="12700">
              <a:lnSpc>
                <a:spcPct val="100000"/>
              </a:lnSpc>
              <a:spcBef>
                <a:spcPts val="110"/>
              </a:spcBef>
            </a:pPr>
            <a:r>
              <a:rPr spc="-20" dirty="0"/>
              <a:t>1.</a:t>
            </a:r>
            <a:fld id="{81D60167-4931-47E6-BA6A-407CBD079E47}" type="slidenum">
              <a:rPr spc="-20" dirty="0"/>
              <a:t>‹#›</a:t>
            </a:fld>
            <a:endParaRPr spc="-2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alphaModFix amt="7000"/>
            <a:lum/>
          </a:blip>
          <a:srcRect/>
          <a:stretch>
            <a:fillRect l="6000" t="10000" r="-8000"/>
          </a:stretch>
        </a:blipFill>
        <a:effectLst/>
      </p:bgPr>
    </p:bg>
    <p:spTree>
      <p:nvGrpSpPr>
        <p:cNvPr id="1" name=""/>
        <p:cNvGrpSpPr/>
        <p:nvPr/>
      </p:nvGrpSpPr>
      <p:grpSpPr>
        <a:xfrm>
          <a:off x="0" y="0"/>
          <a:ext cx="0" cy="0"/>
          <a:chOff x="0" y="0"/>
          <a:chExt cx="0" cy="0"/>
        </a:xfrm>
      </p:grpSpPr>
      <p:pic>
        <p:nvPicPr>
          <p:cNvPr id="22694" name="Picture 166" descr="csk_biorep_page2IMAGE"/>
          <p:cNvPicPr>
            <a:picLocks noChangeAspect="1" noChangeArrowheads="1"/>
          </p:cNvPicPr>
          <p:nvPr/>
        </p:nvPicPr>
        <p:blipFill>
          <a:blip r:embed="rId16" cstate="print"/>
          <a:srcRect/>
          <a:stretch>
            <a:fillRect/>
          </a:stretch>
        </p:blipFill>
        <p:spPr bwMode="auto">
          <a:xfrm>
            <a:off x="0" y="0"/>
            <a:ext cx="12192000" cy="6858000"/>
          </a:xfrm>
          <a:prstGeom prst="rect">
            <a:avLst/>
          </a:prstGeom>
          <a:noFill/>
        </p:spPr>
      </p:pic>
      <p:sp>
        <p:nvSpPr>
          <p:cNvPr id="22530" name="Rectangle 2"/>
          <p:cNvSpPr>
            <a:spLocks noGrp="1" noChangeArrowheads="1"/>
          </p:cNvSpPr>
          <p:nvPr>
            <p:ph type="title"/>
          </p:nvPr>
        </p:nvSpPr>
        <p:spPr bwMode="auto">
          <a:xfrm>
            <a:off x="2544235" y="225429"/>
            <a:ext cx="9120719" cy="1008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2531" name="Rectangle 3"/>
          <p:cNvSpPr>
            <a:spLocks noGrp="1" noChangeArrowheads="1"/>
          </p:cNvSpPr>
          <p:nvPr>
            <p:ph type="body" idx="1"/>
          </p:nvPr>
        </p:nvSpPr>
        <p:spPr bwMode="auto">
          <a:xfrm>
            <a:off x="2544235" y="1449390"/>
            <a:ext cx="9120719" cy="47513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32" name="Rectangle 4"/>
          <p:cNvSpPr>
            <a:spLocks noGrp="1" noChangeArrowheads="1"/>
          </p:cNvSpPr>
          <p:nvPr>
            <p:ph type="dt" sz="half" idx="2"/>
          </p:nvPr>
        </p:nvSpPr>
        <p:spPr bwMode="auto">
          <a:xfrm>
            <a:off x="575735" y="6308725"/>
            <a:ext cx="2451100"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900">
                <a:latin typeface="+mn-lt"/>
              </a:defRPr>
            </a:lvl1pPr>
          </a:lstStyle>
          <a:p>
            <a:pPr rtl="0" fontAlgn="base">
              <a:spcBef>
                <a:spcPct val="0"/>
              </a:spcBef>
              <a:spcAft>
                <a:spcPct val="0"/>
              </a:spcAft>
            </a:pPr>
            <a:endParaRPr lang="en-US" kern="1200">
              <a:solidFill>
                <a:srgbClr val="000000"/>
              </a:solidFill>
              <a:ea typeface="+mn-ea"/>
              <a:cs typeface="Times New Roman" pitchFamily="18" charset="0"/>
            </a:endParaRPr>
          </a:p>
        </p:txBody>
      </p:sp>
      <p:sp>
        <p:nvSpPr>
          <p:cNvPr id="22533" name="Rectangle 5"/>
          <p:cNvSpPr>
            <a:spLocks noGrp="1" noChangeArrowheads="1"/>
          </p:cNvSpPr>
          <p:nvPr>
            <p:ph type="ftr" sz="quarter" idx="3"/>
          </p:nvPr>
        </p:nvSpPr>
        <p:spPr bwMode="auto">
          <a:xfrm>
            <a:off x="3168657" y="6308725"/>
            <a:ext cx="5753100"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900">
                <a:latin typeface="+mn-lt"/>
              </a:defRPr>
            </a:lvl1pPr>
          </a:lstStyle>
          <a:p>
            <a:pPr algn="ctr" rtl="0" fontAlgn="base">
              <a:spcBef>
                <a:spcPct val="0"/>
              </a:spcBef>
              <a:spcAft>
                <a:spcPct val="0"/>
              </a:spcAft>
            </a:pPr>
            <a:endParaRPr lang="en-US" kern="1200">
              <a:solidFill>
                <a:srgbClr val="000000"/>
              </a:solidFill>
              <a:ea typeface="+mn-ea"/>
              <a:cs typeface="Times New Roman" pitchFamily="18" charset="0"/>
            </a:endParaRPr>
          </a:p>
        </p:txBody>
      </p:sp>
      <p:sp>
        <p:nvSpPr>
          <p:cNvPr id="22534" name="Rectangle 6"/>
          <p:cNvSpPr>
            <a:spLocks noGrp="1" noChangeArrowheads="1"/>
          </p:cNvSpPr>
          <p:nvPr>
            <p:ph type="sldNum" sz="quarter" idx="4"/>
          </p:nvPr>
        </p:nvSpPr>
        <p:spPr bwMode="auto">
          <a:xfrm>
            <a:off x="9124951" y="6308725"/>
            <a:ext cx="2540000" cy="349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900">
                <a:latin typeface="+mn-lt"/>
              </a:defRPr>
            </a:lvl1pPr>
          </a:lstStyle>
          <a:p>
            <a:pPr rtl="0" fontAlgn="base">
              <a:spcBef>
                <a:spcPct val="0"/>
              </a:spcBef>
              <a:spcAft>
                <a:spcPct val="0"/>
              </a:spcAft>
            </a:pPr>
            <a:fld id="{3F6FC8E5-14CA-48A0-A1F8-319ECDA3C4C2}" type="slidenum">
              <a:rPr lang="en-US" kern="1200" smtClean="0">
                <a:solidFill>
                  <a:srgbClr val="000000"/>
                </a:solidFill>
                <a:ea typeface="+mn-ea"/>
                <a:cs typeface="Times New Roman" pitchFamily="18" charset="0"/>
              </a:rPr>
              <a:pPr rtl="0" fontAlgn="base">
                <a:spcBef>
                  <a:spcPct val="0"/>
                </a:spcBef>
                <a:spcAft>
                  <a:spcPct val="0"/>
                </a:spcAft>
              </a:pPr>
              <a:t>‹#›</a:t>
            </a:fld>
            <a:endParaRPr lang="en-US" kern="1200">
              <a:solidFill>
                <a:srgbClr val="000000"/>
              </a:solidFill>
              <a:ea typeface="+mn-ea"/>
              <a:cs typeface="Times New Roman" pitchFamily="18" charset="0"/>
            </a:endParaRPr>
          </a:p>
        </p:txBody>
      </p:sp>
    </p:spTree>
    <p:extLst>
      <p:ext uri="{BB962C8B-B14F-4D97-AF65-F5344CB8AC3E}">
        <p14:creationId xmlns:p14="http://schemas.microsoft.com/office/powerpoint/2010/main" val="321452137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hdr="0" ftr="0" dt="0"/>
  <p:txStyles>
    <p:titleStyle>
      <a:lvl1pPr algn="l" rtl="0" eaLnBrk="1" fontAlgn="base" hangingPunct="1">
        <a:spcBef>
          <a:spcPct val="0"/>
        </a:spcBef>
        <a:spcAft>
          <a:spcPct val="0"/>
        </a:spcAft>
        <a:defRPr sz="28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2pPr>
      <a:lvl3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3pPr>
      <a:lvl4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4pPr>
      <a:lvl5pPr algn="l" rtl="0" eaLnBrk="1" fontAlgn="base" hangingPunct="1">
        <a:spcBef>
          <a:spcPct val="0"/>
        </a:spcBef>
        <a:spcAft>
          <a:spcPct val="0"/>
        </a:spcAft>
        <a:defRPr sz="2800">
          <a:solidFill>
            <a:schemeClr val="tx1"/>
          </a:solidFill>
          <a:latin typeface="Century Gothic" pitchFamily="34" charset="0"/>
          <a:cs typeface="Times New Roman" pitchFamily="18" charset="0"/>
        </a:defRPr>
      </a:lvl5pPr>
      <a:lvl6pPr marL="457200" algn="l" rtl="0" eaLnBrk="1" fontAlgn="base" hangingPunct="1">
        <a:spcBef>
          <a:spcPct val="0"/>
        </a:spcBef>
        <a:spcAft>
          <a:spcPct val="0"/>
        </a:spcAft>
        <a:defRPr sz="2800">
          <a:solidFill>
            <a:schemeClr val="tx1"/>
          </a:solidFill>
          <a:latin typeface="Century Gothic" pitchFamily="34" charset="0"/>
          <a:cs typeface="Times New Roman" pitchFamily="18" charset="0"/>
        </a:defRPr>
      </a:lvl6pPr>
      <a:lvl7pPr marL="914400" algn="l" rtl="0" eaLnBrk="1" fontAlgn="base" hangingPunct="1">
        <a:spcBef>
          <a:spcPct val="0"/>
        </a:spcBef>
        <a:spcAft>
          <a:spcPct val="0"/>
        </a:spcAft>
        <a:defRPr sz="2800">
          <a:solidFill>
            <a:schemeClr val="tx1"/>
          </a:solidFill>
          <a:latin typeface="Century Gothic" pitchFamily="34" charset="0"/>
          <a:cs typeface="Times New Roman" pitchFamily="18" charset="0"/>
        </a:defRPr>
      </a:lvl7pPr>
      <a:lvl8pPr marL="1371600" algn="l" rtl="0" eaLnBrk="1" fontAlgn="base" hangingPunct="1">
        <a:spcBef>
          <a:spcPct val="0"/>
        </a:spcBef>
        <a:spcAft>
          <a:spcPct val="0"/>
        </a:spcAft>
        <a:defRPr sz="2800">
          <a:solidFill>
            <a:schemeClr val="tx1"/>
          </a:solidFill>
          <a:latin typeface="Century Gothic" pitchFamily="34" charset="0"/>
          <a:cs typeface="Times New Roman" pitchFamily="18" charset="0"/>
        </a:defRPr>
      </a:lvl8pPr>
      <a:lvl9pPr marL="1828800" algn="l" rtl="0" eaLnBrk="1" fontAlgn="base" hangingPunct="1">
        <a:spcBef>
          <a:spcPct val="0"/>
        </a:spcBef>
        <a:spcAft>
          <a:spcPct val="0"/>
        </a:spcAft>
        <a:defRPr sz="2800">
          <a:solidFill>
            <a:schemeClr val="tx1"/>
          </a:solidFill>
          <a:latin typeface="Century Gothic" pitchFamily="34" charset="0"/>
          <a:cs typeface="Times New Roman" pitchFamily="18" charset="0"/>
        </a:defRPr>
      </a:lvl9pPr>
    </p:titleStyle>
    <p:bodyStyle>
      <a:lvl1pPr marL="342900" indent="-342900" algn="l" rtl="0" eaLnBrk="1" fontAlgn="base" hangingPunct="1">
        <a:spcBef>
          <a:spcPct val="20000"/>
        </a:spcBef>
        <a:spcAft>
          <a:spcPct val="20000"/>
        </a:spcAft>
        <a:buClr>
          <a:schemeClr val="tx1"/>
        </a:buClr>
        <a:buChar char="•"/>
        <a:defRPr sz="2000">
          <a:solidFill>
            <a:schemeClr val="tx1"/>
          </a:solidFill>
          <a:latin typeface="+mn-lt"/>
          <a:ea typeface="+mn-ea"/>
          <a:cs typeface="+mn-cs"/>
        </a:defRPr>
      </a:lvl1pPr>
      <a:lvl2pPr marL="742950" indent="-285750" algn="l" rtl="0" eaLnBrk="1" fontAlgn="base" hangingPunct="1">
        <a:spcBef>
          <a:spcPct val="20000"/>
        </a:spcBef>
        <a:spcAft>
          <a:spcPct val="20000"/>
        </a:spcAft>
        <a:buClr>
          <a:schemeClr val="tx1"/>
        </a:buClr>
        <a:buChar char="•"/>
        <a:defRPr>
          <a:solidFill>
            <a:schemeClr val="tx1"/>
          </a:solidFill>
          <a:latin typeface="+mn-lt"/>
          <a:cs typeface="+mn-cs"/>
        </a:defRPr>
      </a:lvl2pPr>
      <a:lvl3pPr marL="1143000" indent="-228600" algn="l" rtl="0" eaLnBrk="1" fontAlgn="base" hangingPunct="1">
        <a:spcBef>
          <a:spcPct val="20000"/>
        </a:spcBef>
        <a:spcAft>
          <a:spcPct val="20000"/>
        </a:spcAft>
        <a:buClr>
          <a:schemeClr val="tx1"/>
        </a:buClr>
        <a:buChar char="•"/>
        <a:defRPr sz="1600">
          <a:solidFill>
            <a:schemeClr val="tx1"/>
          </a:solidFill>
          <a:latin typeface="+mn-lt"/>
          <a:cs typeface="+mn-cs"/>
        </a:defRPr>
      </a:lvl3pPr>
      <a:lvl4pPr marL="1600200" indent="-228600" algn="l" rtl="0" eaLnBrk="1" fontAlgn="base" hangingPunct="1">
        <a:spcBef>
          <a:spcPct val="20000"/>
        </a:spcBef>
        <a:spcAft>
          <a:spcPct val="20000"/>
        </a:spcAft>
        <a:buClr>
          <a:schemeClr val="tx1"/>
        </a:buClr>
        <a:buChar char="•"/>
        <a:defRPr sz="1400">
          <a:solidFill>
            <a:schemeClr val="tx1"/>
          </a:solidFill>
          <a:latin typeface="+mn-lt"/>
          <a:cs typeface="+mn-cs"/>
        </a:defRPr>
      </a:lvl4pPr>
      <a:lvl5pPr marL="2057400" indent="-228600" algn="l" rtl="0" eaLnBrk="1" fontAlgn="base" hangingPunct="1">
        <a:spcBef>
          <a:spcPct val="20000"/>
        </a:spcBef>
        <a:spcAft>
          <a:spcPct val="20000"/>
        </a:spcAft>
        <a:buClr>
          <a:schemeClr val="tx1"/>
        </a:buClr>
        <a:buChar char="•"/>
        <a:defRPr sz="1200">
          <a:solidFill>
            <a:schemeClr val="tx1"/>
          </a:solidFill>
          <a:latin typeface="+mn-lt"/>
          <a:cs typeface="+mn-cs"/>
        </a:defRPr>
      </a:lvl5pPr>
      <a:lvl6pPr marL="2514600" indent="-228600" algn="l" rtl="0" eaLnBrk="1" fontAlgn="base" hangingPunct="1">
        <a:spcBef>
          <a:spcPct val="20000"/>
        </a:spcBef>
        <a:spcAft>
          <a:spcPct val="20000"/>
        </a:spcAft>
        <a:buClr>
          <a:schemeClr val="tx1"/>
        </a:buClr>
        <a:buChar char="•"/>
        <a:defRPr sz="1200">
          <a:solidFill>
            <a:schemeClr val="tx1"/>
          </a:solidFill>
          <a:latin typeface="+mn-lt"/>
          <a:cs typeface="+mn-cs"/>
        </a:defRPr>
      </a:lvl6pPr>
      <a:lvl7pPr marL="2971800" indent="-228600" algn="l" rtl="0" eaLnBrk="1" fontAlgn="base" hangingPunct="1">
        <a:spcBef>
          <a:spcPct val="20000"/>
        </a:spcBef>
        <a:spcAft>
          <a:spcPct val="20000"/>
        </a:spcAft>
        <a:buClr>
          <a:schemeClr val="tx1"/>
        </a:buClr>
        <a:buChar char="•"/>
        <a:defRPr sz="1200">
          <a:solidFill>
            <a:schemeClr val="tx1"/>
          </a:solidFill>
          <a:latin typeface="+mn-lt"/>
          <a:cs typeface="+mn-cs"/>
        </a:defRPr>
      </a:lvl7pPr>
      <a:lvl8pPr marL="3429000" indent="-228600" algn="l" rtl="0" eaLnBrk="1" fontAlgn="base" hangingPunct="1">
        <a:spcBef>
          <a:spcPct val="20000"/>
        </a:spcBef>
        <a:spcAft>
          <a:spcPct val="20000"/>
        </a:spcAft>
        <a:buClr>
          <a:schemeClr val="tx1"/>
        </a:buClr>
        <a:buChar char="•"/>
        <a:defRPr sz="1200">
          <a:solidFill>
            <a:schemeClr val="tx1"/>
          </a:solidFill>
          <a:latin typeface="+mn-lt"/>
          <a:cs typeface="+mn-cs"/>
        </a:defRPr>
      </a:lvl8pPr>
      <a:lvl9pPr marL="3886200" indent="-228600" algn="l" rtl="0" eaLnBrk="1" fontAlgn="base" hangingPunct="1">
        <a:spcBef>
          <a:spcPct val="20000"/>
        </a:spcBef>
        <a:spcAft>
          <a:spcPct val="20000"/>
        </a:spcAft>
        <a:buClr>
          <a:schemeClr val="tx1"/>
        </a:buClr>
        <a:buChar char="•"/>
        <a:defRPr sz="1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6"/>
          <p:cNvSpPr>
            <a:spLocks noGrp="1" noChangeArrowheads="1"/>
          </p:cNvSpPr>
          <p:nvPr>
            <p:ph type="subTitle" idx="1"/>
          </p:nvPr>
        </p:nvSpPr>
        <p:spPr>
          <a:xfrm>
            <a:off x="8458200" y="5474905"/>
            <a:ext cx="3657592" cy="1244149"/>
          </a:xfrm>
          <a:ln w="38100">
            <a:solidFill>
              <a:srgbClr val="3333CC"/>
            </a:solidFill>
          </a:ln>
        </p:spPr>
        <p:txBody>
          <a:bodyPr/>
          <a:lstStyle/>
          <a:p>
            <a:pPr>
              <a:defRPr/>
            </a:pPr>
            <a:r>
              <a:rPr lang="en-US" altLang="en-US" sz="2200" b="1" u="sng" dirty="0">
                <a:solidFill>
                  <a:srgbClr val="00B050"/>
                </a:solidFill>
              </a:rPr>
              <a:t>Dr. Engr. M Malook Rind</a:t>
            </a:r>
          </a:p>
          <a:p>
            <a:pPr algn="l">
              <a:defRPr/>
            </a:pPr>
            <a:r>
              <a:rPr lang="en-US" altLang="en-US" b="1" dirty="0" err="1" smtClean="0">
                <a:solidFill>
                  <a:schemeClr val="tx1"/>
                </a:solidFill>
                <a:latin typeface="+mj-lt"/>
              </a:rPr>
              <a:t>Ph.D</a:t>
            </a:r>
            <a:r>
              <a:rPr lang="en-US" altLang="en-US" b="1" dirty="0" smtClean="0">
                <a:solidFill>
                  <a:schemeClr val="tx1"/>
                </a:solidFill>
                <a:latin typeface="+mj-lt"/>
              </a:rPr>
              <a:t> (I.T), ME (CSN), MBA (MIS), BE (CS)</a:t>
            </a:r>
          </a:p>
          <a:p>
            <a:pPr algn="l">
              <a:defRPr/>
            </a:pPr>
            <a:r>
              <a:rPr lang="en-US" altLang="en-US" b="1" dirty="0" smtClean="0">
                <a:solidFill>
                  <a:schemeClr val="tx1"/>
                </a:solidFill>
                <a:latin typeface="+mj-lt"/>
              </a:rPr>
              <a:t>CCNA, CCNP, Juniper Certified.</a:t>
            </a:r>
          </a:p>
          <a:p>
            <a:pPr algn="l">
              <a:defRPr/>
            </a:pPr>
            <a:r>
              <a:rPr lang="en-US" altLang="en-US" sz="1400" b="1" dirty="0">
                <a:solidFill>
                  <a:srgbClr val="0070C0"/>
                </a:solidFill>
                <a:latin typeface="+mj-lt"/>
              </a:rPr>
              <a:t>Professor (Computer Science)</a:t>
            </a:r>
          </a:p>
          <a:p>
            <a:pPr algn="l">
              <a:defRPr/>
            </a:pPr>
            <a:endParaRPr lang="en-US" altLang="en-US" sz="1600" b="1" dirty="0">
              <a:latin typeface="+mj-lt"/>
            </a:endParaRPr>
          </a:p>
        </p:txBody>
      </p:sp>
      <p:sp>
        <p:nvSpPr>
          <p:cNvPr id="3" name="Rounded Rectangle 2"/>
          <p:cNvSpPr/>
          <p:nvPr/>
        </p:nvSpPr>
        <p:spPr bwMode="auto">
          <a:xfrm>
            <a:off x="2074872" y="110485"/>
            <a:ext cx="8065827" cy="646754"/>
          </a:xfrm>
          <a:prstGeom prst="roundRect">
            <a:avLst/>
          </a:prstGeom>
          <a:solidFill>
            <a:schemeClr val="accent2">
              <a:lumMod val="20000"/>
              <a:lumOff val="80000"/>
            </a:schemeClr>
          </a:solidFill>
          <a:ln w="38100" cap="flat" cmpd="sng" algn="ctr">
            <a:solidFill>
              <a:srgbClr val="FF0000"/>
            </a:solidFill>
            <a:prstDash val="solid"/>
            <a:round/>
            <a:headEnd type="none" w="sm" len="sm"/>
            <a:tailEnd type="none" w="sm" len="sm"/>
          </a:ln>
          <a:effectLst/>
        </p:spPr>
        <p:txBody>
          <a:bodyPr/>
          <a:lstStyle/>
          <a:p>
            <a:pPr algn="ctr" rtl="0" fontAlgn="base">
              <a:spcBef>
                <a:spcPct val="0"/>
              </a:spcBef>
              <a:spcAft>
                <a:spcPct val="0"/>
              </a:spcAft>
              <a:defRPr/>
            </a:pPr>
            <a:r>
              <a:rPr lang="en-US" sz="3600" b="1" kern="1200" dirty="0">
                <a:solidFill>
                  <a:srgbClr val="0041C4"/>
                </a:solidFill>
                <a:latin typeface="Times New Roman" pitchFamily="18" charset="0"/>
                <a:ea typeface="+mn-ea"/>
                <a:cs typeface="Times New Roman" pitchFamily="18" charset="0"/>
              </a:rPr>
              <a:t>“Information Security”</a:t>
            </a:r>
            <a:endParaRPr lang="en-US" altLang="en-US" sz="3600" b="1" kern="1200" dirty="0">
              <a:solidFill>
                <a:srgbClr val="0041C4"/>
              </a:solidFill>
              <a:latin typeface="Times New Roman" pitchFamily="18" charset="0"/>
              <a:ea typeface="+mn-ea"/>
              <a:cs typeface="Times New Roman" pitchFamily="18" charset="0"/>
            </a:endParaRPr>
          </a:p>
        </p:txBody>
      </p:sp>
      <p:sp>
        <p:nvSpPr>
          <p:cNvPr id="9218" name="AutoShape 2" descr="Image result for kdu university college logo hd"/>
          <p:cNvSpPr>
            <a:spLocks noChangeAspect="1" noChangeArrowheads="1"/>
          </p:cNvSpPr>
          <p:nvPr/>
        </p:nvSpPr>
        <p:spPr bwMode="auto">
          <a:xfrm>
            <a:off x="1679575" y="-144460"/>
            <a:ext cx="304800" cy="304801"/>
          </a:xfrm>
          <a:prstGeom prst="rect">
            <a:avLst/>
          </a:prstGeom>
          <a:noFill/>
        </p:spPr>
        <p:txBody>
          <a:bodyPr vert="horz" wrap="square" lIns="91440" tIns="45720" rIns="91440" bIns="45720" numCol="1" anchor="t" anchorCtr="0" compatLnSpc="1">
            <a:prstTxWarp prst="textNoShape">
              <a:avLst/>
            </a:prstTxWarp>
          </a:bodyPr>
          <a:lstStyle/>
          <a:p>
            <a:pPr algn="ctr" rtl="0" fontAlgn="base">
              <a:spcBef>
                <a:spcPct val="0"/>
              </a:spcBef>
              <a:spcAft>
                <a:spcPct val="0"/>
              </a:spcAft>
            </a:pPr>
            <a:endParaRPr lang="en-US" sz="2400" kern="1200">
              <a:solidFill>
                <a:srgbClr val="000000"/>
              </a:solidFill>
              <a:latin typeface="Times New Roman" pitchFamily="18" charset="0"/>
              <a:ea typeface="+mn-ea"/>
              <a:cs typeface="Times New Roman" pitchFamily="18" charset="0"/>
            </a:endParaRPr>
          </a:p>
        </p:txBody>
      </p:sp>
      <p:sp>
        <p:nvSpPr>
          <p:cNvPr id="8194" name="AutoShape 2" descr="Image result for asia pacific university malaysia logo hd"/>
          <p:cNvSpPr>
            <a:spLocks noChangeAspect="1" noChangeArrowheads="1"/>
          </p:cNvSpPr>
          <p:nvPr/>
        </p:nvSpPr>
        <p:spPr bwMode="auto">
          <a:xfrm>
            <a:off x="1679575" y="-144460"/>
            <a:ext cx="304800" cy="304801"/>
          </a:xfrm>
          <a:prstGeom prst="rect">
            <a:avLst/>
          </a:prstGeom>
          <a:noFill/>
        </p:spPr>
        <p:txBody>
          <a:bodyPr vert="horz" wrap="square" lIns="91440" tIns="45720" rIns="91440" bIns="45720" numCol="1" anchor="t" anchorCtr="0" compatLnSpc="1">
            <a:prstTxWarp prst="textNoShape">
              <a:avLst/>
            </a:prstTxWarp>
          </a:bodyPr>
          <a:lstStyle/>
          <a:p>
            <a:pPr algn="ctr" rtl="0" fontAlgn="base">
              <a:spcBef>
                <a:spcPct val="0"/>
              </a:spcBef>
              <a:spcAft>
                <a:spcPct val="0"/>
              </a:spcAft>
            </a:pPr>
            <a:endParaRPr lang="en-US" sz="2400" kern="1200">
              <a:solidFill>
                <a:srgbClr val="000000"/>
              </a:solidFill>
              <a:latin typeface="Times New Roman" pitchFamily="18" charset="0"/>
              <a:ea typeface="+mn-ea"/>
              <a:cs typeface="Times New Roman" pitchFamily="18" charset="0"/>
            </a:endParaRPr>
          </a:p>
        </p:txBody>
      </p:sp>
      <p:pic>
        <p:nvPicPr>
          <p:cNvPr id="7" name="Picture 6" descr="3841479820397985.jpg"/>
          <p:cNvPicPr>
            <a:picLocks noChangeAspect="1"/>
          </p:cNvPicPr>
          <p:nvPr/>
        </p:nvPicPr>
        <p:blipFill>
          <a:blip r:embed="rId3"/>
          <a:stretch>
            <a:fillRect/>
          </a:stretch>
        </p:blipFill>
        <p:spPr>
          <a:xfrm>
            <a:off x="142874" y="5474905"/>
            <a:ext cx="3073402" cy="1317329"/>
          </a:xfrm>
          <a:prstGeom prst="rect">
            <a:avLst/>
          </a:prstGeom>
          <a:solidFill>
            <a:schemeClr val="accent2">
              <a:lumMod val="20000"/>
              <a:lumOff val="80000"/>
            </a:schemeClr>
          </a:solidFill>
          <a:ln w="38100" cap="flat" cmpd="sng" algn="ctr">
            <a:solidFill>
              <a:srgbClr val="006600"/>
            </a:solidFill>
            <a:prstDash val="solid"/>
            <a:round/>
            <a:headEnd type="none" w="sm" len="sm"/>
            <a:tailEnd type="none" w="sm" len="sm"/>
          </a:ln>
          <a:effectLst/>
        </p:spPr>
      </p:pic>
      <p:sp>
        <p:nvSpPr>
          <p:cNvPr id="8" name="Rectangle 6"/>
          <p:cNvSpPr txBox="1">
            <a:spLocks noChangeArrowheads="1"/>
          </p:cNvSpPr>
          <p:nvPr/>
        </p:nvSpPr>
        <p:spPr bwMode="auto">
          <a:xfrm>
            <a:off x="4953000" y="4585234"/>
            <a:ext cx="1963002" cy="504965"/>
          </a:xfrm>
          <a:prstGeom prst="rect">
            <a:avLst/>
          </a:prstGeom>
          <a:noFill/>
          <a:ln w="38100">
            <a:solidFill>
              <a:schemeClr val="tx2">
                <a:lumMod val="60000"/>
                <a:lumOff val="40000"/>
              </a:schemeClr>
            </a:solidFill>
            <a:miter lim="800000"/>
            <a:headEnd/>
            <a:tailEnd/>
          </a:ln>
          <a:effectLst/>
        </p:spPr>
        <p:txBody>
          <a:bodyPr vert="horz" wrap="square" lIns="91440" tIns="0" rIns="91440" bIns="0" numCol="1" anchor="t" anchorCtr="0" compatLnSpc="1">
            <a:prstTxWarp prst="textNoShape">
              <a:avLst/>
            </a:prstTxWarp>
          </a:bodyPr>
          <a:lstStyle/>
          <a:p>
            <a:pPr algn="just" rtl="0" fontAlgn="base">
              <a:spcBef>
                <a:spcPct val="20000"/>
              </a:spcBef>
              <a:spcAft>
                <a:spcPct val="20000"/>
              </a:spcAft>
              <a:buClr>
                <a:srgbClr val="000000"/>
              </a:buClr>
              <a:defRPr/>
            </a:pPr>
            <a:r>
              <a:rPr lang="en-US" altLang="en-US" sz="2600" b="1" i="1" u="sng" dirty="0">
                <a:solidFill>
                  <a:srgbClr val="0070C0"/>
                </a:solidFill>
                <a:latin typeface="Century Gothic"/>
                <a:ea typeface="+mn-ea"/>
                <a:cs typeface="Times New Roman"/>
              </a:rPr>
              <a:t>Lecture # 6</a:t>
            </a:r>
            <a:r>
              <a:rPr lang="en-US" altLang="en-US" sz="2600" b="1" i="1" u="sng" dirty="0" smtClean="0">
                <a:solidFill>
                  <a:srgbClr val="0070C0"/>
                </a:solidFill>
                <a:latin typeface="Century Gothic"/>
                <a:ea typeface="+mn-ea"/>
                <a:cs typeface="Times New Roman"/>
              </a:rPr>
              <a:t> </a:t>
            </a:r>
            <a:endParaRPr lang="en-US" altLang="en-US" sz="2600" b="1" i="1" dirty="0">
              <a:solidFill>
                <a:srgbClr val="0070C0"/>
              </a:solidFill>
              <a:latin typeface="Century Gothic"/>
              <a:ea typeface="+mn-ea"/>
              <a:cs typeface="Times New Roman"/>
            </a:endParaRPr>
          </a:p>
          <a:p>
            <a:pPr algn="just" rtl="0" fontAlgn="base">
              <a:spcBef>
                <a:spcPct val="20000"/>
              </a:spcBef>
              <a:spcAft>
                <a:spcPct val="20000"/>
              </a:spcAft>
              <a:buClr>
                <a:srgbClr val="000000"/>
              </a:buClr>
              <a:defRPr/>
            </a:pPr>
            <a:endParaRPr lang="en-US" altLang="en-US" sz="1600" b="1" dirty="0">
              <a:solidFill>
                <a:srgbClr val="000000"/>
              </a:solidFill>
              <a:latin typeface="Century Gothic"/>
              <a:ea typeface="+mn-ea"/>
              <a:cs typeface="Times New Roman"/>
            </a:endParaRPr>
          </a:p>
        </p:txBody>
      </p:sp>
      <p:pic>
        <p:nvPicPr>
          <p:cNvPr id="1026" name="Picture 2" descr="Types of wireless communication modules - Jotrin Electron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4872" y="828680"/>
            <a:ext cx="8051531" cy="3371849"/>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864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What is Cryptography</a:t>
            </a:r>
            <a:r>
              <a:rPr lang="en-US" sz="2800" dirty="0" smtClean="0">
                <a:latin typeface="+mn-lt"/>
              </a:rPr>
              <a:t>? </a:t>
            </a:r>
            <a:endParaRPr lang="en-US" sz="2800" dirty="0">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pic>
        <p:nvPicPr>
          <p:cNvPr id="3" name="Picture 2"/>
          <p:cNvPicPr>
            <a:picLocks noChangeAspect="1"/>
          </p:cNvPicPr>
          <p:nvPr/>
        </p:nvPicPr>
        <p:blipFill>
          <a:blip r:embed="rId3"/>
          <a:stretch>
            <a:fillRect/>
          </a:stretch>
        </p:blipFill>
        <p:spPr>
          <a:xfrm>
            <a:off x="152400" y="1610692"/>
            <a:ext cx="11887200" cy="4332908"/>
          </a:xfrm>
          <a:prstGeom prst="rect">
            <a:avLst/>
          </a:prstGeom>
          <a:ln>
            <a:solidFill>
              <a:srgbClr val="FF0000"/>
            </a:solidFill>
          </a:ln>
        </p:spPr>
      </p:pic>
      <p:sp>
        <p:nvSpPr>
          <p:cNvPr id="4" name="Rectangle 3"/>
          <p:cNvSpPr/>
          <p:nvPr/>
        </p:nvSpPr>
        <p:spPr>
          <a:xfrm>
            <a:off x="3886200" y="5987279"/>
            <a:ext cx="4237057" cy="369332"/>
          </a:xfrm>
          <a:prstGeom prst="rect">
            <a:avLst/>
          </a:prstGeom>
        </p:spPr>
        <p:txBody>
          <a:bodyPr wrap="none">
            <a:spAutoFit/>
          </a:bodyPr>
          <a:lstStyle/>
          <a:p>
            <a:r>
              <a:rPr lang="en-US" sz="1800" b="0" i="0" u="none" strike="noStrike" baseline="0" dirty="0" smtClean="0">
                <a:solidFill>
                  <a:srgbClr val="00B050"/>
                </a:solidFill>
                <a:latin typeface="OpenSans-Semibold"/>
              </a:rPr>
              <a:t>Information protections by cryptography</a:t>
            </a:r>
            <a:endParaRPr lang="en-US" dirty="0">
              <a:solidFill>
                <a:srgbClr val="00B050"/>
              </a:solidFill>
            </a:endParaRPr>
          </a:p>
        </p:txBody>
      </p:sp>
      <p:sp>
        <p:nvSpPr>
          <p:cNvPr id="5" name="Rectangle 4"/>
          <p:cNvSpPr/>
          <p:nvPr/>
        </p:nvSpPr>
        <p:spPr>
          <a:xfrm>
            <a:off x="76200" y="1066800"/>
            <a:ext cx="6944530" cy="461665"/>
          </a:xfrm>
          <a:prstGeom prst="rect">
            <a:avLst/>
          </a:prstGeom>
        </p:spPr>
        <p:txBody>
          <a:bodyPr wrap="none">
            <a:spAutoFit/>
          </a:bodyPr>
          <a:lstStyle/>
          <a:p>
            <a:r>
              <a:rPr lang="en-US" sz="2400" b="0" i="0" u="none" strike="noStrike" baseline="0" dirty="0" smtClean="0">
                <a:latin typeface="+mn-lt"/>
              </a:rPr>
              <a:t>The security protections afforded by cryptography are</a:t>
            </a:r>
            <a:endParaRPr lang="en-US" sz="2400" dirty="0">
              <a:latin typeface="+mn-lt"/>
            </a:endParaRPr>
          </a:p>
        </p:txBody>
      </p:sp>
      <p:sp>
        <p:nvSpPr>
          <p:cNvPr id="11"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1153868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Limitations of Cryptography</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5" name="Rectangle 4"/>
          <p:cNvSpPr/>
          <p:nvPr/>
        </p:nvSpPr>
        <p:spPr>
          <a:xfrm>
            <a:off x="76201" y="1066800"/>
            <a:ext cx="12039600" cy="1569660"/>
          </a:xfrm>
          <a:prstGeom prst="rect">
            <a:avLst/>
          </a:prstGeom>
        </p:spPr>
        <p:txBody>
          <a:bodyPr wrap="square">
            <a:spAutoFit/>
          </a:bodyPr>
          <a:lstStyle/>
          <a:p>
            <a:pPr marL="342900" indent="-342900" algn="just">
              <a:buFont typeface="Wingdings" panose="05000000000000000000" pitchFamily="2" charset="2"/>
              <a:buChar char="§"/>
            </a:pPr>
            <a:r>
              <a:rPr lang="en-US" sz="2400" b="0" i="0" u="none" strike="noStrike" baseline="0" dirty="0" smtClean="0">
                <a:latin typeface="+mn-lt"/>
              </a:rPr>
              <a:t>Despite providing widespread protections, cryptography faces constraints (limitations) that can impact its effectiveness.</a:t>
            </a:r>
          </a:p>
          <a:p>
            <a:pPr marL="342900" indent="-342900" algn="just">
              <a:buFont typeface="Wingdings" panose="05000000000000000000" pitchFamily="2" charset="2"/>
              <a:buChar char="§"/>
            </a:pPr>
            <a:r>
              <a:rPr lang="en-US" sz="2400" b="0" i="0" u="none" strike="noStrike" baseline="0" dirty="0" smtClean="0">
                <a:latin typeface="+mn-lt"/>
              </a:rPr>
              <a:t>In recent years, the number of small electronic devices that consume little power (low-power devices) has grown significantly.</a:t>
            </a:r>
            <a:endParaRPr lang="en-US" sz="2400" dirty="0">
              <a:latin typeface="+mn-lt"/>
            </a:endParaRPr>
          </a:p>
        </p:txBody>
      </p:sp>
      <p:pic>
        <p:nvPicPr>
          <p:cNvPr id="6" name="Picture 5"/>
          <p:cNvPicPr>
            <a:picLocks noChangeAspect="1"/>
          </p:cNvPicPr>
          <p:nvPr/>
        </p:nvPicPr>
        <p:blipFill>
          <a:blip r:embed="rId3"/>
          <a:stretch>
            <a:fillRect/>
          </a:stretch>
        </p:blipFill>
        <p:spPr>
          <a:xfrm>
            <a:off x="6477000" y="2362200"/>
            <a:ext cx="5401088" cy="4059625"/>
          </a:xfrm>
          <a:prstGeom prst="rect">
            <a:avLst/>
          </a:prstGeom>
          <a:ln>
            <a:solidFill>
              <a:srgbClr val="FF0000"/>
            </a:solidFill>
          </a:ln>
        </p:spPr>
      </p:pic>
      <p:sp>
        <p:nvSpPr>
          <p:cNvPr id="7" name="Rectangle 6"/>
          <p:cNvSpPr/>
          <p:nvPr/>
        </p:nvSpPr>
        <p:spPr>
          <a:xfrm>
            <a:off x="83127" y="2728649"/>
            <a:ext cx="6096000" cy="1938992"/>
          </a:xfrm>
          <a:prstGeom prst="rect">
            <a:avLst/>
          </a:prstGeom>
        </p:spPr>
        <p:txBody>
          <a:bodyPr>
            <a:spAutoFit/>
          </a:bodyPr>
          <a:lstStyle/>
          <a:p>
            <a:pPr marL="342900" indent="-342900" algn="just">
              <a:buFont typeface="Wingdings" panose="05000000000000000000" pitchFamily="2" charset="2"/>
              <a:buChar char="§"/>
            </a:pPr>
            <a:r>
              <a:rPr lang="en-US" sz="2400" b="0" i="0" u="none" strike="noStrike" baseline="0" dirty="0" smtClean="0">
                <a:solidFill>
                  <a:srgbClr val="000000"/>
                </a:solidFill>
                <a:latin typeface="+mn-lt"/>
              </a:rPr>
              <a:t>a cryptographic algorithm should have </a:t>
            </a:r>
            <a:r>
              <a:rPr lang="en-US" sz="2400" b="1" i="0" u="none" strike="noStrike" baseline="0" dirty="0" smtClean="0">
                <a:solidFill>
                  <a:srgbClr val="1AACFF"/>
                </a:solidFill>
                <a:latin typeface="+mn-lt"/>
              </a:rPr>
              <a:t>low latency</a:t>
            </a:r>
            <a:r>
              <a:rPr lang="en-US" sz="2400" b="0" i="0" u="none" strike="noStrike" baseline="0" dirty="0" smtClean="0">
                <a:solidFill>
                  <a:srgbClr val="000000"/>
                </a:solidFill>
                <a:latin typeface="+mn-lt"/>
              </a:rPr>
              <a:t>, or a small amount of time that occurs between when a byte is input into a cryptographic algorithm and the time the output is obtained</a:t>
            </a:r>
            <a:endParaRPr lang="en-US" sz="2400" dirty="0">
              <a:latin typeface="+mn-lt"/>
            </a:endParaRPr>
          </a:p>
        </p:txBody>
      </p:sp>
      <p:sp>
        <p:nvSpPr>
          <p:cNvPr id="11"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12855199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Cryptographic Algorithms</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1" name="object 7"/>
          <p:cNvSpPr txBox="1"/>
          <p:nvPr/>
        </p:nvSpPr>
        <p:spPr>
          <a:xfrm>
            <a:off x="76200" y="1143000"/>
            <a:ext cx="11887200" cy="4399281"/>
          </a:xfrm>
          <a:prstGeom prst="rect">
            <a:avLst/>
          </a:prstGeom>
        </p:spPr>
        <p:txBody>
          <a:bodyPr vert="horz" wrap="square" lIns="0" tIns="13335" rIns="0" bIns="0" rtlCol="0">
            <a:spAutoFit/>
          </a:bodyPr>
          <a:lstStyle/>
          <a:p>
            <a:pPr marL="184785" marR="5080" indent="-172720" algn="just">
              <a:spcBef>
                <a:spcPts val="600"/>
              </a:spcBef>
              <a:spcAft>
                <a:spcPts val="600"/>
              </a:spcAft>
              <a:buClr>
                <a:srgbClr val="004978"/>
              </a:buClr>
              <a:buChar char="•"/>
              <a:tabLst>
                <a:tab pos="185420" algn="l"/>
              </a:tabLst>
            </a:pPr>
            <a:r>
              <a:rPr lang="en-US" sz="2400" dirty="0">
                <a:latin typeface="+mn-lt"/>
                <a:cs typeface="Arial MT"/>
              </a:rPr>
              <a:t> </a:t>
            </a:r>
            <a:r>
              <a:rPr sz="2400" dirty="0">
                <a:latin typeface="+mn-lt"/>
                <a:cs typeface="Arial MT"/>
              </a:rPr>
              <a:t>A fundamental difference in cryptographic algorithms is the amount of data  processed at a </a:t>
            </a:r>
            <a:r>
              <a:rPr sz="2400" dirty="0" smtClean="0">
                <a:latin typeface="+mn-lt"/>
                <a:cs typeface="Arial MT"/>
              </a:rPr>
              <a:t>time</a:t>
            </a:r>
            <a:r>
              <a:rPr lang="en-US" sz="2400" dirty="0" smtClean="0">
                <a:latin typeface="+mn-lt"/>
                <a:cs typeface="Arial MT"/>
              </a:rPr>
              <a:t>.</a:t>
            </a:r>
          </a:p>
          <a:p>
            <a:pPr marL="355600" lvl="1" indent="-114300" algn="just">
              <a:buClr>
                <a:srgbClr val="FF6200"/>
              </a:buClr>
              <a:buFont typeface="Arial MT"/>
              <a:buChar char="•"/>
              <a:tabLst>
                <a:tab pos="355600" algn="l"/>
              </a:tabLst>
            </a:pPr>
            <a:r>
              <a:rPr lang="en-US" sz="2400" b="1" dirty="0" smtClean="0">
                <a:solidFill>
                  <a:srgbClr val="004978"/>
                </a:solidFill>
                <a:latin typeface="+mn-lt"/>
                <a:cs typeface="Arial"/>
              </a:rPr>
              <a:t> </a:t>
            </a:r>
            <a:r>
              <a:rPr sz="2400" b="1" dirty="0" smtClean="0">
                <a:solidFill>
                  <a:srgbClr val="00B050"/>
                </a:solidFill>
                <a:latin typeface="+mn-lt"/>
                <a:cs typeface="Arial"/>
              </a:rPr>
              <a:t>Stream</a:t>
            </a:r>
            <a:r>
              <a:rPr sz="2400" b="1" spc="-10" dirty="0" smtClean="0">
                <a:solidFill>
                  <a:srgbClr val="00B050"/>
                </a:solidFill>
                <a:latin typeface="+mn-lt"/>
                <a:cs typeface="Arial"/>
              </a:rPr>
              <a:t> </a:t>
            </a:r>
            <a:r>
              <a:rPr sz="2400" b="1" dirty="0">
                <a:solidFill>
                  <a:srgbClr val="00B050"/>
                </a:solidFill>
                <a:latin typeface="+mn-lt"/>
                <a:cs typeface="Arial"/>
              </a:rPr>
              <a:t>cipher</a:t>
            </a:r>
            <a:r>
              <a:rPr sz="2400" b="1" spc="-5" dirty="0">
                <a:solidFill>
                  <a:srgbClr val="00B050"/>
                </a:solidFill>
                <a:latin typeface="+mn-lt"/>
                <a:cs typeface="Arial"/>
              </a:rPr>
              <a:t> </a:t>
            </a:r>
            <a:r>
              <a:rPr sz="2400" dirty="0">
                <a:solidFill>
                  <a:srgbClr val="004978"/>
                </a:solidFill>
                <a:latin typeface="+mn-lt"/>
                <a:cs typeface="Arial MT"/>
              </a:rPr>
              <a:t>-</a:t>
            </a:r>
            <a:r>
              <a:rPr sz="2400" spc="-5" dirty="0">
                <a:solidFill>
                  <a:srgbClr val="004978"/>
                </a:solidFill>
                <a:latin typeface="+mn-lt"/>
                <a:cs typeface="Arial MT"/>
              </a:rPr>
              <a:t> </a:t>
            </a:r>
            <a:r>
              <a:rPr lang="en-US" sz="2400" dirty="0" smtClean="0">
                <a:solidFill>
                  <a:srgbClr val="004978"/>
                </a:solidFill>
                <a:latin typeface="+mn-lt"/>
                <a:cs typeface="Arial MT"/>
              </a:rPr>
              <a:t>Stream ciphers convert one symbol of plaintext directly into a symbol of </a:t>
            </a:r>
            <a:r>
              <a:rPr lang="en-US" sz="2400" dirty="0" err="1" smtClean="0">
                <a:solidFill>
                  <a:srgbClr val="004978"/>
                </a:solidFill>
                <a:latin typeface="+mn-lt"/>
                <a:cs typeface="Arial MT"/>
              </a:rPr>
              <a:t>ciphertex</a:t>
            </a:r>
            <a:r>
              <a:rPr lang="en-US" sz="2400" dirty="0" smtClean="0">
                <a:solidFill>
                  <a:srgbClr val="004978"/>
                </a:solidFill>
                <a:latin typeface="+mn-lt"/>
                <a:cs typeface="Arial MT"/>
              </a:rPr>
              <a:t>.</a:t>
            </a:r>
          </a:p>
          <a:p>
            <a:pPr marL="731520" lvl="1" indent="-114300" algn="just">
              <a:buClr>
                <a:srgbClr val="FF6200"/>
              </a:buClr>
              <a:buFont typeface="Arial MT"/>
              <a:buChar char="•"/>
              <a:tabLst>
                <a:tab pos="355600" algn="l"/>
              </a:tabLst>
            </a:pPr>
            <a:r>
              <a:rPr lang="en-US" sz="2000" dirty="0" smtClean="0">
                <a:latin typeface="+mn-lt"/>
                <a:cs typeface="Arial MT"/>
              </a:rPr>
              <a:t>Stream ciphers encrypt data by generating a stream of random bits, called a keystream, and combining it with the plaintext using a bitwise operation, such as XOR.</a:t>
            </a:r>
            <a:endParaRPr sz="2000" dirty="0">
              <a:latin typeface="+mn-lt"/>
              <a:cs typeface="Arial MT"/>
            </a:endParaRPr>
          </a:p>
          <a:p>
            <a:pPr marL="355600" lvl="1" indent="-114300" algn="just">
              <a:buClr>
                <a:srgbClr val="FF6200"/>
              </a:buClr>
              <a:buFont typeface="Arial MT"/>
              <a:buChar char="•"/>
              <a:tabLst>
                <a:tab pos="355600" algn="l"/>
              </a:tabLst>
            </a:pPr>
            <a:r>
              <a:rPr lang="en-US" sz="2400" b="1" dirty="0" smtClean="0">
                <a:solidFill>
                  <a:srgbClr val="004978"/>
                </a:solidFill>
                <a:latin typeface="+mn-lt"/>
                <a:cs typeface="Arial"/>
              </a:rPr>
              <a:t> </a:t>
            </a:r>
            <a:r>
              <a:rPr sz="2400" b="1" dirty="0">
                <a:solidFill>
                  <a:srgbClr val="00B050"/>
                </a:solidFill>
                <a:latin typeface="+mn-lt"/>
                <a:cs typeface="Arial"/>
              </a:rPr>
              <a:t>Block cipher </a:t>
            </a:r>
            <a:r>
              <a:rPr sz="2400" dirty="0" smtClean="0">
                <a:solidFill>
                  <a:srgbClr val="004978"/>
                </a:solidFill>
                <a:latin typeface="+mn-lt"/>
                <a:cs typeface="Arial MT"/>
              </a:rPr>
              <a:t>- </a:t>
            </a:r>
            <a:r>
              <a:rPr lang="en-US" sz="2400" dirty="0" smtClean="0">
                <a:solidFill>
                  <a:srgbClr val="004978"/>
                </a:solidFill>
                <a:latin typeface="+mn-lt"/>
                <a:cs typeface="Arial MT"/>
              </a:rPr>
              <a:t> encrypt a group of plaintext symbols as one block. The message is divided into blocks—for example, sets of 8-, 16-, 32-, or 64-bit blocks—and then each block of plaintext bits is transformed into an encrypted block of  cipher bits using an algorithm and a key.</a:t>
            </a:r>
          </a:p>
          <a:p>
            <a:pPr marL="355600" lvl="1" indent="-114300" algn="just">
              <a:buClr>
                <a:srgbClr val="FF6200"/>
              </a:buClr>
              <a:buFont typeface="Arial MT"/>
              <a:buChar char="•"/>
              <a:tabLst>
                <a:tab pos="355600" algn="l"/>
              </a:tabLst>
            </a:pPr>
            <a:r>
              <a:rPr lang="en-US" sz="2400" b="1" dirty="0" smtClean="0">
                <a:solidFill>
                  <a:srgbClr val="00B050"/>
                </a:solidFill>
                <a:latin typeface="+mn-lt"/>
                <a:cs typeface="Arial"/>
              </a:rPr>
              <a:t> Sponge function: </a:t>
            </a:r>
            <a:r>
              <a:rPr lang="en-US" sz="2400" dirty="0">
                <a:solidFill>
                  <a:srgbClr val="004978"/>
                </a:solidFill>
                <a:latin typeface="+mn-lt"/>
                <a:cs typeface="Arial MT"/>
              </a:rPr>
              <a:t>takes as input a string of any length and returns a string of </a:t>
            </a:r>
            <a:r>
              <a:rPr lang="en-US" sz="2400" dirty="0" smtClean="0">
                <a:solidFill>
                  <a:srgbClr val="004978"/>
                </a:solidFill>
                <a:latin typeface="+mn-lt"/>
                <a:cs typeface="Arial MT"/>
              </a:rPr>
              <a:t>any requested </a:t>
            </a:r>
            <a:r>
              <a:rPr lang="en-US" sz="2400" dirty="0">
                <a:solidFill>
                  <a:srgbClr val="004978"/>
                </a:solidFill>
                <a:latin typeface="+mn-lt"/>
                <a:cs typeface="Arial MT"/>
              </a:rPr>
              <a:t>variable </a:t>
            </a:r>
            <a:r>
              <a:rPr lang="en-US" sz="2400" dirty="0" smtClean="0">
                <a:solidFill>
                  <a:srgbClr val="004978"/>
                </a:solidFill>
                <a:latin typeface="+mn-lt"/>
                <a:cs typeface="Arial MT"/>
              </a:rPr>
              <a:t>length.</a:t>
            </a:r>
            <a:endParaRPr sz="2400" dirty="0">
              <a:solidFill>
                <a:srgbClr val="004978"/>
              </a:solidFill>
              <a:latin typeface="+mn-lt"/>
              <a:cs typeface="Arial MT"/>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4174003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Cryptographic Algorithms</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1" name="object 7"/>
          <p:cNvSpPr txBox="1"/>
          <p:nvPr/>
        </p:nvSpPr>
        <p:spPr>
          <a:xfrm>
            <a:off x="76200" y="1143000"/>
            <a:ext cx="11887200" cy="1983235"/>
          </a:xfrm>
          <a:prstGeom prst="rect">
            <a:avLst/>
          </a:prstGeom>
        </p:spPr>
        <p:txBody>
          <a:bodyPr vert="horz" wrap="square" lIns="0" tIns="13335" rIns="0" bIns="0" rtlCol="0">
            <a:spAutoFit/>
          </a:bodyPr>
          <a:lstStyle/>
          <a:p>
            <a:pPr marL="184785" marR="5080" indent="-172720" algn="just">
              <a:spcBef>
                <a:spcPts val="600"/>
              </a:spcBef>
              <a:spcAft>
                <a:spcPts val="600"/>
              </a:spcAft>
              <a:buClr>
                <a:srgbClr val="004978"/>
              </a:buClr>
              <a:buChar char="•"/>
              <a:tabLst>
                <a:tab pos="185420" algn="l"/>
              </a:tabLst>
            </a:pPr>
            <a:r>
              <a:rPr sz="2400" dirty="0" smtClean="0">
                <a:latin typeface="+mn-lt"/>
                <a:cs typeface="Arial MT"/>
              </a:rPr>
              <a:t>Three</a:t>
            </a:r>
            <a:r>
              <a:rPr sz="2400" spc="-20" dirty="0" smtClean="0">
                <a:latin typeface="+mn-lt"/>
                <a:cs typeface="Arial MT"/>
              </a:rPr>
              <a:t> </a:t>
            </a:r>
            <a:r>
              <a:rPr lang="en-US" sz="2400" spc="-20" dirty="0" smtClean="0">
                <a:latin typeface="+mn-lt"/>
                <a:cs typeface="Arial MT"/>
              </a:rPr>
              <a:t>broad </a:t>
            </a:r>
            <a:r>
              <a:rPr sz="2400" spc="-5" dirty="0" smtClean="0">
                <a:latin typeface="+mn-lt"/>
                <a:cs typeface="Arial MT"/>
              </a:rPr>
              <a:t>categories</a:t>
            </a:r>
            <a:r>
              <a:rPr sz="2400" spc="5" dirty="0" smtClean="0">
                <a:latin typeface="+mn-lt"/>
                <a:cs typeface="Arial MT"/>
              </a:rPr>
              <a:t> </a:t>
            </a:r>
            <a:r>
              <a:rPr sz="2400" dirty="0">
                <a:latin typeface="+mn-lt"/>
                <a:cs typeface="Arial MT"/>
              </a:rPr>
              <a:t>of</a:t>
            </a:r>
            <a:r>
              <a:rPr sz="2400" spc="-5" dirty="0">
                <a:latin typeface="+mn-lt"/>
                <a:cs typeface="Arial MT"/>
              </a:rPr>
              <a:t> cryptographic</a:t>
            </a:r>
            <a:r>
              <a:rPr sz="2400" spc="5" dirty="0">
                <a:latin typeface="+mn-lt"/>
                <a:cs typeface="Arial MT"/>
              </a:rPr>
              <a:t> </a:t>
            </a:r>
            <a:r>
              <a:rPr sz="2400" spc="-5" dirty="0">
                <a:latin typeface="+mn-lt"/>
                <a:cs typeface="Arial MT"/>
              </a:rPr>
              <a:t>algorithms</a:t>
            </a:r>
            <a:endParaRPr sz="2400" dirty="0">
              <a:latin typeface="+mn-lt"/>
              <a:cs typeface="Arial MT"/>
            </a:endParaRPr>
          </a:p>
          <a:p>
            <a:pPr marL="355600" lvl="1" indent="-114300" algn="just">
              <a:lnSpc>
                <a:spcPct val="150000"/>
              </a:lnSpc>
              <a:buClr>
                <a:srgbClr val="FF6200"/>
              </a:buClr>
              <a:buChar char="•"/>
              <a:tabLst>
                <a:tab pos="355600" algn="l"/>
              </a:tabLst>
            </a:pPr>
            <a:r>
              <a:rPr lang="en-US" sz="2200" b="1" spc="-5" dirty="0" smtClean="0">
                <a:solidFill>
                  <a:srgbClr val="004978"/>
                </a:solidFill>
                <a:latin typeface="+mn-lt"/>
                <a:cs typeface="Arial MT"/>
              </a:rPr>
              <a:t> </a:t>
            </a:r>
            <a:r>
              <a:rPr sz="2200" b="1" spc="-5" dirty="0" smtClean="0">
                <a:solidFill>
                  <a:srgbClr val="004978"/>
                </a:solidFill>
                <a:latin typeface="+mn-lt"/>
                <a:cs typeface="Arial MT"/>
              </a:rPr>
              <a:t>Hash</a:t>
            </a:r>
            <a:r>
              <a:rPr sz="2200" b="1" spc="-25" dirty="0" smtClean="0">
                <a:solidFill>
                  <a:srgbClr val="004978"/>
                </a:solidFill>
                <a:latin typeface="+mn-lt"/>
                <a:cs typeface="Arial MT"/>
              </a:rPr>
              <a:t> </a:t>
            </a:r>
            <a:r>
              <a:rPr sz="2200" b="1" spc="-5" dirty="0">
                <a:solidFill>
                  <a:srgbClr val="004978"/>
                </a:solidFill>
                <a:latin typeface="+mn-lt"/>
                <a:cs typeface="Arial MT"/>
              </a:rPr>
              <a:t>algorithms</a:t>
            </a:r>
            <a:endParaRPr sz="2200" b="1" dirty="0">
              <a:latin typeface="+mn-lt"/>
              <a:cs typeface="Arial MT"/>
            </a:endParaRPr>
          </a:p>
          <a:p>
            <a:pPr marL="355600" lvl="1" indent="-114300" algn="just">
              <a:lnSpc>
                <a:spcPct val="150000"/>
              </a:lnSpc>
              <a:buClr>
                <a:srgbClr val="FF6200"/>
              </a:buClr>
              <a:buChar char="•"/>
              <a:tabLst>
                <a:tab pos="355600" algn="l"/>
              </a:tabLst>
            </a:pPr>
            <a:r>
              <a:rPr lang="en-US" sz="2200" b="1" spc="-5" dirty="0" smtClean="0">
                <a:solidFill>
                  <a:srgbClr val="004978"/>
                </a:solidFill>
                <a:latin typeface="+mn-lt"/>
                <a:cs typeface="Arial MT"/>
              </a:rPr>
              <a:t> </a:t>
            </a:r>
            <a:r>
              <a:rPr sz="2200" b="1" spc="-5" dirty="0" smtClean="0">
                <a:solidFill>
                  <a:srgbClr val="004978"/>
                </a:solidFill>
                <a:latin typeface="+mn-lt"/>
                <a:cs typeface="Arial MT"/>
              </a:rPr>
              <a:t>Symmetric</a:t>
            </a:r>
            <a:r>
              <a:rPr sz="2200" b="1" spc="-10" dirty="0" smtClean="0">
                <a:solidFill>
                  <a:srgbClr val="004978"/>
                </a:solidFill>
                <a:latin typeface="+mn-lt"/>
                <a:cs typeface="Arial MT"/>
              </a:rPr>
              <a:t> </a:t>
            </a:r>
            <a:r>
              <a:rPr sz="2200" b="1" spc="-5" dirty="0">
                <a:solidFill>
                  <a:srgbClr val="004978"/>
                </a:solidFill>
                <a:latin typeface="+mn-lt"/>
                <a:cs typeface="Arial MT"/>
              </a:rPr>
              <a:t>cryptographic</a:t>
            </a:r>
            <a:r>
              <a:rPr sz="2200" b="1" spc="15" dirty="0">
                <a:solidFill>
                  <a:srgbClr val="004978"/>
                </a:solidFill>
                <a:latin typeface="+mn-lt"/>
                <a:cs typeface="Arial MT"/>
              </a:rPr>
              <a:t> </a:t>
            </a:r>
            <a:r>
              <a:rPr sz="2200" b="1" spc="-5" dirty="0">
                <a:solidFill>
                  <a:srgbClr val="004978"/>
                </a:solidFill>
                <a:latin typeface="+mn-lt"/>
                <a:cs typeface="Arial MT"/>
              </a:rPr>
              <a:t>algorithms</a:t>
            </a:r>
            <a:endParaRPr sz="2200" b="1" dirty="0">
              <a:latin typeface="+mn-lt"/>
              <a:cs typeface="Arial MT"/>
            </a:endParaRPr>
          </a:p>
          <a:p>
            <a:pPr marL="355600" lvl="1" indent="-114300" algn="just">
              <a:lnSpc>
                <a:spcPct val="150000"/>
              </a:lnSpc>
              <a:buClr>
                <a:srgbClr val="FF6200"/>
              </a:buClr>
              <a:buChar char="•"/>
              <a:tabLst>
                <a:tab pos="355600" algn="l"/>
              </a:tabLst>
            </a:pPr>
            <a:r>
              <a:rPr lang="en-US" sz="2200" b="1" spc="-5" dirty="0" smtClean="0">
                <a:solidFill>
                  <a:srgbClr val="004978"/>
                </a:solidFill>
                <a:latin typeface="+mn-lt"/>
                <a:cs typeface="Arial MT"/>
              </a:rPr>
              <a:t> </a:t>
            </a:r>
            <a:r>
              <a:rPr sz="2200" b="1" spc="-5" dirty="0" smtClean="0">
                <a:solidFill>
                  <a:srgbClr val="004978"/>
                </a:solidFill>
                <a:latin typeface="+mn-lt"/>
                <a:cs typeface="Arial MT"/>
              </a:rPr>
              <a:t>Asymmetric </a:t>
            </a:r>
            <a:r>
              <a:rPr sz="2200" b="1" spc="-5" dirty="0">
                <a:solidFill>
                  <a:srgbClr val="004978"/>
                </a:solidFill>
                <a:latin typeface="+mn-lt"/>
                <a:cs typeface="Arial MT"/>
              </a:rPr>
              <a:t>cryptographic</a:t>
            </a:r>
            <a:r>
              <a:rPr sz="2200" b="1" spc="15" dirty="0">
                <a:solidFill>
                  <a:srgbClr val="004978"/>
                </a:solidFill>
                <a:latin typeface="+mn-lt"/>
                <a:cs typeface="Arial MT"/>
              </a:rPr>
              <a:t> </a:t>
            </a:r>
            <a:r>
              <a:rPr sz="2200" b="1" spc="-5" dirty="0">
                <a:solidFill>
                  <a:srgbClr val="004978"/>
                </a:solidFill>
                <a:latin typeface="+mn-lt"/>
                <a:cs typeface="Arial MT"/>
              </a:rPr>
              <a:t>algorithms</a:t>
            </a:r>
            <a:endParaRPr sz="2200" b="1" dirty="0">
              <a:latin typeface="+mn-lt"/>
              <a:cs typeface="Arial MT"/>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750450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Cryptographic Algorithms - Hash </a:t>
            </a:r>
            <a:r>
              <a:rPr lang="en-US" sz="2800" dirty="0" smtClean="0">
                <a:latin typeface="+mn-lt"/>
              </a:rPr>
              <a:t>Algorithms</a:t>
            </a:r>
            <a:endParaRPr lang="en-US" sz="2800" dirty="0">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p:nvPr/>
        </p:nvSpPr>
        <p:spPr>
          <a:xfrm>
            <a:off x="83127" y="1143000"/>
            <a:ext cx="11811000" cy="5337359"/>
          </a:xfrm>
          <a:prstGeom prst="rect">
            <a:avLst/>
          </a:prstGeom>
        </p:spPr>
        <p:txBody>
          <a:bodyPr vert="horz" wrap="square" lIns="0" tIns="12700" rIns="0" bIns="0" rtlCol="0">
            <a:spAutoFit/>
          </a:bodyPr>
          <a:lstStyle/>
          <a:p>
            <a:pPr marL="184785" indent="-172720" algn="just">
              <a:spcBef>
                <a:spcPts val="600"/>
              </a:spcBef>
              <a:buClr>
                <a:srgbClr val="004978"/>
              </a:buClr>
              <a:buChar char="•"/>
              <a:tabLst>
                <a:tab pos="185420" algn="l"/>
              </a:tabLst>
            </a:pPr>
            <a:r>
              <a:rPr lang="en-US" sz="2400" spc="-5" dirty="0" smtClean="0">
                <a:latin typeface="+mn-lt"/>
                <a:cs typeface="Arial MT"/>
              </a:rPr>
              <a:t> Hashing is the process of using a mathematical function to convert input data into a fixed-length output. Primarily used for integrity purpose. </a:t>
            </a:r>
          </a:p>
          <a:p>
            <a:pPr marL="184785" indent="-172720" algn="just">
              <a:spcBef>
                <a:spcPts val="600"/>
              </a:spcBef>
              <a:buClr>
                <a:srgbClr val="004978"/>
              </a:buClr>
              <a:buChar char="•"/>
              <a:tabLst>
                <a:tab pos="185420" algn="l"/>
              </a:tabLst>
            </a:pPr>
            <a:r>
              <a:rPr sz="2400" spc="-5" dirty="0" smtClean="0">
                <a:latin typeface="+mn-lt"/>
                <a:cs typeface="Arial MT"/>
              </a:rPr>
              <a:t>Hash </a:t>
            </a:r>
            <a:r>
              <a:rPr sz="2400" spc="-5" dirty="0">
                <a:latin typeface="+mn-lt"/>
                <a:cs typeface="Arial MT"/>
              </a:rPr>
              <a:t>algorithm</a:t>
            </a:r>
            <a:r>
              <a:rPr sz="2400" spc="5" dirty="0">
                <a:latin typeface="+mn-lt"/>
                <a:cs typeface="Arial MT"/>
              </a:rPr>
              <a:t> </a:t>
            </a:r>
            <a:r>
              <a:rPr sz="2400" dirty="0">
                <a:latin typeface="+mn-lt"/>
                <a:cs typeface="Arial MT"/>
              </a:rPr>
              <a:t>creates</a:t>
            </a:r>
            <a:r>
              <a:rPr sz="2400" spc="-10" dirty="0">
                <a:latin typeface="+mn-lt"/>
                <a:cs typeface="Arial MT"/>
              </a:rPr>
              <a:t> </a:t>
            </a:r>
            <a:r>
              <a:rPr sz="2400" dirty="0">
                <a:latin typeface="+mn-lt"/>
                <a:cs typeface="Arial MT"/>
              </a:rPr>
              <a:t>a</a:t>
            </a:r>
            <a:r>
              <a:rPr sz="2400" spc="-10" dirty="0">
                <a:latin typeface="+mn-lt"/>
                <a:cs typeface="Arial MT"/>
              </a:rPr>
              <a:t> </a:t>
            </a:r>
            <a:r>
              <a:rPr sz="2400" spc="-5" dirty="0">
                <a:latin typeface="+mn-lt"/>
                <a:cs typeface="Arial MT"/>
              </a:rPr>
              <a:t>unique</a:t>
            </a:r>
            <a:r>
              <a:rPr sz="2400" spc="5" dirty="0">
                <a:latin typeface="+mn-lt"/>
                <a:cs typeface="Arial MT"/>
              </a:rPr>
              <a:t> </a:t>
            </a:r>
            <a:r>
              <a:rPr sz="2400" spc="-5" dirty="0">
                <a:latin typeface="+mn-lt"/>
                <a:cs typeface="Arial MT"/>
              </a:rPr>
              <a:t>“digital</a:t>
            </a:r>
            <a:r>
              <a:rPr sz="2400" spc="10" dirty="0">
                <a:latin typeface="+mn-lt"/>
                <a:cs typeface="Arial MT"/>
              </a:rPr>
              <a:t> </a:t>
            </a:r>
            <a:r>
              <a:rPr sz="2400" spc="-5" dirty="0">
                <a:latin typeface="+mn-lt"/>
                <a:cs typeface="Arial MT"/>
              </a:rPr>
              <a:t>fingerprint”</a:t>
            </a:r>
            <a:r>
              <a:rPr sz="2400" spc="-15" dirty="0">
                <a:latin typeface="+mn-lt"/>
                <a:cs typeface="Arial MT"/>
              </a:rPr>
              <a:t> </a:t>
            </a:r>
            <a:r>
              <a:rPr sz="2400" dirty="0">
                <a:latin typeface="+mn-lt"/>
                <a:cs typeface="Arial MT"/>
              </a:rPr>
              <a:t>of</a:t>
            </a:r>
            <a:r>
              <a:rPr sz="2400" spc="-10" dirty="0">
                <a:latin typeface="+mn-lt"/>
                <a:cs typeface="Arial MT"/>
              </a:rPr>
              <a:t> </a:t>
            </a:r>
            <a:r>
              <a:rPr sz="2400" dirty="0">
                <a:latin typeface="+mn-lt"/>
                <a:cs typeface="Arial MT"/>
              </a:rPr>
              <a:t>a</a:t>
            </a:r>
            <a:r>
              <a:rPr sz="2400" spc="-10" dirty="0">
                <a:latin typeface="+mn-lt"/>
                <a:cs typeface="Arial MT"/>
              </a:rPr>
              <a:t> </a:t>
            </a:r>
            <a:r>
              <a:rPr sz="2400" dirty="0">
                <a:latin typeface="+mn-lt"/>
                <a:cs typeface="Arial MT"/>
              </a:rPr>
              <a:t>set</a:t>
            </a:r>
            <a:r>
              <a:rPr sz="2400" spc="-5" dirty="0">
                <a:latin typeface="+mn-lt"/>
                <a:cs typeface="Arial MT"/>
              </a:rPr>
              <a:t> </a:t>
            </a:r>
            <a:r>
              <a:rPr sz="2400" dirty="0">
                <a:latin typeface="+mn-lt"/>
                <a:cs typeface="Arial MT"/>
              </a:rPr>
              <a:t>of</a:t>
            </a:r>
            <a:r>
              <a:rPr sz="2400" spc="-10" dirty="0">
                <a:latin typeface="+mn-lt"/>
                <a:cs typeface="Arial MT"/>
              </a:rPr>
              <a:t> </a:t>
            </a:r>
            <a:r>
              <a:rPr sz="2400" dirty="0">
                <a:latin typeface="+mn-lt"/>
                <a:cs typeface="Arial MT"/>
              </a:rPr>
              <a:t>data</a:t>
            </a:r>
            <a:r>
              <a:rPr sz="2400" spc="-20" dirty="0">
                <a:latin typeface="+mn-lt"/>
                <a:cs typeface="Arial MT"/>
              </a:rPr>
              <a:t> </a:t>
            </a:r>
            <a:r>
              <a:rPr sz="2400" dirty="0">
                <a:latin typeface="+mn-lt"/>
                <a:cs typeface="Arial MT"/>
              </a:rPr>
              <a:t>and</a:t>
            </a:r>
            <a:r>
              <a:rPr sz="2400" spc="-10" dirty="0">
                <a:latin typeface="+mn-lt"/>
                <a:cs typeface="Arial MT"/>
              </a:rPr>
              <a:t> </a:t>
            </a:r>
            <a:r>
              <a:rPr sz="2400" spc="-5" dirty="0" smtClean="0">
                <a:latin typeface="+mn-lt"/>
                <a:cs typeface="Arial MT"/>
              </a:rPr>
              <a:t>is</a:t>
            </a:r>
            <a:r>
              <a:rPr lang="en-US" sz="2400" spc="-5" dirty="0" smtClean="0">
                <a:latin typeface="+mn-lt"/>
                <a:cs typeface="Arial MT"/>
              </a:rPr>
              <a:t> </a:t>
            </a:r>
            <a:r>
              <a:rPr sz="2400" dirty="0" smtClean="0">
                <a:latin typeface="+mn-lt"/>
                <a:cs typeface="Arial MT"/>
              </a:rPr>
              <a:t>commonly</a:t>
            </a:r>
            <a:r>
              <a:rPr sz="2400" spc="-35" dirty="0" smtClean="0">
                <a:latin typeface="+mn-lt"/>
                <a:cs typeface="Arial MT"/>
              </a:rPr>
              <a:t> </a:t>
            </a:r>
            <a:r>
              <a:rPr sz="2400" spc="-5" dirty="0">
                <a:latin typeface="+mn-lt"/>
                <a:cs typeface="Arial MT"/>
              </a:rPr>
              <a:t>called</a:t>
            </a:r>
            <a:r>
              <a:rPr sz="2400" spc="-10" dirty="0">
                <a:latin typeface="+mn-lt"/>
                <a:cs typeface="Arial MT"/>
              </a:rPr>
              <a:t> </a:t>
            </a:r>
            <a:r>
              <a:rPr sz="2400" i="1" spc="-5" dirty="0">
                <a:latin typeface="+mn-lt"/>
                <a:cs typeface="Arial"/>
              </a:rPr>
              <a:t>hashing</a:t>
            </a:r>
            <a:endParaRPr sz="2400" dirty="0">
              <a:latin typeface="+mn-lt"/>
              <a:cs typeface="Arial"/>
            </a:endParaRPr>
          </a:p>
          <a:p>
            <a:pPr marL="355600" marR="204470" lvl="1" indent="-114300" algn="just">
              <a:spcBef>
                <a:spcPts val="600"/>
              </a:spcBef>
              <a:buClr>
                <a:srgbClr val="FF6200"/>
              </a:buClr>
              <a:buChar char="•"/>
              <a:tabLst>
                <a:tab pos="355600" algn="l"/>
              </a:tabLst>
            </a:pPr>
            <a:r>
              <a:rPr lang="en-US" sz="2000" spc="-5" dirty="0">
                <a:latin typeface="+mn-lt"/>
                <a:cs typeface="Arial MT"/>
              </a:rPr>
              <a:t> </a:t>
            </a:r>
            <a:r>
              <a:rPr sz="2000" spc="-5" dirty="0">
                <a:latin typeface="+mn-lt"/>
                <a:cs typeface="Arial MT"/>
              </a:rPr>
              <a:t>This fingerprint, called a digest (sometimes called a message digest or</a:t>
            </a:r>
            <a:r>
              <a:rPr lang="en-US" sz="2000" spc="-5" dirty="0">
                <a:latin typeface="+mn-lt"/>
                <a:cs typeface="Arial MT"/>
              </a:rPr>
              <a:t> </a:t>
            </a:r>
            <a:r>
              <a:rPr sz="2000" spc="-5" dirty="0">
                <a:latin typeface="+mn-lt"/>
                <a:cs typeface="Arial MT"/>
              </a:rPr>
              <a:t>hash), represents the contents</a:t>
            </a:r>
          </a:p>
          <a:p>
            <a:pPr marL="355600" marR="204470" lvl="1" indent="-114300" algn="just">
              <a:spcBef>
                <a:spcPts val="600"/>
              </a:spcBef>
              <a:buClr>
                <a:srgbClr val="FF6200"/>
              </a:buClr>
              <a:buChar char="•"/>
              <a:tabLst>
                <a:tab pos="355600" algn="l"/>
              </a:tabLst>
            </a:pPr>
            <a:r>
              <a:rPr lang="en-US" sz="2000" spc="-5" dirty="0" smtClean="0">
                <a:latin typeface="+mn-lt"/>
                <a:cs typeface="Arial MT"/>
              </a:rPr>
              <a:t> Hashing </a:t>
            </a:r>
            <a:r>
              <a:rPr lang="en-US" sz="2000" spc="-5" dirty="0">
                <a:latin typeface="+mn-lt"/>
                <a:cs typeface="Arial MT"/>
              </a:rPr>
              <a:t>is a unidirectional process that is impossible to work backwards to retrieve the original data.</a:t>
            </a:r>
          </a:p>
          <a:p>
            <a:pPr marL="355600" marR="204470" lvl="1" indent="-114300" algn="just">
              <a:spcBef>
                <a:spcPts val="600"/>
              </a:spcBef>
              <a:buClr>
                <a:srgbClr val="FF6200"/>
              </a:buClr>
              <a:buChar char="•"/>
              <a:tabLst>
                <a:tab pos="355600" algn="l"/>
              </a:tabLst>
            </a:pPr>
            <a:r>
              <a:rPr lang="en-US" sz="2000" spc="-5" dirty="0" smtClean="0">
                <a:latin typeface="+mn-lt"/>
                <a:cs typeface="Arial MT"/>
              </a:rPr>
              <a:t> The </a:t>
            </a:r>
            <a:r>
              <a:rPr lang="en-US" sz="2000" spc="-5" dirty="0">
                <a:latin typeface="+mn-lt"/>
                <a:cs typeface="Arial MT"/>
              </a:rPr>
              <a:t>output hash is a fixed-length hexadecimal string of several characters.</a:t>
            </a:r>
          </a:p>
          <a:p>
            <a:pPr marL="355600" marR="204470" lvl="1" indent="-114300" algn="just">
              <a:spcBef>
                <a:spcPts val="600"/>
              </a:spcBef>
              <a:buClr>
                <a:srgbClr val="FF6200"/>
              </a:buClr>
              <a:buChar char="•"/>
              <a:tabLst>
                <a:tab pos="355600" algn="l"/>
              </a:tabLst>
            </a:pPr>
            <a:r>
              <a:rPr lang="en-US" sz="2000" spc="-5" dirty="0" smtClean="0">
                <a:latin typeface="+mn-lt"/>
                <a:cs typeface="Arial MT"/>
              </a:rPr>
              <a:t> An </a:t>
            </a:r>
            <a:r>
              <a:rPr lang="en-US" sz="2000" spc="-5" dirty="0">
                <a:latin typeface="+mn-lt"/>
                <a:cs typeface="Arial MT"/>
              </a:rPr>
              <a:t>efficient hashing algorithm does not generate the same hash value for two different inputs</a:t>
            </a:r>
            <a:r>
              <a:rPr lang="en-US" sz="2000" spc="-5" dirty="0" smtClean="0">
                <a:latin typeface="+mn-lt"/>
                <a:cs typeface="Arial MT"/>
              </a:rPr>
              <a:t>. </a:t>
            </a:r>
          </a:p>
          <a:p>
            <a:pPr marL="184785" indent="-172720" algn="just">
              <a:spcBef>
                <a:spcPts val="600"/>
              </a:spcBef>
              <a:buClr>
                <a:srgbClr val="004978"/>
              </a:buClr>
              <a:buChar char="•"/>
              <a:tabLst>
                <a:tab pos="185420" algn="l"/>
              </a:tabLst>
            </a:pPr>
            <a:r>
              <a:rPr lang="en-US" sz="2400" spc="-5" dirty="0">
                <a:latin typeface="+mn-lt"/>
                <a:cs typeface="Arial MT"/>
              </a:rPr>
              <a:t>A hashing algorithm is considered secure if it has the following characteristics:</a:t>
            </a:r>
            <a:endParaRPr lang="en-US" sz="2400" dirty="0">
              <a:latin typeface="+mn-lt"/>
              <a:cs typeface="Arial MT"/>
            </a:endParaRPr>
          </a:p>
          <a:p>
            <a:pPr marL="355600" lvl="1" indent="-114300" algn="just">
              <a:spcBef>
                <a:spcPts val="600"/>
              </a:spcBef>
              <a:buClr>
                <a:srgbClr val="FF6200"/>
              </a:buClr>
              <a:buFont typeface="Arial MT"/>
              <a:buChar char="•"/>
              <a:tabLst>
                <a:tab pos="355600" algn="l"/>
              </a:tabLst>
            </a:pPr>
            <a:r>
              <a:rPr lang="en-US" sz="2400" b="1" i="1" dirty="0">
                <a:solidFill>
                  <a:srgbClr val="004978"/>
                </a:solidFill>
                <a:latin typeface="+mn-lt"/>
                <a:cs typeface="Arial"/>
              </a:rPr>
              <a:t> Fixed</a:t>
            </a:r>
            <a:r>
              <a:rPr lang="en-US" sz="2400" b="1" i="1" spc="-20" dirty="0">
                <a:solidFill>
                  <a:srgbClr val="004978"/>
                </a:solidFill>
                <a:latin typeface="+mn-lt"/>
                <a:cs typeface="Arial"/>
              </a:rPr>
              <a:t> </a:t>
            </a:r>
            <a:r>
              <a:rPr lang="en-US" sz="2400" b="1" i="1" dirty="0">
                <a:solidFill>
                  <a:srgbClr val="004978"/>
                </a:solidFill>
                <a:latin typeface="+mn-lt"/>
                <a:cs typeface="Arial"/>
              </a:rPr>
              <a:t>size</a:t>
            </a:r>
            <a:r>
              <a:rPr lang="en-US" sz="2400" b="1" i="1" spc="-10" dirty="0">
                <a:solidFill>
                  <a:srgbClr val="004978"/>
                </a:solidFill>
                <a:latin typeface="+mn-lt"/>
                <a:cs typeface="Arial"/>
              </a:rPr>
              <a:t> </a:t>
            </a:r>
            <a:r>
              <a:rPr lang="en-US" sz="2400" dirty="0">
                <a:solidFill>
                  <a:srgbClr val="004978"/>
                </a:solidFill>
                <a:latin typeface="+mn-lt"/>
                <a:cs typeface="Arial MT"/>
              </a:rPr>
              <a:t>-</a:t>
            </a:r>
            <a:r>
              <a:rPr lang="en-US" sz="2400" spc="-10" dirty="0">
                <a:solidFill>
                  <a:srgbClr val="004978"/>
                </a:solidFill>
                <a:latin typeface="+mn-lt"/>
                <a:cs typeface="Arial MT"/>
              </a:rPr>
              <a:t> </a:t>
            </a:r>
            <a:r>
              <a:rPr lang="en-US" sz="2400" dirty="0">
                <a:solidFill>
                  <a:srgbClr val="004978"/>
                </a:solidFill>
                <a:latin typeface="+mn-lt"/>
                <a:cs typeface="Arial MT"/>
              </a:rPr>
              <a:t>short</a:t>
            </a:r>
            <a:r>
              <a:rPr lang="en-US" sz="2400" spc="-15" dirty="0">
                <a:solidFill>
                  <a:srgbClr val="004978"/>
                </a:solidFill>
                <a:latin typeface="+mn-lt"/>
                <a:cs typeface="Arial MT"/>
              </a:rPr>
              <a:t> </a:t>
            </a:r>
            <a:r>
              <a:rPr lang="en-US" sz="2400" spc="-5" dirty="0">
                <a:solidFill>
                  <a:srgbClr val="004978"/>
                </a:solidFill>
                <a:latin typeface="+mn-lt"/>
                <a:cs typeface="Arial MT"/>
              </a:rPr>
              <a:t>and</a:t>
            </a:r>
            <a:r>
              <a:rPr lang="en-US" sz="2400" spc="-15" dirty="0">
                <a:solidFill>
                  <a:srgbClr val="004978"/>
                </a:solidFill>
                <a:latin typeface="+mn-lt"/>
                <a:cs typeface="Arial MT"/>
              </a:rPr>
              <a:t> </a:t>
            </a:r>
            <a:r>
              <a:rPr lang="en-US" sz="2400" dirty="0">
                <a:solidFill>
                  <a:srgbClr val="004978"/>
                </a:solidFill>
                <a:latin typeface="+mn-lt"/>
                <a:cs typeface="Arial MT"/>
              </a:rPr>
              <a:t>long</a:t>
            </a:r>
            <a:r>
              <a:rPr lang="en-US" sz="2400" spc="-10" dirty="0">
                <a:solidFill>
                  <a:srgbClr val="004978"/>
                </a:solidFill>
                <a:latin typeface="+mn-lt"/>
                <a:cs typeface="Arial MT"/>
              </a:rPr>
              <a:t> </a:t>
            </a:r>
            <a:r>
              <a:rPr lang="en-US" sz="2400" dirty="0">
                <a:solidFill>
                  <a:srgbClr val="004978"/>
                </a:solidFill>
                <a:latin typeface="+mn-lt"/>
                <a:cs typeface="Arial MT"/>
              </a:rPr>
              <a:t>data</a:t>
            </a:r>
            <a:r>
              <a:rPr lang="en-US" sz="2400" spc="-10" dirty="0">
                <a:solidFill>
                  <a:srgbClr val="004978"/>
                </a:solidFill>
                <a:latin typeface="+mn-lt"/>
                <a:cs typeface="Arial MT"/>
              </a:rPr>
              <a:t> </a:t>
            </a:r>
            <a:r>
              <a:rPr lang="en-US" sz="2400" dirty="0">
                <a:solidFill>
                  <a:srgbClr val="004978"/>
                </a:solidFill>
                <a:latin typeface="+mn-lt"/>
                <a:cs typeface="Arial MT"/>
              </a:rPr>
              <a:t>sets</a:t>
            </a:r>
            <a:r>
              <a:rPr lang="en-US" sz="2400" spc="-20" dirty="0">
                <a:solidFill>
                  <a:srgbClr val="004978"/>
                </a:solidFill>
                <a:latin typeface="+mn-lt"/>
                <a:cs typeface="Arial MT"/>
              </a:rPr>
              <a:t> </a:t>
            </a:r>
            <a:r>
              <a:rPr lang="en-US" sz="2400" spc="-5" dirty="0">
                <a:solidFill>
                  <a:srgbClr val="004978"/>
                </a:solidFill>
                <a:latin typeface="+mn-lt"/>
                <a:cs typeface="Arial MT"/>
              </a:rPr>
              <a:t>have</a:t>
            </a:r>
            <a:r>
              <a:rPr lang="en-US" sz="2400" dirty="0">
                <a:solidFill>
                  <a:srgbClr val="004978"/>
                </a:solidFill>
                <a:latin typeface="+mn-lt"/>
                <a:cs typeface="Arial MT"/>
              </a:rPr>
              <a:t> </a:t>
            </a:r>
            <a:r>
              <a:rPr lang="en-US" sz="2400" spc="-5" dirty="0">
                <a:solidFill>
                  <a:srgbClr val="004978"/>
                </a:solidFill>
                <a:latin typeface="+mn-lt"/>
                <a:cs typeface="Arial MT"/>
              </a:rPr>
              <a:t>the</a:t>
            </a:r>
            <a:r>
              <a:rPr lang="en-US" sz="2400" spc="-15" dirty="0">
                <a:solidFill>
                  <a:srgbClr val="004978"/>
                </a:solidFill>
                <a:latin typeface="+mn-lt"/>
                <a:cs typeface="Arial MT"/>
              </a:rPr>
              <a:t> </a:t>
            </a:r>
            <a:r>
              <a:rPr lang="en-US" sz="2400" dirty="0">
                <a:solidFill>
                  <a:srgbClr val="004978"/>
                </a:solidFill>
                <a:latin typeface="+mn-lt"/>
                <a:cs typeface="Arial MT"/>
              </a:rPr>
              <a:t>same</a:t>
            </a:r>
            <a:r>
              <a:rPr lang="en-US" sz="2400" spc="-20" dirty="0">
                <a:solidFill>
                  <a:srgbClr val="004978"/>
                </a:solidFill>
                <a:latin typeface="+mn-lt"/>
                <a:cs typeface="Arial MT"/>
              </a:rPr>
              <a:t> </a:t>
            </a:r>
            <a:r>
              <a:rPr lang="en-US" sz="2400" spc="-5" dirty="0">
                <a:solidFill>
                  <a:srgbClr val="004978"/>
                </a:solidFill>
                <a:latin typeface="+mn-lt"/>
                <a:cs typeface="Arial MT"/>
              </a:rPr>
              <a:t>size</a:t>
            </a:r>
            <a:r>
              <a:rPr lang="en-US" sz="2400" spc="10" dirty="0">
                <a:solidFill>
                  <a:srgbClr val="004978"/>
                </a:solidFill>
                <a:latin typeface="+mn-lt"/>
                <a:cs typeface="Arial MT"/>
              </a:rPr>
              <a:t> </a:t>
            </a:r>
            <a:r>
              <a:rPr lang="en-US" sz="2400" spc="-5" dirty="0">
                <a:solidFill>
                  <a:srgbClr val="004978"/>
                </a:solidFill>
                <a:latin typeface="+mn-lt"/>
                <a:cs typeface="Arial MT"/>
              </a:rPr>
              <a:t>hash</a:t>
            </a:r>
            <a:endParaRPr lang="en-US" sz="2400" dirty="0">
              <a:latin typeface="+mn-lt"/>
              <a:cs typeface="Arial MT"/>
            </a:endParaRPr>
          </a:p>
          <a:p>
            <a:pPr marL="355600" lvl="1" indent="-114300" algn="just">
              <a:spcBef>
                <a:spcPts val="600"/>
              </a:spcBef>
              <a:buClr>
                <a:srgbClr val="FF6200"/>
              </a:buClr>
              <a:buFont typeface="Arial MT"/>
              <a:buChar char="•"/>
              <a:tabLst>
                <a:tab pos="355600" algn="l"/>
              </a:tabLst>
            </a:pPr>
            <a:r>
              <a:rPr lang="en-US" sz="2400" b="1" i="1" spc="-5" dirty="0">
                <a:solidFill>
                  <a:srgbClr val="004978"/>
                </a:solidFill>
                <a:latin typeface="+mn-lt"/>
                <a:cs typeface="Arial"/>
              </a:rPr>
              <a:t> Unique </a:t>
            </a:r>
            <a:r>
              <a:rPr lang="en-US" sz="2400" i="1" dirty="0">
                <a:solidFill>
                  <a:srgbClr val="004978"/>
                </a:solidFill>
                <a:latin typeface="+mn-lt"/>
                <a:cs typeface="Arial"/>
              </a:rPr>
              <a:t>- </a:t>
            </a:r>
            <a:r>
              <a:rPr lang="en-US" sz="2400" spc="-10" dirty="0">
                <a:solidFill>
                  <a:srgbClr val="004978"/>
                </a:solidFill>
                <a:latin typeface="+mn-lt"/>
                <a:cs typeface="Arial MT"/>
              </a:rPr>
              <a:t>two</a:t>
            </a:r>
            <a:r>
              <a:rPr lang="en-US" sz="2400" spc="5" dirty="0">
                <a:solidFill>
                  <a:srgbClr val="004978"/>
                </a:solidFill>
                <a:latin typeface="+mn-lt"/>
                <a:cs typeface="Arial MT"/>
              </a:rPr>
              <a:t> </a:t>
            </a:r>
            <a:r>
              <a:rPr lang="en-US" sz="2400" dirty="0">
                <a:solidFill>
                  <a:srgbClr val="004978"/>
                </a:solidFill>
                <a:latin typeface="+mn-lt"/>
                <a:cs typeface="Arial MT"/>
              </a:rPr>
              <a:t>different</a:t>
            </a:r>
            <a:r>
              <a:rPr lang="en-US" sz="2400" spc="-30" dirty="0">
                <a:solidFill>
                  <a:srgbClr val="004978"/>
                </a:solidFill>
                <a:latin typeface="+mn-lt"/>
                <a:cs typeface="Arial MT"/>
              </a:rPr>
              <a:t> </a:t>
            </a:r>
            <a:r>
              <a:rPr lang="en-US" sz="2400" spc="-5" dirty="0">
                <a:solidFill>
                  <a:srgbClr val="004978"/>
                </a:solidFill>
                <a:latin typeface="+mn-lt"/>
                <a:cs typeface="Arial MT"/>
              </a:rPr>
              <a:t>data</a:t>
            </a:r>
            <a:r>
              <a:rPr lang="en-US" sz="2400" spc="-15" dirty="0">
                <a:solidFill>
                  <a:srgbClr val="004978"/>
                </a:solidFill>
                <a:latin typeface="+mn-lt"/>
                <a:cs typeface="Arial MT"/>
              </a:rPr>
              <a:t> </a:t>
            </a:r>
            <a:r>
              <a:rPr lang="en-US" sz="2400" dirty="0">
                <a:solidFill>
                  <a:srgbClr val="004978"/>
                </a:solidFill>
                <a:latin typeface="+mn-lt"/>
                <a:cs typeface="Arial MT"/>
              </a:rPr>
              <a:t>sets</a:t>
            </a:r>
            <a:r>
              <a:rPr lang="en-US" sz="2400" spc="-5" dirty="0">
                <a:solidFill>
                  <a:srgbClr val="004978"/>
                </a:solidFill>
                <a:latin typeface="+mn-lt"/>
                <a:cs typeface="Arial MT"/>
              </a:rPr>
              <a:t> cannot</a:t>
            </a:r>
            <a:r>
              <a:rPr lang="en-US" sz="2400" spc="-15" dirty="0">
                <a:solidFill>
                  <a:srgbClr val="004978"/>
                </a:solidFill>
                <a:latin typeface="+mn-lt"/>
                <a:cs typeface="Arial MT"/>
              </a:rPr>
              <a:t> </a:t>
            </a:r>
            <a:r>
              <a:rPr lang="en-US" sz="2400" spc="-5" dirty="0">
                <a:solidFill>
                  <a:srgbClr val="004978"/>
                </a:solidFill>
                <a:latin typeface="+mn-lt"/>
                <a:cs typeface="Arial MT"/>
              </a:rPr>
              <a:t>produce </a:t>
            </a:r>
            <a:r>
              <a:rPr lang="en-US" sz="2400" dirty="0">
                <a:solidFill>
                  <a:srgbClr val="004978"/>
                </a:solidFill>
                <a:latin typeface="+mn-lt"/>
                <a:cs typeface="Arial MT"/>
              </a:rPr>
              <a:t>the</a:t>
            </a:r>
            <a:r>
              <a:rPr lang="en-US" sz="2400" spc="-15" dirty="0">
                <a:solidFill>
                  <a:srgbClr val="004978"/>
                </a:solidFill>
                <a:latin typeface="+mn-lt"/>
                <a:cs typeface="Arial MT"/>
              </a:rPr>
              <a:t> </a:t>
            </a:r>
            <a:r>
              <a:rPr lang="en-US" sz="2400" dirty="0">
                <a:solidFill>
                  <a:srgbClr val="004978"/>
                </a:solidFill>
                <a:latin typeface="+mn-lt"/>
                <a:cs typeface="Arial MT"/>
              </a:rPr>
              <a:t>same</a:t>
            </a:r>
            <a:r>
              <a:rPr lang="en-US" sz="2400" spc="-5" dirty="0">
                <a:solidFill>
                  <a:srgbClr val="004978"/>
                </a:solidFill>
                <a:latin typeface="+mn-lt"/>
                <a:cs typeface="Arial MT"/>
              </a:rPr>
              <a:t> hash</a:t>
            </a:r>
            <a:endParaRPr lang="en-US" sz="2400" dirty="0">
              <a:latin typeface="+mn-lt"/>
              <a:cs typeface="Arial MT"/>
            </a:endParaRPr>
          </a:p>
          <a:p>
            <a:pPr marL="355600" lvl="1" indent="-114300" algn="just">
              <a:spcBef>
                <a:spcPts val="600"/>
              </a:spcBef>
              <a:buClr>
                <a:srgbClr val="FF6200"/>
              </a:buClr>
              <a:buFont typeface="Arial MT"/>
              <a:buChar char="•"/>
              <a:tabLst>
                <a:tab pos="355600" algn="l"/>
              </a:tabLst>
            </a:pPr>
            <a:r>
              <a:rPr lang="en-US" sz="2400" b="1" i="1" dirty="0">
                <a:solidFill>
                  <a:srgbClr val="004978"/>
                </a:solidFill>
                <a:latin typeface="+mn-lt"/>
                <a:cs typeface="Arial"/>
              </a:rPr>
              <a:t> Original</a:t>
            </a:r>
            <a:r>
              <a:rPr lang="en-US" sz="2400" b="1" i="1" spc="-15" dirty="0">
                <a:solidFill>
                  <a:srgbClr val="004978"/>
                </a:solidFill>
                <a:latin typeface="+mn-lt"/>
                <a:cs typeface="Arial"/>
              </a:rPr>
              <a:t> </a:t>
            </a:r>
            <a:r>
              <a:rPr lang="en-US" sz="2400" dirty="0">
                <a:solidFill>
                  <a:srgbClr val="004978"/>
                </a:solidFill>
                <a:latin typeface="+mn-lt"/>
                <a:cs typeface="Arial MT"/>
              </a:rPr>
              <a:t>-</a:t>
            </a:r>
            <a:r>
              <a:rPr lang="en-US" sz="2400" spc="-5" dirty="0">
                <a:solidFill>
                  <a:srgbClr val="004978"/>
                </a:solidFill>
                <a:latin typeface="+mn-lt"/>
                <a:cs typeface="Arial MT"/>
              </a:rPr>
              <a:t> </a:t>
            </a:r>
            <a:r>
              <a:rPr lang="en-US" sz="2400" spc="-5" dirty="0" smtClean="0">
                <a:solidFill>
                  <a:srgbClr val="004978"/>
                </a:solidFill>
                <a:latin typeface="+mn-lt"/>
                <a:cs typeface="Arial MT"/>
              </a:rPr>
              <a:t>not be possible to produce a data set that has a desired or predefined hash</a:t>
            </a:r>
          </a:p>
          <a:p>
            <a:pPr marL="355600" lvl="1" indent="-114300" algn="just">
              <a:spcBef>
                <a:spcPts val="600"/>
              </a:spcBef>
              <a:buClr>
                <a:srgbClr val="FF6200"/>
              </a:buClr>
              <a:buFont typeface="Arial MT"/>
              <a:buChar char="•"/>
              <a:tabLst>
                <a:tab pos="355600" algn="l"/>
              </a:tabLst>
            </a:pPr>
            <a:r>
              <a:rPr lang="en-US" sz="2400" b="1" i="1" dirty="0" smtClean="0">
                <a:solidFill>
                  <a:srgbClr val="004978"/>
                </a:solidFill>
                <a:latin typeface="+mn-lt"/>
                <a:cs typeface="Arial"/>
              </a:rPr>
              <a:t> Secure</a:t>
            </a:r>
            <a:r>
              <a:rPr lang="en-US" sz="2400" b="1" i="1" spc="-10" dirty="0" smtClean="0">
                <a:solidFill>
                  <a:srgbClr val="004978"/>
                </a:solidFill>
                <a:latin typeface="+mn-lt"/>
                <a:cs typeface="Arial"/>
              </a:rPr>
              <a:t> </a:t>
            </a:r>
            <a:r>
              <a:rPr lang="en-US" sz="2400" i="1" dirty="0" smtClean="0">
                <a:solidFill>
                  <a:srgbClr val="004978"/>
                </a:solidFill>
                <a:latin typeface="+mn-lt"/>
                <a:cs typeface="Arial"/>
              </a:rPr>
              <a:t>-</a:t>
            </a:r>
            <a:r>
              <a:rPr lang="en-US" sz="2400" i="1" spc="5" dirty="0" smtClean="0">
                <a:solidFill>
                  <a:srgbClr val="004978"/>
                </a:solidFill>
                <a:latin typeface="+mn-lt"/>
                <a:cs typeface="Arial"/>
              </a:rPr>
              <a:t> </a:t>
            </a:r>
            <a:r>
              <a:rPr lang="en-US" sz="2400" spc="-5" dirty="0" smtClean="0">
                <a:solidFill>
                  <a:srgbClr val="004978"/>
                </a:solidFill>
                <a:latin typeface="+mn-lt"/>
                <a:cs typeface="Arial MT"/>
              </a:rPr>
              <a:t>resulting</a:t>
            </a:r>
            <a:r>
              <a:rPr lang="en-US" sz="2400" spc="15" dirty="0" smtClean="0">
                <a:solidFill>
                  <a:srgbClr val="004978"/>
                </a:solidFill>
                <a:latin typeface="+mn-lt"/>
                <a:cs typeface="Arial MT"/>
              </a:rPr>
              <a:t> </a:t>
            </a:r>
            <a:r>
              <a:rPr lang="en-US" sz="2400" dirty="0" smtClean="0">
                <a:solidFill>
                  <a:srgbClr val="004978"/>
                </a:solidFill>
                <a:latin typeface="+mn-lt"/>
                <a:cs typeface="Arial MT"/>
              </a:rPr>
              <a:t>hash</a:t>
            </a:r>
            <a:r>
              <a:rPr lang="en-US" sz="2400" spc="-15" dirty="0" smtClean="0">
                <a:solidFill>
                  <a:srgbClr val="004978"/>
                </a:solidFill>
                <a:latin typeface="+mn-lt"/>
                <a:cs typeface="Arial MT"/>
              </a:rPr>
              <a:t> </a:t>
            </a:r>
            <a:r>
              <a:rPr lang="en-US" sz="2400" dirty="0" smtClean="0">
                <a:solidFill>
                  <a:srgbClr val="004978"/>
                </a:solidFill>
                <a:latin typeface="+mn-lt"/>
                <a:cs typeface="Arial MT"/>
              </a:rPr>
              <a:t>cannot be</a:t>
            </a:r>
            <a:r>
              <a:rPr lang="en-US" sz="2400" spc="5" dirty="0" smtClean="0">
                <a:solidFill>
                  <a:srgbClr val="004978"/>
                </a:solidFill>
                <a:latin typeface="+mn-lt"/>
                <a:cs typeface="Arial MT"/>
              </a:rPr>
              <a:t> </a:t>
            </a:r>
            <a:r>
              <a:rPr lang="en-US" sz="2400" spc="-5" dirty="0" smtClean="0">
                <a:solidFill>
                  <a:srgbClr val="004978"/>
                </a:solidFill>
                <a:latin typeface="+mn-lt"/>
                <a:cs typeface="Arial MT"/>
              </a:rPr>
              <a:t>reversed</a:t>
            </a:r>
            <a:r>
              <a:rPr lang="en-US" sz="2400" spc="10" dirty="0" smtClean="0">
                <a:solidFill>
                  <a:srgbClr val="004978"/>
                </a:solidFill>
                <a:latin typeface="+mn-lt"/>
                <a:cs typeface="Arial MT"/>
              </a:rPr>
              <a:t> </a:t>
            </a:r>
            <a:r>
              <a:rPr lang="en-US" sz="2400" dirty="0" smtClean="0">
                <a:solidFill>
                  <a:srgbClr val="004978"/>
                </a:solidFill>
                <a:latin typeface="+mn-lt"/>
                <a:cs typeface="Arial MT"/>
              </a:rPr>
              <a:t>to determine</a:t>
            </a:r>
            <a:r>
              <a:rPr lang="en-US" sz="2400" spc="-10" dirty="0" smtClean="0">
                <a:solidFill>
                  <a:srgbClr val="004978"/>
                </a:solidFill>
                <a:latin typeface="+mn-lt"/>
                <a:cs typeface="Arial MT"/>
              </a:rPr>
              <a:t> </a:t>
            </a:r>
            <a:r>
              <a:rPr lang="en-US" sz="2400" spc="-5" dirty="0" smtClean="0">
                <a:solidFill>
                  <a:srgbClr val="004978"/>
                </a:solidFill>
                <a:latin typeface="+mn-lt"/>
                <a:cs typeface="Arial MT"/>
              </a:rPr>
              <a:t>original</a:t>
            </a:r>
            <a:r>
              <a:rPr lang="en-US" sz="2400" spc="20" dirty="0" smtClean="0">
                <a:solidFill>
                  <a:srgbClr val="004978"/>
                </a:solidFill>
                <a:latin typeface="+mn-lt"/>
                <a:cs typeface="Arial MT"/>
              </a:rPr>
              <a:t> </a:t>
            </a:r>
            <a:r>
              <a:rPr lang="en-US" sz="2400" spc="-5" dirty="0" smtClean="0">
                <a:solidFill>
                  <a:srgbClr val="004978"/>
                </a:solidFill>
                <a:latin typeface="+mn-lt"/>
                <a:cs typeface="Arial MT"/>
              </a:rPr>
              <a:t>plaintext</a:t>
            </a:r>
            <a:endParaRPr sz="2000" spc="-5" dirty="0">
              <a:latin typeface="+mn-lt"/>
              <a:cs typeface="Arial MT"/>
            </a:endParaRPr>
          </a:p>
        </p:txBody>
      </p:sp>
      <p:sp>
        <p:nvSpPr>
          <p:cNvPr id="11"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2754247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Cryptographic Algorithms - Hash </a:t>
            </a:r>
            <a:r>
              <a:rPr lang="en-US" sz="2800" dirty="0" smtClean="0">
                <a:latin typeface="+mn-lt"/>
              </a:rPr>
              <a:t>Algorithms</a:t>
            </a:r>
            <a:endParaRPr lang="en-US" sz="2800" dirty="0">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pic>
        <p:nvPicPr>
          <p:cNvPr id="11" name="object 9"/>
          <p:cNvPicPr/>
          <p:nvPr/>
        </p:nvPicPr>
        <p:blipFill>
          <a:blip r:embed="rId3" cstate="print"/>
          <a:stretch>
            <a:fillRect/>
          </a:stretch>
        </p:blipFill>
        <p:spPr>
          <a:xfrm>
            <a:off x="228600" y="1143000"/>
            <a:ext cx="11658600" cy="5376174"/>
          </a:xfrm>
          <a:prstGeom prst="rect">
            <a:avLst/>
          </a:prstGeom>
          <a:ln>
            <a:solidFill>
              <a:srgbClr val="FF0000"/>
            </a:solidFill>
          </a:ln>
        </p:spPr>
      </p:pic>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36881850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Cryptographic Algorithms - Hash </a:t>
            </a:r>
            <a:r>
              <a:rPr lang="en-US" sz="2800" dirty="0" smtClean="0">
                <a:latin typeface="+mn-lt"/>
              </a:rPr>
              <a:t>Algorithms</a:t>
            </a:r>
            <a:endParaRPr lang="en-US" sz="2800" dirty="0">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pic>
        <p:nvPicPr>
          <p:cNvPr id="3" name="Picture 2"/>
          <p:cNvPicPr>
            <a:picLocks noChangeAspect="1"/>
          </p:cNvPicPr>
          <p:nvPr/>
        </p:nvPicPr>
        <p:blipFill>
          <a:blip r:embed="rId3"/>
          <a:stretch>
            <a:fillRect/>
          </a:stretch>
        </p:blipFill>
        <p:spPr>
          <a:xfrm>
            <a:off x="76200" y="1125783"/>
            <a:ext cx="11963400" cy="5351217"/>
          </a:xfrm>
          <a:prstGeom prst="rect">
            <a:avLst/>
          </a:prstGeom>
          <a:ln>
            <a:solidFill>
              <a:srgbClr val="FF0000"/>
            </a:solidFill>
          </a:ln>
        </p:spPr>
      </p:pic>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967236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Cryptographic Algorithms - Hash </a:t>
            </a:r>
            <a:r>
              <a:rPr lang="en-US" sz="2800" dirty="0" smtClean="0">
                <a:latin typeface="+mn-lt"/>
              </a:rPr>
              <a:t>Algorithms</a:t>
            </a:r>
            <a:endParaRPr lang="en-US" sz="2800" dirty="0">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4" name="Rectangle 3"/>
          <p:cNvSpPr/>
          <p:nvPr/>
        </p:nvSpPr>
        <p:spPr>
          <a:xfrm>
            <a:off x="152400" y="1066800"/>
            <a:ext cx="11887200" cy="4708981"/>
          </a:xfrm>
          <a:prstGeom prst="rect">
            <a:avLst/>
          </a:prstGeom>
        </p:spPr>
        <p:txBody>
          <a:bodyPr wrap="square">
            <a:spAutoFit/>
          </a:bodyPr>
          <a:lstStyle/>
          <a:p>
            <a:pPr algn="just"/>
            <a:r>
              <a:rPr lang="en-US" sz="2000" b="0" i="0" u="none" strike="noStrike" baseline="0" dirty="0" smtClean="0">
                <a:latin typeface="+mn-lt"/>
              </a:rPr>
              <a:t>Common hash algorithms include the following:</a:t>
            </a:r>
          </a:p>
          <a:p>
            <a:pPr marL="274320" algn="just"/>
            <a:r>
              <a:rPr lang="en-US" sz="2000" b="0" i="0" u="none" strike="noStrike" baseline="0" dirty="0" smtClean="0">
                <a:latin typeface="+mn-lt"/>
              </a:rPr>
              <a:t>• </a:t>
            </a:r>
            <a:r>
              <a:rPr lang="en-US" sz="2000" b="1" i="1" u="none" strike="noStrike" baseline="0" dirty="0" smtClean="0">
                <a:solidFill>
                  <a:srgbClr val="0070C0"/>
                </a:solidFill>
                <a:latin typeface="+mn-lt"/>
              </a:rPr>
              <a:t>Message Digest (MD)</a:t>
            </a:r>
            <a:r>
              <a:rPr lang="en-US" sz="2000" b="1" i="0" u="none" strike="noStrike" baseline="0" dirty="0" smtClean="0">
                <a:solidFill>
                  <a:srgbClr val="0070C0"/>
                </a:solidFill>
                <a:latin typeface="+mn-lt"/>
              </a:rPr>
              <a:t>. </a:t>
            </a:r>
            <a:r>
              <a:rPr lang="en-US" sz="2000" b="0" i="0" u="none" strike="noStrike" baseline="0" dirty="0" smtClean="0">
                <a:latin typeface="+mn-lt"/>
              </a:rPr>
              <a:t>One of the earliest hash algorithms is a “family” of algorithms known as Message Digest (MD). Versions of MD hashes were introduced over almost 20 years, from MD2 (1989) to MD6 (2008). The most widely used of these algorithms is </a:t>
            </a:r>
            <a:r>
              <a:rPr lang="en-US" sz="2000" b="0" i="1" u="none" strike="noStrike" baseline="0" dirty="0" smtClean="0">
                <a:latin typeface="+mn-lt"/>
              </a:rPr>
              <a:t>MD5</a:t>
            </a:r>
            <a:r>
              <a:rPr lang="en-US" sz="2000" b="0" i="0" u="none" strike="noStrike" baseline="0" dirty="0" smtClean="0">
                <a:latin typeface="+mn-lt"/>
              </a:rPr>
              <a:t>. Serious weaknesses have been identified in MD5, and it is no longer considered suitable for use.</a:t>
            </a:r>
          </a:p>
          <a:p>
            <a:pPr marL="274320" algn="just"/>
            <a:endParaRPr lang="en-US" sz="2000" b="0" i="0" u="none" strike="noStrike" baseline="0" dirty="0" smtClean="0">
              <a:latin typeface="+mn-lt"/>
            </a:endParaRPr>
          </a:p>
          <a:p>
            <a:pPr marL="274320" algn="just"/>
            <a:r>
              <a:rPr lang="en-US" sz="2000" b="0" i="0" u="none" strike="noStrike" baseline="0" dirty="0" smtClean="0">
                <a:latin typeface="+mn-lt"/>
              </a:rPr>
              <a:t>• </a:t>
            </a:r>
            <a:r>
              <a:rPr lang="en-US" sz="2000" b="1" i="1" dirty="0">
                <a:solidFill>
                  <a:srgbClr val="0070C0"/>
                </a:solidFill>
                <a:latin typeface="+mn-lt"/>
              </a:rPr>
              <a:t>Secure Hash Algorithm (SHA). </a:t>
            </a:r>
            <a:r>
              <a:rPr lang="en-US" sz="2000" b="0" i="0" u="none" strike="noStrike" baseline="0" dirty="0" smtClean="0">
                <a:latin typeface="+mn-lt"/>
              </a:rPr>
              <a:t>Another family of hashes is the Secure Hash Algorithm (SHA). </a:t>
            </a:r>
            <a:r>
              <a:rPr lang="en-US" sz="2000" b="0" i="1" u="none" strike="noStrike" baseline="0" dirty="0" smtClean="0">
                <a:latin typeface="+mn-lt"/>
              </a:rPr>
              <a:t>SHA-1 </a:t>
            </a:r>
            <a:r>
              <a:rPr lang="en-US" sz="2000" b="0" i="0" u="none" strike="noStrike" baseline="0" dirty="0" smtClean="0">
                <a:latin typeface="+mn-lt"/>
              </a:rPr>
              <a:t>was developed in 1993 but is no longer considered suitable for use. </a:t>
            </a:r>
            <a:r>
              <a:rPr lang="en-US" sz="2000" b="0" i="1" u="none" strike="noStrike" baseline="0" dirty="0" smtClean="0">
                <a:latin typeface="+mn-lt"/>
              </a:rPr>
              <a:t>SHA-2 </a:t>
            </a:r>
            <a:r>
              <a:rPr lang="en-US" sz="2000" b="0" i="0" u="none" strike="noStrike" baseline="0" dirty="0" smtClean="0">
                <a:latin typeface="+mn-lt"/>
              </a:rPr>
              <a:t>has six variations, the most common are SHA-256, SHA-384, and SHA-512 (the last number indicates the length in bits of the digest that is generated) and is currently considered a secure hash. In 2015, </a:t>
            </a:r>
            <a:r>
              <a:rPr lang="en-US" sz="2000" b="0" i="1" u="none" strike="noStrike" baseline="0" dirty="0" smtClean="0">
                <a:latin typeface="+mn-lt"/>
              </a:rPr>
              <a:t>SHA-3 </a:t>
            </a:r>
            <a:r>
              <a:rPr lang="en-US" sz="2000" b="0" i="0" u="none" strike="noStrike" baseline="0" dirty="0" smtClean="0">
                <a:latin typeface="+mn-lt"/>
              </a:rPr>
              <a:t>was announced as a new standard. </a:t>
            </a:r>
          </a:p>
          <a:p>
            <a:pPr marL="274320" algn="just"/>
            <a:endParaRPr lang="en-US" sz="2000" b="0" i="0" u="none" strike="noStrike" baseline="0" dirty="0" smtClean="0">
              <a:latin typeface="+mn-lt"/>
            </a:endParaRPr>
          </a:p>
          <a:p>
            <a:pPr marL="274320" algn="just"/>
            <a:r>
              <a:rPr lang="en-US" sz="2000" b="0" i="0" u="none" strike="noStrike" baseline="0" dirty="0" smtClean="0">
                <a:latin typeface="+mn-lt"/>
              </a:rPr>
              <a:t>• </a:t>
            </a:r>
            <a:r>
              <a:rPr lang="en-US" sz="2000" b="1" i="1" dirty="0">
                <a:solidFill>
                  <a:srgbClr val="0070C0"/>
                </a:solidFill>
                <a:latin typeface="+mn-lt"/>
              </a:rPr>
              <a:t>RIPEMD</a:t>
            </a:r>
            <a:r>
              <a:rPr lang="en-US" sz="2000" i="1" dirty="0">
                <a:solidFill>
                  <a:srgbClr val="0070C0"/>
                </a:solidFill>
                <a:latin typeface="+mn-lt"/>
              </a:rPr>
              <a:t>. </a:t>
            </a:r>
            <a:r>
              <a:rPr lang="en-US" sz="2000" b="0" i="1" u="none" strike="noStrike" baseline="0" dirty="0" smtClean="0">
                <a:latin typeface="+mn-lt"/>
              </a:rPr>
              <a:t>RIPEMD </a:t>
            </a:r>
            <a:r>
              <a:rPr lang="en-US" sz="2000" b="0" i="0" u="none" strike="noStrike" baseline="0" dirty="0" smtClean="0">
                <a:latin typeface="+mn-lt"/>
              </a:rPr>
              <a:t>stands for RACE Integrity Primitives Evaluation Message Digest. The primary design feature of RIPEMD is two different and independent parallel chains of computation, the results of which are then combined at the end of the process. All versions of RIPEMD are based on the length of the digest created, including RIPEMD-128, RIPEMD-256, and RIPEMD-320.</a:t>
            </a:r>
            <a:endParaRPr lang="en-US" sz="2000" dirty="0">
              <a:latin typeface="+mn-lt"/>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485835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Cryptographic Algorithms - Hash </a:t>
            </a:r>
            <a:r>
              <a:rPr lang="en-US" sz="2800" dirty="0" smtClean="0">
                <a:latin typeface="+mn-lt"/>
              </a:rPr>
              <a:t>Algorithms</a:t>
            </a:r>
            <a:endParaRPr lang="en-US" sz="2800" dirty="0">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pic>
        <p:nvPicPr>
          <p:cNvPr id="3" name="Picture 2"/>
          <p:cNvPicPr>
            <a:picLocks noChangeAspect="1"/>
          </p:cNvPicPr>
          <p:nvPr/>
        </p:nvPicPr>
        <p:blipFill>
          <a:blip r:embed="rId3"/>
          <a:stretch>
            <a:fillRect/>
          </a:stretch>
        </p:blipFill>
        <p:spPr>
          <a:xfrm>
            <a:off x="152400" y="1143000"/>
            <a:ext cx="11520961" cy="3962400"/>
          </a:xfrm>
          <a:prstGeom prst="rect">
            <a:avLst/>
          </a:prstGeom>
          <a:ln>
            <a:solidFill>
              <a:srgbClr val="FF0000"/>
            </a:solidFill>
          </a:ln>
        </p:spPr>
      </p:pic>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14032826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Cryptographic Algorithms - Symmetric Cryptographic Algorithms</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8"/>
          <p:cNvSpPr txBox="1"/>
          <p:nvPr/>
        </p:nvSpPr>
        <p:spPr>
          <a:xfrm>
            <a:off x="76200" y="1063438"/>
            <a:ext cx="11887200" cy="4445448"/>
          </a:xfrm>
          <a:prstGeom prst="rect">
            <a:avLst/>
          </a:prstGeom>
        </p:spPr>
        <p:txBody>
          <a:bodyPr vert="horz" wrap="square" lIns="0" tIns="13335" rIns="0" bIns="0" rtlCol="0">
            <a:spAutoFit/>
          </a:bodyPr>
          <a:lstStyle/>
          <a:p>
            <a:pPr marL="12065" marR="5080" algn="just">
              <a:buClr>
                <a:srgbClr val="004978"/>
              </a:buClr>
              <a:tabLst>
                <a:tab pos="185420" algn="l"/>
              </a:tabLst>
            </a:pPr>
            <a:r>
              <a:rPr sz="2400" b="1" spc="-5" dirty="0" smtClean="0">
                <a:latin typeface="+mn-lt"/>
                <a:cs typeface="Arial"/>
              </a:rPr>
              <a:t>Symmetric</a:t>
            </a:r>
            <a:r>
              <a:rPr sz="2400" b="1" spc="30" dirty="0" smtClean="0">
                <a:latin typeface="+mn-lt"/>
                <a:cs typeface="Arial"/>
              </a:rPr>
              <a:t> </a:t>
            </a:r>
            <a:r>
              <a:rPr sz="2400" b="1" spc="-5" dirty="0" smtClean="0">
                <a:latin typeface="+mn-lt"/>
                <a:cs typeface="Arial"/>
              </a:rPr>
              <a:t>cryptographic</a:t>
            </a:r>
            <a:r>
              <a:rPr sz="2400" b="1" spc="25" dirty="0" smtClean="0">
                <a:latin typeface="+mn-lt"/>
                <a:cs typeface="Arial"/>
              </a:rPr>
              <a:t> </a:t>
            </a:r>
            <a:r>
              <a:rPr sz="2400" b="1" spc="-5" dirty="0" smtClean="0">
                <a:latin typeface="+mn-lt"/>
                <a:cs typeface="Arial"/>
              </a:rPr>
              <a:t>algorithms</a:t>
            </a:r>
            <a:r>
              <a:rPr sz="2400" b="1" spc="5" dirty="0" smtClean="0">
                <a:latin typeface="+mn-lt"/>
                <a:cs typeface="Arial"/>
              </a:rPr>
              <a:t> </a:t>
            </a:r>
            <a:r>
              <a:rPr sz="2400" spc="-5" dirty="0" smtClean="0">
                <a:latin typeface="+mn-lt"/>
                <a:cs typeface="Arial MT"/>
              </a:rPr>
              <a:t>use </a:t>
            </a:r>
            <a:r>
              <a:rPr sz="2400" dirty="0" smtClean="0">
                <a:latin typeface="+mn-lt"/>
                <a:cs typeface="Arial MT"/>
              </a:rPr>
              <a:t>the same</a:t>
            </a:r>
            <a:r>
              <a:rPr sz="2400" spc="-5" dirty="0" smtClean="0">
                <a:latin typeface="+mn-lt"/>
                <a:cs typeface="Arial MT"/>
              </a:rPr>
              <a:t> single</a:t>
            </a:r>
            <a:r>
              <a:rPr sz="2400" spc="10" dirty="0" smtClean="0">
                <a:latin typeface="+mn-lt"/>
                <a:cs typeface="Arial MT"/>
              </a:rPr>
              <a:t> </a:t>
            </a:r>
            <a:r>
              <a:rPr sz="2400" spc="-5" dirty="0" smtClean="0">
                <a:latin typeface="+mn-lt"/>
                <a:cs typeface="Arial MT"/>
              </a:rPr>
              <a:t>key</a:t>
            </a:r>
            <a:r>
              <a:rPr sz="2400" spc="-10" dirty="0" smtClean="0">
                <a:latin typeface="+mn-lt"/>
                <a:cs typeface="Arial MT"/>
              </a:rPr>
              <a:t> </a:t>
            </a:r>
            <a:r>
              <a:rPr sz="2400" dirty="0" smtClean="0">
                <a:latin typeface="+mn-lt"/>
                <a:cs typeface="Arial MT"/>
              </a:rPr>
              <a:t>to</a:t>
            </a:r>
            <a:r>
              <a:rPr sz="2400" spc="-5" dirty="0" smtClean="0">
                <a:latin typeface="+mn-lt"/>
                <a:cs typeface="Arial MT"/>
              </a:rPr>
              <a:t> encrypt </a:t>
            </a:r>
            <a:r>
              <a:rPr sz="2400" spc="-315" dirty="0" smtClean="0">
                <a:latin typeface="+mn-lt"/>
                <a:cs typeface="Arial MT"/>
              </a:rPr>
              <a:t> </a:t>
            </a:r>
            <a:r>
              <a:rPr sz="2400" spc="-5" dirty="0" smtClean="0">
                <a:latin typeface="+mn-lt"/>
                <a:cs typeface="Arial MT"/>
              </a:rPr>
              <a:t>and</a:t>
            </a:r>
            <a:r>
              <a:rPr sz="2400" spc="-15" dirty="0" smtClean="0">
                <a:latin typeface="+mn-lt"/>
                <a:cs typeface="Arial MT"/>
              </a:rPr>
              <a:t> </a:t>
            </a:r>
            <a:r>
              <a:rPr sz="2400" spc="-5" dirty="0" smtClean="0">
                <a:latin typeface="+mn-lt"/>
                <a:cs typeface="Arial MT"/>
              </a:rPr>
              <a:t>decrypt</a:t>
            </a:r>
            <a:r>
              <a:rPr sz="2400" dirty="0" smtClean="0">
                <a:latin typeface="+mn-lt"/>
                <a:cs typeface="Arial MT"/>
              </a:rPr>
              <a:t> </a:t>
            </a:r>
            <a:r>
              <a:rPr sz="2400" spc="-5" dirty="0" smtClean="0">
                <a:latin typeface="+mn-lt"/>
                <a:cs typeface="Arial MT"/>
              </a:rPr>
              <a:t>a</a:t>
            </a:r>
            <a:r>
              <a:rPr sz="2400" spc="-10" dirty="0" smtClean="0">
                <a:latin typeface="+mn-lt"/>
                <a:cs typeface="Arial MT"/>
              </a:rPr>
              <a:t> </a:t>
            </a:r>
            <a:r>
              <a:rPr sz="2400" dirty="0" smtClean="0">
                <a:latin typeface="+mn-lt"/>
                <a:cs typeface="Arial MT"/>
              </a:rPr>
              <a:t>document</a:t>
            </a:r>
            <a:r>
              <a:rPr lang="en-US" sz="2400" dirty="0" smtClean="0">
                <a:latin typeface="+mn-lt"/>
                <a:cs typeface="Arial MT"/>
              </a:rPr>
              <a:t>.</a:t>
            </a:r>
            <a:endParaRPr sz="2400" dirty="0" smtClean="0">
              <a:latin typeface="+mn-lt"/>
              <a:cs typeface="Arial MT"/>
            </a:endParaRPr>
          </a:p>
          <a:p>
            <a:pPr marL="640080" lvl="1" indent="-114300" algn="just">
              <a:buClr>
                <a:srgbClr val="FF6200"/>
              </a:buClr>
              <a:buChar char="•"/>
              <a:tabLst>
                <a:tab pos="355600" algn="l"/>
              </a:tabLst>
            </a:pPr>
            <a:r>
              <a:rPr lang="en-US" sz="2400" spc="-5" dirty="0" smtClean="0">
                <a:solidFill>
                  <a:srgbClr val="004978"/>
                </a:solidFill>
                <a:latin typeface="+mn-lt"/>
                <a:cs typeface="Arial MT"/>
              </a:rPr>
              <a:t> Because the key must be kept private (confidential) symmetric encryption is also </a:t>
            </a:r>
            <a:r>
              <a:rPr sz="2400" dirty="0" smtClean="0">
                <a:solidFill>
                  <a:srgbClr val="004978"/>
                </a:solidFill>
                <a:latin typeface="+mn-lt"/>
                <a:cs typeface="Arial MT"/>
              </a:rPr>
              <a:t>called</a:t>
            </a:r>
            <a:r>
              <a:rPr sz="2400" spc="5" dirty="0" smtClean="0">
                <a:solidFill>
                  <a:srgbClr val="004978"/>
                </a:solidFill>
                <a:latin typeface="+mn-lt"/>
                <a:cs typeface="Arial MT"/>
              </a:rPr>
              <a:t> </a:t>
            </a:r>
            <a:r>
              <a:rPr sz="2400" i="1" dirty="0" smtClean="0">
                <a:solidFill>
                  <a:srgbClr val="004978"/>
                </a:solidFill>
                <a:latin typeface="+mn-lt"/>
                <a:cs typeface="Arial"/>
              </a:rPr>
              <a:t>private</a:t>
            </a:r>
            <a:r>
              <a:rPr sz="2400" i="1" spc="-15" dirty="0" smtClean="0">
                <a:solidFill>
                  <a:srgbClr val="004978"/>
                </a:solidFill>
                <a:latin typeface="+mn-lt"/>
                <a:cs typeface="Arial"/>
              </a:rPr>
              <a:t> </a:t>
            </a:r>
            <a:r>
              <a:rPr sz="2400" i="1" dirty="0" smtClean="0">
                <a:solidFill>
                  <a:srgbClr val="004978"/>
                </a:solidFill>
                <a:latin typeface="+mn-lt"/>
                <a:cs typeface="Arial"/>
              </a:rPr>
              <a:t>key</a:t>
            </a:r>
            <a:r>
              <a:rPr sz="2400" i="1" spc="-10" dirty="0" smtClean="0">
                <a:solidFill>
                  <a:srgbClr val="004978"/>
                </a:solidFill>
                <a:latin typeface="+mn-lt"/>
                <a:cs typeface="Arial"/>
              </a:rPr>
              <a:t> </a:t>
            </a:r>
            <a:r>
              <a:rPr sz="2400" i="1" dirty="0" smtClean="0">
                <a:solidFill>
                  <a:srgbClr val="004978"/>
                </a:solidFill>
                <a:latin typeface="+mn-lt"/>
                <a:cs typeface="Arial"/>
              </a:rPr>
              <a:t>cryptography</a:t>
            </a:r>
            <a:r>
              <a:rPr sz="2400" i="1" spc="-5" dirty="0" smtClean="0">
                <a:solidFill>
                  <a:srgbClr val="004978"/>
                </a:solidFill>
                <a:latin typeface="+mn-lt"/>
                <a:cs typeface="Arial"/>
              </a:rPr>
              <a:t> </a:t>
            </a:r>
            <a:r>
              <a:rPr sz="2400" spc="-5" dirty="0" smtClean="0">
                <a:solidFill>
                  <a:srgbClr val="004978"/>
                </a:solidFill>
                <a:latin typeface="+mn-lt"/>
                <a:cs typeface="Arial MT"/>
              </a:rPr>
              <a:t>(the</a:t>
            </a:r>
            <a:r>
              <a:rPr sz="2400" spc="-10" dirty="0" smtClean="0">
                <a:solidFill>
                  <a:srgbClr val="004978"/>
                </a:solidFill>
                <a:latin typeface="+mn-lt"/>
                <a:cs typeface="Arial MT"/>
              </a:rPr>
              <a:t> </a:t>
            </a:r>
            <a:r>
              <a:rPr sz="2400" dirty="0" smtClean="0">
                <a:solidFill>
                  <a:srgbClr val="004978"/>
                </a:solidFill>
                <a:latin typeface="+mn-lt"/>
                <a:cs typeface="Arial MT"/>
              </a:rPr>
              <a:t>key</a:t>
            </a:r>
            <a:r>
              <a:rPr sz="2400" spc="-10" dirty="0" smtClean="0">
                <a:solidFill>
                  <a:srgbClr val="004978"/>
                </a:solidFill>
                <a:latin typeface="+mn-lt"/>
                <a:cs typeface="Arial MT"/>
              </a:rPr>
              <a:t> </a:t>
            </a:r>
            <a:r>
              <a:rPr sz="2400" dirty="0" smtClean="0">
                <a:solidFill>
                  <a:srgbClr val="004978"/>
                </a:solidFill>
                <a:latin typeface="+mn-lt"/>
                <a:cs typeface="Arial MT"/>
              </a:rPr>
              <a:t>is</a:t>
            </a:r>
            <a:r>
              <a:rPr sz="2400" spc="-5" dirty="0" smtClean="0">
                <a:solidFill>
                  <a:srgbClr val="004978"/>
                </a:solidFill>
                <a:latin typeface="+mn-lt"/>
                <a:cs typeface="Arial MT"/>
              </a:rPr>
              <a:t> </a:t>
            </a:r>
            <a:r>
              <a:rPr sz="2400" dirty="0" smtClean="0">
                <a:solidFill>
                  <a:srgbClr val="004978"/>
                </a:solidFill>
                <a:latin typeface="+mn-lt"/>
                <a:cs typeface="Arial MT"/>
              </a:rPr>
              <a:t>kept</a:t>
            </a:r>
            <a:r>
              <a:rPr sz="2400" spc="-10" dirty="0" smtClean="0">
                <a:solidFill>
                  <a:srgbClr val="004978"/>
                </a:solidFill>
                <a:latin typeface="+mn-lt"/>
                <a:cs typeface="Arial MT"/>
              </a:rPr>
              <a:t> </a:t>
            </a:r>
            <a:r>
              <a:rPr sz="2400" spc="-5" dirty="0" smtClean="0">
                <a:solidFill>
                  <a:srgbClr val="004978"/>
                </a:solidFill>
                <a:latin typeface="+mn-lt"/>
                <a:cs typeface="Arial MT"/>
              </a:rPr>
              <a:t>private </a:t>
            </a:r>
            <a:r>
              <a:rPr sz="2400" dirty="0" smtClean="0">
                <a:solidFill>
                  <a:srgbClr val="004978"/>
                </a:solidFill>
                <a:latin typeface="+mn-lt"/>
                <a:cs typeface="Arial MT"/>
              </a:rPr>
              <a:t>between</a:t>
            </a:r>
            <a:r>
              <a:rPr lang="en-US" sz="2400" dirty="0" smtClean="0">
                <a:solidFill>
                  <a:srgbClr val="004978"/>
                </a:solidFill>
                <a:latin typeface="+mn-lt"/>
                <a:cs typeface="Arial MT"/>
              </a:rPr>
              <a:t> </a:t>
            </a:r>
            <a:r>
              <a:rPr sz="2400" spc="-5" dirty="0" smtClean="0">
                <a:solidFill>
                  <a:srgbClr val="004978"/>
                </a:solidFill>
                <a:latin typeface="+mn-lt"/>
                <a:cs typeface="Arial MT"/>
              </a:rPr>
              <a:t>sender</a:t>
            </a:r>
            <a:r>
              <a:rPr sz="2400" spc="-25" dirty="0" smtClean="0">
                <a:solidFill>
                  <a:srgbClr val="004978"/>
                </a:solidFill>
                <a:latin typeface="+mn-lt"/>
                <a:cs typeface="Arial MT"/>
              </a:rPr>
              <a:t> </a:t>
            </a:r>
            <a:r>
              <a:rPr sz="2400" spc="-5" dirty="0" smtClean="0">
                <a:solidFill>
                  <a:srgbClr val="004978"/>
                </a:solidFill>
                <a:latin typeface="+mn-lt"/>
                <a:cs typeface="Arial MT"/>
              </a:rPr>
              <a:t>and</a:t>
            </a:r>
            <a:r>
              <a:rPr sz="2400" spc="-20" dirty="0" smtClean="0">
                <a:solidFill>
                  <a:srgbClr val="004978"/>
                </a:solidFill>
                <a:latin typeface="+mn-lt"/>
                <a:cs typeface="Arial MT"/>
              </a:rPr>
              <a:t> </a:t>
            </a:r>
            <a:r>
              <a:rPr sz="2400" spc="-5" dirty="0" smtClean="0">
                <a:solidFill>
                  <a:srgbClr val="004978"/>
                </a:solidFill>
                <a:latin typeface="+mn-lt"/>
                <a:cs typeface="Arial MT"/>
              </a:rPr>
              <a:t>receiver)</a:t>
            </a:r>
            <a:r>
              <a:rPr lang="en-US" sz="2400" spc="-5" dirty="0" smtClean="0">
                <a:solidFill>
                  <a:srgbClr val="004978"/>
                </a:solidFill>
                <a:latin typeface="+mn-lt"/>
                <a:cs typeface="Arial MT"/>
              </a:rPr>
              <a:t>.</a:t>
            </a:r>
          </a:p>
          <a:p>
            <a:pPr marL="640080" lvl="1" indent="-114300" algn="just">
              <a:buClr>
                <a:srgbClr val="FF6200"/>
              </a:buClr>
              <a:buChar char="•"/>
              <a:tabLst>
                <a:tab pos="355600" algn="l"/>
              </a:tabLst>
            </a:pPr>
            <a:r>
              <a:rPr lang="en-US" sz="2400" spc="-5" dirty="0" smtClean="0">
                <a:solidFill>
                  <a:srgbClr val="004978"/>
                </a:solidFill>
                <a:latin typeface="+mn-lt"/>
                <a:cs typeface="Arial MT"/>
              </a:rPr>
              <a:t> Symmetric cryptography can provide strong encryption—if the key is kept secure between the sender and all the recipients</a:t>
            </a:r>
            <a:endParaRPr sz="2400" spc="-5" dirty="0" smtClean="0">
              <a:solidFill>
                <a:srgbClr val="004978"/>
              </a:solidFill>
              <a:latin typeface="+mn-lt"/>
              <a:cs typeface="Arial MT"/>
            </a:endParaRPr>
          </a:p>
          <a:p>
            <a:pPr marL="548640" lvl="1" indent="-172720" algn="just">
              <a:buClr>
                <a:srgbClr val="004978"/>
              </a:buClr>
              <a:buChar char="•"/>
              <a:tabLst>
                <a:tab pos="185420" algn="l"/>
              </a:tabLst>
            </a:pPr>
            <a:r>
              <a:rPr lang="en-US" sz="2400" b="1" spc="-5" dirty="0" smtClean="0">
                <a:solidFill>
                  <a:srgbClr val="0070C0"/>
                </a:solidFill>
                <a:latin typeface="+mn-lt"/>
                <a:cs typeface="Arial MT"/>
              </a:rPr>
              <a:t>Symmetric cryptographic algorithms are:</a:t>
            </a:r>
            <a:endParaRPr sz="2400" b="1" dirty="0" smtClean="0">
              <a:solidFill>
                <a:srgbClr val="0070C0"/>
              </a:solidFill>
              <a:latin typeface="+mn-lt"/>
              <a:cs typeface="Arial MT"/>
            </a:endParaRPr>
          </a:p>
          <a:p>
            <a:pPr marL="914400" lvl="2" indent="-114300" algn="just">
              <a:buClr>
                <a:srgbClr val="FF6200"/>
              </a:buClr>
              <a:buFont typeface="Arial MT"/>
              <a:buChar char="•"/>
              <a:tabLst>
                <a:tab pos="355600" algn="l"/>
              </a:tabLst>
            </a:pPr>
            <a:r>
              <a:rPr lang="en-US" sz="2200" b="1" i="1" dirty="0" smtClean="0">
                <a:solidFill>
                  <a:srgbClr val="00B050"/>
                </a:solidFill>
                <a:latin typeface="+mn-lt"/>
                <a:cs typeface="Arial"/>
              </a:rPr>
              <a:t> </a:t>
            </a:r>
            <a:r>
              <a:rPr sz="2200" b="1" i="1" dirty="0" smtClean="0">
                <a:solidFill>
                  <a:srgbClr val="00B050"/>
                </a:solidFill>
                <a:latin typeface="+mn-lt"/>
                <a:cs typeface="Arial"/>
              </a:rPr>
              <a:t>Data</a:t>
            </a:r>
            <a:r>
              <a:rPr sz="2200" b="1" i="1" spc="-20" dirty="0" smtClean="0">
                <a:solidFill>
                  <a:srgbClr val="00B050"/>
                </a:solidFill>
                <a:latin typeface="+mn-lt"/>
                <a:cs typeface="Arial"/>
              </a:rPr>
              <a:t> </a:t>
            </a:r>
            <a:r>
              <a:rPr sz="2200" b="1" i="1" spc="-5" dirty="0" smtClean="0">
                <a:solidFill>
                  <a:srgbClr val="00B050"/>
                </a:solidFill>
                <a:latin typeface="+mn-lt"/>
                <a:cs typeface="Arial"/>
              </a:rPr>
              <a:t>Encryption</a:t>
            </a:r>
            <a:r>
              <a:rPr sz="2200" b="1" i="1" spc="-15" dirty="0" smtClean="0">
                <a:solidFill>
                  <a:srgbClr val="00B050"/>
                </a:solidFill>
                <a:latin typeface="+mn-lt"/>
                <a:cs typeface="Arial"/>
              </a:rPr>
              <a:t> </a:t>
            </a:r>
            <a:r>
              <a:rPr sz="2200" b="1" i="1" dirty="0" smtClean="0">
                <a:solidFill>
                  <a:srgbClr val="00B050"/>
                </a:solidFill>
                <a:latin typeface="+mn-lt"/>
                <a:cs typeface="Arial"/>
              </a:rPr>
              <a:t>Standard</a:t>
            </a:r>
            <a:r>
              <a:rPr sz="2200" b="1" i="1" spc="-40" dirty="0" smtClean="0">
                <a:solidFill>
                  <a:srgbClr val="00B050"/>
                </a:solidFill>
                <a:latin typeface="+mn-lt"/>
                <a:cs typeface="Arial"/>
              </a:rPr>
              <a:t> </a:t>
            </a:r>
            <a:r>
              <a:rPr sz="2200" b="1" i="1" spc="-5" dirty="0" smtClean="0">
                <a:solidFill>
                  <a:srgbClr val="00B050"/>
                </a:solidFill>
                <a:latin typeface="+mn-lt"/>
                <a:cs typeface="Arial"/>
              </a:rPr>
              <a:t>(DES)</a:t>
            </a:r>
            <a:endParaRPr sz="2200" b="1" dirty="0" smtClean="0">
              <a:solidFill>
                <a:srgbClr val="00B050"/>
              </a:solidFill>
              <a:latin typeface="+mn-lt"/>
              <a:cs typeface="Arial"/>
            </a:endParaRPr>
          </a:p>
          <a:p>
            <a:pPr marL="914400" lvl="2" indent="-114300" algn="just">
              <a:buClr>
                <a:srgbClr val="FF6200"/>
              </a:buClr>
              <a:buFont typeface="Arial MT"/>
              <a:buChar char="•"/>
              <a:tabLst>
                <a:tab pos="355600" algn="l"/>
              </a:tabLst>
            </a:pPr>
            <a:r>
              <a:rPr lang="en-US" sz="2200" b="1" i="1" spc="-20" dirty="0" smtClean="0">
                <a:solidFill>
                  <a:srgbClr val="00B050"/>
                </a:solidFill>
                <a:latin typeface="+mn-lt"/>
                <a:cs typeface="Arial"/>
              </a:rPr>
              <a:t> </a:t>
            </a:r>
            <a:r>
              <a:rPr sz="2200" b="1" i="1" spc="-20" dirty="0" smtClean="0">
                <a:solidFill>
                  <a:srgbClr val="00B050"/>
                </a:solidFill>
                <a:latin typeface="+mn-lt"/>
                <a:cs typeface="Arial"/>
              </a:rPr>
              <a:t>Triple</a:t>
            </a:r>
            <a:r>
              <a:rPr sz="2200" b="1" i="1" dirty="0" smtClean="0">
                <a:solidFill>
                  <a:srgbClr val="00B050"/>
                </a:solidFill>
                <a:latin typeface="+mn-lt"/>
                <a:cs typeface="Arial"/>
              </a:rPr>
              <a:t> Data</a:t>
            </a:r>
            <a:r>
              <a:rPr sz="2200" b="1" i="1" spc="-10" dirty="0" smtClean="0">
                <a:solidFill>
                  <a:srgbClr val="00B050"/>
                </a:solidFill>
                <a:latin typeface="+mn-lt"/>
                <a:cs typeface="Arial"/>
              </a:rPr>
              <a:t> </a:t>
            </a:r>
            <a:r>
              <a:rPr sz="2200" b="1" i="1" spc="-5" dirty="0" smtClean="0">
                <a:solidFill>
                  <a:srgbClr val="00B050"/>
                </a:solidFill>
                <a:latin typeface="+mn-lt"/>
                <a:cs typeface="Arial"/>
              </a:rPr>
              <a:t>Encryption</a:t>
            </a:r>
            <a:r>
              <a:rPr sz="2200" b="1" i="1" spc="-20" dirty="0" smtClean="0">
                <a:solidFill>
                  <a:srgbClr val="00B050"/>
                </a:solidFill>
                <a:latin typeface="+mn-lt"/>
                <a:cs typeface="Arial"/>
              </a:rPr>
              <a:t> </a:t>
            </a:r>
            <a:r>
              <a:rPr sz="2200" b="1" i="1" dirty="0" smtClean="0">
                <a:solidFill>
                  <a:srgbClr val="00B050"/>
                </a:solidFill>
                <a:latin typeface="+mn-lt"/>
                <a:cs typeface="Arial"/>
              </a:rPr>
              <a:t>Standard</a:t>
            </a:r>
            <a:r>
              <a:rPr sz="2200" b="1" i="1" spc="-25" dirty="0" smtClean="0">
                <a:solidFill>
                  <a:srgbClr val="00B050"/>
                </a:solidFill>
                <a:latin typeface="+mn-lt"/>
                <a:cs typeface="Arial"/>
              </a:rPr>
              <a:t> </a:t>
            </a:r>
            <a:r>
              <a:rPr sz="2200" b="1" i="1" spc="-5" dirty="0" smtClean="0">
                <a:solidFill>
                  <a:srgbClr val="00B050"/>
                </a:solidFill>
                <a:latin typeface="+mn-lt"/>
                <a:cs typeface="Arial"/>
              </a:rPr>
              <a:t>(3DES)</a:t>
            </a:r>
            <a:endParaRPr sz="2200" b="1" dirty="0" smtClean="0">
              <a:solidFill>
                <a:srgbClr val="00B050"/>
              </a:solidFill>
              <a:latin typeface="+mn-lt"/>
              <a:cs typeface="Arial"/>
            </a:endParaRPr>
          </a:p>
          <a:p>
            <a:pPr marL="914400" lvl="2" indent="-114300" algn="just">
              <a:buClr>
                <a:srgbClr val="FF6200"/>
              </a:buClr>
              <a:buFont typeface="Arial MT"/>
              <a:buChar char="•"/>
              <a:tabLst>
                <a:tab pos="355600" algn="l"/>
              </a:tabLst>
            </a:pPr>
            <a:r>
              <a:rPr lang="en-US" sz="2200" b="1" i="1" spc="-5" dirty="0" smtClean="0">
                <a:solidFill>
                  <a:srgbClr val="00B050"/>
                </a:solidFill>
                <a:latin typeface="+mn-lt"/>
                <a:cs typeface="Arial"/>
              </a:rPr>
              <a:t> </a:t>
            </a:r>
            <a:r>
              <a:rPr sz="2200" b="1" i="1" spc="-5" dirty="0" smtClean="0">
                <a:solidFill>
                  <a:srgbClr val="00B050"/>
                </a:solidFill>
                <a:latin typeface="+mn-lt"/>
                <a:cs typeface="Arial"/>
              </a:rPr>
              <a:t>Advanced</a:t>
            </a:r>
            <a:r>
              <a:rPr sz="2200" b="1" i="1" spc="-25" dirty="0" smtClean="0">
                <a:solidFill>
                  <a:srgbClr val="00B050"/>
                </a:solidFill>
                <a:latin typeface="+mn-lt"/>
                <a:cs typeface="Arial"/>
              </a:rPr>
              <a:t> </a:t>
            </a:r>
            <a:r>
              <a:rPr sz="2200" b="1" i="1" spc="-5" dirty="0" smtClean="0">
                <a:solidFill>
                  <a:srgbClr val="00B050"/>
                </a:solidFill>
                <a:latin typeface="+mn-lt"/>
                <a:cs typeface="Arial"/>
              </a:rPr>
              <a:t>Encryption</a:t>
            </a:r>
            <a:r>
              <a:rPr sz="2200" b="1" i="1" spc="-20" dirty="0" smtClean="0">
                <a:solidFill>
                  <a:srgbClr val="00B050"/>
                </a:solidFill>
                <a:latin typeface="+mn-lt"/>
                <a:cs typeface="Arial"/>
              </a:rPr>
              <a:t> </a:t>
            </a:r>
            <a:r>
              <a:rPr sz="2200" b="1" i="1" dirty="0" smtClean="0">
                <a:solidFill>
                  <a:srgbClr val="00B050"/>
                </a:solidFill>
                <a:latin typeface="+mn-lt"/>
                <a:cs typeface="Arial"/>
              </a:rPr>
              <a:t>Standard</a:t>
            </a:r>
            <a:r>
              <a:rPr sz="2200" b="1" i="1" spc="-30" dirty="0" smtClean="0">
                <a:solidFill>
                  <a:srgbClr val="00B050"/>
                </a:solidFill>
                <a:latin typeface="+mn-lt"/>
                <a:cs typeface="Arial"/>
              </a:rPr>
              <a:t> </a:t>
            </a:r>
            <a:r>
              <a:rPr sz="2200" b="1" i="1" dirty="0" smtClean="0">
                <a:solidFill>
                  <a:srgbClr val="00B050"/>
                </a:solidFill>
                <a:latin typeface="+mn-lt"/>
                <a:cs typeface="Arial"/>
              </a:rPr>
              <a:t>(AES)</a:t>
            </a:r>
            <a:endParaRPr sz="2200" b="1" dirty="0" smtClean="0">
              <a:solidFill>
                <a:srgbClr val="00B050"/>
              </a:solidFill>
              <a:latin typeface="+mn-lt"/>
              <a:cs typeface="Arial"/>
            </a:endParaRPr>
          </a:p>
          <a:p>
            <a:pPr marL="914400" lvl="2" indent="-114300" algn="just">
              <a:buClr>
                <a:srgbClr val="FF6200"/>
              </a:buClr>
              <a:buFont typeface="Arial MT"/>
              <a:buChar char="•"/>
              <a:tabLst>
                <a:tab pos="355600" algn="l"/>
              </a:tabLst>
            </a:pPr>
            <a:r>
              <a:rPr lang="en-US" sz="2200" b="1" i="1" spc="-5" dirty="0" smtClean="0">
                <a:solidFill>
                  <a:srgbClr val="00B050"/>
                </a:solidFill>
                <a:latin typeface="+mn-lt"/>
                <a:cs typeface="Arial"/>
              </a:rPr>
              <a:t> </a:t>
            </a:r>
            <a:r>
              <a:rPr sz="2200" b="1" i="1" spc="-5" dirty="0" err="1" smtClean="0">
                <a:solidFill>
                  <a:srgbClr val="00B050"/>
                </a:solidFill>
                <a:latin typeface="+mn-lt"/>
                <a:cs typeface="Arial"/>
              </a:rPr>
              <a:t>Rivest</a:t>
            </a:r>
            <a:r>
              <a:rPr sz="2200" b="1" i="1" spc="-15" dirty="0" smtClean="0">
                <a:solidFill>
                  <a:srgbClr val="00B050"/>
                </a:solidFill>
                <a:latin typeface="+mn-lt"/>
                <a:cs typeface="Arial"/>
              </a:rPr>
              <a:t> </a:t>
            </a:r>
            <a:r>
              <a:rPr sz="2200" b="1" i="1" spc="-5" dirty="0" smtClean="0">
                <a:solidFill>
                  <a:srgbClr val="00B050"/>
                </a:solidFill>
                <a:latin typeface="+mn-lt"/>
                <a:cs typeface="Arial"/>
              </a:rPr>
              <a:t>Cipher</a:t>
            </a:r>
            <a:r>
              <a:rPr sz="2200" b="1" i="1" spc="-15" dirty="0" smtClean="0">
                <a:solidFill>
                  <a:srgbClr val="00B050"/>
                </a:solidFill>
                <a:latin typeface="+mn-lt"/>
                <a:cs typeface="Arial"/>
              </a:rPr>
              <a:t> </a:t>
            </a:r>
            <a:r>
              <a:rPr sz="2200" b="1" i="1" spc="-5" dirty="0" smtClean="0">
                <a:solidFill>
                  <a:srgbClr val="00B050"/>
                </a:solidFill>
                <a:latin typeface="+mn-lt"/>
                <a:cs typeface="Arial"/>
              </a:rPr>
              <a:t>(RC)</a:t>
            </a:r>
            <a:endParaRPr sz="2200" b="1" dirty="0" smtClean="0">
              <a:solidFill>
                <a:srgbClr val="00B050"/>
              </a:solidFill>
              <a:latin typeface="+mn-lt"/>
              <a:cs typeface="Arial"/>
            </a:endParaRPr>
          </a:p>
          <a:p>
            <a:pPr marL="914400" lvl="2" indent="-114300" algn="just">
              <a:buClr>
                <a:srgbClr val="FF6200"/>
              </a:buClr>
              <a:buFont typeface="Arial MT"/>
              <a:buChar char="•"/>
              <a:tabLst>
                <a:tab pos="355600" algn="l"/>
              </a:tabLst>
            </a:pPr>
            <a:r>
              <a:rPr lang="en-US" sz="2200" b="1" i="1" dirty="0" smtClean="0">
                <a:solidFill>
                  <a:srgbClr val="00B050"/>
                </a:solidFill>
                <a:latin typeface="+mn-lt"/>
                <a:cs typeface="Arial"/>
              </a:rPr>
              <a:t> </a:t>
            </a:r>
            <a:r>
              <a:rPr sz="2200" b="1" i="1" dirty="0" smtClean="0">
                <a:solidFill>
                  <a:srgbClr val="00B050"/>
                </a:solidFill>
                <a:latin typeface="+mn-lt"/>
                <a:cs typeface="Arial"/>
              </a:rPr>
              <a:t>Blowfish</a:t>
            </a:r>
            <a:endParaRPr sz="2200" b="1" dirty="0">
              <a:solidFill>
                <a:srgbClr val="00B050"/>
              </a:solidFill>
              <a:latin typeface="+mn-lt"/>
              <a:cs typeface="Arial"/>
            </a:endParaRPr>
          </a:p>
        </p:txBody>
      </p:sp>
      <p:sp>
        <p:nvSpPr>
          <p:cNvPr id="11"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pic>
        <p:nvPicPr>
          <p:cNvPr id="10" name="Picture 9"/>
          <p:cNvPicPr>
            <a:picLocks noChangeAspect="1"/>
          </p:cNvPicPr>
          <p:nvPr/>
        </p:nvPicPr>
        <p:blipFill>
          <a:blip r:embed="rId3"/>
          <a:stretch>
            <a:fillRect/>
          </a:stretch>
        </p:blipFill>
        <p:spPr>
          <a:xfrm>
            <a:off x="5867400" y="3048000"/>
            <a:ext cx="6246541" cy="3581400"/>
          </a:xfrm>
          <a:prstGeom prst="rect">
            <a:avLst/>
          </a:prstGeom>
          <a:ln>
            <a:solidFill>
              <a:srgbClr val="FF0000"/>
            </a:solidFill>
          </a:ln>
        </p:spPr>
      </p:pic>
    </p:spTree>
    <p:extLst>
      <p:ext uri="{BB962C8B-B14F-4D97-AF65-F5344CB8AC3E}">
        <p14:creationId xmlns:p14="http://schemas.microsoft.com/office/powerpoint/2010/main" val="2235739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Content Placeholder 2"/>
          <p:cNvSpPr txBox="1">
            <a:spLocks/>
          </p:cNvSpPr>
          <p:nvPr/>
        </p:nvSpPr>
        <p:spPr bwMode="auto">
          <a:xfrm>
            <a:off x="152400" y="914400"/>
            <a:ext cx="11582400" cy="2286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6985" algn="l" rtl="0">
              <a:spcBef>
                <a:spcPts val="575"/>
              </a:spcBef>
            </a:pPr>
            <a:r>
              <a:rPr lang="en-US" sz="2400" dirty="0" smtClean="0">
                <a:solidFill>
                  <a:prstClr val="black"/>
                </a:solidFill>
                <a:latin typeface="Century Gothic"/>
                <a:ea typeface="+mn-ea"/>
                <a:cs typeface="Times New Roman"/>
              </a:rPr>
              <a:t>Cryptography</a:t>
            </a:r>
          </a:p>
          <a:p>
            <a:pPr marL="6985" algn="l" rtl="0">
              <a:spcBef>
                <a:spcPts val="575"/>
              </a:spcBef>
            </a:pPr>
            <a:r>
              <a:rPr lang="en-US" sz="2400" dirty="0" smtClean="0">
                <a:solidFill>
                  <a:prstClr val="black"/>
                </a:solidFill>
                <a:latin typeface="Century Gothic"/>
                <a:ea typeface="+mn-ea"/>
                <a:cs typeface="Times New Roman"/>
              </a:rPr>
              <a:t>Public Key Infrastructure</a:t>
            </a:r>
          </a:p>
          <a:p>
            <a:pPr marL="6985" algn="l" rtl="0">
              <a:spcBef>
                <a:spcPts val="575"/>
              </a:spcBef>
            </a:pPr>
            <a:r>
              <a:rPr lang="en-US" sz="2400" dirty="0" smtClean="0">
                <a:solidFill>
                  <a:prstClr val="black"/>
                </a:solidFill>
                <a:latin typeface="Century Gothic"/>
                <a:ea typeface="+mn-ea"/>
                <a:cs typeface="Times New Roman"/>
              </a:rPr>
              <a:t>Cryptographic Protocols</a:t>
            </a:r>
          </a:p>
          <a:p>
            <a:pPr marL="6985" algn="l" rtl="0">
              <a:spcBef>
                <a:spcPts val="575"/>
              </a:spcBef>
            </a:pPr>
            <a:endParaRPr lang="en-US" sz="2400" dirty="0">
              <a:solidFill>
                <a:prstClr val="black"/>
              </a:solidFill>
              <a:latin typeface="Century Gothic"/>
              <a:ea typeface="+mn-ea"/>
              <a:cs typeface="Times New Roman"/>
            </a:endParaRPr>
          </a:p>
        </p:txBody>
      </p:sp>
      <p:sp>
        <p:nvSpPr>
          <p:cNvPr id="7" name="Rectangle 12"/>
          <p:cNvSpPr>
            <a:spLocks noGrp="1" noChangeArrowheads="1"/>
          </p:cNvSpPr>
          <p:nvPr>
            <p:ph type="title"/>
          </p:nvPr>
        </p:nvSpPr>
        <p:spPr>
          <a:xfrm>
            <a:off x="4914900" y="310634"/>
            <a:ext cx="1676400" cy="369332"/>
          </a:xfrm>
          <a:noFill/>
        </p:spPr>
        <p:txBody>
          <a:bodyPr/>
          <a:lstStyle/>
          <a:p>
            <a:r>
              <a:rPr lang="en-US" sz="2400" dirty="0" smtClean="0"/>
              <a:t>Contents</a:t>
            </a:r>
            <a:endParaRPr lang="en-US" sz="2400" dirty="0"/>
          </a:p>
        </p:txBody>
      </p:sp>
      <p:sp>
        <p:nvSpPr>
          <p:cNvPr id="8" name="object 2"/>
          <p:cNvSpPr/>
          <p:nvPr/>
        </p:nvSpPr>
        <p:spPr>
          <a:xfrm>
            <a:off x="515" y="762000"/>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343563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4572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Cryptographic Algorithms - Symmetric Cryptographic Algorithms</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pic>
        <p:nvPicPr>
          <p:cNvPr id="5" name="Picture 4"/>
          <p:cNvPicPr>
            <a:picLocks noChangeAspect="1"/>
          </p:cNvPicPr>
          <p:nvPr/>
        </p:nvPicPr>
        <p:blipFill>
          <a:blip r:embed="rId3"/>
          <a:stretch>
            <a:fillRect/>
          </a:stretch>
        </p:blipFill>
        <p:spPr>
          <a:xfrm>
            <a:off x="8114752" y="1142999"/>
            <a:ext cx="3924848" cy="5413495"/>
          </a:xfrm>
          <a:prstGeom prst="rect">
            <a:avLst/>
          </a:prstGeom>
          <a:ln>
            <a:solidFill>
              <a:srgbClr val="FF0000"/>
            </a:solidFill>
          </a:ln>
        </p:spPr>
      </p:pic>
      <p:sp>
        <p:nvSpPr>
          <p:cNvPr id="11" name="object 8"/>
          <p:cNvSpPr txBox="1"/>
          <p:nvPr/>
        </p:nvSpPr>
        <p:spPr>
          <a:xfrm>
            <a:off x="228600" y="1063438"/>
            <a:ext cx="7696200" cy="5522666"/>
          </a:xfrm>
          <a:prstGeom prst="rect">
            <a:avLst/>
          </a:prstGeom>
        </p:spPr>
        <p:txBody>
          <a:bodyPr vert="horz" wrap="square" lIns="0" tIns="13335" rIns="0" bIns="0" rtlCol="0">
            <a:spAutoFit/>
          </a:bodyPr>
          <a:lstStyle/>
          <a:p>
            <a:pPr marL="184785" indent="-172720" algn="just">
              <a:buClr>
                <a:srgbClr val="004978"/>
              </a:buClr>
              <a:buChar char="•"/>
              <a:tabLst>
                <a:tab pos="185420" algn="l"/>
              </a:tabLst>
            </a:pPr>
            <a:r>
              <a:rPr sz="2400" dirty="0" smtClean="0">
                <a:latin typeface="+mn-lt"/>
                <a:cs typeface="Arial MT"/>
              </a:rPr>
              <a:t>Common</a:t>
            </a:r>
            <a:r>
              <a:rPr sz="2400" spc="-25" dirty="0" smtClean="0">
                <a:latin typeface="+mn-lt"/>
                <a:cs typeface="Arial MT"/>
              </a:rPr>
              <a:t> </a:t>
            </a:r>
            <a:r>
              <a:rPr sz="2400" spc="-5" dirty="0" smtClean="0">
                <a:latin typeface="+mn-lt"/>
                <a:cs typeface="Arial MT"/>
              </a:rPr>
              <a:t>algorithms</a:t>
            </a:r>
            <a:r>
              <a:rPr sz="2400" spc="-15" dirty="0" smtClean="0">
                <a:latin typeface="+mn-lt"/>
                <a:cs typeface="Arial MT"/>
              </a:rPr>
              <a:t> </a:t>
            </a:r>
            <a:r>
              <a:rPr sz="2400" spc="-5" dirty="0" smtClean="0">
                <a:latin typeface="+mn-lt"/>
                <a:cs typeface="Arial MT"/>
              </a:rPr>
              <a:t>include:</a:t>
            </a:r>
            <a:endParaRPr sz="2400" dirty="0" smtClean="0">
              <a:latin typeface="+mn-lt"/>
              <a:cs typeface="Arial MT"/>
            </a:endParaRPr>
          </a:p>
          <a:p>
            <a:pPr marL="355600" lvl="1" indent="-114300" algn="just">
              <a:buClr>
                <a:srgbClr val="FF6200"/>
              </a:buClr>
              <a:buFont typeface="Arial MT"/>
              <a:buChar char="•"/>
              <a:tabLst>
                <a:tab pos="355600" algn="l"/>
              </a:tabLst>
            </a:pPr>
            <a:r>
              <a:rPr lang="en-US" sz="2400" i="1" dirty="0" smtClean="0">
                <a:solidFill>
                  <a:srgbClr val="004978"/>
                </a:solidFill>
                <a:latin typeface="+mn-lt"/>
                <a:cs typeface="Arial"/>
              </a:rPr>
              <a:t> </a:t>
            </a:r>
            <a:r>
              <a:rPr sz="2200" b="1" i="1" dirty="0" smtClean="0">
                <a:solidFill>
                  <a:srgbClr val="004978"/>
                </a:solidFill>
                <a:latin typeface="+mn-lt"/>
                <a:cs typeface="Arial"/>
              </a:rPr>
              <a:t>Data</a:t>
            </a:r>
            <a:r>
              <a:rPr sz="2200" b="1" i="1" spc="-20" dirty="0" smtClean="0">
                <a:solidFill>
                  <a:srgbClr val="004978"/>
                </a:solidFill>
                <a:latin typeface="+mn-lt"/>
                <a:cs typeface="Arial"/>
              </a:rPr>
              <a:t> </a:t>
            </a:r>
            <a:r>
              <a:rPr sz="2200" b="1" i="1" spc="-5" dirty="0" smtClean="0">
                <a:solidFill>
                  <a:srgbClr val="004978"/>
                </a:solidFill>
                <a:latin typeface="+mn-lt"/>
                <a:cs typeface="Arial"/>
              </a:rPr>
              <a:t>Encryption</a:t>
            </a:r>
            <a:r>
              <a:rPr sz="2200" b="1" i="1" spc="-15" dirty="0" smtClean="0">
                <a:solidFill>
                  <a:srgbClr val="004978"/>
                </a:solidFill>
                <a:latin typeface="+mn-lt"/>
                <a:cs typeface="Arial"/>
              </a:rPr>
              <a:t> </a:t>
            </a:r>
            <a:r>
              <a:rPr sz="2200" b="1" i="1" dirty="0" smtClean="0">
                <a:solidFill>
                  <a:srgbClr val="004978"/>
                </a:solidFill>
                <a:latin typeface="+mn-lt"/>
                <a:cs typeface="Arial"/>
              </a:rPr>
              <a:t>Standard</a:t>
            </a:r>
            <a:r>
              <a:rPr sz="2200" b="1" i="1" spc="-40" dirty="0" smtClean="0">
                <a:solidFill>
                  <a:srgbClr val="004978"/>
                </a:solidFill>
                <a:latin typeface="+mn-lt"/>
                <a:cs typeface="Arial"/>
              </a:rPr>
              <a:t> </a:t>
            </a:r>
            <a:r>
              <a:rPr sz="2200" b="1" i="1" spc="-5" dirty="0" smtClean="0">
                <a:solidFill>
                  <a:srgbClr val="004978"/>
                </a:solidFill>
                <a:latin typeface="+mn-lt"/>
                <a:cs typeface="Arial"/>
              </a:rPr>
              <a:t>(DES)</a:t>
            </a:r>
            <a:r>
              <a:rPr lang="en-US" sz="2200" b="1" i="1" spc="-5" dirty="0" smtClean="0">
                <a:solidFill>
                  <a:srgbClr val="004978"/>
                </a:solidFill>
                <a:latin typeface="+mn-lt"/>
                <a:cs typeface="Arial"/>
              </a:rPr>
              <a:t>: </a:t>
            </a:r>
            <a:r>
              <a:rPr lang="en-US" dirty="0">
                <a:latin typeface="+mn-lt"/>
              </a:rPr>
              <a:t>One of the first widely used symmetric cryptography </a:t>
            </a:r>
            <a:r>
              <a:rPr lang="en-US" dirty="0" smtClean="0">
                <a:latin typeface="+mn-lt"/>
              </a:rPr>
              <a:t>algorithms. Was once adopted by U.S Government. But now it is no longer considered suitable for use.</a:t>
            </a:r>
            <a:endParaRPr dirty="0" smtClean="0">
              <a:latin typeface="+mn-lt"/>
              <a:cs typeface="Arial"/>
            </a:endParaRPr>
          </a:p>
          <a:p>
            <a:pPr marL="355600" lvl="1" indent="-114300" algn="just">
              <a:buClr>
                <a:srgbClr val="FF6200"/>
              </a:buClr>
              <a:buFont typeface="Arial MT"/>
              <a:buChar char="•"/>
              <a:tabLst>
                <a:tab pos="355600" algn="l"/>
              </a:tabLst>
            </a:pPr>
            <a:r>
              <a:rPr lang="en-US" sz="2400" i="1" spc="-20" dirty="0" smtClean="0">
                <a:solidFill>
                  <a:srgbClr val="004978"/>
                </a:solidFill>
                <a:latin typeface="+mn-lt"/>
                <a:cs typeface="Arial"/>
              </a:rPr>
              <a:t> </a:t>
            </a:r>
            <a:r>
              <a:rPr sz="2200" b="1" i="1" dirty="0">
                <a:solidFill>
                  <a:srgbClr val="004978"/>
                </a:solidFill>
                <a:latin typeface="+mn-lt"/>
                <a:cs typeface="Arial"/>
              </a:rPr>
              <a:t>Triple Data Encryption Standard (3DES)</a:t>
            </a:r>
            <a:r>
              <a:rPr lang="en-US" sz="2200" b="1" i="1" dirty="0">
                <a:solidFill>
                  <a:srgbClr val="004978"/>
                </a:solidFill>
                <a:latin typeface="+mn-lt"/>
                <a:cs typeface="Arial"/>
              </a:rPr>
              <a:t>: </a:t>
            </a:r>
            <a:r>
              <a:rPr lang="en-US" dirty="0">
                <a:latin typeface="+mn-lt"/>
              </a:rPr>
              <a:t>was designed to replace DES. As its name implies, 3DES uses three rounds of encryption instead of just one. The </a:t>
            </a:r>
            <a:r>
              <a:rPr lang="en-US" dirty="0" err="1">
                <a:latin typeface="+mn-lt"/>
              </a:rPr>
              <a:t>ciphertext</a:t>
            </a:r>
            <a:r>
              <a:rPr lang="en-US" dirty="0">
                <a:latin typeface="+mn-lt"/>
              </a:rPr>
              <a:t> of one round becomes the entire input for the second iteration. 3DES employs a total of 48 iterations in its encryption (3 iterations </a:t>
            </a:r>
            <a:r>
              <a:rPr lang="en-US" dirty="0" smtClean="0">
                <a:latin typeface="+mn-lt"/>
              </a:rPr>
              <a:t>X 16 </a:t>
            </a:r>
            <a:r>
              <a:rPr lang="en-US" dirty="0">
                <a:latin typeface="+mn-lt"/>
              </a:rPr>
              <a:t>rounds).</a:t>
            </a:r>
            <a:r>
              <a:rPr lang="en-US" dirty="0"/>
              <a:t> </a:t>
            </a:r>
            <a:endParaRPr b="1" dirty="0" smtClean="0">
              <a:latin typeface="+mn-lt"/>
              <a:cs typeface="Arial"/>
            </a:endParaRPr>
          </a:p>
          <a:p>
            <a:pPr marL="355600" lvl="1" indent="-114300" algn="just">
              <a:buClr>
                <a:srgbClr val="FF6200"/>
              </a:buClr>
              <a:buFont typeface="Arial MT"/>
              <a:buChar char="•"/>
              <a:tabLst>
                <a:tab pos="355600" algn="l"/>
              </a:tabLst>
            </a:pPr>
            <a:r>
              <a:rPr lang="en-US" sz="2400" i="1" spc="-5" dirty="0" smtClean="0">
                <a:solidFill>
                  <a:srgbClr val="004978"/>
                </a:solidFill>
                <a:latin typeface="+mn-lt"/>
                <a:cs typeface="Arial"/>
              </a:rPr>
              <a:t> </a:t>
            </a:r>
            <a:r>
              <a:rPr lang="en-US" sz="2200" b="1" i="1" dirty="0">
                <a:solidFill>
                  <a:srgbClr val="004978"/>
                </a:solidFill>
                <a:latin typeface="+mn-lt"/>
                <a:cs typeface="Arial"/>
              </a:rPr>
              <a:t>Advanced Encryption Standard (AES): </a:t>
            </a:r>
            <a:r>
              <a:rPr lang="en-US" dirty="0">
                <a:latin typeface="+mn-lt"/>
              </a:rPr>
              <a:t>U.S (NIST) introduced in 2001.  AES is widely used today as it is a much stronger than DES and triple DES despite being harder to implement. The key size can be 128/192/256 bits. Encrypts data in blocks of 128 bits each.</a:t>
            </a:r>
          </a:p>
          <a:p>
            <a:pPr marL="355600" lvl="1" indent="-114300" algn="just">
              <a:buClr>
                <a:srgbClr val="FF6200"/>
              </a:buClr>
              <a:buFont typeface="Arial MT"/>
              <a:buChar char="•"/>
              <a:tabLst>
                <a:tab pos="355600" algn="l"/>
              </a:tabLst>
            </a:pPr>
            <a:r>
              <a:rPr lang="en-US" sz="2400" i="1" spc="-5" dirty="0" smtClean="0">
                <a:solidFill>
                  <a:srgbClr val="004978"/>
                </a:solidFill>
                <a:latin typeface="+mn-lt"/>
                <a:cs typeface="Arial"/>
              </a:rPr>
              <a:t> </a:t>
            </a:r>
            <a:r>
              <a:rPr sz="2200" b="1" i="1" dirty="0" err="1">
                <a:solidFill>
                  <a:srgbClr val="004978"/>
                </a:solidFill>
                <a:latin typeface="+mn-lt"/>
                <a:cs typeface="Arial"/>
              </a:rPr>
              <a:t>Rivest</a:t>
            </a:r>
            <a:r>
              <a:rPr sz="2200" b="1" i="1" dirty="0">
                <a:solidFill>
                  <a:srgbClr val="004978"/>
                </a:solidFill>
                <a:latin typeface="+mn-lt"/>
                <a:cs typeface="Arial"/>
              </a:rPr>
              <a:t> Cipher (RC)</a:t>
            </a:r>
            <a:r>
              <a:rPr lang="en-US" sz="2200" b="1" i="1" dirty="0" smtClean="0">
                <a:solidFill>
                  <a:srgbClr val="004978"/>
                </a:solidFill>
                <a:latin typeface="+mn-lt"/>
                <a:cs typeface="Arial"/>
              </a:rPr>
              <a:t>:</a:t>
            </a:r>
            <a:r>
              <a:rPr lang="en-US" dirty="0" smtClean="0">
                <a:latin typeface="+mn-lt"/>
              </a:rPr>
              <a:t> </a:t>
            </a:r>
            <a:r>
              <a:rPr lang="en-US" dirty="0">
                <a:latin typeface="+mn-lt"/>
              </a:rPr>
              <a:t>is a family of six algorithms</a:t>
            </a:r>
            <a:r>
              <a:rPr lang="en-US" dirty="0" smtClean="0">
                <a:latin typeface="+mn-lt"/>
              </a:rPr>
              <a:t>. RC4</a:t>
            </a:r>
            <a:r>
              <a:rPr lang="en-US" dirty="0">
                <a:latin typeface="+mn-lt"/>
              </a:rPr>
              <a:t>, the most common RC cipher, is a stream cipher that accepts keys up to 128 bits in </a:t>
            </a:r>
            <a:r>
              <a:rPr lang="en-US" dirty="0" smtClean="0">
                <a:latin typeface="+mn-lt"/>
              </a:rPr>
              <a:t>length.</a:t>
            </a:r>
            <a:endParaRPr dirty="0">
              <a:latin typeface="+mn-lt"/>
            </a:endParaRPr>
          </a:p>
          <a:p>
            <a:pPr marL="355600" lvl="1" indent="-114300" algn="just">
              <a:buClr>
                <a:srgbClr val="FF6200"/>
              </a:buClr>
              <a:buFont typeface="Arial MT"/>
              <a:buChar char="•"/>
              <a:tabLst>
                <a:tab pos="355600" algn="l"/>
              </a:tabLst>
            </a:pPr>
            <a:r>
              <a:rPr lang="en-US" sz="2200" b="1" i="1" dirty="0">
                <a:solidFill>
                  <a:srgbClr val="004978"/>
                </a:solidFill>
                <a:latin typeface="+mn-lt"/>
                <a:cs typeface="Arial"/>
              </a:rPr>
              <a:t> </a:t>
            </a:r>
            <a:r>
              <a:rPr sz="2200" b="1" i="1" dirty="0">
                <a:solidFill>
                  <a:srgbClr val="004978"/>
                </a:solidFill>
                <a:latin typeface="+mn-lt"/>
                <a:cs typeface="Arial"/>
              </a:rPr>
              <a:t>Blowfish</a:t>
            </a:r>
            <a:r>
              <a:rPr lang="en-US" sz="2200" b="1" i="1" dirty="0">
                <a:solidFill>
                  <a:srgbClr val="004978"/>
                </a:solidFill>
                <a:latin typeface="+mn-lt"/>
                <a:cs typeface="Arial"/>
              </a:rPr>
              <a:t>: </a:t>
            </a:r>
            <a:r>
              <a:rPr lang="en-US" dirty="0">
                <a:latin typeface="+mn-lt"/>
              </a:rPr>
              <a:t>is a block cipher algorithm that </a:t>
            </a:r>
            <a:r>
              <a:rPr lang="en-US" dirty="0" smtClean="0">
                <a:latin typeface="+mn-lt"/>
              </a:rPr>
              <a:t>operates on </a:t>
            </a:r>
            <a:r>
              <a:rPr lang="en-US" dirty="0">
                <a:latin typeface="+mn-lt"/>
              </a:rPr>
              <a:t>64-bit blocks and can have a key length from 32 to 448 </a:t>
            </a:r>
            <a:r>
              <a:rPr lang="en-US" dirty="0" smtClean="0">
                <a:latin typeface="+mn-lt"/>
              </a:rPr>
              <a:t>bits. To </a:t>
            </a:r>
            <a:r>
              <a:rPr lang="en-US" dirty="0">
                <a:latin typeface="+mn-lt"/>
              </a:rPr>
              <a:t>date, no significant weaknesses have been identified.</a:t>
            </a:r>
            <a:endParaRPr dirty="0">
              <a:latin typeface="+mn-lt"/>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346616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982200" cy="444352"/>
          </a:xfrm>
          <a:prstGeom prst="rect">
            <a:avLst/>
          </a:prstGeom>
        </p:spPr>
        <p:txBody>
          <a:bodyPr vert="horz" wrap="square" lIns="0" tIns="13335" rIns="0" bIns="0" rtlCol="0">
            <a:spAutoFit/>
          </a:bodyPr>
          <a:lstStyle/>
          <a:p>
            <a:pPr marL="12700">
              <a:lnSpc>
                <a:spcPct val="100000"/>
              </a:lnSpc>
              <a:spcBef>
                <a:spcPts val="105"/>
              </a:spcBef>
            </a:pPr>
            <a:r>
              <a:rPr lang="en-US" sz="2700" dirty="0">
                <a:latin typeface="+mn-lt"/>
              </a:rPr>
              <a:t>Cryptographic Algorithms - </a:t>
            </a:r>
            <a:r>
              <a:rPr lang="en-US" sz="2700" dirty="0" smtClean="0">
                <a:latin typeface="+mn-lt"/>
              </a:rPr>
              <a:t>Asymmetric </a:t>
            </a:r>
            <a:r>
              <a:rPr lang="en-US" sz="2700" dirty="0">
                <a:latin typeface="+mn-lt"/>
              </a:rPr>
              <a:t>Cryptographic Algorithms</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8"/>
          <p:cNvSpPr txBox="1"/>
          <p:nvPr/>
        </p:nvSpPr>
        <p:spPr>
          <a:xfrm>
            <a:off x="152400" y="990600"/>
            <a:ext cx="11811000" cy="2616742"/>
          </a:xfrm>
          <a:prstGeom prst="rect">
            <a:avLst/>
          </a:prstGeom>
        </p:spPr>
        <p:txBody>
          <a:bodyPr vert="horz" wrap="square" lIns="0" tIns="122555" rIns="0" bIns="0" rtlCol="0">
            <a:spAutoFit/>
          </a:bodyPr>
          <a:lstStyle/>
          <a:p>
            <a:pPr marL="12065" marR="5080" algn="just">
              <a:buClr>
                <a:srgbClr val="004978"/>
              </a:buClr>
              <a:tabLst>
                <a:tab pos="185420" algn="l"/>
              </a:tabLst>
            </a:pPr>
            <a:r>
              <a:rPr sz="2400" dirty="0" smtClean="0">
                <a:latin typeface="+mn-lt"/>
                <a:cs typeface="Arial MT"/>
              </a:rPr>
              <a:t>The</a:t>
            </a:r>
            <a:r>
              <a:rPr sz="2400" spc="-10" dirty="0" smtClean="0">
                <a:latin typeface="+mn-lt"/>
                <a:cs typeface="Arial MT"/>
              </a:rPr>
              <a:t> </a:t>
            </a:r>
            <a:r>
              <a:rPr sz="2400" spc="-5" dirty="0">
                <a:latin typeface="+mn-lt"/>
                <a:cs typeface="Arial MT"/>
              </a:rPr>
              <a:t>primary</a:t>
            </a:r>
            <a:r>
              <a:rPr sz="2400" spc="-10" dirty="0">
                <a:latin typeface="+mn-lt"/>
                <a:cs typeface="Arial MT"/>
              </a:rPr>
              <a:t> </a:t>
            </a:r>
            <a:r>
              <a:rPr sz="2400" spc="-5" dirty="0">
                <a:latin typeface="+mn-lt"/>
                <a:cs typeface="Arial MT"/>
              </a:rPr>
              <a:t>weakness</a:t>
            </a:r>
            <a:r>
              <a:rPr sz="2400" spc="15" dirty="0">
                <a:latin typeface="+mn-lt"/>
                <a:cs typeface="Arial MT"/>
              </a:rPr>
              <a:t> </a:t>
            </a:r>
            <a:r>
              <a:rPr sz="2400" dirty="0">
                <a:latin typeface="+mn-lt"/>
                <a:cs typeface="Arial MT"/>
              </a:rPr>
              <a:t>of </a:t>
            </a:r>
            <a:r>
              <a:rPr sz="2400" spc="-5" dirty="0">
                <a:latin typeface="+mn-lt"/>
                <a:cs typeface="Arial MT"/>
              </a:rPr>
              <a:t>symmetric</a:t>
            </a:r>
            <a:r>
              <a:rPr sz="2400" spc="15" dirty="0">
                <a:latin typeface="+mn-lt"/>
                <a:cs typeface="Arial MT"/>
              </a:rPr>
              <a:t> </a:t>
            </a:r>
            <a:r>
              <a:rPr sz="2400" spc="-5" dirty="0">
                <a:latin typeface="+mn-lt"/>
                <a:cs typeface="Arial MT"/>
              </a:rPr>
              <a:t>algorithms:</a:t>
            </a:r>
            <a:r>
              <a:rPr sz="2400" dirty="0">
                <a:latin typeface="+mn-lt"/>
                <a:cs typeface="Arial MT"/>
              </a:rPr>
              <a:t> </a:t>
            </a:r>
            <a:r>
              <a:rPr sz="2400" spc="-5" dirty="0" smtClean="0">
                <a:latin typeface="+mn-lt"/>
                <a:cs typeface="Arial MT"/>
              </a:rPr>
              <a:t>distributing</a:t>
            </a:r>
            <a:r>
              <a:rPr lang="en-US" sz="2400" spc="-5" dirty="0" smtClean="0">
                <a:latin typeface="+mn-lt"/>
                <a:cs typeface="Arial MT"/>
              </a:rPr>
              <a:t> (Exchange)</a:t>
            </a:r>
            <a:r>
              <a:rPr sz="2400" spc="5" dirty="0" smtClean="0">
                <a:latin typeface="+mn-lt"/>
                <a:cs typeface="Arial MT"/>
              </a:rPr>
              <a:t> </a:t>
            </a:r>
            <a:r>
              <a:rPr sz="2400" dirty="0">
                <a:latin typeface="+mn-lt"/>
                <a:cs typeface="Arial MT"/>
              </a:rPr>
              <a:t>and maintaining </a:t>
            </a:r>
            <a:r>
              <a:rPr sz="2400" spc="-315" dirty="0">
                <a:latin typeface="+mn-lt"/>
                <a:cs typeface="Arial MT"/>
              </a:rPr>
              <a:t> </a:t>
            </a:r>
            <a:r>
              <a:rPr sz="2400" spc="-5" dirty="0">
                <a:latin typeface="+mn-lt"/>
                <a:cs typeface="Arial MT"/>
              </a:rPr>
              <a:t>a</a:t>
            </a:r>
            <a:r>
              <a:rPr sz="2400" dirty="0">
                <a:latin typeface="+mn-lt"/>
                <a:cs typeface="Arial MT"/>
              </a:rPr>
              <a:t> </a:t>
            </a:r>
            <a:r>
              <a:rPr sz="2400" spc="-5" dirty="0">
                <a:latin typeface="+mn-lt"/>
                <a:cs typeface="Arial MT"/>
              </a:rPr>
              <a:t>secure</a:t>
            </a:r>
            <a:r>
              <a:rPr sz="2400" dirty="0">
                <a:latin typeface="+mn-lt"/>
                <a:cs typeface="Arial MT"/>
              </a:rPr>
              <a:t> </a:t>
            </a:r>
            <a:r>
              <a:rPr sz="2400" spc="-5" dirty="0">
                <a:latin typeface="+mn-lt"/>
                <a:cs typeface="Arial MT"/>
              </a:rPr>
              <a:t>single</a:t>
            </a:r>
            <a:r>
              <a:rPr sz="2400" spc="25" dirty="0">
                <a:latin typeface="+mn-lt"/>
                <a:cs typeface="Arial MT"/>
              </a:rPr>
              <a:t> </a:t>
            </a:r>
            <a:r>
              <a:rPr sz="2400" spc="-5" dirty="0">
                <a:latin typeface="+mn-lt"/>
                <a:cs typeface="Arial MT"/>
              </a:rPr>
              <a:t>key </a:t>
            </a:r>
            <a:r>
              <a:rPr sz="2400" dirty="0">
                <a:latin typeface="+mn-lt"/>
                <a:cs typeface="Arial MT"/>
              </a:rPr>
              <a:t>among</a:t>
            </a:r>
            <a:r>
              <a:rPr sz="2400" spc="-5" dirty="0">
                <a:latin typeface="+mn-lt"/>
                <a:cs typeface="Arial MT"/>
              </a:rPr>
              <a:t> </a:t>
            </a:r>
            <a:r>
              <a:rPr sz="2400" dirty="0">
                <a:latin typeface="+mn-lt"/>
                <a:cs typeface="Arial MT"/>
              </a:rPr>
              <a:t>multiple </a:t>
            </a:r>
            <a:r>
              <a:rPr sz="2400" spc="-5" dirty="0">
                <a:latin typeface="+mn-lt"/>
                <a:cs typeface="Arial MT"/>
              </a:rPr>
              <a:t>users</a:t>
            </a:r>
            <a:r>
              <a:rPr sz="2400" spc="10" dirty="0">
                <a:latin typeface="+mn-lt"/>
                <a:cs typeface="Arial MT"/>
              </a:rPr>
              <a:t> </a:t>
            </a:r>
            <a:r>
              <a:rPr sz="2400" spc="-5" dirty="0">
                <a:latin typeface="+mn-lt"/>
                <a:cs typeface="Arial MT"/>
              </a:rPr>
              <a:t>distributed</a:t>
            </a:r>
            <a:r>
              <a:rPr sz="2400" spc="-10" dirty="0">
                <a:latin typeface="+mn-lt"/>
                <a:cs typeface="Arial MT"/>
              </a:rPr>
              <a:t> </a:t>
            </a:r>
            <a:r>
              <a:rPr sz="2400" spc="-5" dirty="0">
                <a:latin typeface="+mn-lt"/>
                <a:cs typeface="Arial MT"/>
              </a:rPr>
              <a:t>geographically</a:t>
            </a:r>
            <a:r>
              <a:rPr sz="2400" spc="20" dirty="0">
                <a:latin typeface="+mn-lt"/>
                <a:cs typeface="Arial MT"/>
              </a:rPr>
              <a:t> </a:t>
            </a:r>
            <a:r>
              <a:rPr sz="2400" spc="-5" dirty="0">
                <a:latin typeface="+mn-lt"/>
                <a:cs typeface="Arial MT"/>
              </a:rPr>
              <a:t>poses </a:t>
            </a:r>
            <a:r>
              <a:rPr sz="2400" dirty="0">
                <a:latin typeface="+mn-lt"/>
                <a:cs typeface="Arial MT"/>
              </a:rPr>
              <a:t> </a:t>
            </a:r>
            <a:r>
              <a:rPr sz="2400" spc="-5" dirty="0" smtClean="0">
                <a:latin typeface="+mn-lt"/>
                <a:cs typeface="Arial MT"/>
              </a:rPr>
              <a:t>challenges</a:t>
            </a:r>
            <a:r>
              <a:rPr lang="en-US" sz="2400" spc="-5" dirty="0" smtClean="0">
                <a:latin typeface="+mn-lt"/>
                <a:cs typeface="Arial MT"/>
              </a:rPr>
              <a:t>.</a:t>
            </a:r>
            <a:endParaRPr sz="2400" dirty="0">
              <a:latin typeface="+mn-lt"/>
              <a:cs typeface="Arial MT"/>
            </a:endParaRPr>
          </a:p>
          <a:p>
            <a:pPr marL="184785" indent="-172720" algn="just">
              <a:buChar char="•"/>
              <a:tabLst>
                <a:tab pos="185420" algn="l"/>
              </a:tabLst>
            </a:pPr>
            <a:r>
              <a:rPr sz="2400" b="1" spc="-5" dirty="0" smtClean="0">
                <a:solidFill>
                  <a:srgbClr val="0070C0"/>
                </a:solidFill>
                <a:latin typeface="+mn-lt"/>
                <a:cs typeface="Arial MT"/>
              </a:rPr>
              <a:t>Asymmetric cryptographic</a:t>
            </a:r>
            <a:r>
              <a:rPr sz="2400" b="1" spc="15" dirty="0" smtClean="0">
                <a:solidFill>
                  <a:srgbClr val="0070C0"/>
                </a:solidFill>
                <a:latin typeface="+mn-lt"/>
                <a:cs typeface="Arial MT"/>
              </a:rPr>
              <a:t> </a:t>
            </a:r>
            <a:r>
              <a:rPr sz="2400" b="1" spc="-5" dirty="0" smtClean="0">
                <a:solidFill>
                  <a:srgbClr val="0070C0"/>
                </a:solidFill>
                <a:latin typeface="+mn-lt"/>
                <a:cs typeface="Arial MT"/>
              </a:rPr>
              <a:t>algorithms</a:t>
            </a:r>
            <a:r>
              <a:rPr sz="2400" b="1" dirty="0" smtClean="0">
                <a:solidFill>
                  <a:srgbClr val="0070C0"/>
                </a:solidFill>
                <a:latin typeface="+mn-lt"/>
                <a:cs typeface="Arial MT"/>
              </a:rPr>
              <a:t> </a:t>
            </a:r>
            <a:r>
              <a:rPr sz="2400" spc="-5" dirty="0" smtClean="0">
                <a:solidFill>
                  <a:srgbClr val="004978"/>
                </a:solidFill>
                <a:latin typeface="+mn-lt"/>
                <a:cs typeface="Arial MT"/>
              </a:rPr>
              <a:t>use </a:t>
            </a:r>
            <a:r>
              <a:rPr sz="2400" spc="-10" dirty="0" smtClean="0">
                <a:solidFill>
                  <a:srgbClr val="004978"/>
                </a:solidFill>
                <a:latin typeface="+mn-lt"/>
                <a:cs typeface="Arial MT"/>
              </a:rPr>
              <a:t>two</a:t>
            </a:r>
            <a:r>
              <a:rPr sz="2400" spc="25" dirty="0" smtClean="0">
                <a:solidFill>
                  <a:srgbClr val="004978"/>
                </a:solidFill>
                <a:latin typeface="+mn-lt"/>
                <a:cs typeface="Arial MT"/>
              </a:rPr>
              <a:t> </a:t>
            </a:r>
            <a:r>
              <a:rPr sz="2400" dirty="0" smtClean="0">
                <a:solidFill>
                  <a:srgbClr val="004978"/>
                </a:solidFill>
                <a:latin typeface="+mn-lt"/>
                <a:cs typeface="Arial MT"/>
              </a:rPr>
              <a:t>mathematically</a:t>
            </a:r>
            <a:r>
              <a:rPr sz="2400" spc="-20" dirty="0" smtClean="0">
                <a:solidFill>
                  <a:srgbClr val="004978"/>
                </a:solidFill>
                <a:latin typeface="+mn-lt"/>
                <a:cs typeface="Arial MT"/>
              </a:rPr>
              <a:t> </a:t>
            </a:r>
            <a:r>
              <a:rPr sz="2400" dirty="0" smtClean="0">
                <a:solidFill>
                  <a:srgbClr val="004978"/>
                </a:solidFill>
                <a:latin typeface="+mn-lt"/>
                <a:cs typeface="Arial MT"/>
              </a:rPr>
              <a:t>related </a:t>
            </a:r>
            <a:r>
              <a:rPr sz="2400" spc="-5" dirty="0" smtClean="0">
                <a:solidFill>
                  <a:srgbClr val="004978"/>
                </a:solidFill>
                <a:latin typeface="+mn-lt"/>
                <a:cs typeface="Arial MT"/>
              </a:rPr>
              <a:t>keys</a:t>
            </a:r>
            <a:r>
              <a:rPr lang="en-US" sz="2400" spc="-5" dirty="0" smtClean="0">
                <a:solidFill>
                  <a:srgbClr val="004978"/>
                </a:solidFill>
                <a:latin typeface="+mn-lt"/>
                <a:cs typeface="Arial MT"/>
              </a:rPr>
              <a:t> (known as the public key and the private key)</a:t>
            </a:r>
            <a:endParaRPr sz="2400" dirty="0" smtClean="0">
              <a:latin typeface="+mn-lt"/>
              <a:cs typeface="Arial MT"/>
            </a:endParaRPr>
          </a:p>
          <a:p>
            <a:pPr marL="355600" lvl="1" indent="-114300" algn="just">
              <a:buClr>
                <a:srgbClr val="FF6200"/>
              </a:buClr>
              <a:buFont typeface="Arial MT"/>
              <a:buChar char="•"/>
              <a:tabLst>
                <a:tab pos="355600" algn="l"/>
              </a:tabLst>
            </a:pPr>
            <a:r>
              <a:rPr lang="en-US" sz="2200" i="1" spc="-5" dirty="0" smtClean="0">
                <a:solidFill>
                  <a:schemeClr val="tx1"/>
                </a:solidFill>
                <a:latin typeface="+mn-lt"/>
                <a:cs typeface="Arial"/>
              </a:rPr>
              <a:t> </a:t>
            </a:r>
            <a:r>
              <a:rPr sz="2200" i="1" spc="-5" dirty="0">
                <a:solidFill>
                  <a:schemeClr val="tx1"/>
                </a:solidFill>
                <a:latin typeface="+mn-lt"/>
                <a:cs typeface="Arial"/>
              </a:rPr>
              <a:t>Also known as public key cryptography</a:t>
            </a:r>
          </a:p>
          <a:p>
            <a:pPr marL="355600" lvl="1" indent="-114300" algn="just">
              <a:buClr>
                <a:srgbClr val="FF6200"/>
              </a:buClr>
              <a:buFont typeface="Arial MT"/>
              <a:buChar char="•"/>
              <a:tabLst>
                <a:tab pos="355600" algn="l"/>
              </a:tabLst>
            </a:pPr>
            <a:r>
              <a:rPr lang="en-US" sz="2200" i="1" spc="-5" dirty="0">
                <a:solidFill>
                  <a:schemeClr val="tx1"/>
                </a:solidFill>
                <a:latin typeface="+mn-lt"/>
                <a:cs typeface="Arial"/>
              </a:rPr>
              <a:t> </a:t>
            </a:r>
            <a:r>
              <a:rPr sz="2200" i="1" spc="-5" dirty="0">
                <a:solidFill>
                  <a:schemeClr val="tx1"/>
                </a:solidFill>
                <a:latin typeface="+mn-lt"/>
                <a:cs typeface="Arial"/>
              </a:rPr>
              <a:t>Public key available to everyone and freely distributed</a:t>
            </a:r>
          </a:p>
          <a:p>
            <a:pPr marL="355600" lvl="1" indent="-114300" algn="just">
              <a:buClr>
                <a:srgbClr val="FF6200"/>
              </a:buClr>
              <a:buFont typeface="Arial MT"/>
              <a:buChar char="•"/>
              <a:tabLst>
                <a:tab pos="355600" algn="l"/>
              </a:tabLst>
            </a:pPr>
            <a:r>
              <a:rPr lang="en-US" sz="2200" i="1" spc="-5" dirty="0">
                <a:solidFill>
                  <a:schemeClr val="tx1"/>
                </a:solidFill>
                <a:latin typeface="+mn-lt"/>
                <a:cs typeface="Arial"/>
              </a:rPr>
              <a:t> </a:t>
            </a:r>
            <a:r>
              <a:rPr sz="2200" i="1" spc="-5" dirty="0">
                <a:solidFill>
                  <a:schemeClr val="tx1"/>
                </a:solidFill>
                <a:latin typeface="+mn-lt"/>
                <a:cs typeface="Arial"/>
              </a:rPr>
              <a:t>Private key known only to individual to whom it </a:t>
            </a:r>
            <a:r>
              <a:rPr sz="2200" i="1" spc="-5" dirty="0" smtClean="0">
                <a:solidFill>
                  <a:schemeClr val="tx1"/>
                </a:solidFill>
                <a:latin typeface="+mn-lt"/>
                <a:cs typeface="Arial"/>
              </a:rPr>
              <a:t>belongs</a:t>
            </a:r>
            <a:endParaRPr sz="1700" spc="-5" dirty="0">
              <a:solidFill>
                <a:schemeClr val="tx1"/>
              </a:solidFill>
              <a:latin typeface="+mn-lt"/>
              <a:cs typeface="Arial"/>
            </a:endParaRPr>
          </a:p>
        </p:txBody>
      </p:sp>
      <p:pic>
        <p:nvPicPr>
          <p:cNvPr id="11" name="Picture 10"/>
          <p:cNvPicPr>
            <a:picLocks noChangeAspect="1"/>
          </p:cNvPicPr>
          <p:nvPr/>
        </p:nvPicPr>
        <p:blipFill>
          <a:blip r:embed="rId3"/>
          <a:stretch>
            <a:fillRect/>
          </a:stretch>
        </p:blipFill>
        <p:spPr>
          <a:xfrm>
            <a:off x="6934200" y="2293145"/>
            <a:ext cx="5143500" cy="4336255"/>
          </a:xfrm>
          <a:prstGeom prst="rect">
            <a:avLst/>
          </a:prstGeom>
          <a:ln>
            <a:solidFill>
              <a:srgbClr val="FF0000"/>
            </a:solidFill>
          </a:ln>
        </p:spPr>
      </p:pic>
      <p:sp>
        <p:nvSpPr>
          <p:cNvPr id="14"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
        <p:nvSpPr>
          <p:cNvPr id="3" name="Rectangle 2"/>
          <p:cNvSpPr/>
          <p:nvPr/>
        </p:nvSpPr>
        <p:spPr>
          <a:xfrm>
            <a:off x="263912" y="5951589"/>
            <a:ext cx="6595946" cy="584775"/>
          </a:xfrm>
          <a:prstGeom prst="rect">
            <a:avLst/>
          </a:prstGeom>
          <a:ln>
            <a:solidFill>
              <a:srgbClr val="FF0000"/>
            </a:solidFill>
          </a:ln>
        </p:spPr>
        <p:txBody>
          <a:bodyPr wrap="square">
            <a:spAutoFit/>
          </a:bodyPr>
          <a:lstStyle/>
          <a:p>
            <a:pPr marL="241300" lvl="1" algn="just">
              <a:buClr>
                <a:srgbClr val="FF6200"/>
              </a:buClr>
              <a:tabLst>
                <a:tab pos="355600" algn="l"/>
              </a:tabLst>
            </a:pPr>
            <a:r>
              <a:rPr lang="en-US" sz="1600" spc="-5" dirty="0">
                <a:solidFill>
                  <a:schemeClr val="tx1"/>
                </a:solidFill>
                <a:latin typeface="+mn-lt"/>
                <a:cs typeface="Arial"/>
              </a:rPr>
              <a:t>When Bob wants to send a secure message to Alice,  he uses Alice’s </a:t>
            </a:r>
            <a:r>
              <a:rPr lang="en-US" sz="1600" spc="-5" dirty="0" smtClean="0">
                <a:solidFill>
                  <a:schemeClr val="tx1"/>
                </a:solidFill>
                <a:latin typeface="+mn-lt"/>
                <a:cs typeface="Arial"/>
              </a:rPr>
              <a:t>public key </a:t>
            </a:r>
            <a:r>
              <a:rPr lang="en-US" sz="1600" spc="-5" dirty="0">
                <a:solidFill>
                  <a:schemeClr val="tx1"/>
                </a:solidFill>
                <a:latin typeface="+mn-lt"/>
                <a:cs typeface="Arial"/>
              </a:rPr>
              <a:t>to encrypt the message. Alice then uses her private key to decrypt it</a:t>
            </a:r>
            <a:endParaRPr lang="en-US" sz="1600" dirty="0">
              <a:latin typeface="+mn-lt"/>
            </a:endParaRPr>
          </a:p>
        </p:txBody>
      </p:sp>
    </p:spTree>
    <p:extLst>
      <p:ext uri="{BB962C8B-B14F-4D97-AF65-F5344CB8AC3E}">
        <p14:creationId xmlns:p14="http://schemas.microsoft.com/office/powerpoint/2010/main" val="31793941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982200" cy="444352"/>
          </a:xfrm>
          <a:prstGeom prst="rect">
            <a:avLst/>
          </a:prstGeom>
        </p:spPr>
        <p:txBody>
          <a:bodyPr vert="horz" wrap="square" lIns="0" tIns="13335" rIns="0" bIns="0" rtlCol="0">
            <a:spAutoFit/>
          </a:bodyPr>
          <a:lstStyle/>
          <a:p>
            <a:pPr marL="12700">
              <a:lnSpc>
                <a:spcPct val="100000"/>
              </a:lnSpc>
              <a:spcBef>
                <a:spcPts val="105"/>
              </a:spcBef>
            </a:pPr>
            <a:r>
              <a:rPr lang="en-US" sz="2700" dirty="0">
                <a:latin typeface="+mn-lt"/>
              </a:rPr>
              <a:t>Cryptographic Algorithms - </a:t>
            </a:r>
            <a:r>
              <a:rPr lang="en-US" sz="2700" dirty="0" smtClean="0">
                <a:latin typeface="+mn-lt"/>
              </a:rPr>
              <a:t>Asymmetric </a:t>
            </a:r>
            <a:r>
              <a:rPr lang="en-US" sz="2700" dirty="0">
                <a:latin typeface="+mn-lt"/>
              </a:rPr>
              <a:t>Cryptographic Algorithms</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707540"/>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8"/>
          <p:cNvSpPr txBox="1"/>
          <p:nvPr/>
        </p:nvSpPr>
        <p:spPr>
          <a:xfrm>
            <a:off x="152400" y="990600"/>
            <a:ext cx="11811000" cy="4217180"/>
          </a:xfrm>
          <a:prstGeom prst="rect">
            <a:avLst/>
          </a:prstGeom>
        </p:spPr>
        <p:txBody>
          <a:bodyPr vert="horz" wrap="square" lIns="0" tIns="122555" rIns="0" bIns="0" rtlCol="0">
            <a:spAutoFit/>
          </a:bodyPr>
          <a:lstStyle/>
          <a:p>
            <a:pPr marL="12065" marR="5080" algn="just">
              <a:buClr>
                <a:srgbClr val="004978"/>
              </a:buClr>
              <a:tabLst>
                <a:tab pos="185420" algn="l"/>
              </a:tabLst>
            </a:pPr>
            <a:r>
              <a:rPr lang="en-US" sz="2400" spc="-5" dirty="0" smtClean="0">
                <a:solidFill>
                  <a:srgbClr val="004978"/>
                </a:solidFill>
                <a:latin typeface="+mn-lt"/>
                <a:cs typeface="Arial MT"/>
              </a:rPr>
              <a:t>Several important principles regarding asymmetric cryptography are as follows:</a:t>
            </a:r>
          </a:p>
          <a:p>
            <a:pPr marL="12065" marR="5080" algn="just">
              <a:buClr>
                <a:srgbClr val="004978"/>
              </a:buClr>
              <a:tabLst>
                <a:tab pos="185420" algn="l"/>
              </a:tabLst>
            </a:pPr>
            <a:endParaRPr lang="en-US" sz="2400" spc="-5" dirty="0" smtClean="0">
              <a:solidFill>
                <a:srgbClr val="004978"/>
              </a:solidFill>
              <a:latin typeface="+mn-lt"/>
              <a:cs typeface="Arial MT"/>
            </a:endParaRPr>
          </a:p>
          <a:p>
            <a:pPr marL="355600" marR="5080" lvl="1" indent="-114300" algn="just">
              <a:buClr>
                <a:srgbClr val="FF6200"/>
              </a:buClr>
              <a:buFont typeface="Arial MT"/>
              <a:buChar char="•"/>
              <a:tabLst>
                <a:tab pos="355600" algn="l"/>
              </a:tabLst>
            </a:pPr>
            <a:r>
              <a:rPr lang="en-US" sz="2200" b="1" i="1" spc="-5" dirty="0" smtClean="0">
                <a:solidFill>
                  <a:srgbClr val="0070C0"/>
                </a:solidFill>
                <a:latin typeface="+mn-lt"/>
                <a:cs typeface="Arial"/>
              </a:rPr>
              <a:t> </a:t>
            </a:r>
            <a:r>
              <a:rPr sz="2200" b="1" i="1" spc="-5" dirty="0" smtClean="0">
                <a:solidFill>
                  <a:srgbClr val="0070C0"/>
                </a:solidFill>
                <a:latin typeface="+mn-lt"/>
                <a:cs typeface="Arial"/>
              </a:rPr>
              <a:t>Key pairs</a:t>
            </a:r>
            <a:r>
              <a:rPr lang="en-US" sz="2200" b="1" i="1" spc="-5" dirty="0" smtClean="0">
                <a:solidFill>
                  <a:srgbClr val="0070C0"/>
                </a:solidFill>
                <a:latin typeface="+mn-lt"/>
                <a:cs typeface="Arial"/>
              </a:rPr>
              <a:t> : </a:t>
            </a:r>
            <a:r>
              <a:rPr lang="en-US" dirty="0"/>
              <a:t>Unlike symmetric cryptography that uses only one key, asymmetric cryptography requires a pair of keys</a:t>
            </a:r>
            <a:r>
              <a:rPr lang="en-US" dirty="0" smtClean="0"/>
              <a:t>.</a:t>
            </a:r>
          </a:p>
          <a:p>
            <a:pPr marL="355600" marR="5080" lvl="1" indent="-114300" algn="just">
              <a:buClr>
                <a:srgbClr val="FF6200"/>
              </a:buClr>
              <a:buFont typeface="Arial MT"/>
              <a:buChar char="•"/>
              <a:tabLst>
                <a:tab pos="355600" algn="l"/>
              </a:tabLst>
            </a:pPr>
            <a:endParaRPr dirty="0"/>
          </a:p>
          <a:p>
            <a:pPr marL="355600" lvl="1" indent="-114300" algn="just">
              <a:buClr>
                <a:srgbClr val="FF6200"/>
              </a:buClr>
              <a:buFont typeface="Arial MT"/>
              <a:buChar char="•"/>
              <a:tabLst>
                <a:tab pos="355600" algn="l"/>
              </a:tabLst>
            </a:pPr>
            <a:r>
              <a:rPr lang="en-US" sz="2200" b="1" i="1" spc="-5" dirty="0" smtClean="0">
                <a:solidFill>
                  <a:srgbClr val="0070C0"/>
                </a:solidFill>
                <a:latin typeface="+mn-lt"/>
                <a:cs typeface="Arial"/>
              </a:rPr>
              <a:t> </a:t>
            </a:r>
            <a:r>
              <a:rPr sz="2200" b="1" i="1" spc="-5" dirty="0" smtClean="0">
                <a:solidFill>
                  <a:srgbClr val="0070C0"/>
                </a:solidFill>
                <a:latin typeface="+mn-lt"/>
                <a:cs typeface="Arial"/>
              </a:rPr>
              <a:t>Public key</a:t>
            </a:r>
            <a:r>
              <a:rPr lang="en-US" sz="2200" b="1" i="1" spc="-5" dirty="0" smtClean="0">
                <a:solidFill>
                  <a:srgbClr val="0070C0"/>
                </a:solidFill>
                <a:latin typeface="+mn-lt"/>
                <a:cs typeface="Arial"/>
              </a:rPr>
              <a:t>: </a:t>
            </a:r>
            <a:r>
              <a:rPr lang="en-US" dirty="0"/>
              <a:t>Public keys, by their nature, are designed to be public and do not need to be protected. They can be freely given to anyone or even posted on the Internet</a:t>
            </a:r>
            <a:r>
              <a:rPr lang="en-US" dirty="0" smtClean="0"/>
              <a:t>.</a:t>
            </a:r>
          </a:p>
          <a:p>
            <a:pPr marL="355600" lvl="1" indent="-114300" algn="just">
              <a:buClr>
                <a:srgbClr val="FF6200"/>
              </a:buClr>
              <a:buFont typeface="Arial MT"/>
              <a:buChar char="•"/>
              <a:tabLst>
                <a:tab pos="355600" algn="l"/>
              </a:tabLst>
            </a:pPr>
            <a:endParaRPr dirty="0"/>
          </a:p>
          <a:p>
            <a:pPr marL="355600" lvl="1" indent="-114300" algn="just">
              <a:buClr>
                <a:srgbClr val="FF6200"/>
              </a:buClr>
              <a:buFont typeface="Arial MT"/>
              <a:buChar char="•"/>
              <a:tabLst>
                <a:tab pos="355600" algn="l"/>
              </a:tabLst>
            </a:pPr>
            <a:r>
              <a:rPr lang="en-US" sz="2200" b="1" i="1" spc="-5" dirty="0" smtClean="0">
                <a:solidFill>
                  <a:srgbClr val="0070C0"/>
                </a:solidFill>
                <a:latin typeface="+mn-lt"/>
                <a:cs typeface="Arial"/>
              </a:rPr>
              <a:t> </a:t>
            </a:r>
            <a:r>
              <a:rPr sz="2200" b="1" i="1" spc="-5" dirty="0">
                <a:solidFill>
                  <a:srgbClr val="0070C0"/>
                </a:solidFill>
                <a:latin typeface="+mn-lt"/>
                <a:cs typeface="Arial"/>
              </a:rPr>
              <a:t>Private </a:t>
            </a:r>
            <a:r>
              <a:rPr sz="2200" b="1" i="1" spc="-5" dirty="0" smtClean="0">
                <a:solidFill>
                  <a:srgbClr val="0070C0"/>
                </a:solidFill>
                <a:latin typeface="+mn-lt"/>
                <a:cs typeface="Arial"/>
              </a:rPr>
              <a:t>key</a:t>
            </a:r>
            <a:r>
              <a:rPr lang="en-US" sz="2200" b="1" i="1" spc="-5" dirty="0" smtClean="0">
                <a:solidFill>
                  <a:srgbClr val="0070C0"/>
                </a:solidFill>
                <a:latin typeface="+mn-lt"/>
                <a:cs typeface="Arial"/>
              </a:rPr>
              <a:t>: </a:t>
            </a:r>
            <a:r>
              <a:rPr lang="en-US" sz="1800" dirty="0"/>
              <a:t>The private key must be kept confidential and never </a:t>
            </a:r>
            <a:r>
              <a:rPr lang="en-US" sz="1800" dirty="0" smtClean="0"/>
              <a:t>shared.</a:t>
            </a:r>
          </a:p>
          <a:p>
            <a:pPr marL="355600" lvl="1" indent="-114300" algn="just">
              <a:buClr>
                <a:srgbClr val="FF6200"/>
              </a:buClr>
              <a:buFont typeface="Arial MT"/>
              <a:buChar char="•"/>
              <a:tabLst>
                <a:tab pos="355600" algn="l"/>
              </a:tabLst>
            </a:pPr>
            <a:endParaRPr sz="2200" b="1" i="1" spc="-5" dirty="0">
              <a:solidFill>
                <a:srgbClr val="0070C0"/>
              </a:solidFill>
              <a:latin typeface="+mn-lt"/>
              <a:cs typeface="Arial"/>
            </a:endParaRPr>
          </a:p>
          <a:p>
            <a:pPr marL="355600" lvl="1" indent="-114300" algn="just">
              <a:buClr>
                <a:srgbClr val="FF6200"/>
              </a:buClr>
              <a:buFont typeface="Arial MT"/>
              <a:buChar char="•"/>
              <a:tabLst>
                <a:tab pos="355600" algn="l"/>
              </a:tabLst>
            </a:pPr>
            <a:r>
              <a:rPr lang="en-US" sz="2200" b="1" i="1" spc="-5" dirty="0" smtClean="0">
                <a:solidFill>
                  <a:srgbClr val="0070C0"/>
                </a:solidFill>
                <a:latin typeface="+mn-lt"/>
                <a:cs typeface="Arial"/>
              </a:rPr>
              <a:t> </a:t>
            </a:r>
            <a:r>
              <a:rPr sz="2200" b="1" i="1" spc="-5" dirty="0" smtClean="0">
                <a:solidFill>
                  <a:srgbClr val="0070C0"/>
                </a:solidFill>
                <a:latin typeface="+mn-lt"/>
                <a:cs typeface="Arial"/>
              </a:rPr>
              <a:t>Both directions - </a:t>
            </a:r>
            <a:r>
              <a:rPr lang="en-US" dirty="0" smtClean="0"/>
              <a:t>keys </a:t>
            </a:r>
            <a:r>
              <a:rPr lang="en-US" dirty="0"/>
              <a:t>can work in both directions. A document encrypted with a public key can be decrypted with the corresponding private key. In the same way, a document encrypted with a private key can be decrypted with its public key.</a:t>
            </a:r>
            <a:endParaRPr dirty="0"/>
          </a:p>
        </p:txBody>
      </p:sp>
      <p:sp>
        <p:nvSpPr>
          <p:cNvPr id="11"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3065227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982200" cy="444352"/>
          </a:xfrm>
          <a:prstGeom prst="rect">
            <a:avLst/>
          </a:prstGeom>
        </p:spPr>
        <p:txBody>
          <a:bodyPr vert="horz" wrap="square" lIns="0" tIns="13335" rIns="0" bIns="0" rtlCol="0">
            <a:spAutoFit/>
          </a:bodyPr>
          <a:lstStyle/>
          <a:p>
            <a:pPr marL="12700">
              <a:lnSpc>
                <a:spcPct val="100000"/>
              </a:lnSpc>
              <a:spcBef>
                <a:spcPts val="105"/>
              </a:spcBef>
            </a:pPr>
            <a:r>
              <a:rPr lang="en-US" sz="2700" dirty="0">
                <a:latin typeface="+mn-lt"/>
              </a:rPr>
              <a:t>Cryptographic Algorithms - Asymmetric Cryptographic Algorithms</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5" name="Rectangle 4"/>
          <p:cNvSpPr/>
          <p:nvPr/>
        </p:nvSpPr>
        <p:spPr>
          <a:xfrm>
            <a:off x="152400" y="1066800"/>
            <a:ext cx="11811000" cy="5386090"/>
          </a:xfrm>
          <a:prstGeom prst="rect">
            <a:avLst/>
          </a:prstGeom>
        </p:spPr>
        <p:txBody>
          <a:bodyPr wrap="square">
            <a:spAutoFit/>
          </a:bodyPr>
          <a:lstStyle/>
          <a:p>
            <a:pPr algn="just"/>
            <a:r>
              <a:rPr lang="en-US" sz="2400" dirty="0">
                <a:solidFill>
                  <a:srgbClr val="C00000"/>
                </a:solidFill>
              </a:rPr>
              <a:t>Digital Signature Algorithm (DSA)</a:t>
            </a:r>
            <a:endParaRPr lang="en-US" sz="2400" dirty="0" smtClean="0">
              <a:solidFill>
                <a:srgbClr val="C00000"/>
              </a:solidFill>
              <a:latin typeface="+mn-lt"/>
            </a:endParaRPr>
          </a:p>
          <a:p>
            <a:pPr marL="182880" algn="just"/>
            <a:r>
              <a:rPr lang="en-US" sz="2400" dirty="0" smtClean="0">
                <a:latin typeface="+mn-lt"/>
              </a:rPr>
              <a:t>A digital signature is an electronic, encrypted, stamp of authentication on digital information such as email messages, macros, or electronic documents. </a:t>
            </a:r>
          </a:p>
          <a:p>
            <a:pPr marL="182880" algn="just"/>
            <a:r>
              <a:rPr lang="en-US" sz="2400" dirty="0" smtClean="0">
                <a:latin typeface="+mn-lt"/>
              </a:rPr>
              <a:t>A valid digital signature on a message gives a recipient confidence that the message came from a sender known to the recipient.</a:t>
            </a:r>
          </a:p>
          <a:p>
            <a:pPr marL="182880" algn="just"/>
            <a:endParaRPr lang="en-US" sz="2400" dirty="0" smtClean="0">
              <a:latin typeface="+mn-lt"/>
            </a:endParaRPr>
          </a:p>
          <a:p>
            <a:pPr marL="182880" algn="just"/>
            <a:r>
              <a:rPr lang="en-US" sz="2400" dirty="0" smtClean="0">
                <a:latin typeface="+mn-lt"/>
              </a:rPr>
              <a:t>A digital signature can:</a:t>
            </a:r>
            <a:endParaRPr lang="en-US" sz="2400" dirty="0">
              <a:latin typeface="+mn-lt"/>
            </a:endParaRPr>
          </a:p>
          <a:p>
            <a:pPr marL="365760" algn="just"/>
            <a:r>
              <a:rPr lang="en-US" sz="2200" dirty="0">
                <a:latin typeface="+mn-lt"/>
              </a:rPr>
              <a:t>• </a:t>
            </a:r>
            <a:r>
              <a:rPr lang="en-US" sz="2200" b="1" i="1" dirty="0">
                <a:solidFill>
                  <a:srgbClr val="0070C0"/>
                </a:solidFill>
                <a:latin typeface="+mn-lt"/>
              </a:rPr>
              <a:t>Verify the sender</a:t>
            </a:r>
            <a:r>
              <a:rPr lang="en-US" sz="2200" b="1" dirty="0">
                <a:solidFill>
                  <a:srgbClr val="0070C0"/>
                </a:solidFill>
                <a:latin typeface="+mn-lt"/>
              </a:rPr>
              <a:t>. </a:t>
            </a:r>
            <a:r>
              <a:rPr lang="en-US" sz="2200" dirty="0">
                <a:latin typeface="+mn-lt"/>
              </a:rPr>
              <a:t>A digital signature serves to confirm the identity of the person from whom the </a:t>
            </a:r>
            <a:r>
              <a:rPr lang="en-US" sz="2200" dirty="0" smtClean="0">
                <a:latin typeface="+mn-lt"/>
              </a:rPr>
              <a:t>electronic message </a:t>
            </a:r>
            <a:r>
              <a:rPr lang="en-US" sz="2200" dirty="0">
                <a:latin typeface="+mn-lt"/>
              </a:rPr>
              <a:t>originated</a:t>
            </a:r>
            <a:r>
              <a:rPr lang="en-US" sz="2200" dirty="0" smtClean="0">
                <a:latin typeface="+mn-lt"/>
              </a:rPr>
              <a:t>.</a:t>
            </a:r>
          </a:p>
          <a:p>
            <a:pPr marL="365760" algn="just"/>
            <a:endParaRPr lang="en-US" sz="2200" dirty="0">
              <a:latin typeface="+mn-lt"/>
            </a:endParaRPr>
          </a:p>
          <a:p>
            <a:pPr marL="365760" algn="just"/>
            <a:r>
              <a:rPr lang="en-US" sz="2200" dirty="0">
                <a:latin typeface="+mn-lt"/>
              </a:rPr>
              <a:t>•</a:t>
            </a:r>
            <a:r>
              <a:rPr lang="en-US" sz="2200" i="1" dirty="0">
                <a:solidFill>
                  <a:srgbClr val="0070C0"/>
                </a:solidFill>
                <a:latin typeface="+mn-lt"/>
              </a:rPr>
              <a:t> </a:t>
            </a:r>
            <a:r>
              <a:rPr lang="en-US" sz="2200" b="1" i="1" dirty="0">
                <a:solidFill>
                  <a:srgbClr val="0070C0"/>
                </a:solidFill>
                <a:latin typeface="+mn-lt"/>
              </a:rPr>
              <a:t>Prevent the sender from disowning the message</a:t>
            </a:r>
            <a:r>
              <a:rPr lang="en-US" sz="2200" dirty="0">
                <a:latin typeface="+mn-lt"/>
              </a:rPr>
              <a:t>. The signer cannot later attempt to disown it by claiming </a:t>
            </a:r>
            <a:r>
              <a:rPr lang="en-US" sz="2200" dirty="0" smtClean="0">
                <a:latin typeface="+mn-lt"/>
              </a:rPr>
              <a:t>the signature </a:t>
            </a:r>
            <a:r>
              <a:rPr lang="en-US" sz="2200" dirty="0">
                <a:latin typeface="+mn-lt"/>
              </a:rPr>
              <a:t>was forged (nonrepudiation</a:t>
            </a:r>
            <a:r>
              <a:rPr lang="en-US" sz="2200" dirty="0" smtClean="0">
                <a:latin typeface="+mn-lt"/>
              </a:rPr>
              <a:t>).</a:t>
            </a:r>
          </a:p>
          <a:p>
            <a:pPr marL="365760" algn="just"/>
            <a:endParaRPr lang="en-US" sz="2200" dirty="0">
              <a:latin typeface="+mn-lt"/>
            </a:endParaRPr>
          </a:p>
          <a:p>
            <a:pPr marL="365760" algn="just"/>
            <a:r>
              <a:rPr lang="en-US" sz="2200" dirty="0">
                <a:latin typeface="+mn-lt"/>
              </a:rPr>
              <a:t>• </a:t>
            </a:r>
            <a:r>
              <a:rPr lang="en-US" sz="2200" b="1" i="1" dirty="0">
                <a:solidFill>
                  <a:srgbClr val="0070C0"/>
                </a:solidFill>
                <a:latin typeface="+mn-lt"/>
              </a:rPr>
              <a:t>Prove the integrity of the message</a:t>
            </a:r>
            <a:r>
              <a:rPr lang="en-US" sz="2200" b="1" dirty="0">
                <a:solidFill>
                  <a:srgbClr val="0070C0"/>
                </a:solidFill>
                <a:latin typeface="+mn-lt"/>
              </a:rPr>
              <a:t>. </a:t>
            </a:r>
            <a:r>
              <a:rPr lang="en-US" sz="2200" dirty="0">
                <a:latin typeface="+mn-lt"/>
              </a:rPr>
              <a:t>A digital signature can prove that the message has not been altered </a:t>
            </a:r>
            <a:r>
              <a:rPr lang="en-US" sz="2200" dirty="0" smtClean="0">
                <a:latin typeface="+mn-lt"/>
              </a:rPr>
              <a:t>since it was signed.</a:t>
            </a:r>
            <a:endParaRPr lang="en-US" sz="2200" dirty="0">
              <a:latin typeface="+mn-lt"/>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617622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4" name="Rectangle 3"/>
          <p:cNvSpPr/>
          <p:nvPr/>
        </p:nvSpPr>
        <p:spPr>
          <a:xfrm>
            <a:off x="6752" y="1043269"/>
            <a:ext cx="5860648" cy="5355312"/>
          </a:xfrm>
          <a:prstGeom prst="rect">
            <a:avLst/>
          </a:prstGeom>
        </p:spPr>
        <p:txBody>
          <a:bodyPr wrap="square">
            <a:spAutoFit/>
          </a:bodyPr>
          <a:lstStyle/>
          <a:p>
            <a:pPr algn="just"/>
            <a:r>
              <a:rPr lang="en-US" sz="1800" dirty="0"/>
              <a:t>The steps for Bob to send a digitally signed message to Alice are as follows:</a:t>
            </a:r>
          </a:p>
          <a:p>
            <a:pPr marL="274320" lvl="1" algn="just"/>
            <a:r>
              <a:rPr lang="en-US" b="1" dirty="0">
                <a:latin typeface="+mn-lt"/>
              </a:rPr>
              <a:t>1. </a:t>
            </a:r>
            <a:r>
              <a:rPr lang="en-US" dirty="0">
                <a:latin typeface="+mn-lt"/>
              </a:rPr>
              <a:t>After creating a memo, Bob generates a digest on it.</a:t>
            </a:r>
          </a:p>
          <a:p>
            <a:pPr marL="274320" lvl="1" algn="just"/>
            <a:r>
              <a:rPr lang="en-US" b="1" dirty="0">
                <a:latin typeface="+mn-lt"/>
              </a:rPr>
              <a:t>2. </a:t>
            </a:r>
            <a:r>
              <a:rPr lang="en-US" dirty="0">
                <a:latin typeface="+mn-lt"/>
              </a:rPr>
              <a:t>Bob encrypts the digest with his private key. The encrypted digest is the digital signature for the memo.</a:t>
            </a:r>
          </a:p>
          <a:p>
            <a:pPr marL="274320" lvl="1" algn="just"/>
            <a:r>
              <a:rPr lang="en-US" b="1" dirty="0">
                <a:latin typeface="+mn-lt"/>
              </a:rPr>
              <a:t>3. </a:t>
            </a:r>
            <a:r>
              <a:rPr lang="en-US" dirty="0">
                <a:latin typeface="+mn-lt"/>
              </a:rPr>
              <a:t>Bob sends both the memo and the digital signature to Alice.</a:t>
            </a:r>
          </a:p>
          <a:p>
            <a:pPr marL="274320" lvl="1" algn="just"/>
            <a:r>
              <a:rPr lang="en-US" b="1" dirty="0">
                <a:latin typeface="+mn-lt"/>
              </a:rPr>
              <a:t>4. </a:t>
            </a:r>
            <a:r>
              <a:rPr lang="en-US" dirty="0">
                <a:latin typeface="+mn-lt"/>
              </a:rPr>
              <a:t>When Alice receives them, she decrypts the digital signature using Bob’s public key, revealing the </a:t>
            </a:r>
            <a:r>
              <a:rPr lang="en-US" dirty="0" smtClean="0">
                <a:latin typeface="+mn-lt"/>
              </a:rPr>
              <a:t>digest. If </a:t>
            </a:r>
            <a:r>
              <a:rPr lang="en-US" dirty="0">
                <a:latin typeface="+mn-lt"/>
              </a:rPr>
              <a:t>she cannot decrypt the digital signature, then she knows that it did not come from Bob (because </a:t>
            </a:r>
            <a:r>
              <a:rPr lang="en-US" dirty="0" smtClean="0">
                <a:latin typeface="+mn-lt"/>
              </a:rPr>
              <a:t>only Bob’s </a:t>
            </a:r>
            <a:r>
              <a:rPr lang="en-US" dirty="0">
                <a:latin typeface="+mn-lt"/>
              </a:rPr>
              <a:t>public key can decrypt the digest generated with his private key).</a:t>
            </a:r>
          </a:p>
          <a:p>
            <a:pPr marL="274320" lvl="1" algn="just"/>
            <a:r>
              <a:rPr lang="en-US" b="1" dirty="0">
                <a:latin typeface="+mn-lt"/>
              </a:rPr>
              <a:t>5. </a:t>
            </a:r>
            <a:r>
              <a:rPr lang="en-US" dirty="0">
                <a:latin typeface="+mn-lt"/>
              </a:rPr>
              <a:t>Alice then hashes the memo with the same hash algorithm Bob used and compares the result to the </a:t>
            </a:r>
            <a:r>
              <a:rPr lang="en-US" dirty="0" smtClean="0">
                <a:latin typeface="+mn-lt"/>
              </a:rPr>
              <a:t>digest she </a:t>
            </a:r>
            <a:r>
              <a:rPr lang="en-US" dirty="0">
                <a:latin typeface="+mn-lt"/>
              </a:rPr>
              <a:t>received from Bob. If they are equal, Alice can be confident that the message has not changed since </a:t>
            </a:r>
            <a:r>
              <a:rPr lang="en-US" dirty="0" smtClean="0">
                <a:latin typeface="+mn-lt"/>
              </a:rPr>
              <a:t>he signed </a:t>
            </a:r>
            <a:r>
              <a:rPr lang="en-US" dirty="0">
                <a:latin typeface="+mn-lt"/>
              </a:rPr>
              <a:t>it. If the digests are not equal, Alice will know the message has changed since it was signed.</a:t>
            </a:r>
          </a:p>
        </p:txBody>
      </p:sp>
      <p:sp>
        <p:nvSpPr>
          <p:cNvPr id="11" name="object 2"/>
          <p:cNvSpPr txBox="1">
            <a:spLocks noGrp="1"/>
          </p:cNvSpPr>
          <p:nvPr>
            <p:ph type="title"/>
          </p:nvPr>
        </p:nvSpPr>
        <p:spPr>
          <a:xfrm>
            <a:off x="76200" y="533400"/>
            <a:ext cx="9982200" cy="444352"/>
          </a:xfrm>
          <a:prstGeom prst="rect">
            <a:avLst/>
          </a:prstGeom>
        </p:spPr>
        <p:txBody>
          <a:bodyPr vert="horz" wrap="square" lIns="0" tIns="13335" rIns="0" bIns="0" rtlCol="0">
            <a:spAutoFit/>
          </a:bodyPr>
          <a:lstStyle/>
          <a:p>
            <a:pPr marL="12700">
              <a:lnSpc>
                <a:spcPct val="100000"/>
              </a:lnSpc>
              <a:spcBef>
                <a:spcPts val="105"/>
              </a:spcBef>
            </a:pPr>
            <a:r>
              <a:rPr lang="en-US" sz="2700" dirty="0">
                <a:latin typeface="+mn-lt"/>
              </a:rPr>
              <a:t>Cryptographic Algorithms - Asymmetric Cryptographic Algorithms</a:t>
            </a: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pic>
        <p:nvPicPr>
          <p:cNvPr id="2" name="Picture 1"/>
          <p:cNvPicPr>
            <a:picLocks noChangeAspect="1"/>
          </p:cNvPicPr>
          <p:nvPr/>
        </p:nvPicPr>
        <p:blipFill>
          <a:blip r:embed="rId3"/>
          <a:stretch>
            <a:fillRect/>
          </a:stretch>
        </p:blipFill>
        <p:spPr>
          <a:xfrm>
            <a:off x="5867400" y="1142999"/>
            <a:ext cx="6248400" cy="5255581"/>
          </a:xfrm>
          <a:prstGeom prst="rect">
            <a:avLst/>
          </a:prstGeom>
          <a:ln>
            <a:solidFill>
              <a:srgbClr val="FF0000"/>
            </a:solidFill>
          </a:ln>
        </p:spPr>
      </p:pic>
    </p:spTree>
    <p:extLst>
      <p:ext uri="{BB962C8B-B14F-4D97-AF65-F5344CB8AC3E}">
        <p14:creationId xmlns:p14="http://schemas.microsoft.com/office/powerpoint/2010/main" val="24607912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982200" cy="444352"/>
          </a:xfrm>
          <a:prstGeom prst="rect">
            <a:avLst/>
          </a:prstGeom>
        </p:spPr>
        <p:txBody>
          <a:bodyPr vert="horz" wrap="square" lIns="0" tIns="13335" rIns="0" bIns="0" rtlCol="0">
            <a:spAutoFit/>
          </a:bodyPr>
          <a:lstStyle/>
          <a:p>
            <a:pPr marL="12700">
              <a:lnSpc>
                <a:spcPct val="100000"/>
              </a:lnSpc>
              <a:spcBef>
                <a:spcPts val="105"/>
              </a:spcBef>
            </a:pPr>
            <a:r>
              <a:rPr lang="en-US" sz="2700" dirty="0">
                <a:latin typeface="+mn-lt"/>
              </a:rPr>
              <a:t>Cryptographic Algorithms - </a:t>
            </a:r>
            <a:r>
              <a:rPr lang="en-US" sz="2700" dirty="0" smtClean="0">
                <a:latin typeface="+mn-lt"/>
              </a:rPr>
              <a:t>Asymmetric </a:t>
            </a:r>
            <a:r>
              <a:rPr lang="en-US" sz="2700" dirty="0">
                <a:latin typeface="+mn-lt"/>
              </a:rPr>
              <a:t>Cryptographic Algorithms</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pic>
        <p:nvPicPr>
          <p:cNvPr id="4" name="Picture 3"/>
          <p:cNvPicPr>
            <a:picLocks noChangeAspect="1"/>
          </p:cNvPicPr>
          <p:nvPr/>
        </p:nvPicPr>
        <p:blipFill>
          <a:blip r:embed="rId3"/>
          <a:stretch>
            <a:fillRect/>
          </a:stretch>
        </p:blipFill>
        <p:spPr>
          <a:xfrm>
            <a:off x="76200" y="1081783"/>
            <a:ext cx="11887200" cy="1890017"/>
          </a:xfrm>
          <a:prstGeom prst="rect">
            <a:avLst/>
          </a:prstGeom>
        </p:spPr>
      </p:pic>
      <p:pic>
        <p:nvPicPr>
          <p:cNvPr id="5" name="Picture 4"/>
          <p:cNvPicPr>
            <a:picLocks noChangeAspect="1"/>
          </p:cNvPicPr>
          <p:nvPr/>
        </p:nvPicPr>
        <p:blipFill rotWithShape="1">
          <a:blip r:embed="rId4"/>
          <a:srcRect t="2393"/>
          <a:stretch/>
        </p:blipFill>
        <p:spPr>
          <a:xfrm>
            <a:off x="228600" y="2971839"/>
            <a:ext cx="11734800" cy="3505161"/>
          </a:xfrm>
          <a:prstGeom prst="rect">
            <a:avLst/>
          </a:prstGeom>
        </p:spPr>
      </p:pic>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34266526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982200" cy="444352"/>
          </a:xfrm>
          <a:prstGeom prst="rect">
            <a:avLst/>
          </a:prstGeom>
        </p:spPr>
        <p:txBody>
          <a:bodyPr vert="horz" wrap="square" lIns="0" tIns="13335" rIns="0" bIns="0" rtlCol="0">
            <a:spAutoFit/>
          </a:bodyPr>
          <a:lstStyle/>
          <a:p>
            <a:pPr marL="12700">
              <a:lnSpc>
                <a:spcPct val="100000"/>
              </a:lnSpc>
              <a:spcBef>
                <a:spcPts val="105"/>
              </a:spcBef>
            </a:pPr>
            <a:r>
              <a:rPr lang="en-US" sz="2700" dirty="0">
                <a:latin typeface="+mn-lt"/>
              </a:rPr>
              <a:t>Cryptographic </a:t>
            </a:r>
            <a:r>
              <a:rPr lang="en-US" sz="2700" dirty="0" smtClean="0">
                <a:latin typeface="+mn-lt"/>
              </a:rPr>
              <a:t>Attacks</a:t>
            </a:r>
            <a:endParaRPr lang="en-US" sz="2700" dirty="0">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707540"/>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6"/>
          <p:cNvSpPr txBox="1"/>
          <p:nvPr/>
        </p:nvSpPr>
        <p:spPr>
          <a:xfrm>
            <a:off x="76200" y="914400"/>
            <a:ext cx="12039600" cy="5264903"/>
          </a:xfrm>
          <a:prstGeom prst="rect">
            <a:avLst/>
          </a:prstGeom>
        </p:spPr>
        <p:txBody>
          <a:bodyPr vert="horz" wrap="square" lIns="0" tIns="123825" rIns="0" bIns="0" rtlCol="0">
            <a:spAutoFit/>
          </a:bodyPr>
          <a:lstStyle/>
          <a:p>
            <a:pPr marL="184785" indent="-172720" algn="just">
              <a:buClr>
                <a:srgbClr val="004978"/>
              </a:buClr>
              <a:buChar char="•"/>
              <a:tabLst>
                <a:tab pos="185420" algn="l"/>
              </a:tabLst>
            </a:pPr>
            <a:r>
              <a:rPr sz="2100" dirty="0" smtClean="0">
                <a:latin typeface="+mn-lt"/>
                <a:cs typeface="Arial MT"/>
              </a:rPr>
              <a:t>Cryptography </a:t>
            </a:r>
            <a:r>
              <a:rPr sz="2100" dirty="0">
                <a:latin typeface="+mn-lt"/>
                <a:cs typeface="Arial MT"/>
              </a:rPr>
              <a:t>remains under</a:t>
            </a:r>
            <a:r>
              <a:rPr sz="2100" spc="10" dirty="0">
                <a:latin typeface="+mn-lt"/>
                <a:cs typeface="Arial MT"/>
              </a:rPr>
              <a:t> </a:t>
            </a:r>
            <a:r>
              <a:rPr sz="2100" dirty="0">
                <a:latin typeface="+mn-lt"/>
                <a:cs typeface="Arial MT"/>
              </a:rPr>
              <a:t>attack</a:t>
            </a:r>
            <a:r>
              <a:rPr sz="2100" spc="-10" dirty="0">
                <a:latin typeface="+mn-lt"/>
                <a:cs typeface="Arial MT"/>
              </a:rPr>
              <a:t> </a:t>
            </a:r>
            <a:r>
              <a:rPr sz="2100" dirty="0">
                <a:latin typeface="+mn-lt"/>
                <a:cs typeface="Arial MT"/>
              </a:rPr>
              <a:t>by</a:t>
            </a:r>
            <a:r>
              <a:rPr sz="2100" spc="10" dirty="0">
                <a:latin typeface="+mn-lt"/>
                <a:cs typeface="Arial MT"/>
              </a:rPr>
              <a:t> </a:t>
            </a:r>
            <a:r>
              <a:rPr sz="2100" dirty="0">
                <a:latin typeface="+mn-lt"/>
                <a:cs typeface="Arial MT"/>
              </a:rPr>
              <a:t>threat</a:t>
            </a:r>
            <a:r>
              <a:rPr sz="2100" spc="-5" dirty="0">
                <a:latin typeface="+mn-lt"/>
                <a:cs typeface="Arial MT"/>
              </a:rPr>
              <a:t> </a:t>
            </a:r>
            <a:r>
              <a:rPr sz="2100" dirty="0">
                <a:latin typeface="+mn-lt"/>
                <a:cs typeface="Arial MT"/>
              </a:rPr>
              <a:t>actors </a:t>
            </a:r>
            <a:r>
              <a:rPr sz="2100" spc="5" dirty="0">
                <a:latin typeface="+mn-lt"/>
                <a:cs typeface="Arial MT"/>
              </a:rPr>
              <a:t>for</a:t>
            </a:r>
            <a:r>
              <a:rPr sz="2100" spc="-10" dirty="0">
                <a:latin typeface="+mn-lt"/>
                <a:cs typeface="Arial MT"/>
              </a:rPr>
              <a:t> </a:t>
            </a:r>
            <a:r>
              <a:rPr sz="2100" dirty="0">
                <a:latin typeface="+mn-lt"/>
                <a:cs typeface="Arial MT"/>
              </a:rPr>
              <a:t>any</a:t>
            </a:r>
            <a:r>
              <a:rPr sz="2100" spc="5" dirty="0">
                <a:latin typeface="+mn-lt"/>
                <a:cs typeface="Arial MT"/>
              </a:rPr>
              <a:t> </a:t>
            </a:r>
            <a:r>
              <a:rPr sz="2100" spc="-5" dirty="0">
                <a:latin typeface="+mn-lt"/>
                <a:cs typeface="Arial MT"/>
              </a:rPr>
              <a:t>vulnerabilities</a:t>
            </a:r>
            <a:endParaRPr sz="2100" dirty="0">
              <a:latin typeface="+mn-lt"/>
              <a:cs typeface="Arial MT"/>
            </a:endParaRPr>
          </a:p>
          <a:p>
            <a:pPr marL="184785" marR="162560" indent="-172720" algn="just">
              <a:buClr>
                <a:srgbClr val="004978"/>
              </a:buClr>
              <a:buChar char="•"/>
              <a:tabLst>
                <a:tab pos="185420" algn="l"/>
              </a:tabLst>
            </a:pPr>
            <a:r>
              <a:rPr sz="2100" spc="-20" dirty="0" smtClean="0">
                <a:latin typeface="+mn-lt"/>
                <a:cs typeface="Arial MT"/>
              </a:rPr>
              <a:t>Two </a:t>
            </a:r>
            <a:r>
              <a:rPr sz="2100" dirty="0">
                <a:latin typeface="+mn-lt"/>
                <a:cs typeface="Arial MT"/>
              </a:rPr>
              <a:t>of the most common cryptography attacks are </a:t>
            </a:r>
            <a:r>
              <a:rPr sz="2100" b="1" dirty="0">
                <a:latin typeface="+mn-lt"/>
                <a:cs typeface="Arial"/>
              </a:rPr>
              <a:t>algorithm attacks </a:t>
            </a:r>
            <a:r>
              <a:rPr sz="2100" spc="-5" dirty="0">
                <a:latin typeface="+mn-lt"/>
                <a:cs typeface="Arial MT"/>
              </a:rPr>
              <a:t>and </a:t>
            </a:r>
            <a:r>
              <a:rPr sz="2100" b="1" dirty="0">
                <a:latin typeface="+mn-lt"/>
                <a:cs typeface="Arial"/>
              </a:rPr>
              <a:t>collision </a:t>
            </a:r>
            <a:r>
              <a:rPr sz="2100" b="1" spc="-295" dirty="0">
                <a:latin typeface="+mn-lt"/>
                <a:cs typeface="Arial"/>
              </a:rPr>
              <a:t> </a:t>
            </a:r>
            <a:r>
              <a:rPr sz="2100" b="1" dirty="0">
                <a:latin typeface="+mn-lt"/>
                <a:cs typeface="Arial"/>
              </a:rPr>
              <a:t>attacks</a:t>
            </a:r>
            <a:endParaRPr sz="2100" dirty="0">
              <a:latin typeface="+mn-lt"/>
              <a:cs typeface="Arial"/>
            </a:endParaRPr>
          </a:p>
          <a:p>
            <a:pPr marL="184785" indent="-172720" algn="just">
              <a:buClr>
                <a:srgbClr val="004978"/>
              </a:buClr>
              <a:buFont typeface="Arial MT"/>
              <a:buChar char="•"/>
              <a:tabLst>
                <a:tab pos="185420" algn="l"/>
              </a:tabLst>
            </a:pPr>
            <a:r>
              <a:rPr sz="2200" b="1" spc="-5" dirty="0" smtClean="0">
                <a:solidFill>
                  <a:srgbClr val="0070C0"/>
                </a:solidFill>
                <a:latin typeface="+mn-lt"/>
                <a:cs typeface="Arial"/>
              </a:rPr>
              <a:t>Algorithm</a:t>
            </a:r>
            <a:r>
              <a:rPr sz="2200" b="1" spc="-60" dirty="0" smtClean="0">
                <a:solidFill>
                  <a:srgbClr val="0070C0"/>
                </a:solidFill>
                <a:latin typeface="+mn-lt"/>
                <a:cs typeface="Arial"/>
              </a:rPr>
              <a:t> </a:t>
            </a:r>
            <a:r>
              <a:rPr sz="2200" b="1" spc="-10" dirty="0">
                <a:solidFill>
                  <a:srgbClr val="0070C0"/>
                </a:solidFill>
                <a:latin typeface="+mn-lt"/>
                <a:cs typeface="Arial"/>
              </a:rPr>
              <a:t>Attacks</a:t>
            </a:r>
            <a:endParaRPr sz="2200" dirty="0">
              <a:solidFill>
                <a:srgbClr val="0070C0"/>
              </a:solidFill>
              <a:latin typeface="+mn-lt"/>
              <a:cs typeface="Arial"/>
            </a:endParaRPr>
          </a:p>
          <a:p>
            <a:pPr marL="365760" indent="-172720" algn="just">
              <a:buClr>
                <a:srgbClr val="004978"/>
              </a:buClr>
              <a:buChar char="•"/>
              <a:tabLst>
                <a:tab pos="185420" algn="l"/>
              </a:tabLst>
            </a:pPr>
            <a:r>
              <a:rPr lang="en-US" sz="2100" spc="-5" dirty="0" smtClean="0">
                <a:latin typeface="+mn-lt"/>
                <a:cs typeface="Arial MT"/>
              </a:rPr>
              <a:t>Very few threat actors have the advanced skills needed to even attempt to break an algorithm.</a:t>
            </a:r>
          </a:p>
          <a:p>
            <a:pPr marL="365760" indent="-172720" algn="just">
              <a:buClr>
                <a:srgbClr val="004978"/>
              </a:buClr>
              <a:buChar char="•"/>
              <a:tabLst>
                <a:tab pos="185420" algn="l"/>
              </a:tabLst>
            </a:pPr>
            <a:r>
              <a:rPr sz="2100" spc="-5" dirty="0" smtClean="0">
                <a:latin typeface="+mn-lt"/>
                <a:cs typeface="Arial MT"/>
              </a:rPr>
              <a:t>Methods</a:t>
            </a:r>
            <a:r>
              <a:rPr sz="2100" spc="25" dirty="0" smtClean="0">
                <a:latin typeface="+mn-lt"/>
                <a:cs typeface="Arial MT"/>
              </a:rPr>
              <a:t> </a:t>
            </a:r>
            <a:r>
              <a:rPr sz="2100" dirty="0" smtClean="0">
                <a:latin typeface="+mn-lt"/>
                <a:cs typeface="Arial MT"/>
              </a:rPr>
              <a:t>attackers</a:t>
            </a:r>
            <a:r>
              <a:rPr sz="2100" spc="-30" dirty="0" smtClean="0">
                <a:latin typeface="+mn-lt"/>
                <a:cs typeface="Arial MT"/>
              </a:rPr>
              <a:t> </a:t>
            </a:r>
            <a:r>
              <a:rPr sz="2100" dirty="0" smtClean="0">
                <a:latin typeface="+mn-lt"/>
                <a:cs typeface="Arial MT"/>
              </a:rPr>
              <a:t>can use to</a:t>
            </a:r>
            <a:r>
              <a:rPr sz="2100" spc="-5" dirty="0" smtClean="0">
                <a:latin typeface="+mn-lt"/>
                <a:cs typeface="Arial MT"/>
              </a:rPr>
              <a:t> </a:t>
            </a:r>
            <a:r>
              <a:rPr sz="2100" dirty="0" smtClean="0">
                <a:latin typeface="+mn-lt"/>
                <a:cs typeface="Arial MT"/>
              </a:rPr>
              <a:t>circumvent</a:t>
            </a:r>
            <a:r>
              <a:rPr sz="2100" spc="15" dirty="0" smtClean="0">
                <a:latin typeface="+mn-lt"/>
                <a:cs typeface="Arial MT"/>
              </a:rPr>
              <a:t> </a:t>
            </a:r>
            <a:r>
              <a:rPr sz="2100" dirty="0" smtClean="0">
                <a:latin typeface="+mn-lt"/>
                <a:cs typeface="Arial MT"/>
              </a:rPr>
              <a:t>strong</a:t>
            </a:r>
            <a:r>
              <a:rPr sz="2100" spc="-15" dirty="0" smtClean="0">
                <a:latin typeface="+mn-lt"/>
                <a:cs typeface="Arial MT"/>
              </a:rPr>
              <a:t> </a:t>
            </a:r>
            <a:r>
              <a:rPr sz="2100" dirty="0" smtClean="0">
                <a:latin typeface="+mn-lt"/>
                <a:cs typeface="Arial MT"/>
              </a:rPr>
              <a:t>algorithms:</a:t>
            </a:r>
          </a:p>
          <a:p>
            <a:pPr marL="355600" lvl="1" indent="-114935" algn="just">
              <a:buClr>
                <a:srgbClr val="FF6200"/>
              </a:buClr>
              <a:buFont typeface="Arial MT"/>
              <a:buChar char="•"/>
              <a:tabLst>
                <a:tab pos="356235" algn="l"/>
              </a:tabLst>
            </a:pPr>
            <a:r>
              <a:rPr lang="en-US" sz="2200" b="1" dirty="0" smtClean="0">
                <a:solidFill>
                  <a:srgbClr val="004978"/>
                </a:solidFill>
                <a:latin typeface="+mn-lt"/>
                <a:cs typeface="Arial"/>
              </a:rPr>
              <a:t> </a:t>
            </a:r>
            <a:r>
              <a:rPr sz="2000" b="1" dirty="0" smtClean="0">
                <a:solidFill>
                  <a:srgbClr val="00B050"/>
                </a:solidFill>
                <a:latin typeface="+mn-lt"/>
                <a:cs typeface="Arial"/>
              </a:rPr>
              <a:t>Known</a:t>
            </a:r>
            <a:r>
              <a:rPr sz="2000" b="1" spc="-35" dirty="0" smtClean="0">
                <a:solidFill>
                  <a:srgbClr val="00B050"/>
                </a:solidFill>
                <a:latin typeface="+mn-lt"/>
                <a:cs typeface="Arial"/>
              </a:rPr>
              <a:t> </a:t>
            </a:r>
            <a:r>
              <a:rPr sz="2000" b="1" i="1" dirty="0">
                <a:solidFill>
                  <a:srgbClr val="00B050"/>
                </a:solidFill>
                <a:latin typeface="+mn-lt"/>
                <a:cs typeface="Arial"/>
              </a:rPr>
              <a:t>ciphertext</a:t>
            </a:r>
            <a:r>
              <a:rPr sz="2000" b="1" i="1" spc="-30" dirty="0">
                <a:solidFill>
                  <a:srgbClr val="00B050"/>
                </a:solidFill>
                <a:latin typeface="+mn-lt"/>
                <a:cs typeface="Arial"/>
              </a:rPr>
              <a:t> </a:t>
            </a:r>
            <a:r>
              <a:rPr sz="2000" b="1" i="1" dirty="0">
                <a:solidFill>
                  <a:srgbClr val="00B050"/>
                </a:solidFill>
                <a:latin typeface="+mn-lt"/>
                <a:cs typeface="Arial"/>
              </a:rPr>
              <a:t>attacks</a:t>
            </a:r>
            <a:endParaRPr sz="2000" dirty="0">
              <a:solidFill>
                <a:srgbClr val="00B050"/>
              </a:solidFill>
              <a:latin typeface="+mn-lt"/>
              <a:cs typeface="Arial"/>
            </a:endParaRPr>
          </a:p>
          <a:p>
            <a:pPr marL="731520" marR="140335" lvl="2" indent="-172720" algn="just">
              <a:buClr>
                <a:srgbClr val="004978"/>
              </a:buClr>
              <a:buChar char="•"/>
              <a:tabLst>
                <a:tab pos="185420" algn="l"/>
              </a:tabLst>
            </a:pPr>
            <a:r>
              <a:rPr lang="en-US" sz="1600" dirty="0">
                <a:latin typeface="+mn-lt"/>
                <a:cs typeface="Arial MT"/>
              </a:rPr>
              <a:t> Cryptography prevents threat actors from knowing the plaintext or the key.</a:t>
            </a:r>
          </a:p>
          <a:p>
            <a:pPr marL="731520" marR="140335" lvl="2" indent="-172720" algn="just">
              <a:buClr>
                <a:srgbClr val="004978"/>
              </a:buClr>
              <a:buChar char="•"/>
              <a:tabLst>
                <a:tab pos="185420" algn="l"/>
              </a:tabLst>
            </a:pPr>
            <a:r>
              <a:rPr lang="en-US" sz="1600" dirty="0">
                <a:latin typeface="+mn-lt"/>
                <a:cs typeface="Arial MT"/>
              </a:rPr>
              <a:t> The only item they can see is the </a:t>
            </a:r>
            <a:r>
              <a:rPr lang="en-US" sz="1600" dirty="0" err="1">
                <a:latin typeface="+mn-lt"/>
                <a:cs typeface="Arial MT"/>
              </a:rPr>
              <a:t>ciphertext</a:t>
            </a:r>
            <a:r>
              <a:rPr lang="en-US" sz="1600" dirty="0">
                <a:latin typeface="+mn-lt"/>
                <a:cs typeface="Arial MT"/>
              </a:rPr>
              <a:t> itself.</a:t>
            </a:r>
          </a:p>
          <a:p>
            <a:pPr marL="731520" marR="140335" lvl="2" indent="-172720" algn="just">
              <a:buClr>
                <a:srgbClr val="004978"/>
              </a:buClr>
              <a:buChar char="•"/>
              <a:tabLst>
                <a:tab pos="185420" algn="l"/>
              </a:tabLst>
            </a:pPr>
            <a:r>
              <a:rPr lang="en-US" sz="1600" dirty="0">
                <a:latin typeface="+mn-lt"/>
                <a:cs typeface="Arial MT"/>
              </a:rPr>
              <a:t> </a:t>
            </a:r>
            <a:r>
              <a:rPr sz="1600" dirty="0">
                <a:latin typeface="+mn-lt"/>
                <a:cs typeface="Arial MT"/>
              </a:rPr>
              <a:t>Statistical tools can be used to attempt to discover a pattern in the </a:t>
            </a:r>
            <a:r>
              <a:rPr sz="1600" dirty="0" err="1">
                <a:latin typeface="+mn-lt"/>
                <a:cs typeface="Arial MT"/>
              </a:rPr>
              <a:t>ciphertexts</a:t>
            </a:r>
            <a:r>
              <a:rPr sz="1600" dirty="0">
                <a:latin typeface="+mn-lt"/>
                <a:cs typeface="Arial MT"/>
              </a:rPr>
              <a:t>, which can then be used to reveal the plaintext or key</a:t>
            </a:r>
            <a:endParaRPr lang="en-US" sz="1600" dirty="0">
              <a:latin typeface="+mn-lt"/>
              <a:cs typeface="Arial MT"/>
            </a:endParaRPr>
          </a:p>
          <a:p>
            <a:pPr marL="548640" lvl="1" indent="-114935" algn="just">
              <a:buClr>
                <a:srgbClr val="FF6200"/>
              </a:buClr>
              <a:buFont typeface="Arial MT"/>
              <a:buChar char="•"/>
              <a:tabLst>
                <a:tab pos="356235" algn="l"/>
              </a:tabLst>
            </a:pPr>
            <a:r>
              <a:rPr lang="en-US" sz="2000" b="1" dirty="0">
                <a:solidFill>
                  <a:srgbClr val="00B050"/>
                </a:solidFill>
                <a:latin typeface="+mn-lt"/>
                <a:cs typeface="Arial"/>
              </a:rPr>
              <a:t> </a:t>
            </a:r>
            <a:r>
              <a:rPr lang="en-US" sz="2000" b="1" dirty="0" smtClean="0">
                <a:solidFill>
                  <a:srgbClr val="00B050"/>
                </a:solidFill>
                <a:latin typeface="+mn-lt"/>
                <a:cs typeface="Arial"/>
              </a:rPr>
              <a:t>Downgrade Attack</a:t>
            </a:r>
            <a:endParaRPr lang="en-US" sz="2000" b="1" dirty="0">
              <a:solidFill>
                <a:srgbClr val="00B050"/>
              </a:solidFill>
              <a:latin typeface="+mn-lt"/>
              <a:cs typeface="Arial"/>
            </a:endParaRPr>
          </a:p>
          <a:p>
            <a:pPr marL="731520" marR="140335" lvl="2" indent="-172720" algn="just">
              <a:buClr>
                <a:srgbClr val="004978"/>
              </a:buClr>
              <a:buChar char="•"/>
              <a:tabLst>
                <a:tab pos="185420" algn="l"/>
              </a:tabLst>
            </a:pPr>
            <a:r>
              <a:rPr lang="en-US" sz="1600" dirty="0">
                <a:latin typeface="+mn-lt"/>
                <a:cs typeface="Arial MT"/>
              </a:rPr>
              <a:t> An attacker forces the system to abandon the current higher security mode of operation and instead “fall back” to implementing an older and less secure mode. The threat actor can then attack the weaker mode </a:t>
            </a:r>
          </a:p>
          <a:p>
            <a:pPr marL="548640" lvl="1" indent="-114935" algn="just">
              <a:buClr>
                <a:srgbClr val="FF6200"/>
              </a:buClr>
              <a:buFont typeface="Arial MT"/>
              <a:buChar char="•"/>
              <a:tabLst>
                <a:tab pos="356235" algn="l"/>
              </a:tabLst>
            </a:pPr>
            <a:r>
              <a:rPr lang="en-US" sz="2000" b="1" dirty="0" smtClean="0">
                <a:solidFill>
                  <a:srgbClr val="00B050"/>
                </a:solidFill>
                <a:latin typeface="+mn-lt"/>
                <a:cs typeface="Arial"/>
              </a:rPr>
              <a:t>Attacks Based on Misconfigurations</a:t>
            </a:r>
            <a:endParaRPr lang="en-US" sz="2000" b="1" dirty="0">
              <a:solidFill>
                <a:srgbClr val="00B050"/>
              </a:solidFill>
              <a:latin typeface="+mn-lt"/>
              <a:cs typeface="Arial"/>
            </a:endParaRPr>
          </a:p>
          <a:p>
            <a:pPr marL="731520" marR="140335" lvl="2" indent="-172720" algn="just">
              <a:buClr>
                <a:srgbClr val="004978"/>
              </a:buClr>
              <a:buChar char="•"/>
              <a:tabLst>
                <a:tab pos="185420" algn="l"/>
              </a:tabLst>
            </a:pPr>
            <a:r>
              <a:rPr lang="en-US" sz="1600" dirty="0">
                <a:latin typeface="+mn-lt"/>
                <a:cs typeface="Arial MT"/>
              </a:rPr>
              <a:t> Result of incorrect choices or misconfigurations of the cryptography options.</a:t>
            </a:r>
          </a:p>
          <a:p>
            <a:pPr marL="184785" indent="-172720" algn="just">
              <a:buClr>
                <a:srgbClr val="004978"/>
              </a:buClr>
              <a:buFont typeface="Arial MT"/>
              <a:buChar char="•"/>
              <a:tabLst>
                <a:tab pos="185420" algn="l"/>
              </a:tabLst>
            </a:pPr>
            <a:r>
              <a:rPr lang="en-US" sz="2200" b="1" spc="-5" dirty="0" smtClean="0">
                <a:solidFill>
                  <a:srgbClr val="0070C0"/>
                </a:solidFill>
                <a:latin typeface="+mn-lt"/>
                <a:cs typeface="Arial"/>
              </a:rPr>
              <a:t>Collision Attacks</a:t>
            </a:r>
            <a:endParaRPr lang="en-US" sz="2200" b="1" spc="-5" dirty="0">
              <a:solidFill>
                <a:srgbClr val="0070C0"/>
              </a:solidFill>
              <a:latin typeface="+mn-lt"/>
              <a:cs typeface="Arial"/>
            </a:endParaRPr>
          </a:p>
          <a:p>
            <a:pPr marL="731520" indent="-172720" algn="just">
              <a:buClr>
                <a:srgbClr val="004978"/>
              </a:buClr>
              <a:buChar char="•"/>
              <a:tabLst>
                <a:tab pos="185420" algn="l"/>
              </a:tabLst>
            </a:pPr>
            <a:r>
              <a:rPr lang="en-US" sz="1600" dirty="0">
                <a:latin typeface="+mn-lt"/>
                <a:cs typeface="Arial MT"/>
              </a:rPr>
              <a:t>When two files have the same digest this is known as a collision.</a:t>
            </a:r>
          </a:p>
          <a:p>
            <a:pPr marL="731520" indent="-172720" algn="just">
              <a:buClr>
                <a:srgbClr val="004978"/>
              </a:buClr>
              <a:buChar char="•"/>
              <a:tabLst>
                <a:tab pos="185420" algn="l"/>
              </a:tabLst>
            </a:pPr>
            <a:r>
              <a:rPr lang="en-US" sz="1600" dirty="0">
                <a:latin typeface="+mn-lt"/>
                <a:cs typeface="Arial MT"/>
              </a:rPr>
              <a:t> attacker could infiltrate a website and post a malicious file for download, but when the digest was generated for the malicious file, it created the same digest as the one posted for the legitimate file.</a:t>
            </a:r>
            <a:endParaRPr sz="1600" dirty="0">
              <a:latin typeface="+mn-lt"/>
              <a:cs typeface="Arial MT"/>
            </a:endParaRPr>
          </a:p>
        </p:txBody>
      </p:sp>
      <p:sp>
        <p:nvSpPr>
          <p:cNvPr id="11" name="object 6"/>
          <p:cNvSpPr txBox="1">
            <a:spLocks/>
          </p:cNvSpPr>
          <p:nvPr/>
        </p:nvSpPr>
        <p:spPr>
          <a:xfrm>
            <a:off x="76200" y="6691288"/>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a:t>
            </a:r>
            <a:r>
              <a:rPr lang="en-US" sz="1000" dirty="0" smtClean="0"/>
              <a:t>                               </a:t>
            </a:r>
            <a:r>
              <a:rPr lang="en-US" sz="1000" dirty="0"/>
              <a:t>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12731221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982200" cy="444352"/>
          </a:xfrm>
          <a:prstGeom prst="rect">
            <a:avLst/>
          </a:prstGeom>
        </p:spPr>
        <p:txBody>
          <a:bodyPr vert="horz" wrap="square" lIns="0" tIns="13335" rIns="0" bIns="0" rtlCol="0">
            <a:spAutoFit/>
          </a:bodyPr>
          <a:lstStyle/>
          <a:p>
            <a:pPr marL="12700">
              <a:lnSpc>
                <a:spcPct val="100000"/>
              </a:lnSpc>
              <a:spcBef>
                <a:spcPts val="105"/>
              </a:spcBef>
            </a:pPr>
            <a:r>
              <a:rPr lang="en-US" sz="2700" dirty="0">
                <a:latin typeface="+mn-lt"/>
              </a:rPr>
              <a:t>Using Cryptography</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3" name="Rectangle 2"/>
          <p:cNvSpPr/>
          <p:nvPr/>
        </p:nvSpPr>
        <p:spPr>
          <a:xfrm>
            <a:off x="103909" y="990600"/>
            <a:ext cx="11707092" cy="1569660"/>
          </a:xfrm>
          <a:prstGeom prst="rect">
            <a:avLst/>
          </a:prstGeom>
        </p:spPr>
        <p:txBody>
          <a:bodyPr wrap="square">
            <a:spAutoFit/>
          </a:bodyPr>
          <a:lstStyle/>
          <a:p>
            <a:pPr algn="just"/>
            <a:r>
              <a:rPr lang="en-US" sz="2400" b="0" i="0" u="none" strike="noStrike" baseline="0" dirty="0" smtClean="0">
                <a:solidFill>
                  <a:srgbClr val="000000"/>
                </a:solidFill>
                <a:latin typeface="+mn-lt"/>
              </a:rPr>
              <a:t>Cryptography can be applied through either: </a:t>
            </a:r>
          </a:p>
          <a:p>
            <a:pPr marL="584200" lvl="2" indent="-342900" algn="just">
              <a:buClr>
                <a:srgbClr val="000000"/>
              </a:buClr>
              <a:buFont typeface="Arial" panose="020B0604020202020204" pitchFamily="34" charset="0"/>
              <a:buChar char="•"/>
              <a:tabLst>
                <a:tab pos="584835" algn="l"/>
              </a:tabLst>
            </a:pPr>
            <a:r>
              <a:rPr lang="en-US" sz="2400" b="1" spc="-5" dirty="0">
                <a:solidFill>
                  <a:srgbClr val="004978"/>
                </a:solidFill>
                <a:latin typeface="+mn-lt"/>
                <a:cs typeface="Arial MT"/>
              </a:rPr>
              <a:t>S</a:t>
            </a:r>
            <a:r>
              <a:rPr lang="en-US" sz="2400" b="1" spc="-5" dirty="0" smtClean="0">
                <a:solidFill>
                  <a:srgbClr val="004978"/>
                </a:solidFill>
                <a:latin typeface="+mn-lt"/>
                <a:cs typeface="Arial MT"/>
              </a:rPr>
              <a:t>oftware </a:t>
            </a:r>
            <a:endParaRPr lang="en-US" sz="2400" b="1" spc="-5" dirty="0">
              <a:solidFill>
                <a:srgbClr val="004978"/>
              </a:solidFill>
              <a:latin typeface="+mn-lt"/>
              <a:cs typeface="Arial MT"/>
            </a:endParaRPr>
          </a:p>
          <a:p>
            <a:pPr marL="584200" lvl="2" indent="-342900" algn="just">
              <a:buClr>
                <a:srgbClr val="000000"/>
              </a:buClr>
              <a:buFont typeface="Arial" panose="020B0604020202020204" pitchFamily="34" charset="0"/>
              <a:buChar char="•"/>
              <a:tabLst>
                <a:tab pos="584835" algn="l"/>
              </a:tabLst>
            </a:pPr>
            <a:r>
              <a:rPr lang="en-US" sz="2400" b="1" spc="-5" dirty="0" smtClean="0">
                <a:solidFill>
                  <a:srgbClr val="004978"/>
                </a:solidFill>
                <a:latin typeface="+mn-lt"/>
                <a:cs typeface="Arial MT"/>
              </a:rPr>
              <a:t>Hardware</a:t>
            </a:r>
            <a:r>
              <a:rPr lang="en-US" sz="2400" b="1" spc="-5" dirty="0">
                <a:solidFill>
                  <a:srgbClr val="004978"/>
                </a:solidFill>
                <a:latin typeface="+mn-lt"/>
                <a:cs typeface="Arial MT"/>
              </a:rPr>
              <a:t>. </a:t>
            </a:r>
          </a:p>
          <a:p>
            <a:pPr marL="584200" lvl="2" indent="-342900" algn="just">
              <a:buClr>
                <a:srgbClr val="000000"/>
              </a:buClr>
              <a:buFont typeface="Arial" panose="020B0604020202020204" pitchFamily="34" charset="0"/>
              <a:buChar char="•"/>
              <a:tabLst>
                <a:tab pos="584835" algn="l"/>
              </a:tabLst>
            </a:pPr>
            <a:r>
              <a:rPr lang="en-US" sz="2400" spc="-5" dirty="0">
                <a:solidFill>
                  <a:srgbClr val="004978"/>
                </a:solidFill>
                <a:latin typeface="+mn-lt"/>
                <a:cs typeface="Arial MT"/>
              </a:rPr>
              <a:t>A relatively new technology known as </a:t>
            </a:r>
            <a:r>
              <a:rPr lang="en-US" sz="2400" b="1" spc="-5" dirty="0" err="1">
                <a:solidFill>
                  <a:srgbClr val="004978"/>
                </a:solidFill>
                <a:latin typeface="+mn-lt"/>
                <a:cs typeface="Arial MT"/>
              </a:rPr>
              <a:t>blockchain</a:t>
            </a:r>
            <a:r>
              <a:rPr lang="en-US" sz="2400" b="1" spc="-5" dirty="0">
                <a:solidFill>
                  <a:srgbClr val="004978"/>
                </a:solidFill>
                <a:latin typeface="+mn-lt"/>
                <a:cs typeface="Arial MT"/>
              </a:rPr>
              <a:t> </a:t>
            </a:r>
            <a:r>
              <a:rPr lang="en-US" sz="2400" spc="-5" dirty="0">
                <a:solidFill>
                  <a:srgbClr val="004978"/>
                </a:solidFill>
                <a:latin typeface="+mn-lt"/>
                <a:cs typeface="Arial MT"/>
              </a:rPr>
              <a:t>uses cryptography as its basis.</a:t>
            </a: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32734755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982200" cy="428964"/>
          </a:xfrm>
          <a:prstGeom prst="rect">
            <a:avLst/>
          </a:prstGeom>
        </p:spPr>
        <p:txBody>
          <a:bodyPr vert="horz" wrap="square" lIns="0" tIns="13335" rIns="0" bIns="0" rtlCol="0">
            <a:spAutoFit/>
          </a:bodyPr>
          <a:lstStyle/>
          <a:p>
            <a:pPr marL="12700">
              <a:lnSpc>
                <a:spcPct val="100000"/>
              </a:lnSpc>
              <a:spcBef>
                <a:spcPts val="105"/>
              </a:spcBef>
            </a:pPr>
            <a:r>
              <a:rPr lang="en-US" sz="2700" dirty="0">
                <a:latin typeface="+mn-lt"/>
              </a:rPr>
              <a:t>Using Cryptography </a:t>
            </a:r>
            <a:r>
              <a:rPr lang="en-US" sz="2700" dirty="0" smtClean="0">
                <a:latin typeface="+mn-lt"/>
              </a:rPr>
              <a:t>- </a:t>
            </a:r>
            <a:r>
              <a:rPr lang="en-US" sz="2700" dirty="0" smtClean="0">
                <a:solidFill>
                  <a:srgbClr val="00B050"/>
                </a:solidFill>
                <a:latin typeface="+mn-lt"/>
              </a:rPr>
              <a:t>Encryption </a:t>
            </a:r>
            <a:r>
              <a:rPr lang="en-US" sz="2700" dirty="0">
                <a:solidFill>
                  <a:srgbClr val="00B050"/>
                </a:solidFill>
                <a:latin typeface="+mn-lt"/>
              </a:rPr>
              <a:t>through Software </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5"/>
          <p:cNvSpPr txBox="1"/>
          <p:nvPr/>
        </p:nvSpPr>
        <p:spPr>
          <a:xfrm>
            <a:off x="76200" y="874619"/>
            <a:ext cx="11887200" cy="5416226"/>
          </a:xfrm>
          <a:prstGeom prst="rect">
            <a:avLst/>
          </a:prstGeom>
        </p:spPr>
        <p:txBody>
          <a:bodyPr vert="horz" wrap="square" lIns="0" tIns="133985" rIns="0" bIns="0" rtlCol="0">
            <a:spAutoFit/>
          </a:bodyPr>
          <a:lstStyle/>
          <a:p>
            <a:pPr marL="184785" indent="-172720" algn="just">
              <a:buClr>
                <a:srgbClr val="004978"/>
              </a:buClr>
              <a:buFont typeface="Arial MT"/>
              <a:buChar char="•"/>
              <a:tabLst>
                <a:tab pos="185420" algn="l"/>
              </a:tabLst>
            </a:pPr>
            <a:r>
              <a:rPr sz="2400" b="1" dirty="0" smtClean="0">
                <a:latin typeface="+mn-lt"/>
                <a:cs typeface="Arial"/>
              </a:rPr>
              <a:t>File</a:t>
            </a:r>
            <a:r>
              <a:rPr sz="2400" b="1" spc="-30" dirty="0" smtClean="0">
                <a:latin typeface="+mn-lt"/>
                <a:cs typeface="Arial"/>
              </a:rPr>
              <a:t> </a:t>
            </a:r>
            <a:r>
              <a:rPr sz="2400" b="1" dirty="0">
                <a:latin typeface="+mn-lt"/>
                <a:cs typeface="Arial"/>
              </a:rPr>
              <a:t>and</a:t>
            </a:r>
            <a:r>
              <a:rPr sz="2400" b="1" spc="-10" dirty="0">
                <a:latin typeface="+mn-lt"/>
                <a:cs typeface="Arial"/>
              </a:rPr>
              <a:t> </a:t>
            </a:r>
            <a:r>
              <a:rPr sz="2400" b="1" dirty="0">
                <a:latin typeface="+mn-lt"/>
                <a:cs typeface="Arial"/>
              </a:rPr>
              <a:t>File</a:t>
            </a:r>
            <a:r>
              <a:rPr sz="2400" b="1" spc="-35" dirty="0">
                <a:latin typeface="+mn-lt"/>
                <a:cs typeface="Arial"/>
              </a:rPr>
              <a:t> </a:t>
            </a:r>
            <a:r>
              <a:rPr sz="2400" b="1" spc="-10" dirty="0">
                <a:latin typeface="+mn-lt"/>
                <a:cs typeface="Arial"/>
              </a:rPr>
              <a:t>System</a:t>
            </a:r>
            <a:r>
              <a:rPr sz="2400" b="1" spc="10" dirty="0">
                <a:latin typeface="+mn-lt"/>
                <a:cs typeface="Arial"/>
              </a:rPr>
              <a:t> </a:t>
            </a:r>
            <a:r>
              <a:rPr sz="2400" b="1" spc="-5" dirty="0">
                <a:latin typeface="+mn-lt"/>
                <a:cs typeface="Arial"/>
              </a:rPr>
              <a:t>Cryptography</a:t>
            </a:r>
            <a:endParaRPr sz="2400" dirty="0">
              <a:latin typeface="+mn-lt"/>
              <a:cs typeface="Arial"/>
            </a:endParaRPr>
          </a:p>
          <a:p>
            <a:pPr marL="354965" marR="5080" lvl="1" indent="-114300" algn="just">
              <a:buClr>
                <a:srgbClr val="FF6200"/>
              </a:buClr>
              <a:buChar char="•"/>
              <a:tabLst>
                <a:tab pos="355600" algn="l"/>
              </a:tabLst>
            </a:pPr>
            <a:r>
              <a:rPr lang="en-US" sz="2200" spc="-5" dirty="0" smtClean="0">
                <a:solidFill>
                  <a:srgbClr val="004978"/>
                </a:solidFill>
                <a:latin typeface="+mn-lt"/>
                <a:cs typeface="Arial MT"/>
              </a:rPr>
              <a:t> </a:t>
            </a:r>
            <a:r>
              <a:rPr sz="2200" spc="-5" dirty="0" smtClean="0">
                <a:solidFill>
                  <a:srgbClr val="004978"/>
                </a:solidFill>
                <a:latin typeface="+mn-lt"/>
                <a:cs typeface="Arial MT"/>
              </a:rPr>
              <a:t>Encryption</a:t>
            </a:r>
            <a:r>
              <a:rPr sz="2200" spc="5" dirty="0" smtClean="0">
                <a:solidFill>
                  <a:srgbClr val="004978"/>
                </a:solidFill>
                <a:latin typeface="+mn-lt"/>
                <a:cs typeface="Arial MT"/>
              </a:rPr>
              <a:t> </a:t>
            </a:r>
            <a:r>
              <a:rPr sz="2200" spc="-5" dirty="0">
                <a:solidFill>
                  <a:srgbClr val="004978"/>
                </a:solidFill>
                <a:latin typeface="+mn-lt"/>
                <a:cs typeface="Arial MT"/>
              </a:rPr>
              <a:t>software</a:t>
            </a:r>
            <a:r>
              <a:rPr sz="2200" spc="-15" dirty="0">
                <a:solidFill>
                  <a:srgbClr val="004978"/>
                </a:solidFill>
                <a:latin typeface="+mn-lt"/>
                <a:cs typeface="Arial MT"/>
              </a:rPr>
              <a:t> </a:t>
            </a:r>
            <a:r>
              <a:rPr sz="2200" spc="-5" dirty="0">
                <a:solidFill>
                  <a:srgbClr val="004978"/>
                </a:solidFill>
                <a:latin typeface="+mn-lt"/>
                <a:cs typeface="Arial MT"/>
              </a:rPr>
              <a:t>can be</a:t>
            </a:r>
            <a:r>
              <a:rPr sz="2200" dirty="0">
                <a:solidFill>
                  <a:srgbClr val="004978"/>
                </a:solidFill>
                <a:latin typeface="+mn-lt"/>
                <a:cs typeface="Arial MT"/>
              </a:rPr>
              <a:t> </a:t>
            </a:r>
            <a:r>
              <a:rPr sz="2200" spc="-5" dirty="0">
                <a:solidFill>
                  <a:srgbClr val="004978"/>
                </a:solidFill>
                <a:latin typeface="+mn-lt"/>
                <a:cs typeface="Arial MT"/>
              </a:rPr>
              <a:t>used </a:t>
            </a:r>
            <a:r>
              <a:rPr sz="2200" dirty="0">
                <a:solidFill>
                  <a:srgbClr val="004978"/>
                </a:solidFill>
                <a:latin typeface="+mn-lt"/>
                <a:cs typeface="Arial MT"/>
              </a:rPr>
              <a:t>to</a:t>
            </a:r>
            <a:r>
              <a:rPr sz="2200" spc="5" dirty="0">
                <a:solidFill>
                  <a:srgbClr val="004978"/>
                </a:solidFill>
                <a:latin typeface="+mn-lt"/>
                <a:cs typeface="Arial MT"/>
              </a:rPr>
              <a:t> </a:t>
            </a:r>
            <a:r>
              <a:rPr sz="2200" spc="-5" dirty="0">
                <a:solidFill>
                  <a:srgbClr val="004978"/>
                </a:solidFill>
                <a:latin typeface="+mn-lt"/>
                <a:cs typeface="Arial MT"/>
              </a:rPr>
              <a:t>encrypt</a:t>
            </a:r>
            <a:r>
              <a:rPr sz="2200" spc="5" dirty="0">
                <a:solidFill>
                  <a:srgbClr val="004978"/>
                </a:solidFill>
                <a:latin typeface="+mn-lt"/>
                <a:cs typeface="Arial MT"/>
              </a:rPr>
              <a:t> </a:t>
            </a:r>
            <a:r>
              <a:rPr sz="2200" spc="-5" dirty="0">
                <a:solidFill>
                  <a:srgbClr val="004978"/>
                </a:solidFill>
                <a:latin typeface="+mn-lt"/>
                <a:cs typeface="Arial MT"/>
              </a:rPr>
              <a:t>or</a:t>
            </a:r>
            <a:r>
              <a:rPr sz="2200" spc="10" dirty="0">
                <a:solidFill>
                  <a:srgbClr val="004978"/>
                </a:solidFill>
                <a:latin typeface="+mn-lt"/>
                <a:cs typeface="Arial MT"/>
              </a:rPr>
              <a:t> </a:t>
            </a:r>
            <a:r>
              <a:rPr sz="2200" spc="-5" dirty="0">
                <a:solidFill>
                  <a:srgbClr val="004978"/>
                </a:solidFill>
                <a:latin typeface="+mn-lt"/>
                <a:cs typeface="Arial MT"/>
              </a:rPr>
              <a:t>decrypt</a:t>
            </a:r>
            <a:r>
              <a:rPr sz="2200" dirty="0">
                <a:solidFill>
                  <a:srgbClr val="004978"/>
                </a:solidFill>
                <a:latin typeface="+mn-lt"/>
                <a:cs typeface="Arial MT"/>
              </a:rPr>
              <a:t> files</a:t>
            </a:r>
            <a:r>
              <a:rPr sz="2200" spc="-5" dirty="0">
                <a:solidFill>
                  <a:srgbClr val="004978"/>
                </a:solidFill>
                <a:latin typeface="+mn-lt"/>
                <a:cs typeface="Arial MT"/>
              </a:rPr>
              <a:t> </a:t>
            </a:r>
            <a:r>
              <a:rPr sz="2200" dirty="0">
                <a:solidFill>
                  <a:srgbClr val="004978"/>
                </a:solidFill>
                <a:latin typeface="+mn-lt"/>
                <a:cs typeface="Arial MT"/>
              </a:rPr>
              <a:t>one-by-one </a:t>
            </a:r>
            <a:r>
              <a:rPr sz="2200" spc="-5" dirty="0">
                <a:solidFill>
                  <a:srgbClr val="004978"/>
                </a:solidFill>
                <a:latin typeface="+mn-lt"/>
                <a:cs typeface="Arial MT"/>
              </a:rPr>
              <a:t>(a </a:t>
            </a:r>
            <a:r>
              <a:rPr sz="2200" spc="-320" dirty="0">
                <a:solidFill>
                  <a:srgbClr val="004978"/>
                </a:solidFill>
                <a:latin typeface="+mn-lt"/>
                <a:cs typeface="Arial MT"/>
              </a:rPr>
              <a:t> </a:t>
            </a:r>
            <a:r>
              <a:rPr sz="2200" dirty="0">
                <a:solidFill>
                  <a:srgbClr val="004978"/>
                </a:solidFill>
                <a:latin typeface="+mn-lt"/>
                <a:cs typeface="Arial MT"/>
              </a:rPr>
              <a:t>cumbersome</a:t>
            </a:r>
            <a:r>
              <a:rPr sz="2200" spc="-35" dirty="0">
                <a:solidFill>
                  <a:srgbClr val="004978"/>
                </a:solidFill>
                <a:latin typeface="+mn-lt"/>
                <a:cs typeface="Arial MT"/>
              </a:rPr>
              <a:t> </a:t>
            </a:r>
            <a:r>
              <a:rPr sz="2200" spc="-5" dirty="0">
                <a:solidFill>
                  <a:srgbClr val="004978"/>
                </a:solidFill>
                <a:latin typeface="+mn-lt"/>
                <a:cs typeface="Arial MT"/>
              </a:rPr>
              <a:t>process)</a:t>
            </a:r>
            <a:endParaRPr sz="2200" dirty="0">
              <a:latin typeface="+mn-lt"/>
              <a:cs typeface="Arial MT"/>
            </a:endParaRPr>
          </a:p>
          <a:p>
            <a:pPr marL="355600" lvl="1" indent="-114935" algn="just">
              <a:buClr>
                <a:srgbClr val="FF6200"/>
              </a:buClr>
              <a:buChar char="•"/>
              <a:tabLst>
                <a:tab pos="355600" algn="l"/>
              </a:tabLst>
            </a:pPr>
            <a:r>
              <a:rPr lang="en-US" sz="2200" dirty="0" smtClean="0">
                <a:solidFill>
                  <a:srgbClr val="004978"/>
                </a:solidFill>
                <a:latin typeface="+mn-lt"/>
                <a:cs typeface="Arial MT"/>
              </a:rPr>
              <a:t> </a:t>
            </a:r>
            <a:r>
              <a:rPr sz="2200" dirty="0" smtClean="0">
                <a:solidFill>
                  <a:srgbClr val="004978"/>
                </a:solidFill>
                <a:latin typeface="+mn-lt"/>
                <a:cs typeface="Arial MT"/>
              </a:rPr>
              <a:t>Protecting</a:t>
            </a:r>
            <a:r>
              <a:rPr sz="2200" spc="-20" dirty="0" smtClean="0">
                <a:solidFill>
                  <a:srgbClr val="004978"/>
                </a:solidFill>
                <a:latin typeface="+mn-lt"/>
                <a:cs typeface="Arial MT"/>
              </a:rPr>
              <a:t> </a:t>
            </a:r>
            <a:r>
              <a:rPr sz="2200" spc="-5" dirty="0">
                <a:solidFill>
                  <a:srgbClr val="004978"/>
                </a:solidFill>
                <a:latin typeface="+mn-lt"/>
                <a:cs typeface="Arial MT"/>
              </a:rPr>
              <a:t>groups</a:t>
            </a:r>
            <a:r>
              <a:rPr sz="2200" dirty="0">
                <a:solidFill>
                  <a:srgbClr val="004978"/>
                </a:solidFill>
                <a:latin typeface="+mn-lt"/>
                <a:cs typeface="Arial MT"/>
              </a:rPr>
              <a:t> of</a:t>
            </a:r>
            <a:r>
              <a:rPr sz="2200" spc="-5" dirty="0">
                <a:solidFill>
                  <a:srgbClr val="004978"/>
                </a:solidFill>
                <a:latin typeface="+mn-lt"/>
                <a:cs typeface="Arial MT"/>
              </a:rPr>
              <a:t> </a:t>
            </a:r>
            <a:r>
              <a:rPr sz="2200" dirty="0">
                <a:solidFill>
                  <a:srgbClr val="004978"/>
                </a:solidFill>
                <a:latin typeface="+mn-lt"/>
                <a:cs typeface="Arial MT"/>
              </a:rPr>
              <a:t>files</a:t>
            </a:r>
            <a:r>
              <a:rPr sz="2200" spc="-10" dirty="0">
                <a:solidFill>
                  <a:srgbClr val="004978"/>
                </a:solidFill>
                <a:latin typeface="+mn-lt"/>
                <a:cs typeface="Arial MT"/>
              </a:rPr>
              <a:t> </a:t>
            </a:r>
            <a:r>
              <a:rPr sz="2200" spc="-5" dirty="0">
                <a:solidFill>
                  <a:srgbClr val="004978"/>
                </a:solidFill>
                <a:latin typeface="+mn-lt"/>
                <a:cs typeface="Arial MT"/>
              </a:rPr>
              <a:t>can </a:t>
            </a:r>
            <a:r>
              <a:rPr sz="2200" dirty="0">
                <a:solidFill>
                  <a:srgbClr val="004978"/>
                </a:solidFill>
                <a:latin typeface="+mn-lt"/>
                <a:cs typeface="Arial MT"/>
              </a:rPr>
              <a:t>take</a:t>
            </a:r>
            <a:r>
              <a:rPr sz="2200" spc="-20" dirty="0">
                <a:solidFill>
                  <a:srgbClr val="004978"/>
                </a:solidFill>
                <a:latin typeface="+mn-lt"/>
                <a:cs typeface="Arial MT"/>
              </a:rPr>
              <a:t> </a:t>
            </a:r>
            <a:r>
              <a:rPr sz="2200" spc="-5" dirty="0">
                <a:solidFill>
                  <a:srgbClr val="004978"/>
                </a:solidFill>
                <a:latin typeface="+mn-lt"/>
                <a:cs typeface="Arial MT"/>
              </a:rPr>
              <a:t>advantage</a:t>
            </a:r>
            <a:r>
              <a:rPr sz="2200" spc="5" dirty="0">
                <a:solidFill>
                  <a:srgbClr val="004978"/>
                </a:solidFill>
                <a:latin typeface="+mn-lt"/>
                <a:cs typeface="Arial MT"/>
              </a:rPr>
              <a:t> </a:t>
            </a:r>
            <a:r>
              <a:rPr sz="2200" dirty="0">
                <a:solidFill>
                  <a:srgbClr val="004978"/>
                </a:solidFill>
                <a:latin typeface="+mn-lt"/>
                <a:cs typeface="Arial MT"/>
              </a:rPr>
              <a:t>of</a:t>
            </a:r>
            <a:r>
              <a:rPr sz="2200" spc="-10" dirty="0">
                <a:solidFill>
                  <a:srgbClr val="004978"/>
                </a:solidFill>
                <a:latin typeface="+mn-lt"/>
                <a:cs typeface="Arial MT"/>
              </a:rPr>
              <a:t> </a:t>
            </a:r>
            <a:r>
              <a:rPr sz="2200" dirty="0">
                <a:solidFill>
                  <a:srgbClr val="004978"/>
                </a:solidFill>
                <a:latin typeface="+mn-lt"/>
                <a:cs typeface="Arial MT"/>
              </a:rPr>
              <a:t>the</a:t>
            </a:r>
            <a:r>
              <a:rPr sz="2200" spc="-20" dirty="0">
                <a:solidFill>
                  <a:srgbClr val="004978"/>
                </a:solidFill>
                <a:latin typeface="+mn-lt"/>
                <a:cs typeface="Arial MT"/>
              </a:rPr>
              <a:t> </a:t>
            </a:r>
            <a:r>
              <a:rPr sz="2200" dirty="0">
                <a:solidFill>
                  <a:srgbClr val="004978"/>
                </a:solidFill>
                <a:latin typeface="+mn-lt"/>
                <a:cs typeface="Arial MT"/>
              </a:rPr>
              <a:t>OS’s</a:t>
            </a:r>
            <a:r>
              <a:rPr sz="2200" spc="5" dirty="0">
                <a:solidFill>
                  <a:srgbClr val="004978"/>
                </a:solidFill>
                <a:latin typeface="+mn-lt"/>
                <a:cs typeface="Arial MT"/>
              </a:rPr>
              <a:t> </a:t>
            </a:r>
            <a:r>
              <a:rPr sz="2200" dirty="0">
                <a:solidFill>
                  <a:srgbClr val="004978"/>
                </a:solidFill>
                <a:latin typeface="+mn-lt"/>
                <a:cs typeface="Arial MT"/>
              </a:rPr>
              <a:t>file</a:t>
            </a:r>
            <a:r>
              <a:rPr sz="2200" spc="-20" dirty="0">
                <a:solidFill>
                  <a:srgbClr val="004978"/>
                </a:solidFill>
                <a:latin typeface="+mn-lt"/>
                <a:cs typeface="Arial MT"/>
              </a:rPr>
              <a:t> </a:t>
            </a:r>
            <a:r>
              <a:rPr sz="2200" spc="-5" dirty="0">
                <a:solidFill>
                  <a:srgbClr val="004978"/>
                </a:solidFill>
                <a:latin typeface="+mn-lt"/>
                <a:cs typeface="Arial MT"/>
              </a:rPr>
              <a:t>system</a:t>
            </a:r>
            <a:endParaRPr sz="2200" dirty="0">
              <a:latin typeface="+mn-lt"/>
              <a:cs typeface="Arial MT"/>
            </a:endParaRPr>
          </a:p>
          <a:p>
            <a:pPr marL="354965" marR="50165" lvl="1" indent="-114300" algn="just">
              <a:buClr>
                <a:srgbClr val="FF6200"/>
              </a:buClr>
              <a:buFont typeface="Arial MT"/>
              <a:buChar char="•"/>
              <a:tabLst>
                <a:tab pos="355600" algn="l"/>
              </a:tabLst>
            </a:pPr>
            <a:r>
              <a:rPr lang="en-US" sz="2200" b="1" spc="-5" dirty="0" smtClean="0">
                <a:solidFill>
                  <a:srgbClr val="004978"/>
                </a:solidFill>
                <a:latin typeface="+mn-lt"/>
                <a:cs typeface="Arial"/>
              </a:rPr>
              <a:t> </a:t>
            </a:r>
            <a:r>
              <a:rPr sz="2200" b="1" spc="-5" dirty="0" smtClean="0">
                <a:solidFill>
                  <a:srgbClr val="004978"/>
                </a:solidFill>
                <a:latin typeface="+mn-lt"/>
                <a:cs typeface="Arial"/>
              </a:rPr>
              <a:t>Third-party </a:t>
            </a:r>
            <a:r>
              <a:rPr sz="2200" b="1" dirty="0">
                <a:solidFill>
                  <a:srgbClr val="004978"/>
                </a:solidFill>
                <a:latin typeface="+mn-lt"/>
                <a:cs typeface="Arial"/>
              </a:rPr>
              <a:t>software </a:t>
            </a:r>
            <a:r>
              <a:rPr sz="2200" dirty="0">
                <a:solidFill>
                  <a:srgbClr val="004978"/>
                </a:solidFill>
                <a:latin typeface="+mn-lt"/>
                <a:cs typeface="Arial MT"/>
              </a:rPr>
              <a:t>tools available </a:t>
            </a:r>
            <a:r>
              <a:rPr sz="2200" spc="5" dirty="0">
                <a:solidFill>
                  <a:srgbClr val="004978"/>
                </a:solidFill>
                <a:latin typeface="+mn-lt"/>
                <a:cs typeface="Arial MT"/>
              </a:rPr>
              <a:t>for </a:t>
            </a:r>
            <a:r>
              <a:rPr sz="2200" dirty="0">
                <a:solidFill>
                  <a:srgbClr val="004978"/>
                </a:solidFill>
                <a:latin typeface="+mn-lt"/>
                <a:cs typeface="Arial MT"/>
              </a:rPr>
              <a:t>encryption include </a:t>
            </a:r>
            <a:r>
              <a:rPr sz="2200" spc="-5" dirty="0">
                <a:solidFill>
                  <a:srgbClr val="004978"/>
                </a:solidFill>
                <a:latin typeface="+mn-lt"/>
                <a:cs typeface="Arial MT"/>
              </a:rPr>
              <a:t>GNU Privacy </a:t>
            </a:r>
            <a:r>
              <a:rPr sz="2200" spc="-320" dirty="0">
                <a:solidFill>
                  <a:srgbClr val="004978"/>
                </a:solidFill>
                <a:latin typeface="+mn-lt"/>
                <a:cs typeface="Arial MT"/>
              </a:rPr>
              <a:t> </a:t>
            </a:r>
            <a:r>
              <a:rPr sz="2200" dirty="0">
                <a:solidFill>
                  <a:srgbClr val="004978"/>
                </a:solidFill>
                <a:latin typeface="+mn-lt"/>
                <a:cs typeface="Arial MT"/>
              </a:rPr>
              <a:t>Guard</a:t>
            </a:r>
            <a:r>
              <a:rPr sz="2200" spc="-10" dirty="0">
                <a:solidFill>
                  <a:srgbClr val="004978"/>
                </a:solidFill>
                <a:latin typeface="+mn-lt"/>
                <a:cs typeface="Arial MT"/>
              </a:rPr>
              <a:t> </a:t>
            </a:r>
            <a:r>
              <a:rPr sz="2200" spc="-5" dirty="0">
                <a:solidFill>
                  <a:srgbClr val="004978"/>
                </a:solidFill>
                <a:latin typeface="+mn-lt"/>
                <a:cs typeface="Arial MT"/>
              </a:rPr>
              <a:t>(GNuPG),</a:t>
            </a:r>
            <a:r>
              <a:rPr sz="2200" spc="-85" dirty="0">
                <a:solidFill>
                  <a:srgbClr val="004978"/>
                </a:solidFill>
                <a:latin typeface="+mn-lt"/>
                <a:cs typeface="Arial MT"/>
              </a:rPr>
              <a:t> </a:t>
            </a:r>
            <a:r>
              <a:rPr sz="2200" spc="-5" dirty="0">
                <a:solidFill>
                  <a:srgbClr val="004978"/>
                </a:solidFill>
                <a:latin typeface="+mn-lt"/>
                <a:cs typeface="Arial MT"/>
              </a:rPr>
              <a:t>AxCrypt,</a:t>
            </a:r>
            <a:r>
              <a:rPr sz="2200" spc="15" dirty="0">
                <a:solidFill>
                  <a:srgbClr val="004978"/>
                </a:solidFill>
                <a:latin typeface="+mn-lt"/>
                <a:cs typeface="Arial MT"/>
              </a:rPr>
              <a:t> </a:t>
            </a:r>
            <a:r>
              <a:rPr sz="2200" dirty="0">
                <a:solidFill>
                  <a:srgbClr val="004978"/>
                </a:solidFill>
                <a:latin typeface="+mn-lt"/>
                <a:cs typeface="Arial MT"/>
              </a:rPr>
              <a:t>Folder</a:t>
            </a:r>
            <a:r>
              <a:rPr sz="2200" spc="-15" dirty="0">
                <a:solidFill>
                  <a:srgbClr val="004978"/>
                </a:solidFill>
                <a:latin typeface="+mn-lt"/>
                <a:cs typeface="Arial MT"/>
              </a:rPr>
              <a:t> </a:t>
            </a:r>
            <a:r>
              <a:rPr sz="2200" dirty="0">
                <a:solidFill>
                  <a:srgbClr val="004978"/>
                </a:solidFill>
                <a:latin typeface="+mn-lt"/>
                <a:cs typeface="Arial MT"/>
              </a:rPr>
              <a:t>Lock,</a:t>
            </a:r>
            <a:r>
              <a:rPr sz="2200" spc="-10" dirty="0">
                <a:solidFill>
                  <a:srgbClr val="004978"/>
                </a:solidFill>
                <a:latin typeface="+mn-lt"/>
                <a:cs typeface="Arial MT"/>
              </a:rPr>
              <a:t> </a:t>
            </a:r>
            <a:r>
              <a:rPr sz="2200" spc="-5" dirty="0">
                <a:solidFill>
                  <a:srgbClr val="004978"/>
                </a:solidFill>
                <a:latin typeface="+mn-lt"/>
                <a:cs typeface="Arial MT"/>
              </a:rPr>
              <a:t>and</a:t>
            </a:r>
            <a:r>
              <a:rPr sz="2200" spc="-10" dirty="0">
                <a:solidFill>
                  <a:srgbClr val="004978"/>
                </a:solidFill>
                <a:latin typeface="+mn-lt"/>
                <a:cs typeface="Arial MT"/>
              </a:rPr>
              <a:t> </a:t>
            </a:r>
            <a:r>
              <a:rPr sz="2200" spc="-15" dirty="0">
                <a:solidFill>
                  <a:srgbClr val="004978"/>
                </a:solidFill>
                <a:latin typeface="+mn-lt"/>
                <a:cs typeface="Arial MT"/>
              </a:rPr>
              <a:t>VeraCrypt</a:t>
            </a:r>
            <a:endParaRPr sz="2200" dirty="0">
              <a:latin typeface="+mn-lt"/>
              <a:cs typeface="Arial MT"/>
            </a:endParaRPr>
          </a:p>
          <a:p>
            <a:pPr marL="355600" lvl="1" indent="-114935" algn="just">
              <a:buClr>
                <a:srgbClr val="FF6200"/>
              </a:buClr>
              <a:buFont typeface="Arial MT"/>
              <a:buChar char="•"/>
              <a:tabLst>
                <a:tab pos="355600" algn="l"/>
              </a:tabLst>
            </a:pPr>
            <a:r>
              <a:rPr lang="en-US" sz="2200" b="1" dirty="0" smtClean="0">
                <a:solidFill>
                  <a:srgbClr val="004978"/>
                </a:solidFill>
                <a:latin typeface="+mn-lt"/>
                <a:cs typeface="Arial"/>
              </a:rPr>
              <a:t> </a:t>
            </a:r>
            <a:r>
              <a:rPr sz="2200" b="1" dirty="0" smtClean="0">
                <a:solidFill>
                  <a:srgbClr val="004978"/>
                </a:solidFill>
                <a:latin typeface="+mn-lt"/>
                <a:cs typeface="Arial"/>
              </a:rPr>
              <a:t>Operating</a:t>
            </a:r>
            <a:r>
              <a:rPr sz="2200" b="1" spc="-55" dirty="0" smtClean="0">
                <a:solidFill>
                  <a:srgbClr val="004978"/>
                </a:solidFill>
                <a:latin typeface="+mn-lt"/>
                <a:cs typeface="Arial"/>
              </a:rPr>
              <a:t> </a:t>
            </a:r>
            <a:r>
              <a:rPr sz="2200" b="1" spc="-10" dirty="0">
                <a:solidFill>
                  <a:srgbClr val="004978"/>
                </a:solidFill>
                <a:latin typeface="+mn-lt"/>
                <a:cs typeface="Arial"/>
              </a:rPr>
              <a:t>System </a:t>
            </a:r>
            <a:r>
              <a:rPr sz="2200" b="1" spc="-5" dirty="0">
                <a:solidFill>
                  <a:srgbClr val="004978"/>
                </a:solidFill>
                <a:latin typeface="+mn-lt"/>
                <a:cs typeface="Arial"/>
              </a:rPr>
              <a:t>Encryption</a:t>
            </a:r>
            <a:endParaRPr sz="2200" dirty="0">
              <a:latin typeface="+mn-lt"/>
              <a:cs typeface="Arial"/>
            </a:endParaRPr>
          </a:p>
          <a:p>
            <a:pPr marL="584200" marR="204470" lvl="2" indent="-114935" algn="just">
              <a:buClr>
                <a:srgbClr val="000000"/>
              </a:buClr>
              <a:buChar char="•"/>
              <a:tabLst>
                <a:tab pos="584835" algn="l"/>
              </a:tabLst>
            </a:pPr>
            <a:r>
              <a:rPr lang="en-US" sz="2200" spc="-5" dirty="0" smtClean="0">
                <a:solidFill>
                  <a:srgbClr val="004978"/>
                </a:solidFill>
                <a:latin typeface="+mn-lt"/>
                <a:cs typeface="Arial MT"/>
              </a:rPr>
              <a:t> </a:t>
            </a:r>
            <a:r>
              <a:rPr sz="2200" spc="-5" dirty="0" smtClean="0">
                <a:solidFill>
                  <a:srgbClr val="004978"/>
                </a:solidFill>
                <a:latin typeface="+mn-lt"/>
                <a:cs typeface="Arial MT"/>
              </a:rPr>
              <a:t>Microsoft</a:t>
            </a:r>
            <a:r>
              <a:rPr sz="2200" spc="-15" dirty="0" smtClean="0">
                <a:solidFill>
                  <a:srgbClr val="004978"/>
                </a:solidFill>
                <a:latin typeface="+mn-lt"/>
                <a:cs typeface="Arial MT"/>
              </a:rPr>
              <a:t> </a:t>
            </a:r>
            <a:r>
              <a:rPr sz="2200" dirty="0">
                <a:solidFill>
                  <a:srgbClr val="004978"/>
                </a:solidFill>
                <a:latin typeface="+mn-lt"/>
                <a:cs typeface="Arial MT"/>
              </a:rPr>
              <a:t>Windows</a:t>
            </a:r>
            <a:r>
              <a:rPr sz="2200" spc="-15" dirty="0">
                <a:solidFill>
                  <a:srgbClr val="004978"/>
                </a:solidFill>
                <a:latin typeface="+mn-lt"/>
                <a:cs typeface="Arial MT"/>
              </a:rPr>
              <a:t> </a:t>
            </a:r>
            <a:r>
              <a:rPr sz="2200" spc="-5" dirty="0">
                <a:solidFill>
                  <a:srgbClr val="004978"/>
                </a:solidFill>
                <a:latin typeface="+mn-lt"/>
                <a:cs typeface="Arial MT"/>
              </a:rPr>
              <a:t>Encrypting</a:t>
            </a:r>
            <a:r>
              <a:rPr sz="2200" spc="15" dirty="0">
                <a:solidFill>
                  <a:srgbClr val="004978"/>
                </a:solidFill>
                <a:latin typeface="+mn-lt"/>
                <a:cs typeface="Arial MT"/>
              </a:rPr>
              <a:t> </a:t>
            </a:r>
            <a:r>
              <a:rPr sz="2200" spc="-5" dirty="0">
                <a:solidFill>
                  <a:srgbClr val="004978"/>
                </a:solidFill>
                <a:latin typeface="+mn-lt"/>
                <a:cs typeface="Arial MT"/>
              </a:rPr>
              <a:t>File</a:t>
            </a:r>
            <a:r>
              <a:rPr sz="2200" spc="10" dirty="0">
                <a:solidFill>
                  <a:srgbClr val="004978"/>
                </a:solidFill>
                <a:latin typeface="+mn-lt"/>
                <a:cs typeface="Arial MT"/>
              </a:rPr>
              <a:t> </a:t>
            </a:r>
            <a:r>
              <a:rPr sz="2200" spc="-5" dirty="0">
                <a:solidFill>
                  <a:srgbClr val="004978"/>
                </a:solidFill>
                <a:latin typeface="+mn-lt"/>
                <a:cs typeface="Arial MT"/>
              </a:rPr>
              <a:t>System</a:t>
            </a:r>
            <a:r>
              <a:rPr sz="2200" spc="5" dirty="0">
                <a:solidFill>
                  <a:srgbClr val="004978"/>
                </a:solidFill>
                <a:latin typeface="+mn-lt"/>
                <a:cs typeface="Arial MT"/>
              </a:rPr>
              <a:t> </a:t>
            </a:r>
            <a:r>
              <a:rPr sz="2200" dirty="0">
                <a:solidFill>
                  <a:srgbClr val="004978"/>
                </a:solidFill>
                <a:latin typeface="+mn-lt"/>
                <a:cs typeface="Arial MT"/>
              </a:rPr>
              <a:t>(EFS)</a:t>
            </a:r>
            <a:r>
              <a:rPr sz="2200" spc="-10" dirty="0">
                <a:solidFill>
                  <a:srgbClr val="004978"/>
                </a:solidFill>
                <a:latin typeface="+mn-lt"/>
                <a:cs typeface="Arial MT"/>
              </a:rPr>
              <a:t> </a:t>
            </a:r>
            <a:r>
              <a:rPr sz="2200" spc="-5" dirty="0">
                <a:solidFill>
                  <a:srgbClr val="004978"/>
                </a:solidFill>
                <a:latin typeface="+mn-lt"/>
                <a:cs typeface="Arial MT"/>
              </a:rPr>
              <a:t>is</a:t>
            </a:r>
            <a:r>
              <a:rPr sz="2200" spc="10" dirty="0">
                <a:solidFill>
                  <a:srgbClr val="004978"/>
                </a:solidFill>
                <a:latin typeface="+mn-lt"/>
                <a:cs typeface="Arial MT"/>
              </a:rPr>
              <a:t> </a:t>
            </a:r>
            <a:r>
              <a:rPr sz="2200" spc="-5" dirty="0">
                <a:solidFill>
                  <a:srgbClr val="004978"/>
                </a:solidFill>
                <a:latin typeface="+mn-lt"/>
                <a:cs typeface="Arial MT"/>
              </a:rPr>
              <a:t>a</a:t>
            </a:r>
            <a:r>
              <a:rPr sz="2200" spc="10" dirty="0">
                <a:solidFill>
                  <a:srgbClr val="004978"/>
                </a:solidFill>
                <a:latin typeface="+mn-lt"/>
                <a:cs typeface="Arial MT"/>
              </a:rPr>
              <a:t> </a:t>
            </a:r>
            <a:r>
              <a:rPr sz="2200" spc="-5" dirty="0">
                <a:solidFill>
                  <a:srgbClr val="004978"/>
                </a:solidFill>
                <a:latin typeface="+mn-lt"/>
                <a:cs typeface="Arial MT"/>
              </a:rPr>
              <a:t>cryptography </a:t>
            </a:r>
            <a:r>
              <a:rPr sz="2200" spc="-315" dirty="0">
                <a:solidFill>
                  <a:srgbClr val="004978"/>
                </a:solidFill>
                <a:latin typeface="+mn-lt"/>
                <a:cs typeface="Arial MT"/>
              </a:rPr>
              <a:t> </a:t>
            </a:r>
            <a:r>
              <a:rPr sz="2200" spc="-5" dirty="0">
                <a:solidFill>
                  <a:srgbClr val="004978"/>
                </a:solidFill>
                <a:latin typeface="+mn-lt"/>
                <a:cs typeface="Arial MT"/>
              </a:rPr>
              <a:t>system</a:t>
            </a:r>
            <a:r>
              <a:rPr sz="2200" spc="-10" dirty="0">
                <a:solidFill>
                  <a:srgbClr val="004978"/>
                </a:solidFill>
                <a:latin typeface="+mn-lt"/>
                <a:cs typeface="Arial MT"/>
              </a:rPr>
              <a:t> </a:t>
            </a:r>
            <a:r>
              <a:rPr sz="2200" dirty="0">
                <a:solidFill>
                  <a:srgbClr val="004978"/>
                </a:solidFill>
                <a:latin typeface="+mn-lt"/>
                <a:cs typeface="Arial MT"/>
              </a:rPr>
              <a:t>for</a:t>
            </a:r>
            <a:r>
              <a:rPr sz="2200" spc="-15" dirty="0">
                <a:solidFill>
                  <a:srgbClr val="004978"/>
                </a:solidFill>
                <a:latin typeface="+mn-lt"/>
                <a:cs typeface="Arial MT"/>
              </a:rPr>
              <a:t> </a:t>
            </a:r>
            <a:r>
              <a:rPr sz="2200" dirty="0">
                <a:solidFill>
                  <a:srgbClr val="004978"/>
                </a:solidFill>
                <a:latin typeface="+mn-lt"/>
                <a:cs typeface="Arial MT"/>
              </a:rPr>
              <a:t>Windows</a:t>
            </a:r>
            <a:endParaRPr sz="2200" dirty="0">
              <a:latin typeface="+mn-lt"/>
              <a:cs typeface="Arial MT"/>
            </a:endParaRPr>
          </a:p>
          <a:p>
            <a:pPr marL="584200" lvl="2" indent="-115570" algn="just">
              <a:buClr>
                <a:srgbClr val="000000"/>
              </a:buClr>
              <a:buChar char="•"/>
              <a:tabLst>
                <a:tab pos="584835" algn="l"/>
              </a:tabLst>
            </a:pPr>
            <a:r>
              <a:rPr lang="en-US" sz="2200" dirty="0" smtClean="0">
                <a:solidFill>
                  <a:srgbClr val="004978"/>
                </a:solidFill>
                <a:latin typeface="+mn-lt"/>
                <a:cs typeface="Arial MT"/>
              </a:rPr>
              <a:t> </a:t>
            </a:r>
            <a:r>
              <a:rPr sz="2200" dirty="0" smtClean="0">
                <a:solidFill>
                  <a:srgbClr val="004978"/>
                </a:solidFill>
                <a:latin typeface="+mn-lt"/>
                <a:cs typeface="Arial MT"/>
              </a:rPr>
              <a:t>EFS</a:t>
            </a:r>
            <a:r>
              <a:rPr sz="2200" spc="-20" dirty="0" smtClean="0">
                <a:solidFill>
                  <a:srgbClr val="004978"/>
                </a:solidFill>
                <a:latin typeface="+mn-lt"/>
                <a:cs typeface="Arial MT"/>
              </a:rPr>
              <a:t> </a:t>
            </a:r>
            <a:r>
              <a:rPr sz="2200" spc="-5" dirty="0">
                <a:solidFill>
                  <a:srgbClr val="004978"/>
                </a:solidFill>
                <a:latin typeface="+mn-lt"/>
                <a:cs typeface="Arial MT"/>
              </a:rPr>
              <a:t>uses</a:t>
            </a:r>
            <a:r>
              <a:rPr sz="2200" spc="-20" dirty="0">
                <a:solidFill>
                  <a:srgbClr val="004978"/>
                </a:solidFill>
                <a:latin typeface="+mn-lt"/>
                <a:cs typeface="Arial MT"/>
              </a:rPr>
              <a:t> </a:t>
            </a:r>
            <a:r>
              <a:rPr sz="2200" dirty="0">
                <a:solidFill>
                  <a:srgbClr val="004978"/>
                </a:solidFill>
                <a:latin typeface="+mn-lt"/>
                <a:cs typeface="Arial MT"/>
              </a:rPr>
              <a:t>NTFS</a:t>
            </a:r>
            <a:r>
              <a:rPr sz="2200" spc="-30" dirty="0">
                <a:solidFill>
                  <a:srgbClr val="004978"/>
                </a:solidFill>
                <a:latin typeface="+mn-lt"/>
                <a:cs typeface="Arial MT"/>
              </a:rPr>
              <a:t> </a:t>
            </a:r>
            <a:r>
              <a:rPr sz="2200" dirty="0">
                <a:solidFill>
                  <a:srgbClr val="004978"/>
                </a:solidFill>
                <a:latin typeface="+mn-lt"/>
                <a:cs typeface="Arial MT"/>
              </a:rPr>
              <a:t>file</a:t>
            </a:r>
            <a:r>
              <a:rPr sz="2200" spc="-20" dirty="0">
                <a:solidFill>
                  <a:srgbClr val="004978"/>
                </a:solidFill>
                <a:latin typeface="+mn-lt"/>
                <a:cs typeface="Arial MT"/>
              </a:rPr>
              <a:t> </a:t>
            </a:r>
            <a:r>
              <a:rPr sz="2200" spc="-5" dirty="0" smtClean="0">
                <a:solidFill>
                  <a:srgbClr val="004978"/>
                </a:solidFill>
                <a:latin typeface="+mn-lt"/>
                <a:cs typeface="Arial MT"/>
              </a:rPr>
              <a:t>system</a:t>
            </a:r>
            <a:r>
              <a:rPr lang="en-US" sz="2200" spc="-5" dirty="0" smtClean="0">
                <a:solidFill>
                  <a:srgbClr val="004978"/>
                </a:solidFill>
                <a:latin typeface="+mn-lt"/>
                <a:cs typeface="Arial MT"/>
              </a:rPr>
              <a:t>.</a:t>
            </a:r>
          </a:p>
          <a:p>
            <a:pPr marL="584200" lvl="2" indent="-115570" algn="just">
              <a:buClr>
                <a:srgbClr val="000000"/>
              </a:buClr>
              <a:buChar char="•"/>
              <a:tabLst>
                <a:tab pos="584835" algn="l"/>
              </a:tabLst>
            </a:pPr>
            <a:r>
              <a:rPr lang="en-US" sz="2200" spc="-5" dirty="0" smtClean="0">
                <a:solidFill>
                  <a:srgbClr val="004978"/>
                </a:solidFill>
                <a:latin typeface="+mn-lt"/>
                <a:cs typeface="Arial MT"/>
              </a:rPr>
              <a:t> Any </a:t>
            </a:r>
            <a:r>
              <a:rPr lang="en-US" sz="2200" spc="-5" dirty="0">
                <a:solidFill>
                  <a:srgbClr val="004978"/>
                </a:solidFill>
                <a:latin typeface="+mn-lt"/>
                <a:cs typeface="Arial MT"/>
              </a:rPr>
              <a:t>file created in an encrypted folder or added to an encrypted folder is automatically encrypted.</a:t>
            </a:r>
            <a:endParaRPr sz="2200" spc="-5" dirty="0">
              <a:solidFill>
                <a:srgbClr val="004978"/>
              </a:solidFill>
              <a:latin typeface="+mn-lt"/>
              <a:cs typeface="Arial MT"/>
            </a:endParaRPr>
          </a:p>
          <a:p>
            <a:pPr marL="184785" indent="-172720" algn="just">
              <a:lnSpc>
                <a:spcPct val="100000"/>
              </a:lnSpc>
              <a:spcBef>
                <a:spcPts val="1085"/>
              </a:spcBef>
              <a:buClr>
                <a:srgbClr val="004978"/>
              </a:buClr>
              <a:buFont typeface="Arial MT"/>
              <a:buChar char="•"/>
              <a:tabLst>
                <a:tab pos="185420" algn="l"/>
              </a:tabLst>
            </a:pPr>
            <a:r>
              <a:rPr lang="en-US" sz="2400" b="1" dirty="0" smtClean="0">
                <a:latin typeface="+mn-lt"/>
                <a:cs typeface="Arial"/>
              </a:rPr>
              <a:t>Full </a:t>
            </a:r>
            <a:r>
              <a:rPr lang="en-US" sz="2400" b="1" dirty="0">
                <a:latin typeface="+mn-lt"/>
                <a:cs typeface="Arial"/>
              </a:rPr>
              <a:t>Disk Encryption (FDE)</a:t>
            </a:r>
          </a:p>
          <a:p>
            <a:pPr marL="355600" lvl="1" indent="-114935" algn="just">
              <a:buClr>
                <a:srgbClr val="FF6200"/>
              </a:buClr>
              <a:buChar char="•"/>
              <a:tabLst>
                <a:tab pos="355600" algn="l"/>
              </a:tabLst>
            </a:pPr>
            <a:r>
              <a:rPr lang="en-US" sz="2200" dirty="0" smtClean="0">
                <a:solidFill>
                  <a:srgbClr val="004978"/>
                </a:solidFill>
                <a:latin typeface="+mn-lt"/>
                <a:cs typeface="Arial MT"/>
              </a:rPr>
              <a:t> FDE </a:t>
            </a:r>
            <a:r>
              <a:rPr lang="en-US" sz="2200" dirty="0">
                <a:solidFill>
                  <a:srgbClr val="004978"/>
                </a:solidFill>
                <a:latin typeface="+mn-lt"/>
                <a:cs typeface="Arial MT"/>
              </a:rPr>
              <a:t>protects all data on a hard drive</a:t>
            </a:r>
          </a:p>
          <a:p>
            <a:pPr marL="355600" marR="5080" lvl="1" indent="-114935" algn="just">
              <a:buClr>
                <a:srgbClr val="FF6200"/>
              </a:buClr>
              <a:buChar char="•"/>
              <a:tabLst>
                <a:tab pos="355600" algn="l"/>
              </a:tabLst>
            </a:pPr>
            <a:r>
              <a:rPr lang="en-US" sz="2200" dirty="0" smtClean="0">
                <a:solidFill>
                  <a:srgbClr val="004978"/>
                </a:solidFill>
                <a:latin typeface="+mn-lt"/>
                <a:cs typeface="Arial MT"/>
              </a:rPr>
              <a:t> Example</a:t>
            </a:r>
            <a:r>
              <a:rPr lang="en-US" sz="2200" dirty="0">
                <a:solidFill>
                  <a:srgbClr val="004978"/>
                </a:solidFill>
                <a:latin typeface="+mn-lt"/>
                <a:cs typeface="Arial MT"/>
              </a:rPr>
              <a:t>: BitLocker drive encryption software that is included in Microsoft  Windows</a:t>
            </a:r>
          </a:p>
          <a:p>
            <a:pPr marL="355600" lvl="1" indent="-114935" algn="just">
              <a:buClr>
                <a:srgbClr val="FF6200"/>
              </a:buClr>
              <a:buChar char="•"/>
              <a:tabLst>
                <a:tab pos="355600" algn="l"/>
              </a:tabLst>
            </a:pPr>
            <a:r>
              <a:rPr lang="en-US" sz="2200" dirty="0" smtClean="0">
                <a:solidFill>
                  <a:srgbClr val="004978"/>
                </a:solidFill>
                <a:latin typeface="+mn-lt"/>
                <a:cs typeface="Arial MT"/>
              </a:rPr>
              <a:t> BitLocker </a:t>
            </a:r>
            <a:r>
              <a:rPr lang="en-US" sz="2200" dirty="0">
                <a:solidFill>
                  <a:srgbClr val="004978"/>
                </a:solidFill>
                <a:latin typeface="+mn-lt"/>
                <a:cs typeface="Arial MT"/>
              </a:rPr>
              <a:t>encrypts the entire system volume, including the </a:t>
            </a:r>
            <a:r>
              <a:rPr lang="en-US" sz="2200" dirty="0" smtClean="0">
                <a:solidFill>
                  <a:srgbClr val="004978"/>
                </a:solidFill>
                <a:latin typeface="+mn-lt"/>
                <a:cs typeface="Arial MT"/>
              </a:rPr>
              <a:t>Windows Registry</a:t>
            </a:r>
            <a:endParaRPr lang="en-US" sz="2200" dirty="0">
              <a:solidFill>
                <a:srgbClr val="004978"/>
              </a:solidFill>
              <a:latin typeface="+mn-lt"/>
              <a:cs typeface="Arial MT"/>
            </a:endParaRPr>
          </a:p>
          <a:p>
            <a:pPr marL="355600" marR="179070" lvl="1" indent="-114935" algn="just">
              <a:buClr>
                <a:srgbClr val="FF6200"/>
              </a:buClr>
              <a:buChar char="•"/>
              <a:tabLst>
                <a:tab pos="355600" algn="l"/>
              </a:tabLst>
            </a:pPr>
            <a:r>
              <a:rPr lang="en-US" sz="2200" dirty="0" smtClean="0">
                <a:solidFill>
                  <a:srgbClr val="004978"/>
                </a:solidFill>
                <a:latin typeface="+mn-lt"/>
                <a:cs typeface="Arial MT"/>
              </a:rPr>
              <a:t> Prevents </a:t>
            </a:r>
            <a:r>
              <a:rPr lang="en-US" sz="2200" dirty="0">
                <a:solidFill>
                  <a:srgbClr val="004978"/>
                </a:solidFill>
                <a:latin typeface="+mn-lt"/>
                <a:cs typeface="Arial MT"/>
              </a:rPr>
              <a:t>attackers from accessing data by booting from another OS or  placing the hard drive in </a:t>
            </a:r>
            <a:r>
              <a:rPr lang="en-US" sz="2200" dirty="0" smtClean="0">
                <a:solidFill>
                  <a:srgbClr val="004978"/>
                </a:solidFill>
                <a:latin typeface="+mn-lt"/>
                <a:cs typeface="Arial MT"/>
              </a:rPr>
              <a:t>another computer</a:t>
            </a:r>
            <a:endParaRPr sz="2200" dirty="0">
              <a:latin typeface="+mn-lt"/>
              <a:cs typeface="Arial MT"/>
            </a:endParaRPr>
          </a:p>
        </p:txBody>
      </p:sp>
      <p:sp>
        <p:nvSpPr>
          <p:cNvPr id="11"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40948712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982200" cy="428964"/>
          </a:xfrm>
          <a:prstGeom prst="rect">
            <a:avLst/>
          </a:prstGeom>
        </p:spPr>
        <p:txBody>
          <a:bodyPr vert="horz" wrap="square" lIns="0" tIns="13335" rIns="0" bIns="0" rtlCol="0">
            <a:spAutoFit/>
          </a:bodyPr>
          <a:lstStyle/>
          <a:p>
            <a:pPr marL="12700">
              <a:lnSpc>
                <a:spcPct val="100000"/>
              </a:lnSpc>
              <a:spcBef>
                <a:spcPts val="105"/>
              </a:spcBef>
            </a:pPr>
            <a:r>
              <a:rPr lang="en-US" sz="2700" dirty="0" smtClean="0">
                <a:latin typeface="+mn-lt"/>
              </a:rPr>
              <a:t>Using Cryptography - </a:t>
            </a:r>
            <a:r>
              <a:rPr lang="en-US" sz="2700" dirty="0" err="1">
                <a:solidFill>
                  <a:srgbClr val="00B050"/>
                </a:solidFill>
                <a:latin typeface="+mn-lt"/>
              </a:rPr>
              <a:t>B</a:t>
            </a:r>
            <a:r>
              <a:rPr lang="en-US" sz="2700" dirty="0" err="1" smtClean="0">
                <a:solidFill>
                  <a:srgbClr val="00B050"/>
                </a:solidFill>
                <a:latin typeface="+mn-lt"/>
              </a:rPr>
              <a:t>lockchain</a:t>
            </a:r>
            <a:endParaRPr lang="en-US" sz="2700" dirty="0">
              <a:solidFill>
                <a:srgbClr val="00B050"/>
              </a:solidFill>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7"/>
          <p:cNvSpPr txBox="1"/>
          <p:nvPr/>
        </p:nvSpPr>
        <p:spPr>
          <a:xfrm>
            <a:off x="90054" y="1121855"/>
            <a:ext cx="11873345" cy="3060453"/>
          </a:xfrm>
          <a:prstGeom prst="rect">
            <a:avLst/>
          </a:prstGeom>
        </p:spPr>
        <p:txBody>
          <a:bodyPr vert="horz" wrap="square" lIns="0" tIns="13335" rIns="0" bIns="0" rtlCol="0">
            <a:spAutoFit/>
          </a:bodyPr>
          <a:lstStyle/>
          <a:p>
            <a:pPr marL="184785" marR="43180" indent="-172720" algn="just">
              <a:spcBef>
                <a:spcPts val="600"/>
              </a:spcBef>
              <a:spcAft>
                <a:spcPts val="600"/>
              </a:spcAft>
              <a:buClr>
                <a:srgbClr val="004978"/>
              </a:buClr>
              <a:buChar char="•"/>
              <a:tabLst>
                <a:tab pos="185420" algn="l"/>
              </a:tabLst>
            </a:pPr>
            <a:r>
              <a:rPr sz="2400" dirty="0" smtClean="0">
                <a:latin typeface="+mn-lt"/>
                <a:cs typeface="Arial MT"/>
              </a:rPr>
              <a:t>A</a:t>
            </a:r>
            <a:r>
              <a:rPr sz="2400" spc="-65" dirty="0" smtClean="0">
                <a:latin typeface="+mn-lt"/>
                <a:cs typeface="Arial MT"/>
              </a:rPr>
              <a:t> </a:t>
            </a:r>
            <a:r>
              <a:rPr sz="2400" b="1" dirty="0">
                <a:latin typeface="+mn-lt"/>
                <a:cs typeface="Arial"/>
              </a:rPr>
              <a:t>blockchain</a:t>
            </a:r>
            <a:r>
              <a:rPr sz="2400" b="1" spc="-30" dirty="0">
                <a:latin typeface="+mn-lt"/>
                <a:cs typeface="Arial"/>
              </a:rPr>
              <a:t> </a:t>
            </a:r>
            <a:r>
              <a:rPr sz="2400" spc="-5" dirty="0">
                <a:latin typeface="+mn-lt"/>
                <a:cs typeface="Arial MT"/>
              </a:rPr>
              <a:t>is</a:t>
            </a:r>
            <a:r>
              <a:rPr sz="2400" dirty="0">
                <a:latin typeface="+mn-lt"/>
                <a:cs typeface="Arial MT"/>
              </a:rPr>
              <a:t> </a:t>
            </a:r>
            <a:r>
              <a:rPr sz="2400" spc="-5" dirty="0">
                <a:latin typeface="+mn-lt"/>
                <a:cs typeface="Arial MT"/>
              </a:rPr>
              <a:t>a</a:t>
            </a:r>
            <a:r>
              <a:rPr sz="2400" dirty="0">
                <a:latin typeface="+mn-lt"/>
                <a:cs typeface="Arial MT"/>
              </a:rPr>
              <a:t> shared,</a:t>
            </a:r>
            <a:r>
              <a:rPr sz="2400" spc="-20" dirty="0">
                <a:latin typeface="+mn-lt"/>
                <a:cs typeface="Arial MT"/>
              </a:rPr>
              <a:t> </a:t>
            </a:r>
            <a:r>
              <a:rPr sz="2400" dirty="0">
                <a:latin typeface="+mn-lt"/>
                <a:cs typeface="Arial MT"/>
              </a:rPr>
              <a:t>immutable</a:t>
            </a:r>
            <a:r>
              <a:rPr sz="2400" spc="-20" dirty="0">
                <a:latin typeface="+mn-lt"/>
                <a:cs typeface="Arial MT"/>
              </a:rPr>
              <a:t> </a:t>
            </a:r>
            <a:r>
              <a:rPr sz="2400" spc="-5" dirty="0">
                <a:latin typeface="+mn-lt"/>
                <a:cs typeface="Arial MT"/>
              </a:rPr>
              <a:t>ledger</a:t>
            </a:r>
            <a:r>
              <a:rPr sz="2400" dirty="0">
                <a:latin typeface="+mn-lt"/>
                <a:cs typeface="Arial MT"/>
              </a:rPr>
              <a:t> that</a:t>
            </a:r>
            <a:r>
              <a:rPr sz="2400" spc="-20" dirty="0">
                <a:latin typeface="+mn-lt"/>
                <a:cs typeface="Arial MT"/>
              </a:rPr>
              <a:t> </a:t>
            </a:r>
            <a:r>
              <a:rPr sz="2400" dirty="0">
                <a:latin typeface="+mn-lt"/>
                <a:cs typeface="Arial MT"/>
              </a:rPr>
              <a:t>facilitates</a:t>
            </a:r>
            <a:r>
              <a:rPr sz="2400" spc="-25" dirty="0">
                <a:latin typeface="+mn-lt"/>
                <a:cs typeface="Arial MT"/>
              </a:rPr>
              <a:t> </a:t>
            </a:r>
            <a:r>
              <a:rPr sz="2400" dirty="0">
                <a:latin typeface="+mn-lt"/>
                <a:cs typeface="Arial MT"/>
              </a:rPr>
              <a:t>the</a:t>
            </a:r>
            <a:r>
              <a:rPr sz="2400" spc="-10" dirty="0">
                <a:latin typeface="+mn-lt"/>
                <a:cs typeface="Arial MT"/>
              </a:rPr>
              <a:t> </a:t>
            </a:r>
            <a:r>
              <a:rPr sz="2400" spc="-5" dirty="0">
                <a:latin typeface="+mn-lt"/>
                <a:cs typeface="Arial MT"/>
              </a:rPr>
              <a:t>process</a:t>
            </a:r>
            <a:r>
              <a:rPr sz="2400" spc="-10" dirty="0">
                <a:latin typeface="+mn-lt"/>
                <a:cs typeface="Arial MT"/>
              </a:rPr>
              <a:t> </a:t>
            </a:r>
            <a:r>
              <a:rPr sz="2400" dirty="0">
                <a:latin typeface="+mn-lt"/>
                <a:cs typeface="Arial MT"/>
              </a:rPr>
              <a:t>of </a:t>
            </a:r>
            <a:r>
              <a:rPr sz="2400" spc="-320" dirty="0">
                <a:latin typeface="+mn-lt"/>
                <a:cs typeface="Arial MT"/>
              </a:rPr>
              <a:t> </a:t>
            </a:r>
            <a:r>
              <a:rPr sz="2400" dirty="0">
                <a:latin typeface="+mn-lt"/>
                <a:cs typeface="Arial MT"/>
              </a:rPr>
              <a:t>recording</a:t>
            </a:r>
            <a:r>
              <a:rPr sz="2400" spc="-10" dirty="0">
                <a:latin typeface="+mn-lt"/>
                <a:cs typeface="Arial MT"/>
              </a:rPr>
              <a:t> </a:t>
            </a:r>
            <a:r>
              <a:rPr sz="2400" dirty="0">
                <a:latin typeface="+mn-lt"/>
                <a:cs typeface="Arial MT"/>
              </a:rPr>
              <a:t>transactions</a:t>
            </a:r>
            <a:r>
              <a:rPr sz="2400" spc="-10" dirty="0">
                <a:latin typeface="+mn-lt"/>
                <a:cs typeface="Arial MT"/>
              </a:rPr>
              <a:t> </a:t>
            </a:r>
            <a:r>
              <a:rPr sz="2400" dirty="0">
                <a:latin typeface="+mn-lt"/>
                <a:cs typeface="Arial MT"/>
              </a:rPr>
              <a:t>and</a:t>
            </a:r>
            <a:r>
              <a:rPr sz="2400" spc="-20" dirty="0">
                <a:latin typeface="+mn-lt"/>
                <a:cs typeface="Arial MT"/>
              </a:rPr>
              <a:t> </a:t>
            </a:r>
            <a:r>
              <a:rPr sz="2400" dirty="0">
                <a:latin typeface="+mn-lt"/>
                <a:cs typeface="Arial MT"/>
              </a:rPr>
              <a:t>tracking</a:t>
            </a:r>
            <a:r>
              <a:rPr sz="2400" spc="-5" dirty="0">
                <a:latin typeface="+mn-lt"/>
                <a:cs typeface="Arial MT"/>
              </a:rPr>
              <a:t> </a:t>
            </a:r>
            <a:r>
              <a:rPr sz="2400" dirty="0">
                <a:latin typeface="+mn-lt"/>
                <a:cs typeface="Arial MT"/>
              </a:rPr>
              <a:t>assets</a:t>
            </a:r>
            <a:r>
              <a:rPr sz="2400" spc="-10" dirty="0">
                <a:latin typeface="+mn-lt"/>
                <a:cs typeface="Arial MT"/>
              </a:rPr>
              <a:t> </a:t>
            </a:r>
            <a:r>
              <a:rPr sz="2400" spc="-5" dirty="0">
                <a:latin typeface="+mn-lt"/>
                <a:cs typeface="Arial MT"/>
              </a:rPr>
              <a:t>in a </a:t>
            </a:r>
            <a:r>
              <a:rPr sz="2400" dirty="0">
                <a:latin typeface="+mn-lt"/>
                <a:cs typeface="Arial MT"/>
              </a:rPr>
              <a:t>business</a:t>
            </a:r>
            <a:r>
              <a:rPr sz="2400" spc="-10" dirty="0">
                <a:latin typeface="+mn-lt"/>
                <a:cs typeface="Arial MT"/>
              </a:rPr>
              <a:t> </a:t>
            </a:r>
            <a:r>
              <a:rPr sz="2400" dirty="0">
                <a:latin typeface="+mn-lt"/>
                <a:cs typeface="Arial MT"/>
              </a:rPr>
              <a:t>network</a:t>
            </a:r>
          </a:p>
          <a:p>
            <a:pPr marL="184785" marR="79375" indent="-172720" algn="just">
              <a:spcBef>
                <a:spcPts val="600"/>
              </a:spcBef>
              <a:spcAft>
                <a:spcPts val="600"/>
              </a:spcAft>
              <a:buClr>
                <a:srgbClr val="004978"/>
              </a:buClr>
              <a:buChar char="•"/>
              <a:tabLst>
                <a:tab pos="185420" algn="l"/>
              </a:tabLst>
            </a:pPr>
            <a:r>
              <a:rPr sz="2400" dirty="0">
                <a:latin typeface="+mn-lt"/>
                <a:cs typeface="Arial MT"/>
              </a:rPr>
              <a:t>Blockchain</a:t>
            </a:r>
            <a:r>
              <a:rPr sz="2400" spc="-10" dirty="0">
                <a:latin typeface="+mn-lt"/>
                <a:cs typeface="Arial MT"/>
              </a:rPr>
              <a:t> </a:t>
            </a:r>
            <a:r>
              <a:rPr sz="2400" dirty="0">
                <a:latin typeface="+mn-lt"/>
                <a:cs typeface="Arial MT"/>
              </a:rPr>
              <a:t>technology</a:t>
            </a:r>
            <a:r>
              <a:rPr sz="2400" spc="-5" dirty="0">
                <a:latin typeface="+mn-lt"/>
                <a:cs typeface="Arial MT"/>
              </a:rPr>
              <a:t> allows</a:t>
            </a:r>
            <a:r>
              <a:rPr sz="2400" spc="20" dirty="0">
                <a:latin typeface="+mn-lt"/>
                <a:cs typeface="Arial MT"/>
              </a:rPr>
              <a:t> </a:t>
            </a:r>
            <a:r>
              <a:rPr sz="2400" spc="-5" dirty="0">
                <a:latin typeface="+mn-lt"/>
                <a:cs typeface="Arial MT"/>
              </a:rPr>
              <a:t>a</a:t>
            </a:r>
            <a:r>
              <a:rPr sz="2400" spc="10" dirty="0">
                <a:latin typeface="+mn-lt"/>
                <a:cs typeface="Arial MT"/>
              </a:rPr>
              <a:t> </a:t>
            </a:r>
            <a:r>
              <a:rPr sz="2400" dirty="0">
                <a:latin typeface="+mn-lt"/>
                <a:cs typeface="Arial MT"/>
              </a:rPr>
              <a:t>network</a:t>
            </a:r>
            <a:r>
              <a:rPr sz="2400" spc="5" dirty="0">
                <a:latin typeface="+mn-lt"/>
                <a:cs typeface="Arial MT"/>
              </a:rPr>
              <a:t> </a:t>
            </a:r>
            <a:r>
              <a:rPr sz="2400" dirty="0">
                <a:latin typeface="+mn-lt"/>
                <a:cs typeface="Arial MT"/>
              </a:rPr>
              <a:t>of</a:t>
            </a:r>
            <a:r>
              <a:rPr sz="2400" spc="-5" dirty="0">
                <a:latin typeface="+mn-lt"/>
                <a:cs typeface="Arial MT"/>
              </a:rPr>
              <a:t> </a:t>
            </a:r>
            <a:r>
              <a:rPr sz="2400" dirty="0">
                <a:latin typeface="+mn-lt"/>
                <a:cs typeface="Arial MT"/>
              </a:rPr>
              <a:t>computers</a:t>
            </a:r>
            <a:r>
              <a:rPr sz="2400" spc="-35" dirty="0">
                <a:latin typeface="+mn-lt"/>
                <a:cs typeface="Arial MT"/>
              </a:rPr>
              <a:t> </a:t>
            </a:r>
            <a:r>
              <a:rPr sz="2400" dirty="0">
                <a:latin typeface="+mn-lt"/>
                <a:cs typeface="Arial MT"/>
              </a:rPr>
              <a:t>to </a:t>
            </a:r>
            <a:r>
              <a:rPr sz="2400" spc="-5" dirty="0">
                <a:latin typeface="+mn-lt"/>
                <a:cs typeface="Arial MT"/>
              </a:rPr>
              <a:t>agree</a:t>
            </a:r>
            <a:r>
              <a:rPr sz="2400" spc="10" dirty="0">
                <a:latin typeface="+mn-lt"/>
                <a:cs typeface="Arial MT"/>
              </a:rPr>
              <a:t> </a:t>
            </a:r>
            <a:r>
              <a:rPr sz="2400" dirty="0">
                <a:latin typeface="+mn-lt"/>
                <a:cs typeface="Arial MT"/>
              </a:rPr>
              <a:t>at</a:t>
            </a:r>
            <a:r>
              <a:rPr sz="2400" spc="-5" dirty="0">
                <a:latin typeface="+mn-lt"/>
                <a:cs typeface="Arial MT"/>
              </a:rPr>
              <a:t> regular </a:t>
            </a:r>
            <a:r>
              <a:rPr sz="2400" spc="-320" dirty="0">
                <a:latin typeface="+mn-lt"/>
                <a:cs typeface="Arial MT"/>
              </a:rPr>
              <a:t> </a:t>
            </a:r>
            <a:r>
              <a:rPr sz="2400" spc="-5" dirty="0">
                <a:latin typeface="+mn-lt"/>
                <a:cs typeface="Arial MT"/>
              </a:rPr>
              <a:t>intervals</a:t>
            </a:r>
            <a:r>
              <a:rPr sz="2400" spc="10" dirty="0">
                <a:latin typeface="+mn-lt"/>
                <a:cs typeface="Arial MT"/>
              </a:rPr>
              <a:t> </a:t>
            </a:r>
            <a:r>
              <a:rPr sz="2400" dirty="0">
                <a:latin typeface="+mn-lt"/>
                <a:cs typeface="Arial MT"/>
              </a:rPr>
              <a:t>on</a:t>
            </a:r>
            <a:r>
              <a:rPr sz="2400" spc="-5" dirty="0">
                <a:latin typeface="+mn-lt"/>
                <a:cs typeface="Arial MT"/>
              </a:rPr>
              <a:t> </a:t>
            </a:r>
            <a:r>
              <a:rPr sz="2400" dirty="0">
                <a:latin typeface="+mn-lt"/>
                <a:cs typeface="Arial MT"/>
              </a:rPr>
              <a:t>the</a:t>
            </a:r>
            <a:r>
              <a:rPr sz="2400" spc="-20" dirty="0">
                <a:latin typeface="+mn-lt"/>
                <a:cs typeface="Arial MT"/>
              </a:rPr>
              <a:t> </a:t>
            </a:r>
            <a:r>
              <a:rPr sz="2400" dirty="0">
                <a:latin typeface="+mn-lt"/>
                <a:cs typeface="Arial MT"/>
              </a:rPr>
              <a:t>true</a:t>
            </a:r>
            <a:r>
              <a:rPr sz="2400" spc="-5" dirty="0">
                <a:latin typeface="+mn-lt"/>
                <a:cs typeface="Arial MT"/>
              </a:rPr>
              <a:t> </a:t>
            </a:r>
            <a:r>
              <a:rPr sz="2400" dirty="0">
                <a:latin typeface="+mn-lt"/>
                <a:cs typeface="Arial MT"/>
              </a:rPr>
              <a:t>state</a:t>
            </a:r>
            <a:r>
              <a:rPr sz="2400" spc="-5" dirty="0">
                <a:latin typeface="+mn-lt"/>
                <a:cs typeface="Arial MT"/>
              </a:rPr>
              <a:t> </a:t>
            </a:r>
            <a:r>
              <a:rPr sz="2400" dirty="0">
                <a:latin typeface="+mn-lt"/>
                <a:cs typeface="Arial MT"/>
              </a:rPr>
              <a:t>of</a:t>
            </a:r>
            <a:r>
              <a:rPr sz="2400" spc="-20" dirty="0">
                <a:latin typeface="+mn-lt"/>
                <a:cs typeface="Arial MT"/>
              </a:rPr>
              <a:t> </a:t>
            </a:r>
            <a:r>
              <a:rPr sz="2400" spc="-5" dirty="0">
                <a:latin typeface="+mn-lt"/>
                <a:cs typeface="Arial MT"/>
              </a:rPr>
              <a:t>a</a:t>
            </a:r>
            <a:r>
              <a:rPr sz="2400" spc="5" dirty="0">
                <a:latin typeface="+mn-lt"/>
                <a:cs typeface="Arial MT"/>
              </a:rPr>
              <a:t> </a:t>
            </a:r>
            <a:r>
              <a:rPr sz="2400" dirty="0">
                <a:latin typeface="+mn-lt"/>
                <a:cs typeface="Arial MT"/>
              </a:rPr>
              <a:t>distributed</a:t>
            </a:r>
            <a:r>
              <a:rPr sz="2400" spc="-20" dirty="0">
                <a:latin typeface="+mn-lt"/>
                <a:cs typeface="Arial MT"/>
              </a:rPr>
              <a:t> </a:t>
            </a:r>
            <a:r>
              <a:rPr sz="2400" dirty="0">
                <a:latin typeface="+mn-lt"/>
                <a:cs typeface="Arial MT"/>
              </a:rPr>
              <a:t>ledger</a:t>
            </a:r>
          </a:p>
          <a:p>
            <a:pPr marL="184785" indent="-172720" algn="just">
              <a:spcBef>
                <a:spcPts val="600"/>
              </a:spcBef>
              <a:spcAft>
                <a:spcPts val="600"/>
              </a:spcAft>
              <a:buClr>
                <a:srgbClr val="004978"/>
              </a:buClr>
              <a:buChar char="•"/>
              <a:tabLst>
                <a:tab pos="185420" algn="l"/>
              </a:tabLst>
            </a:pPr>
            <a:r>
              <a:rPr sz="2400" dirty="0">
                <a:latin typeface="+mn-lt"/>
                <a:cs typeface="Arial MT"/>
              </a:rPr>
              <a:t>It</a:t>
            </a:r>
            <a:r>
              <a:rPr sz="2400" spc="-10" dirty="0">
                <a:latin typeface="+mn-lt"/>
                <a:cs typeface="Arial MT"/>
              </a:rPr>
              <a:t> </a:t>
            </a:r>
            <a:r>
              <a:rPr sz="2400" spc="-5" dirty="0">
                <a:latin typeface="+mn-lt"/>
                <a:cs typeface="Arial MT"/>
              </a:rPr>
              <a:t>is</a:t>
            </a:r>
            <a:r>
              <a:rPr sz="2400" spc="5" dirty="0">
                <a:latin typeface="+mn-lt"/>
                <a:cs typeface="Arial MT"/>
              </a:rPr>
              <a:t> </a:t>
            </a:r>
            <a:r>
              <a:rPr sz="2400" spc="-5" dirty="0">
                <a:latin typeface="+mn-lt"/>
                <a:cs typeface="Arial MT"/>
              </a:rPr>
              <a:t>a</a:t>
            </a:r>
            <a:r>
              <a:rPr sz="2400" dirty="0">
                <a:latin typeface="+mn-lt"/>
                <a:cs typeface="Arial MT"/>
              </a:rPr>
              <a:t> </a:t>
            </a:r>
            <a:r>
              <a:rPr sz="2400" spc="-5" dirty="0">
                <a:latin typeface="+mn-lt"/>
                <a:cs typeface="Arial MT"/>
              </a:rPr>
              <a:t>system</a:t>
            </a:r>
            <a:r>
              <a:rPr sz="2400" spc="5" dirty="0">
                <a:latin typeface="+mn-lt"/>
                <a:cs typeface="Arial MT"/>
              </a:rPr>
              <a:t> </a:t>
            </a:r>
            <a:r>
              <a:rPr sz="2400" spc="-5" dirty="0">
                <a:latin typeface="+mn-lt"/>
                <a:cs typeface="Arial MT"/>
              </a:rPr>
              <a:t>in</a:t>
            </a:r>
            <a:r>
              <a:rPr sz="2400" spc="5" dirty="0">
                <a:latin typeface="+mn-lt"/>
                <a:cs typeface="Arial MT"/>
              </a:rPr>
              <a:t> </a:t>
            </a:r>
            <a:r>
              <a:rPr sz="2400" spc="-5" dirty="0">
                <a:latin typeface="+mn-lt"/>
                <a:cs typeface="Arial MT"/>
              </a:rPr>
              <a:t>which</a:t>
            </a:r>
            <a:r>
              <a:rPr sz="2400" spc="25" dirty="0">
                <a:latin typeface="+mn-lt"/>
                <a:cs typeface="Arial MT"/>
              </a:rPr>
              <a:t> </a:t>
            </a:r>
            <a:r>
              <a:rPr sz="2400" spc="-5" dirty="0">
                <a:latin typeface="+mn-lt"/>
                <a:cs typeface="Arial MT"/>
              </a:rPr>
              <a:t>a</a:t>
            </a:r>
            <a:r>
              <a:rPr sz="2400" dirty="0">
                <a:latin typeface="+mn-lt"/>
                <a:cs typeface="Arial MT"/>
              </a:rPr>
              <a:t> record</a:t>
            </a:r>
            <a:r>
              <a:rPr sz="2400" spc="10" dirty="0">
                <a:latin typeface="+mn-lt"/>
                <a:cs typeface="Arial MT"/>
              </a:rPr>
              <a:t> </a:t>
            </a:r>
            <a:r>
              <a:rPr sz="2400" dirty="0">
                <a:latin typeface="+mn-lt"/>
                <a:cs typeface="Arial MT"/>
              </a:rPr>
              <a:t>of</a:t>
            </a:r>
            <a:r>
              <a:rPr sz="2400" spc="-5" dirty="0">
                <a:latin typeface="+mn-lt"/>
                <a:cs typeface="Arial MT"/>
              </a:rPr>
              <a:t> </a:t>
            </a:r>
            <a:r>
              <a:rPr sz="2400" dirty="0">
                <a:latin typeface="+mn-lt"/>
                <a:cs typeface="Arial MT"/>
              </a:rPr>
              <a:t>transactions</a:t>
            </a:r>
            <a:r>
              <a:rPr sz="2400" spc="-20" dirty="0">
                <a:latin typeface="+mn-lt"/>
                <a:cs typeface="Arial MT"/>
              </a:rPr>
              <a:t> </a:t>
            </a:r>
            <a:r>
              <a:rPr sz="2400" dirty="0">
                <a:latin typeface="+mn-lt"/>
                <a:cs typeface="Arial MT"/>
              </a:rPr>
              <a:t>made</a:t>
            </a:r>
            <a:r>
              <a:rPr sz="2400" spc="-15" dirty="0">
                <a:latin typeface="+mn-lt"/>
                <a:cs typeface="Arial MT"/>
              </a:rPr>
              <a:t> </a:t>
            </a:r>
            <a:r>
              <a:rPr sz="2400" spc="-5" dirty="0">
                <a:latin typeface="+mn-lt"/>
                <a:cs typeface="Arial MT"/>
              </a:rPr>
              <a:t>is</a:t>
            </a:r>
            <a:r>
              <a:rPr sz="2400" spc="5" dirty="0">
                <a:latin typeface="+mn-lt"/>
                <a:cs typeface="Arial MT"/>
              </a:rPr>
              <a:t> </a:t>
            </a:r>
            <a:r>
              <a:rPr sz="2400" dirty="0">
                <a:latin typeface="+mn-lt"/>
                <a:cs typeface="Arial MT"/>
              </a:rPr>
              <a:t>maintained</a:t>
            </a:r>
            <a:r>
              <a:rPr sz="2400" spc="-15" dirty="0">
                <a:latin typeface="+mn-lt"/>
                <a:cs typeface="Arial MT"/>
              </a:rPr>
              <a:t> </a:t>
            </a:r>
            <a:r>
              <a:rPr sz="2400" dirty="0" smtClean="0">
                <a:latin typeface="+mn-lt"/>
                <a:cs typeface="Arial MT"/>
              </a:rPr>
              <a:t>across</a:t>
            </a:r>
            <a:r>
              <a:rPr lang="en-US" sz="2400" dirty="0" smtClean="0">
                <a:latin typeface="+mn-lt"/>
                <a:cs typeface="Arial MT"/>
              </a:rPr>
              <a:t> </a:t>
            </a:r>
            <a:r>
              <a:rPr sz="2400" spc="-5" dirty="0" smtClean="0">
                <a:latin typeface="+mn-lt"/>
                <a:cs typeface="Arial MT"/>
              </a:rPr>
              <a:t>several</a:t>
            </a:r>
            <a:r>
              <a:rPr sz="2400" spc="10" dirty="0" smtClean="0">
                <a:latin typeface="+mn-lt"/>
                <a:cs typeface="Arial MT"/>
              </a:rPr>
              <a:t> </a:t>
            </a:r>
            <a:r>
              <a:rPr sz="2400" dirty="0">
                <a:latin typeface="+mn-lt"/>
                <a:cs typeface="Arial MT"/>
              </a:rPr>
              <a:t>computers</a:t>
            </a:r>
            <a:r>
              <a:rPr sz="2400" spc="-30" dirty="0">
                <a:latin typeface="+mn-lt"/>
                <a:cs typeface="Arial MT"/>
              </a:rPr>
              <a:t> </a:t>
            </a:r>
            <a:r>
              <a:rPr sz="2400" dirty="0">
                <a:latin typeface="+mn-lt"/>
                <a:cs typeface="Arial MT"/>
              </a:rPr>
              <a:t>that</a:t>
            </a:r>
            <a:r>
              <a:rPr sz="2400" spc="-5" dirty="0">
                <a:latin typeface="+mn-lt"/>
                <a:cs typeface="Arial MT"/>
              </a:rPr>
              <a:t> </a:t>
            </a:r>
            <a:r>
              <a:rPr sz="2400" dirty="0">
                <a:latin typeface="+mn-lt"/>
                <a:cs typeface="Arial MT"/>
              </a:rPr>
              <a:t>are</a:t>
            </a:r>
            <a:r>
              <a:rPr sz="2400" spc="-10" dirty="0">
                <a:latin typeface="+mn-lt"/>
                <a:cs typeface="Arial MT"/>
              </a:rPr>
              <a:t> </a:t>
            </a:r>
            <a:r>
              <a:rPr sz="2400" dirty="0">
                <a:latin typeface="+mn-lt"/>
                <a:cs typeface="Arial MT"/>
              </a:rPr>
              <a:t>linked</a:t>
            </a:r>
            <a:r>
              <a:rPr sz="2400" spc="10" dirty="0">
                <a:latin typeface="+mn-lt"/>
                <a:cs typeface="Arial MT"/>
              </a:rPr>
              <a:t> </a:t>
            </a:r>
            <a:r>
              <a:rPr sz="2400" dirty="0">
                <a:latin typeface="+mn-lt"/>
                <a:cs typeface="Arial MT"/>
              </a:rPr>
              <a:t>in</a:t>
            </a:r>
            <a:r>
              <a:rPr sz="2400" spc="-5" dirty="0">
                <a:latin typeface="+mn-lt"/>
                <a:cs typeface="Arial MT"/>
              </a:rPr>
              <a:t> </a:t>
            </a:r>
            <a:r>
              <a:rPr sz="2400" dirty="0">
                <a:latin typeface="+mn-lt"/>
                <a:cs typeface="Arial MT"/>
              </a:rPr>
              <a:t>a</a:t>
            </a:r>
            <a:r>
              <a:rPr sz="2400" spc="5" dirty="0">
                <a:latin typeface="+mn-lt"/>
                <a:cs typeface="Arial MT"/>
              </a:rPr>
              <a:t> </a:t>
            </a:r>
            <a:r>
              <a:rPr sz="2400" spc="-5" dirty="0">
                <a:latin typeface="+mn-lt"/>
                <a:cs typeface="Arial MT"/>
              </a:rPr>
              <a:t>peer-to-peer</a:t>
            </a:r>
            <a:r>
              <a:rPr sz="2400" spc="-20" dirty="0">
                <a:latin typeface="+mn-lt"/>
                <a:cs typeface="Arial MT"/>
              </a:rPr>
              <a:t> </a:t>
            </a:r>
            <a:r>
              <a:rPr sz="2400" spc="-5" dirty="0">
                <a:latin typeface="+mn-lt"/>
                <a:cs typeface="Arial MT"/>
              </a:rPr>
              <a:t>network</a:t>
            </a:r>
            <a:endParaRPr sz="2400" dirty="0">
              <a:latin typeface="+mn-lt"/>
              <a:cs typeface="Arial MT"/>
            </a:endParaRPr>
          </a:p>
          <a:p>
            <a:pPr marL="184785" marR="629285" indent="-172720" algn="just">
              <a:spcBef>
                <a:spcPts val="600"/>
              </a:spcBef>
              <a:spcAft>
                <a:spcPts val="600"/>
              </a:spcAft>
              <a:buClr>
                <a:srgbClr val="004978"/>
              </a:buClr>
              <a:buChar char="•"/>
              <a:tabLst>
                <a:tab pos="185420" algn="l"/>
              </a:tabLst>
            </a:pPr>
            <a:r>
              <a:rPr sz="2400" dirty="0">
                <a:latin typeface="+mn-lt"/>
                <a:cs typeface="Arial MT"/>
              </a:rPr>
              <a:t>Blockchain </a:t>
            </a:r>
            <a:r>
              <a:rPr sz="2400" spc="-5" dirty="0">
                <a:latin typeface="+mn-lt"/>
                <a:cs typeface="Arial MT"/>
              </a:rPr>
              <a:t>relies </a:t>
            </a:r>
            <a:r>
              <a:rPr sz="2400" dirty="0">
                <a:latin typeface="+mn-lt"/>
                <a:cs typeface="Arial MT"/>
              </a:rPr>
              <a:t>on cryptographic hash algorithms to records its </a:t>
            </a:r>
            <a:r>
              <a:rPr sz="2400" spc="-320" dirty="0">
                <a:latin typeface="+mn-lt"/>
                <a:cs typeface="Arial MT"/>
              </a:rPr>
              <a:t> </a:t>
            </a:r>
            <a:r>
              <a:rPr sz="2400" dirty="0">
                <a:latin typeface="+mn-lt"/>
                <a:cs typeface="Arial MT"/>
              </a:rPr>
              <a:t>transactions</a:t>
            </a:r>
          </a:p>
        </p:txBody>
      </p:sp>
      <p:sp>
        <p:nvSpPr>
          <p:cNvPr id="11"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879482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Rounded Rectangle 5"/>
          <p:cNvSpPr/>
          <p:nvPr/>
        </p:nvSpPr>
        <p:spPr bwMode="auto">
          <a:xfrm>
            <a:off x="1790700" y="2667000"/>
            <a:ext cx="8610600" cy="609600"/>
          </a:xfrm>
          <a:prstGeom prst="roundRect">
            <a:avLst/>
          </a:prstGeom>
          <a:solidFill>
            <a:srgbClr val="92D050"/>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400" b="1" kern="1200" dirty="0" smtClean="0">
                <a:solidFill>
                  <a:srgbClr val="0041C4"/>
                </a:solidFill>
                <a:latin typeface="Times New Roman" pitchFamily="18" charset="0"/>
                <a:ea typeface="+mn-ea"/>
                <a:cs typeface="Times New Roman" pitchFamily="18" charset="0"/>
              </a:rPr>
              <a:t>Cryptography</a:t>
            </a:r>
            <a:endParaRPr lang="en-US" sz="2400" b="1" kern="1200" dirty="0">
              <a:solidFill>
                <a:srgbClr val="0041C4"/>
              </a:solidFill>
              <a:latin typeface="Times New Roman" pitchFamily="18" charset="0"/>
              <a:ea typeface="+mn-ea"/>
              <a:cs typeface="Times New Roman" pitchFamily="18" charset="0"/>
            </a:endParaRPr>
          </a:p>
        </p:txBody>
      </p:sp>
      <p:sp>
        <p:nvSpPr>
          <p:cNvPr id="5" name="object 6"/>
          <p:cNvSpPr txBox="1">
            <a:spLocks/>
          </p:cNvSpPr>
          <p:nvPr/>
        </p:nvSpPr>
        <p:spPr>
          <a:xfrm>
            <a:off x="76200" y="6668566"/>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23453097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982200" cy="428964"/>
          </a:xfrm>
          <a:prstGeom prst="rect">
            <a:avLst/>
          </a:prstGeom>
        </p:spPr>
        <p:txBody>
          <a:bodyPr vert="horz" wrap="square" lIns="0" tIns="13335" rIns="0" bIns="0" rtlCol="0">
            <a:spAutoFit/>
          </a:bodyPr>
          <a:lstStyle/>
          <a:p>
            <a:pPr marL="12700">
              <a:lnSpc>
                <a:spcPct val="100000"/>
              </a:lnSpc>
              <a:spcBef>
                <a:spcPts val="105"/>
              </a:spcBef>
            </a:pPr>
            <a:r>
              <a:rPr lang="en-US" sz="2700" dirty="0" smtClean="0">
                <a:latin typeface="+mn-lt"/>
              </a:rPr>
              <a:t>Using Cryptography - </a:t>
            </a:r>
            <a:r>
              <a:rPr lang="en-US" sz="2700" dirty="0" err="1">
                <a:solidFill>
                  <a:srgbClr val="00B050"/>
                </a:solidFill>
              </a:rPr>
              <a:t>Blockchain</a:t>
            </a:r>
            <a:endParaRPr lang="en-US" sz="2700" dirty="0">
              <a:solidFill>
                <a:srgbClr val="00B050"/>
              </a:solidFill>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40261"/>
            <a:ext cx="23275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pic>
        <p:nvPicPr>
          <p:cNvPr id="3" name="Picture 2"/>
          <p:cNvPicPr>
            <a:picLocks noChangeAspect="1"/>
          </p:cNvPicPr>
          <p:nvPr/>
        </p:nvPicPr>
        <p:blipFill>
          <a:blip r:embed="rId3"/>
          <a:stretch>
            <a:fillRect/>
          </a:stretch>
        </p:blipFill>
        <p:spPr>
          <a:xfrm>
            <a:off x="228600" y="1142999"/>
            <a:ext cx="5715000" cy="4865129"/>
          </a:xfrm>
          <a:prstGeom prst="rect">
            <a:avLst/>
          </a:prstGeom>
          <a:ln>
            <a:solidFill>
              <a:srgbClr val="FF0000"/>
            </a:solidFill>
          </a:ln>
        </p:spPr>
      </p:pic>
      <p:sp>
        <p:nvSpPr>
          <p:cNvPr id="4" name="Rectangle 3"/>
          <p:cNvSpPr/>
          <p:nvPr/>
        </p:nvSpPr>
        <p:spPr>
          <a:xfrm>
            <a:off x="990600" y="6146754"/>
            <a:ext cx="3711272" cy="369332"/>
          </a:xfrm>
          <a:prstGeom prst="rect">
            <a:avLst/>
          </a:prstGeom>
        </p:spPr>
        <p:txBody>
          <a:bodyPr wrap="none">
            <a:spAutoFit/>
          </a:bodyPr>
          <a:lstStyle/>
          <a:p>
            <a:r>
              <a:rPr lang="en-US" sz="1800" b="0" i="0" u="none" strike="noStrike" baseline="0" dirty="0" smtClean="0">
                <a:solidFill>
                  <a:srgbClr val="00B050"/>
                </a:solidFill>
                <a:latin typeface="OpenSans-Semibold"/>
              </a:rPr>
              <a:t>Multiple organizations with ledgers</a:t>
            </a:r>
            <a:endParaRPr lang="en-US" dirty="0">
              <a:solidFill>
                <a:srgbClr val="00B050"/>
              </a:solidFill>
            </a:endParaRPr>
          </a:p>
        </p:txBody>
      </p:sp>
      <p:pic>
        <p:nvPicPr>
          <p:cNvPr id="5" name="Picture 4"/>
          <p:cNvPicPr>
            <a:picLocks noChangeAspect="1"/>
          </p:cNvPicPr>
          <p:nvPr/>
        </p:nvPicPr>
        <p:blipFill>
          <a:blip r:embed="rId4"/>
          <a:stretch>
            <a:fillRect/>
          </a:stretch>
        </p:blipFill>
        <p:spPr>
          <a:xfrm>
            <a:off x="6019801" y="1142543"/>
            <a:ext cx="6019800" cy="4865585"/>
          </a:xfrm>
          <a:prstGeom prst="rect">
            <a:avLst/>
          </a:prstGeom>
          <a:ln>
            <a:solidFill>
              <a:srgbClr val="FF0000"/>
            </a:solidFill>
          </a:ln>
        </p:spPr>
      </p:pic>
      <p:sp>
        <p:nvSpPr>
          <p:cNvPr id="6" name="Rectangle 5"/>
          <p:cNvSpPr/>
          <p:nvPr/>
        </p:nvSpPr>
        <p:spPr>
          <a:xfrm>
            <a:off x="6827816" y="6148980"/>
            <a:ext cx="4403770" cy="369332"/>
          </a:xfrm>
          <a:prstGeom prst="rect">
            <a:avLst/>
          </a:prstGeom>
        </p:spPr>
        <p:txBody>
          <a:bodyPr wrap="none">
            <a:spAutoFit/>
          </a:bodyPr>
          <a:lstStyle/>
          <a:p>
            <a:r>
              <a:rPr lang="en-US" dirty="0">
                <a:solidFill>
                  <a:srgbClr val="00B050"/>
                </a:solidFill>
                <a:latin typeface="OpenSans-Semibold"/>
              </a:rPr>
              <a:t>Multiple organizations using single ledger</a:t>
            </a:r>
          </a:p>
        </p:txBody>
      </p:sp>
      <p:sp>
        <p:nvSpPr>
          <p:cNvPr id="11"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31894953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629400"/>
            <a:ext cx="12039600" cy="192024"/>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6" name="Rounded Rectangle 5"/>
          <p:cNvSpPr/>
          <p:nvPr/>
        </p:nvSpPr>
        <p:spPr bwMode="auto">
          <a:xfrm>
            <a:off x="1790700" y="2667000"/>
            <a:ext cx="8610600" cy="609600"/>
          </a:xfrm>
          <a:prstGeom prst="roundRect">
            <a:avLst/>
          </a:prstGeom>
          <a:solidFill>
            <a:srgbClr val="92D050"/>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41C4"/>
                </a:solidFill>
                <a:effectLst/>
                <a:uLnTx/>
                <a:uFillTx/>
                <a:latin typeface="Times New Roman" pitchFamily="18" charset="0"/>
                <a:ea typeface="+mn-ea"/>
                <a:cs typeface="Times New Roman" pitchFamily="18" charset="0"/>
              </a:rPr>
              <a:t>Thanks</a:t>
            </a:r>
          </a:p>
        </p:txBody>
      </p:sp>
      <p:sp>
        <p:nvSpPr>
          <p:cNvPr id="5"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9268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What is Cryptography?</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1" name="object 9"/>
          <p:cNvSpPr txBox="1"/>
          <p:nvPr/>
        </p:nvSpPr>
        <p:spPr>
          <a:xfrm>
            <a:off x="152400" y="990600"/>
            <a:ext cx="11963400" cy="5228354"/>
          </a:xfrm>
          <a:prstGeom prst="rect">
            <a:avLst/>
          </a:prstGeom>
        </p:spPr>
        <p:txBody>
          <a:bodyPr vert="horz" wrap="square" lIns="0" tIns="117475" rIns="0" bIns="0" rtlCol="0">
            <a:spAutoFit/>
          </a:bodyPr>
          <a:lstStyle/>
          <a:p>
            <a:pPr algn="just">
              <a:lnSpc>
                <a:spcPct val="100000"/>
              </a:lnSpc>
              <a:spcBef>
                <a:spcPts val="580"/>
              </a:spcBef>
              <a:buClr>
                <a:srgbClr val="004978"/>
              </a:buClr>
              <a:tabLst>
                <a:tab pos="185420" algn="l"/>
              </a:tabLst>
            </a:pPr>
            <a:r>
              <a:rPr lang="en-US" sz="2400" spc="-5" dirty="0" smtClean="0">
                <a:solidFill>
                  <a:srgbClr val="004978"/>
                </a:solidFill>
                <a:latin typeface="+mn-lt"/>
                <a:cs typeface="Arial MT"/>
              </a:rPr>
              <a:t>Cryptography comes from the Greek words </a:t>
            </a:r>
            <a:r>
              <a:rPr lang="en-US" sz="2400" spc="-5" dirty="0" err="1" smtClean="0">
                <a:solidFill>
                  <a:srgbClr val="004978"/>
                </a:solidFill>
                <a:latin typeface="+mn-lt"/>
                <a:cs typeface="Arial MT"/>
              </a:rPr>
              <a:t>kryptos</a:t>
            </a:r>
            <a:r>
              <a:rPr lang="en-US" sz="2400" spc="-5" dirty="0" smtClean="0">
                <a:solidFill>
                  <a:srgbClr val="004978"/>
                </a:solidFill>
                <a:latin typeface="+mn-lt"/>
                <a:cs typeface="Arial MT"/>
              </a:rPr>
              <a:t>, meaning “hidden,” and </a:t>
            </a:r>
            <a:r>
              <a:rPr lang="en-US" sz="2400" spc="-5" dirty="0" err="1" smtClean="0">
                <a:solidFill>
                  <a:srgbClr val="004978"/>
                </a:solidFill>
                <a:latin typeface="+mn-lt"/>
                <a:cs typeface="Arial MT"/>
              </a:rPr>
              <a:t>graphein</a:t>
            </a:r>
            <a:r>
              <a:rPr lang="en-US" sz="2400" spc="-5" dirty="0" smtClean="0">
                <a:solidFill>
                  <a:srgbClr val="004978"/>
                </a:solidFill>
                <a:latin typeface="+mn-lt"/>
                <a:cs typeface="Arial MT"/>
              </a:rPr>
              <a:t>, meaning “to write,” and involves making and using codes to secure messages.</a:t>
            </a:r>
          </a:p>
          <a:p>
            <a:pPr marL="355600" lvl="1" indent="-114300" algn="just">
              <a:lnSpc>
                <a:spcPct val="100000"/>
              </a:lnSpc>
              <a:spcBef>
                <a:spcPts val="105"/>
              </a:spcBef>
              <a:buClr>
                <a:srgbClr val="FF6200"/>
              </a:buClr>
              <a:buChar char="•"/>
              <a:tabLst>
                <a:tab pos="355600" algn="l"/>
              </a:tabLst>
            </a:pPr>
            <a:r>
              <a:rPr lang="en-US" sz="2400" spc="-5" dirty="0" smtClean="0">
                <a:solidFill>
                  <a:srgbClr val="004978"/>
                </a:solidFill>
                <a:latin typeface="+mn-lt"/>
                <a:cs typeface="Arial MT"/>
              </a:rPr>
              <a:t> </a:t>
            </a:r>
            <a:r>
              <a:rPr sz="2400" spc="-5" dirty="0" smtClean="0">
                <a:solidFill>
                  <a:srgbClr val="004978"/>
                </a:solidFill>
                <a:latin typeface="+mn-lt"/>
                <a:cs typeface="Arial MT"/>
              </a:rPr>
              <a:t>Scrambling</a:t>
            </a:r>
            <a:r>
              <a:rPr sz="2400" spc="-10" dirty="0" smtClean="0">
                <a:solidFill>
                  <a:srgbClr val="004978"/>
                </a:solidFill>
                <a:latin typeface="+mn-lt"/>
                <a:cs typeface="Arial MT"/>
              </a:rPr>
              <a:t> </a:t>
            </a:r>
            <a:r>
              <a:rPr sz="2400" dirty="0">
                <a:solidFill>
                  <a:srgbClr val="004978"/>
                </a:solidFill>
                <a:latin typeface="+mn-lt"/>
                <a:cs typeface="Arial MT"/>
              </a:rPr>
              <a:t>information</a:t>
            </a:r>
            <a:r>
              <a:rPr sz="2400" spc="-30" dirty="0">
                <a:solidFill>
                  <a:srgbClr val="004978"/>
                </a:solidFill>
                <a:latin typeface="+mn-lt"/>
                <a:cs typeface="Arial MT"/>
              </a:rPr>
              <a:t> </a:t>
            </a:r>
            <a:r>
              <a:rPr sz="2400" spc="-5" dirty="0">
                <a:solidFill>
                  <a:srgbClr val="004978"/>
                </a:solidFill>
                <a:latin typeface="+mn-lt"/>
                <a:cs typeface="Arial MT"/>
              </a:rPr>
              <a:t>so</a:t>
            </a:r>
            <a:r>
              <a:rPr sz="2400" spc="-10" dirty="0">
                <a:solidFill>
                  <a:srgbClr val="004978"/>
                </a:solidFill>
                <a:latin typeface="+mn-lt"/>
                <a:cs typeface="Arial MT"/>
              </a:rPr>
              <a:t> </a:t>
            </a:r>
            <a:r>
              <a:rPr sz="2400" dirty="0">
                <a:solidFill>
                  <a:srgbClr val="004978"/>
                </a:solidFill>
                <a:latin typeface="+mn-lt"/>
                <a:cs typeface="Arial MT"/>
              </a:rPr>
              <a:t>it cannot</a:t>
            </a:r>
            <a:r>
              <a:rPr sz="2400" spc="-20" dirty="0">
                <a:solidFill>
                  <a:srgbClr val="004978"/>
                </a:solidFill>
                <a:latin typeface="+mn-lt"/>
                <a:cs typeface="Arial MT"/>
              </a:rPr>
              <a:t> </a:t>
            </a:r>
            <a:r>
              <a:rPr sz="2400" spc="-5" dirty="0">
                <a:solidFill>
                  <a:srgbClr val="004978"/>
                </a:solidFill>
                <a:latin typeface="+mn-lt"/>
                <a:cs typeface="Arial MT"/>
              </a:rPr>
              <a:t>be</a:t>
            </a:r>
            <a:r>
              <a:rPr sz="2400" spc="-10" dirty="0">
                <a:solidFill>
                  <a:srgbClr val="004978"/>
                </a:solidFill>
                <a:latin typeface="+mn-lt"/>
                <a:cs typeface="Arial MT"/>
              </a:rPr>
              <a:t> </a:t>
            </a:r>
            <a:r>
              <a:rPr sz="2400" spc="-5" dirty="0">
                <a:solidFill>
                  <a:srgbClr val="004978"/>
                </a:solidFill>
                <a:latin typeface="+mn-lt"/>
                <a:cs typeface="Arial MT"/>
              </a:rPr>
              <a:t>read</a:t>
            </a:r>
            <a:endParaRPr sz="2400" dirty="0">
              <a:latin typeface="+mn-lt"/>
              <a:cs typeface="Arial MT"/>
            </a:endParaRPr>
          </a:p>
          <a:p>
            <a:pPr marL="408940" marR="923290" lvl="1" indent="-167640" algn="just">
              <a:lnSpc>
                <a:spcPct val="107500"/>
              </a:lnSpc>
              <a:buClr>
                <a:srgbClr val="FF6200"/>
              </a:buClr>
              <a:buChar char="•"/>
              <a:tabLst>
                <a:tab pos="355600" algn="l"/>
              </a:tabLst>
            </a:pPr>
            <a:r>
              <a:rPr lang="en-US" sz="2400" spc="-5" dirty="0" smtClean="0">
                <a:solidFill>
                  <a:srgbClr val="004978"/>
                </a:solidFill>
                <a:latin typeface="+mn-lt"/>
                <a:cs typeface="Arial MT"/>
              </a:rPr>
              <a:t> </a:t>
            </a:r>
            <a:r>
              <a:rPr sz="2400" spc="-5" dirty="0" smtClean="0">
                <a:solidFill>
                  <a:srgbClr val="004978"/>
                </a:solidFill>
                <a:latin typeface="+mn-lt"/>
                <a:cs typeface="Arial MT"/>
              </a:rPr>
              <a:t>Transforms</a:t>
            </a:r>
            <a:r>
              <a:rPr sz="2400" spc="-35" dirty="0" smtClean="0">
                <a:solidFill>
                  <a:srgbClr val="004978"/>
                </a:solidFill>
                <a:latin typeface="+mn-lt"/>
                <a:cs typeface="Arial MT"/>
              </a:rPr>
              <a:t> </a:t>
            </a:r>
            <a:r>
              <a:rPr sz="2400" dirty="0">
                <a:solidFill>
                  <a:srgbClr val="004978"/>
                </a:solidFill>
                <a:latin typeface="+mn-lt"/>
                <a:cs typeface="Arial MT"/>
              </a:rPr>
              <a:t>information</a:t>
            </a:r>
            <a:r>
              <a:rPr sz="2400" spc="-30" dirty="0">
                <a:solidFill>
                  <a:srgbClr val="004978"/>
                </a:solidFill>
                <a:latin typeface="+mn-lt"/>
                <a:cs typeface="Arial MT"/>
              </a:rPr>
              <a:t> </a:t>
            </a:r>
            <a:r>
              <a:rPr sz="2400" spc="-5" dirty="0">
                <a:solidFill>
                  <a:srgbClr val="004978"/>
                </a:solidFill>
                <a:latin typeface="+mn-lt"/>
                <a:cs typeface="Arial MT"/>
              </a:rPr>
              <a:t>into</a:t>
            </a:r>
            <a:r>
              <a:rPr sz="2400" spc="-10" dirty="0">
                <a:solidFill>
                  <a:srgbClr val="004978"/>
                </a:solidFill>
                <a:latin typeface="+mn-lt"/>
                <a:cs typeface="Arial MT"/>
              </a:rPr>
              <a:t> </a:t>
            </a:r>
            <a:r>
              <a:rPr sz="2400" spc="-5" dirty="0">
                <a:solidFill>
                  <a:srgbClr val="004978"/>
                </a:solidFill>
                <a:latin typeface="+mn-lt"/>
                <a:cs typeface="Arial MT"/>
              </a:rPr>
              <a:t>secure</a:t>
            </a:r>
            <a:r>
              <a:rPr sz="2400" spc="-10" dirty="0">
                <a:solidFill>
                  <a:srgbClr val="004978"/>
                </a:solidFill>
                <a:latin typeface="+mn-lt"/>
                <a:cs typeface="Arial MT"/>
              </a:rPr>
              <a:t> </a:t>
            </a:r>
            <a:r>
              <a:rPr sz="2400" dirty="0">
                <a:solidFill>
                  <a:srgbClr val="004978"/>
                </a:solidFill>
                <a:latin typeface="+mn-lt"/>
                <a:cs typeface="Arial MT"/>
              </a:rPr>
              <a:t>form</a:t>
            </a:r>
            <a:r>
              <a:rPr sz="2400" spc="-30" dirty="0">
                <a:solidFill>
                  <a:srgbClr val="004978"/>
                </a:solidFill>
                <a:latin typeface="+mn-lt"/>
                <a:cs typeface="Arial MT"/>
              </a:rPr>
              <a:t> </a:t>
            </a:r>
            <a:r>
              <a:rPr sz="2400" spc="-5" dirty="0">
                <a:solidFill>
                  <a:srgbClr val="004978"/>
                </a:solidFill>
                <a:latin typeface="+mn-lt"/>
                <a:cs typeface="Arial MT"/>
              </a:rPr>
              <a:t>so </a:t>
            </a:r>
            <a:r>
              <a:rPr sz="2400" spc="-320" dirty="0">
                <a:solidFill>
                  <a:srgbClr val="004978"/>
                </a:solidFill>
                <a:latin typeface="+mn-lt"/>
                <a:cs typeface="Arial MT"/>
              </a:rPr>
              <a:t> </a:t>
            </a:r>
            <a:r>
              <a:rPr sz="2400" spc="-5" dirty="0">
                <a:solidFill>
                  <a:srgbClr val="004978"/>
                </a:solidFill>
                <a:latin typeface="+mn-lt"/>
                <a:cs typeface="Arial MT"/>
              </a:rPr>
              <a:t>unauthorized</a:t>
            </a:r>
            <a:r>
              <a:rPr sz="2400" spc="25" dirty="0">
                <a:solidFill>
                  <a:srgbClr val="004978"/>
                </a:solidFill>
                <a:latin typeface="+mn-lt"/>
                <a:cs typeface="Arial MT"/>
              </a:rPr>
              <a:t> </a:t>
            </a:r>
            <a:r>
              <a:rPr sz="2400" spc="-5" dirty="0">
                <a:solidFill>
                  <a:srgbClr val="004978"/>
                </a:solidFill>
                <a:latin typeface="+mn-lt"/>
                <a:cs typeface="Arial MT"/>
              </a:rPr>
              <a:t>persons</a:t>
            </a:r>
            <a:r>
              <a:rPr sz="2400" spc="-10" dirty="0">
                <a:solidFill>
                  <a:srgbClr val="004978"/>
                </a:solidFill>
                <a:latin typeface="+mn-lt"/>
                <a:cs typeface="Arial MT"/>
              </a:rPr>
              <a:t> </a:t>
            </a:r>
            <a:r>
              <a:rPr sz="2400" spc="-5" dirty="0">
                <a:solidFill>
                  <a:srgbClr val="004978"/>
                </a:solidFill>
                <a:latin typeface="+mn-lt"/>
                <a:cs typeface="Arial MT"/>
              </a:rPr>
              <a:t>cannot</a:t>
            </a:r>
            <a:r>
              <a:rPr sz="2400" spc="-15" dirty="0">
                <a:solidFill>
                  <a:srgbClr val="004978"/>
                </a:solidFill>
                <a:latin typeface="+mn-lt"/>
                <a:cs typeface="Arial MT"/>
              </a:rPr>
              <a:t> </a:t>
            </a:r>
            <a:r>
              <a:rPr sz="2400" spc="-5" dirty="0">
                <a:solidFill>
                  <a:srgbClr val="004978"/>
                </a:solidFill>
                <a:latin typeface="+mn-lt"/>
                <a:cs typeface="Arial MT"/>
              </a:rPr>
              <a:t>access</a:t>
            </a:r>
            <a:r>
              <a:rPr sz="2400" spc="-10" dirty="0">
                <a:solidFill>
                  <a:srgbClr val="004978"/>
                </a:solidFill>
                <a:latin typeface="+mn-lt"/>
                <a:cs typeface="Arial MT"/>
              </a:rPr>
              <a:t> </a:t>
            </a:r>
            <a:r>
              <a:rPr sz="2400" dirty="0" smtClean="0">
                <a:solidFill>
                  <a:srgbClr val="004978"/>
                </a:solidFill>
                <a:latin typeface="+mn-lt"/>
                <a:cs typeface="Arial MT"/>
              </a:rPr>
              <a:t>it</a:t>
            </a:r>
            <a:endParaRPr lang="en-US" sz="2400" dirty="0" smtClean="0">
              <a:solidFill>
                <a:srgbClr val="004978"/>
              </a:solidFill>
              <a:latin typeface="+mn-lt"/>
              <a:cs typeface="Arial MT"/>
            </a:endParaRPr>
          </a:p>
          <a:p>
            <a:pPr marL="408940" marR="923290" lvl="1" indent="-167640" algn="just">
              <a:lnSpc>
                <a:spcPct val="107500"/>
              </a:lnSpc>
              <a:buClr>
                <a:srgbClr val="FF6200"/>
              </a:buClr>
              <a:buChar char="•"/>
              <a:tabLst>
                <a:tab pos="355600" algn="l"/>
              </a:tabLst>
            </a:pPr>
            <a:r>
              <a:rPr lang="en-US" sz="2400" spc="-5" dirty="0" smtClean="0">
                <a:solidFill>
                  <a:srgbClr val="004978"/>
                </a:solidFill>
                <a:latin typeface="+mn-lt"/>
                <a:cs typeface="Arial MT"/>
              </a:rPr>
              <a:t>Cryptography uses mathematical algorithms that are usually known to all. </a:t>
            </a:r>
          </a:p>
          <a:p>
            <a:pPr marL="408940" marR="923290" lvl="1" indent="-167640" algn="just">
              <a:lnSpc>
                <a:spcPct val="107500"/>
              </a:lnSpc>
              <a:buClr>
                <a:srgbClr val="FF6200"/>
              </a:buClr>
              <a:buChar char="•"/>
              <a:tabLst>
                <a:tab pos="355600" algn="l"/>
              </a:tabLst>
            </a:pPr>
            <a:r>
              <a:rPr lang="en-US" sz="2400" spc="-5" dirty="0" smtClean="0">
                <a:solidFill>
                  <a:srgbClr val="004978"/>
                </a:solidFill>
                <a:latin typeface="+mn-lt"/>
                <a:cs typeface="Arial MT"/>
              </a:rPr>
              <a:t>it’s not the knowledge of the algorithm that protects the encrypted message, it’s the knowledge of the key—a series of characters or bits injected into the algorithm along with the original message  to create the encrypted message.</a:t>
            </a:r>
          </a:p>
          <a:p>
            <a:pPr marL="241300" marR="923290" lvl="1" algn="just">
              <a:lnSpc>
                <a:spcPct val="107500"/>
              </a:lnSpc>
              <a:buClr>
                <a:srgbClr val="FF6200"/>
              </a:buClr>
              <a:tabLst>
                <a:tab pos="355600" algn="l"/>
              </a:tabLst>
            </a:pPr>
            <a:r>
              <a:rPr lang="en-US" sz="2400" b="1" spc="-5" dirty="0" smtClean="0">
                <a:solidFill>
                  <a:srgbClr val="FF0000"/>
                </a:solidFill>
                <a:latin typeface="+mn-lt"/>
                <a:cs typeface="Arial MT"/>
              </a:rPr>
              <a:t>History </a:t>
            </a:r>
            <a:endParaRPr lang="en-US" sz="2400" b="1" spc="-5" dirty="0">
              <a:solidFill>
                <a:srgbClr val="FF0000"/>
              </a:solidFill>
              <a:latin typeface="+mn-lt"/>
              <a:cs typeface="Arial MT"/>
            </a:endParaRPr>
          </a:p>
          <a:p>
            <a:pPr marL="408940" marR="923290" lvl="1" indent="-167640" algn="just">
              <a:lnSpc>
                <a:spcPct val="107500"/>
              </a:lnSpc>
              <a:buClr>
                <a:srgbClr val="FF6200"/>
              </a:buClr>
              <a:buChar char="•"/>
              <a:tabLst>
                <a:tab pos="355600" algn="l"/>
              </a:tabLst>
            </a:pPr>
            <a:r>
              <a:rPr lang="en-US" sz="2400" dirty="0" smtClean="0">
                <a:latin typeface="+mn-lt"/>
                <a:cs typeface="Arial MT"/>
              </a:rPr>
              <a:t>Cryptology has an extensive, multicultural history. People have been making, using, and breaking codes for thousands of years, and they will not stop any time soon. Its history starts from 1900 B.C.</a:t>
            </a:r>
          </a:p>
          <a:p>
            <a:pPr marL="408940" marR="923290" lvl="1" indent="-167640" algn="just">
              <a:lnSpc>
                <a:spcPct val="107500"/>
              </a:lnSpc>
              <a:buClr>
                <a:srgbClr val="FF6200"/>
              </a:buClr>
              <a:buChar char="•"/>
              <a:tabLst>
                <a:tab pos="355600" algn="l"/>
              </a:tabLst>
            </a:pPr>
            <a:r>
              <a:rPr lang="en-US" sz="2400" dirty="0" smtClean="0">
                <a:latin typeface="+mn-lt"/>
                <a:cs typeface="Arial MT"/>
              </a:rPr>
              <a:t>Cryptography played role in World War II,</a:t>
            </a:r>
            <a:endParaRPr sz="2400" dirty="0">
              <a:latin typeface="+mn-lt"/>
              <a:cs typeface="Arial MT"/>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2577904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What is Cryptography?</a:t>
            </a: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1" name="object 9"/>
          <p:cNvSpPr txBox="1"/>
          <p:nvPr/>
        </p:nvSpPr>
        <p:spPr>
          <a:xfrm>
            <a:off x="152400" y="914400"/>
            <a:ext cx="11963400" cy="4666021"/>
          </a:xfrm>
          <a:prstGeom prst="rect">
            <a:avLst/>
          </a:prstGeom>
        </p:spPr>
        <p:txBody>
          <a:bodyPr vert="horz" wrap="square" lIns="0" tIns="117475" rIns="0" bIns="0" rtlCol="0">
            <a:spAutoFit/>
          </a:bodyPr>
          <a:lstStyle/>
          <a:p>
            <a:pPr marL="184785" indent="-274320" algn="just">
              <a:spcBef>
                <a:spcPts val="580"/>
              </a:spcBef>
              <a:buClr>
                <a:srgbClr val="004978"/>
              </a:buClr>
              <a:buFont typeface="Arial MT"/>
              <a:buChar char="•"/>
              <a:tabLst>
                <a:tab pos="185420" algn="l"/>
              </a:tabLst>
            </a:pPr>
            <a:r>
              <a:rPr sz="2400" b="1" spc="-5" dirty="0" smtClean="0">
                <a:latin typeface="+mn-lt"/>
                <a:cs typeface="Arial"/>
              </a:rPr>
              <a:t>Steganography</a:t>
            </a:r>
            <a:endParaRPr sz="2400" b="1" spc="-5" dirty="0">
              <a:latin typeface="+mn-lt"/>
              <a:cs typeface="Arial"/>
            </a:endParaRPr>
          </a:p>
          <a:p>
            <a:pPr marL="355600" lvl="1" indent="-114300" algn="just">
              <a:lnSpc>
                <a:spcPct val="100000"/>
              </a:lnSpc>
              <a:spcBef>
                <a:spcPts val="110"/>
              </a:spcBef>
              <a:buClr>
                <a:srgbClr val="FF6200"/>
              </a:buClr>
              <a:buChar char="•"/>
              <a:tabLst>
                <a:tab pos="355600" algn="l"/>
              </a:tabLst>
            </a:pPr>
            <a:r>
              <a:rPr lang="en-US" sz="2400" spc="-5" dirty="0" smtClean="0">
                <a:solidFill>
                  <a:srgbClr val="004978"/>
                </a:solidFill>
                <a:latin typeface="+mn-lt"/>
                <a:cs typeface="Arial MT"/>
              </a:rPr>
              <a:t> </a:t>
            </a:r>
            <a:r>
              <a:rPr sz="2400" spc="-5" dirty="0" smtClean="0">
                <a:solidFill>
                  <a:srgbClr val="004978"/>
                </a:solidFill>
                <a:latin typeface="+mn-lt"/>
                <a:cs typeface="Arial MT"/>
              </a:rPr>
              <a:t>Hides </a:t>
            </a:r>
            <a:r>
              <a:rPr sz="2400" spc="-5" dirty="0">
                <a:solidFill>
                  <a:srgbClr val="004978"/>
                </a:solidFill>
                <a:latin typeface="+mn-lt"/>
                <a:cs typeface="Arial MT"/>
              </a:rPr>
              <a:t>the</a:t>
            </a:r>
            <a:r>
              <a:rPr sz="2400" spc="-15" dirty="0">
                <a:solidFill>
                  <a:srgbClr val="004978"/>
                </a:solidFill>
                <a:latin typeface="+mn-lt"/>
                <a:cs typeface="Arial MT"/>
              </a:rPr>
              <a:t> </a:t>
            </a:r>
            <a:r>
              <a:rPr sz="2400" spc="-5" dirty="0">
                <a:solidFill>
                  <a:srgbClr val="004978"/>
                </a:solidFill>
                <a:latin typeface="+mn-lt"/>
                <a:cs typeface="Arial MT"/>
              </a:rPr>
              <a:t>existence</a:t>
            </a:r>
            <a:r>
              <a:rPr sz="2400" spc="-10" dirty="0">
                <a:solidFill>
                  <a:srgbClr val="004978"/>
                </a:solidFill>
                <a:latin typeface="+mn-lt"/>
                <a:cs typeface="Arial MT"/>
              </a:rPr>
              <a:t> </a:t>
            </a:r>
            <a:r>
              <a:rPr sz="2400" dirty="0">
                <a:solidFill>
                  <a:srgbClr val="004978"/>
                </a:solidFill>
                <a:latin typeface="+mn-lt"/>
                <a:cs typeface="Arial MT"/>
              </a:rPr>
              <a:t>of</a:t>
            </a:r>
            <a:r>
              <a:rPr sz="2400" spc="-15" dirty="0">
                <a:solidFill>
                  <a:srgbClr val="004978"/>
                </a:solidFill>
                <a:latin typeface="+mn-lt"/>
                <a:cs typeface="Arial MT"/>
              </a:rPr>
              <a:t> </a:t>
            </a:r>
            <a:r>
              <a:rPr sz="2400" spc="-5" dirty="0">
                <a:solidFill>
                  <a:srgbClr val="004978"/>
                </a:solidFill>
                <a:latin typeface="+mn-lt"/>
                <a:cs typeface="Arial MT"/>
              </a:rPr>
              <a:t>data</a:t>
            </a:r>
            <a:endParaRPr sz="2400" dirty="0">
              <a:latin typeface="+mn-lt"/>
              <a:cs typeface="Arial MT"/>
            </a:endParaRPr>
          </a:p>
          <a:p>
            <a:pPr marL="355600" lvl="1" indent="-114300" algn="just">
              <a:lnSpc>
                <a:spcPct val="100000"/>
              </a:lnSpc>
              <a:spcBef>
                <a:spcPts val="105"/>
              </a:spcBef>
              <a:buClr>
                <a:srgbClr val="FF6200"/>
              </a:buClr>
              <a:buChar char="•"/>
              <a:tabLst>
                <a:tab pos="355600" algn="l"/>
              </a:tabLst>
            </a:pPr>
            <a:r>
              <a:rPr lang="en-US" sz="2400" spc="-5" dirty="0" smtClean="0">
                <a:solidFill>
                  <a:srgbClr val="004978"/>
                </a:solidFill>
                <a:latin typeface="+mn-lt"/>
                <a:cs typeface="Arial MT"/>
              </a:rPr>
              <a:t> </a:t>
            </a:r>
            <a:r>
              <a:rPr sz="2400" spc="-5" dirty="0" smtClean="0">
                <a:solidFill>
                  <a:srgbClr val="004978"/>
                </a:solidFill>
                <a:latin typeface="+mn-lt"/>
                <a:cs typeface="Arial MT"/>
              </a:rPr>
              <a:t>An</a:t>
            </a:r>
            <a:r>
              <a:rPr sz="2400" spc="-10" dirty="0" smtClean="0">
                <a:solidFill>
                  <a:srgbClr val="004978"/>
                </a:solidFill>
                <a:latin typeface="+mn-lt"/>
                <a:cs typeface="Arial MT"/>
              </a:rPr>
              <a:t> </a:t>
            </a:r>
            <a:r>
              <a:rPr sz="2400" spc="-5" dirty="0">
                <a:solidFill>
                  <a:srgbClr val="004978"/>
                </a:solidFill>
                <a:latin typeface="+mn-lt"/>
                <a:cs typeface="Arial MT"/>
              </a:rPr>
              <a:t>image,</a:t>
            </a:r>
            <a:r>
              <a:rPr sz="2400" spc="-10" dirty="0">
                <a:solidFill>
                  <a:srgbClr val="004978"/>
                </a:solidFill>
                <a:latin typeface="+mn-lt"/>
                <a:cs typeface="Arial MT"/>
              </a:rPr>
              <a:t> </a:t>
            </a:r>
            <a:r>
              <a:rPr sz="2400" spc="-5" dirty="0">
                <a:solidFill>
                  <a:srgbClr val="004978"/>
                </a:solidFill>
                <a:latin typeface="+mn-lt"/>
                <a:cs typeface="Arial MT"/>
              </a:rPr>
              <a:t>audio,</a:t>
            </a:r>
            <a:r>
              <a:rPr sz="2400" spc="-10" dirty="0">
                <a:solidFill>
                  <a:srgbClr val="004978"/>
                </a:solidFill>
                <a:latin typeface="+mn-lt"/>
                <a:cs typeface="Arial MT"/>
              </a:rPr>
              <a:t> </a:t>
            </a:r>
            <a:r>
              <a:rPr sz="2400" spc="-5" dirty="0">
                <a:solidFill>
                  <a:srgbClr val="004978"/>
                </a:solidFill>
                <a:latin typeface="+mn-lt"/>
                <a:cs typeface="Arial MT"/>
              </a:rPr>
              <a:t>or</a:t>
            </a:r>
            <a:r>
              <a:rPr sz="2400" spc="-15" dirty="0">
                <a:solidFill>
                  <a:srgbClr val="004978"/>
                </a:solidFill>
                <a:latin typeface="+mn-lt"/>
                <a:cs typeface="Arial MT"/>
              </a:rPr>
              <a:t> </a:t>
            </a:r>
            <a:r>
              <a:rPr sz="2400" spc="-5" dirty="0">
                <a:solidFill>
                  <a:srgbClr val="004978"/>
                </a:solidFill>
                <a:latin typeface="+mn-lt"/>
                <a:cs typeface="Arial MT"/>
              </a:rPr>
              <a:t>video</a:t>
            </a:r>
            <a:r>
              <a:rPr sz="2400" spc="15" dirty="0">
                <a:solidFill>
                  <a:srgbClr val="004978"/>
                </a:solidFill>
                <a:latin typeface="+mn-lt"/>
                <a:cs typeface="Arial MT"/>
              </a:rPr>
              <a:t> </a:t>
            </a:r>
            <a:r>
              <a:rPr sz="2400" dirty="0">
                <a:solidFill>
                  <a:srgbClr val="004978"/>
                </a:solidFill>
                <a:latin typeface="+mn-lt"/>
                <a:cs typeface="Arial MT"/>
              </a:rPr>
              <a:t>file</a:t>
            </a:r>
            <a:r>
              <a:rPr sz="2400" spc="-20" dirty="0">
                <a:solidFill>
                  <a:srgbClr val="004978"/>
                </a:solidFill>
                <a:latin typeface="+mn-lt"/>
                <a:cs typeface="Arial MT"/>
              </a:rPr>
              <a:t> </a:t>
            </a:r>
            <a:r>
              <a:rPr sz="2400" spc="-5" dirty="0" smtClean="0">
                <a:solidFill>
                  <a:srgbClr val="004978"/>
                </a:solidFill>
                <a:latin typeface="+mn-lt"/>
                <a:cs typeface="Arial MT"/>
              </a:rPr>
              <a:t>can</a:t>
            </a:r>
            <a:r>
              <a:rPr lang="en-US" sz="2400" spc="-5" dirty="0" smtClean="0">
                <a:solidFill>
                  <a:srgbClr val="004978"/>
                </a:solidFill>
                <a:latin typeface="+mn-lt"/>
                <a:cs typeface="Arial MT"/>
              </a:rPr>
              <a:t> </a:t>
            </a:r>
            <a:r>
              <a:rPr sz="2400" dirty="0" smtClean="0">
                <a:solidFill>
                  <a:srgbClr val="004978"/>
                </a:solidFill>
                <a:latin typeface="+mn-lt"/>
                <a:cs typeface="Arial MT"/>
              </a:rPr>
              <a:t>contain</a:t>
            </a:r>
            <a:r>
              <a:rPr sz="2400" spc="-10" dirty="0" smtClean="0">
                <a:solidFill>
                  <a:srgbClr val="004978"/>
                </a:solidFill>
                <a:latin typeface="+mn-lt"/>
                <a:cs typeface="Arial MT"/>
              </a:rPr>
              <a:t> </a:t>
            </a:r>
            <a:r>
              <a:rPr sz="2400" dirty="0">
                <a:solidFill>
                  <a:srgbClr val="004978"/>
                </a:solidFill>
                <a:latin typeface="+mn-lt"/>
                <a:cs typeface="Arial MT"/>
              </a:rPr>
              <a:t>hidden</a:t>
            </a:r>
            <a:r>
              <a:rPr sz="2400" spc="-25" dirty="0">
                <a:solidFill>
                  <a:srgbClr val="004978"/>
                </a:solidFill>
                <a:latin typeface="+mn-lt"/>
                <a:cs typeface="Arial MT"/>
              </a:rPr>
              <a:t> </a:t>
            </a:r>
            <a:r>
              <a:rPr sz="2400" spc="-5" dirty="0">
                <a:solidFill>
                  <a:srgbClr val="004978"/>
                </a:solidFill>
                <a:latin typeface="+mn-lt"/>
                <a:cs typeface="Arial MT"/>
              </a:rPr>
              <a:t>messages</a:t>
            </a:r>
            <a:r>
              <a:rPr sz="2400" spc="-15" dirty="0">
                <a:solidFill>
                  <a:srgbClr val="004978"/>
                </a:solidFill>
                <a:latin typeface="+mn-lt"/>
                <a:cs typeface="Arial MT"/>
              </a:rPr>
              <a:t> </a:t>
            </a:r>
            <a:r>
              <a:rPr sz="2400" dirty="0">
                <a:solidFill>
                  <a:srgbClr val="004978"/>
                </a:solidFill>
                <a:latin typeface="+mn-lt"/>
                <a:cs typeface="Arial MT"/>
              </a:rPr>
              <a:t>embedded</a:t>
            </a:r>
            <a:r>
              <a:rPr sz="2400" spc="-35" dirty="0">
                <a:solidFill>
                  <a:srgbClr val="004978"/>
                </a:solidFill>
                <a:latin typeface="+mn-lt"/>
                <a:cs typeface="Arial MT"/>
              </a:rPr>
              <a:t> </a:t>
            </a:r>
            <a:r>
              <a:rPr sz="2400" spc="-5" dirty="0">
                <a:solidFill>
                  <a:srgbClr val="004978"/>
                </a:solidFill>
                <a:latin typeface="+mn-lt"/>
                <a:cs typeface="Arial MT"/>
              </a:rPr>
              <a:t>in </a:t>
            </a:r>
            <a:r>
              <a:rPr sz="2400" dirty="0">
                <a:solidFill>
                  <a:srgbClr val="004978"/>
                </a:solidFill>
                <a:latin typeface="+mn-lt"/>
                <a:cs typeface="Arial MT"/>
              </a:rPr>
              <a:t>the</a:t>
            </a:r>
            <a:r>
              <a:rPr sz="2400" spc="-15" dirty="0">
                <a:solidFill>
                  <a:srgbClr val="004978"/>
                </a:solidFill>
                <a:latin typeface="+mn-lt"/>
                <a:cs typeface="Arial MT"/>
              </a:rPr>
              <a:t> </a:t>
            </a:r>
            <a:r>
              <a:rPr sz="2400" dirty="0">
                <a:solidFill>
                  <a:srgbClr val="004978"/>
                </a:solidFill>
                <a:latin typeface="+mn-lt"/>
                <a:cs typeface="Arial MT"/>
              </a:rPr>
              <a:t>file</a:t>
            </a:r>
            <a:endParaRPr sz="2400" dirty="0">
              <a:latin typeface="+mn-lt"/>
              <a:cs typeface="Arial MT"/>
            </a:endParaRPr>
          </a:p>
          <a:p>
            <a:pPr marL="355600" lvl="1" indent="-114300" algn="just">
              <a:lnSpc>
                <a:spcPct val="100000"/>
              </a:lnSpc>
              <a:spcBef>
                <a:spcPts val="95"/>
              </a:spcBef>
              <a:buClr>
                <a:srgbClr val="FF6200"/>
              </a:buClr>
              <a:buChar char="•"/>
              <a:tabLst>
                <a:tab pos="355600" algn="l"/>
              </a:tabLst>
            </a:pPr>
            <a:r>
              <a:rPr lang="en-US" sz="2400" spc="-5" dirty="0" smtClean="0">
                <a:solidFill>
                  <a:srgbClr val="004978"/>
                </a:solidFill>
                <a:latin typeface="+mn-lt"/>
                <a:cs typeface="Arial MT"/>
              </a:rPr>
              <a:t> </a:t>
            </a:r>
            <a:r>
              <a:rPr lang="en-US" sz="2400" dirty="0" smtClean="0">
                <a:latin typeface="+mn-lt"/>
                <a:cs typeface="Arial MT"/>
              </a:rPr>
              <a:t>The process of hiding messages; for example, hiding a message within the digital encoding of a picture or graphic so that it is almost impossible to detect that the hidden message even exists.</a:t>
            </a:r>
          </a:p>
          <a:p>
            <a:pPr marL="355600" lvl="1" indent="-114300" algn="just">
              <a:lnSpc>
                <a:spcPct val="100000"/>
              </a:lnSpc>
              <a:spcBef>
                <a:spcPts val="95"/>
              </a:spcBef>
              <a:buClr>
                <a:srgbClr val="FF6200"/>
              </a:buClr>
              <a:buChar char="•"/>
              <a:tabLst>
                <a:tab pos="355600" algn="l"/>
              </a:tabLst>
            </a:pPr>
            <a:r>
              <a:rPr lang="en-US" sz="2400" dirty="0" smtClean="0">
                <a:latin typeface="+mn-lt"/>
                <a:cs typeface="Arial MT"/>
              </a:rPr>
              <a:t>Here are a few examples:</a:t>
            </a:r>
          </a:p>
          <a:p>
            <a:pPr marL="731520" lvl="1" indent="-114300" algn="just">
              <a:lnSpc>
                <a:spcPct val="100000"/>
              </a:lnSpc>
              <a:spcBef>
                <a:spcPts val="95"/>
              </a:spcBef>
              <a:buChar char="•"/>
              <a:tabLst>
                <a:tab pos="355600" algn="l"/>
              </a:tabLst>
            </a:pPr>
            <a:r>
              <a:rPr lang="en-US" sz="2400" dirty="0" smtClean="0">
                <a:latin typeface="+mn-lt"/>
                <a:cs typeface="Arial MT"/>
              </a:rPr>
              <a:t>A hidden message that can be revealed by playing a video at a faster frame rate</a:t>
            </a:r>
          </a:p>
          <a:p>
            <a:pPr marL="731520" lvl="1" indent="-114300" algn="just">
              <a:lnSpc>
                <a:spcPct val="100000"/>
              </a:lnSpc>
              <a:spcBef>
                <a:spcPts val="95"/>
              </a:spcBef>
              <a:buChar char="•"/>
              <a:tabLst>
                <a:tab pos="355600" algn="l"/>
              </a:tabLst>
            </a:pPr>
            <a:r>
              <a:rPr lang="en-US" sz="2400" dirty="0" smtClean="0">
                <a:latin typeface="+mn-lt"/>
                <a:cs typeface="Arial MT"/>
              </a:rPr>
              <a:t>Content that can be unveiled by playing an audio track backward</a:t>
            </a:r>
          </a:p>
          <a:p>
            <a:pPr marL="731520" lvl="1" indent="-114300" algn="just">
              <a:lnSpc>
                <a:spcPct val="100000"/>
              </a:lnSpc>
              <a:spcBef>
                <a:spcPts val="95"/>
              </a:spcBef>
              <a:buChar char="•"/>
              <a:tabLst>
                <a:tab pos="355600" algn="l"/>
              </a:tabLst>
            </a:pPr>
            <a:r>
              <a:rPr lang="en-US" sz="2400" dirty="0" smtClean="0">
                <a:latin typeface="+mn-lt"/>
                <a:cs typeface="Arial MT"/>
              </a:rPr>
              <a:t>Embedding a message into an RGB image by hiding it in the red, green, or blue channel</a:t>
            </a:r>
          </a:p>
          <a:p>
            <a:pPr marL="731520" lvl="1" indent="-114300" algn="just">
              <a:lnSpc>
                <a:spcPct val="100000"/>
              </a:lnSpc>
              <a:spcBef>
                <a:spcPts val="95"/>
              </a:spcBef>
              <a:buChar char="•"/>
              <a:tabLst>
                <a:tab pos="355600" algn="l"/>
              </a:tabLst>
            </a:pPr>
            <a:r>
              <a:rPr lang="en-US" sz="2400" dirty="0" smtClean="0">
                <a:latin typeface="+mn-lt"/>
                <a:cs typeface="Arial MT"/>
              </a:rPr>
              <a:t>Adding noise or sound to encrypt a message within a photo</a:t>
            </a:r>
          </a:p>
          <a:p>
            <a:pPr marL="731520" lvl="1" indent="-114300" algn="just">
              <a:lnSpc>
                <a:spcPct val="100000"/>
              </a:lnSpc>
              <a:spcBef>
                <a:spcPts val="95"/>
              </a:spcBef>
              <a:buChar char="•"/>
              <a:tabLst>
                <a:tab pos="355600" algn="l"/>
              </a:tabLst>
            </a:pPr>
            <a:r>
              <a:rPr lang="en-US" sz="2400" dirty="0" smtClean="0">
                <a:latin typeface="+mn-lt"/>
                <a:cs typeface="Arial MT"/>
              </a:rPr>
              <a:t>Hiding content within the file header or metadata</a:t>
            </a:r>
            <a:endParaRPr sz="2400" dirty="0">
              <a:latin typeface="+mn-lt"/>
              <a:cs typeface="Arial MT"/>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1869143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What is Cryptography</a:t>
            </a:r>
            <a:r>
              <a:rPr lang="en-US" sz="2800" dirty="0" smtClean="0">
                <a:latin typeface="+mn-lt"/>
              </a:rPr>
              <a:t>? – Key Terms</a:t>
            </a:r>
            <a:endParaRPr lang="en-US" sz="2800" dirty="0">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9" name="object 5"/>
          <p:cNvSpPr txBox="1"/>
          <p:nvPr/>
        </p:nvSpPr>
        <p:spPr>
          <a:xfrm>
            <a:off x="187036" y="919608"/>
            <a:ext cx="11852564" cy="5552802"/>
          </a:xfrm>
          <a:prstGeom prst="rect">
            <a:avLst/>
          </a:prstGeom>
        </p:spPr>
        <p:txBody>
          <a:bodyPr vert="horz" wrap="square" lIns="0" tIns="12700" rIns="0" bIns="0" rtlCol="0">
            <a:spAutoFit/>
          </a:bodyPr>
          <a:lstStyle/>
          <a:p>
            <a:pPr marR="151765" indent="-172720" algn="just">
              <a:lnSpc>
                <a:spcPct val="150000"/>
              </a:lnSpc>
              <a:buClr>
                <a:srgbClr val="004978"/>
              </a:buClr>
              <a:buFont typeface="Arial MT"/>
              <a:buChar char="•"/>
              <a:tabLst>
                <a:tab pos="185420" algn="l"/>
              </a:tabLst>
            </a:pPr>
            <a:r>
              <a:rPr sz="2400" b="1" spc="-5" dirty="0" smtClean="0">
                <a:latin typeface="+mn-lt"/>
                <a:cs typeface="Arial"/>
              </a:rPr>
              <a:t>Encryption</a:t>
            </a:r>
            <a:r>
              <a:rPr sz="2400" b="1" spc="5" dirty="0" smtClean="0">
                <a:latin typeface="+mn-lt"/>
                <a:cs typeface="Arial"/>
              </a:rPr>
              <a:t> </a:t>
            </a:r>
            <a:r>
              <a:rPr sz="2400" spc="-5" dirty="0">
                <a:latin typeface="+mn-lt"/>
                <a:cs typeface="Arial MT"/>
              </a:rPr>
              <a:t>is</a:t>
            </a:r>
            <a:r>
              <a:rPr sz="2400" spc="10" dirty="0">
                <a:latin typeface="+mn-lt"/>
                <a:cs typeface="Arial MT"/>
              </a:rPr>
              <a:t> </a:t>
            </a:r>
            <a:r>
              <a:rPr sz="2400" dirty="0">
                <a:latin typeface="+mn-lt"/>
                <a:cs typeface="Arial MT"/>
              </a:rPr>
              <a:t>the </a:t>
            </a:r>
            <a:r>
              <a:rPr sz="2400" spc="-5" dirty="0">
                <a:latin typeface="+mn-lt"/>
                <a:cs typeface="Arial MT"/>
              </a:rPr>
              <a:t>process </a:t>
            </a:r>
            <a:r>
              <a:rPr sz="2400" dirty="0">
                <a:latin typeface="+mn-lt"/>
                <a:cs typeface="Arial MT"/>
              </a:rPr>
              <a:t>of </a:t>
            </a:r>
            <a:r>
              <a:rPr sz="2400" spc="-5" dirty="0">
                <a:latin typeface="+mn-lt"/>
                <a:cs typeface="Arial MT"/>
              </a:rPr>
              <a:t>changing</a:t>
            </a:r>
            <a:r>
              <a:rPr sz="2400" spc="15" dirty="0">
                <a:latin typeface="+mn-lt"/>
                <a:cs typeface="Arial MT"/>
              </a:rPr>
              <a:t> </a:t>
            </a:r>
            <a:r>
              <a:rPr sz="2400" spc="-5" dirty="0">
                <a:latin typeface="+mn-lt"/>
                <a:cs typeface="Arial MT"/>
              </a:rPr>
              <a:t>original</a:t>
            </a:r>
            <a:r>
              <a:rPr sz="2400" spc="15" dirty="0">
                <a:latin typeface="+mn-lt"/>
                <a:cs typeface="Arial MT"/>
              </a:rPr>
              <a:t> </a:t>
            </a:r>
            <a:r>
              <a:rPr sz="2400" spc="-5" dirty="0">
                <a:latin typeface="+mn-lt"/>
                <a:cs typeface="Arial MT"/>
              </a:rPr>
              <a:t>text</a:t>
            </a:r>
            <a:r>
              <a:rPr sz="2400" dirty="0">
                <a:latin typeface="+mn-lt"/>
                <a:cs typeface="Arial MT"/>
              </a:rPr>
              <a:t> </a:t>
            </a:r>
            <a:r>
              <a:rPr sz="2400" spc="-5" dirty="0">
                <a:latin typeface="+mn-lt"/>
                <a:cs typeface="Arial MT"/>
              </a:rPr>
              <a:t>into</a:t>
            </a:r>
            <a:r>
              <a:rPr sz="2400" dirty="0">
                <a:latin typeface="+mn-lt"/>
                <a:cs typeface="Arial MT"/>
              </a:rPr>
              <a:t> </a:t>
            </a:r>
            <a:r>
              <a:rPr sz="2400" spc="-5" dirty="0">
                <a:latin typeface="+mn-lt"/>
                <a:cs typeface="Arial MT"/>
              </a:rPr>
              <a:t>a</a:t>
            </a:r>
            <a:r>
              <a:rPr sz="2400" spc="5" dirty="0">
                <a:latin typeface="+mn-lt"/>
                <a:cs typeface="Arial MT"/>
              </a:rPr>
              <a:t> </a:t>
            </a:r>
            <a:r>
              <a:rPr sz="2400" dirty="0">
                <a:latin typeface="+mn-lt"/>
                <a:cs typeface="Arial MT"/>
              </a:rPr>
              <a:t>secret </a:t>
            </a:r>
            <a:r>
              <a:rPr sz="2400" spc="-5" dirty="0">
                <a:latin typeface="+mn-lt"/>
                <a:cs typeface="Arial MT"/>
              </a:rPr>
              <a:t>message </a:t>
            </a:r>
            <a:r>
              <a:rPr sz="2400" spc="-320" dirty="0">
                <a:latin typeface="+mn-lt"/>
                <a:cs typeface="Arial MT"/>
              </a:rPr>
              <a:t> </a:t>
            </a:r>
            <a:r>
              <a:rPr sz="2400" dirty="0">
                <a:latin typeface="+mn-lt"/>
                <a:cs typeface="Arial MT"/>
              </a:rPr>
              <a:t>using</a:t>
            </a:r>
            <a:r>
              <a:rPr sz="2400" spc="-10" dirty="0">
                <a:latin typeface="+mn-lt"/>
                <a:cs typeface="Arial MT"/>
              </a:rPr>
              <a:t> </a:t>
            </a:r>
            <a:r>
              <a:rPr sz="2400" spc="-5" dirty="0">
                <a:latin typeface="+mn-lt"/>
                <a:cs typeface="Arial MT"/>
              </a:rPr>
              <a:t>cryptography</a:t>
            </a:r>
            <a:endParaRPr sz="2400" dirty="0">
              <a:latin typeface="+mn-lt"/>
              <a:cs typeface="Arial MT"/>
            </a:endParaRPr>
          </a:p>
          <a:p>
            <a:pPr indent="-172720" algn="just">
              <a:lnSpc>
                <a:spcPct val="150000"/>
              </a:lnSpc>
              <a:buClr>
                <a:srgbClr val="004978"/>
              </a:buClr>
              <a:buChar char="•"/>
              <a:tabLst>
                <a:tab pos="185420" algn="l"/>
              </a:tabLst>
            </a:pPr>
            <a:r>
              <a:rPr sz="2400" dirty="0">
                <a:latin typeface="+mn-lt"/>
                <a:cs typeface="Arial MT"/>
              </a:rPr>
              <a:t>Changing</a:t>
            </a:r>
            <a:r>
              <a:rPr sz="2400" spc="10" dirty="0">
                <a:latin typeface="+mn-lt"/>
                <a:cs typeface="Arial MT"/>
              </a:rPr>
              <a:t> </a:t>
            </a:r>
            <a:r>
              <a:rPr sz="2400" dirty="0">
                <a:latin typeface="+mn-lt"/>
                <a:cs typeface="Arial MT"/>
              </a:rPr>
              <a:t>the</a:t>
            </a:r>
            <a:r>
              <a:rPr sz="2400" spc="-20" dirty="0">
                <a:latin typeface="+mn-lt"/>
                <a:cs typeface="Arial MT"/>
              </a:rPr>
              <a:t> </a:t>
            </a:r>
            <a:r>
              <a:rPr sz="2400" dirty="0">
                <a:latin typeface="+mn-lt"/>
                <a:cs typeface="Arial MT"/>
              </a:rPr>
              <a:t>secret</a:t>
            </a:r>
            <a:r>
              <a:rPr sz="2400" spc="-10" dirty="0">
                <a:latin typeface="+mn-lt"/>
                <a:cs typeface="Arial MT"/>
              </a:rPr>
              <a:t> </a:t>
            </a:r>
            <a:r>
              <a:rPr sz="2400" dirty="0">
                <a:latin typeface="+mn-lt"/>
                <a:cs typeface="Arial MT"/>
              </a:rPr>
              <a:t>message</a:t>
            </a:r>
            <a:r>
              <a:rPr sz="2400" spc="-5" dirty="0">
                <a:latin typeface="+mn-lt"/>
                <a:cs typeface="Arial MT"/>
              </a:rPr>
              <a:t> </a:t>
            </a:r>
            <a:r>
              <a:rPr sz="2400" dirty="0">
                <a:latin typeface="+mn-lt"/>
                <a:cs typeface="Arial MT"/>
              </a:rPr>
              <a:t>back</a:t>
            </a:r>
            <a:r>
              <a:rPr sz="2400" spc="-5" dirty="0">
                <a:latin typeface="+mn-lt"/>
                <a:cs typeface="Arial MT"/>
              </a:rPr>
              <a:t> </a:t>
            </a:r>
            <a:r>
              <a:rPr sz="2400" dirty="0">
                <a:latin typeface="+mn-lt"/>
                <a:cs typeface="Arial MT"/>
              </a:rPr>
              <a:t>to</a:t>
            </a:r>
            <a:r>
              <a:rPr sz="2400" spc="-5" dirty="0">
                <a:latin typeface="+mn-lt"/>
                <a:cs typeface="Arial MT"/>
              </a:rPr>
              <a:t> </a:t>
            </a:r>
            <a:r>
              <a:rPr sz="2400" dirty="0">
                <a:latin typeface="+mn-lt"/>
                <a:cs typeface="Arial MT"/>
              </a:rPr>
              <a:t>its </a:t>
            </a:r>
            <a:r>
              <a:rPr sz="2400" spc="-5" dirty="0">
                <a:latin typeface="+mn-lt"/>
                <a:cs typeface="Arial MT"/>
              </a:rPr>
              <a:t>original</a:t>
            </a:r>
            <a:r>
              <a:rPr sz="2400" spc="10" dirty="0">
                <a:latin typeface="+mn-lt"/>
                <a:cs typeface="Arial MT"/>
              </a:rPr>
              <a:t> </a:t>
            </a:r>
            <a:r>
              <a:rPr sz="2400" spc="5" dirty="0">
                <a:latin typeface="+mn-lt"/>
                <a:cs typeface="Arial MT"/>
              </a:rPr>
              <a:t>form</a:t>
            </a:r>
            <a:r>
              <a:rPr sz="2400" spc="-10" dirty="0">
                <a:latin typeface="+mn-lt"/>
                <a:cs typeface="Arial MT"/>
              </a:rPr>
              <a:t> </a:t>
            </a:r>
            <a:r>
              <a:rPr sz="2400" spc="-5" dirty="0">
                <a:latin typeface="+mn-lt"/>
                <a:cs typeface="Arial MT"/>
              </a:rPr>
              <a:t>is</a:t>
            </a:r>
            <a:r>
              <a:rPr sz="2400" dirty="0">
                <a:latin typeface="+mn-lt"/>
                <a:cs typeface="Arial MT"/>
              </a:rPr>
              <a:t> </a:t>
            </a:r>
            <a:r>
              <a:rPr sz="2400" spc="-5" dirty="0">
                <a:latin typeface="+mn-lt"/>
                <a:cs typeface="Arial MT"/>
              </a:rPr>
              <a:t>known</a:t>
            </a:r>
            <a:r>
              <a:rPr sz="2400" spc="5" dirty="0">
                <a:latin typeface="+mn-lt"/>
                <a:cs typeface="Arial MT"/>
              </a:rPr>
              <a:t> </a:t>
            </a:r>
            <a:r>
              <a:rPr sz="2400" dirty="0" smtClean="0">
                <a:latin typeface="+mn-lt"/>
                <a:cs typeface="Arial MT"/>
              </a:rPr>
              <a:t>as</a:t>
            </a:r>
            <a:r>
              <a:rPr lang="en-US" sz="2400" dirty="0" smtClean="0">
                <a:latin typeface="+mn-lt"/>
                <a:cs typeface="Arial MT"/>
              </a:rPr>
              <a:t> </a:t>
            </a:r>
            <a:r>
              <a:rPr sz="2400" b="1" spc="-5" dirty="0" smtClean="0">
                <a:latin typeface="+mn-lt"/>
                <a:cs typeface="Arial"/>
              </a:rPr>
              <a:t>decryption</a:t>
            </a:r>
            <a:endParaRPr sz="2400" dirty="0">
              <a:latin typeface="+mn-lt"/>
              <a:cs typeface="Arial"/>
            </a:endParaRPr>
          </a:p>
          <a:p>
            <a:pPr indent="-172720" algn="just">
              <a:lnSpc>
                <a:spcPct val="150000"/>
              </a:lnSpc>
              <a:buClr>
                <a:srgbClr val="004978"/>
              </a:buClr>
              <a:buFont typeface="Arial MT"/>
              <a:buChar char="•"/>
              <a:tabLst>
                <a:tab pos="185420" algn="l"/>
              </a:tabLst>
            </a:pPr>
            <a:r>
              <a:rPr sz="2400" b="1" i="1" dirty="0">
                <a:latin typeface="+mn-lt"/>
                <a:cs typeface="Arial"/>
              </a:rPr>
              <a:t>Plaintext</a:t>
            </a:r>
            <a:r>
              <a:rPr sz="2400" b="1" i="1" spc="-30" dirty="0">
                <a:latin typeface="+mn-lt"/>
                <a:cs typeface="Arial"/>
              </a:rPr>
              <a:t> </a:t>
            </a:r>
            <a:r>
              <a:rPr sz="2400" spc="-5" dirty="0">
                <a:latin typeface="+mn-lt"/>
                <a:cs typeface="Arial MT"/>
              </a:rPr>
              <a:t>is</a:t>
            </a:r>
            <a:r>
              <a:rPr sz="2400" spc="5" dirty="0">
                <a:latin typeface="+mn-lt"/>
                <a:cs typeface="Arial MT"/>
              </a:rPr>
              <a:t> </a:t>
            </a:r>
            <a:r>
              <a:rPr sz="2400" spc="-5" dirty="0">
                <a:latin typeface="+mn-lt"/>
                <a:cs typeface="Arial MT"/>
              </a:rPr>
              <a:t>unencrypted data</a:t>
            </a:r>
            <a:r>
              <a:rPr sz="2400" spc="-15" dirty="0">
                <a:latin typeface="+mn-lt"/>
                <a:cs typeface="Arial MT"/>
              </a:rPr>
              <a:t> </a:t>
            </a:r>
            <a:r>
              <a:rPr sz="2400" dirty="0">
                <a:latin typeface="+mn-lt"/>
                <a:cs typeface="Arial MT"/>
              </a:rPr>
              <a:t>to </a:t>
            </a:r>
            <a:r>
              <a:rPr sz="2400" spc="-5" dirty="0">
                <a:latin typeface="+mn-lt"/>
                <a:cs typeface="Arial MT"/>
              </a:rPr>
              <a:t>be encrypted</a:t>
            </a:r>
            <a:r>
              <a:rPr sz="2400" spc="5" dirty="0">
                <a:latin typeface="+mn-lt"/>
                <a:cs typeface="Arial MT"/>
              </a:rPr>
              <a:t> </a:t>
            </a:r>
            <a:r>
              <a:rPr sz="2400" dirty="0">
                <a:latin typeface="+mn-lt"/>
                <a:cs typeface="Arial MT"/>
              </a:rPr>
              <a:t>or</a:t>
            </a:r>
            <a:r>
              <a:rPr sz="2400" spc="-5" dirty="0">
                <a:latin typeface="+mn-lt"/>
                <a:cs typeface="Arial MT"/>
              </a:rPr>
              <a:t> is</a:t>
            </a:r>
            <a:r>
              <a:rPr sz="2400" spc="5" dirty="0">
                <a:latin typeface="+mn-lt"/>
                <a:cs typeface="Arial MT"/>
              </a:rPr>
              <a:t> </a:t>
            </a:r>
            <a:r>
              <a:rPr sz="2400" dirty="0">
                <a:latin typeface="+mn-lt"/>
                <a:cs typeface="Arial MT"/>
              </a:rPr>
              <a:t>the</a:t>
            </a:r>
            <a:r>
              <a:rPr sz="2400" spc="-5" dirty="0">
                <a:latin typeface="+mn-lt"/>
                <a:cs typeface="Arial MT"/>
              </a:rPr>
              <a:t> </a:t>
            </a:r>
            <a:r>
              <a:rPr sz="2400" dirty="0">
                <a:latin typeface="+mn-lt"/>
                <a:cs typeface="Arial MT"/>
              </a:rPr>
              <a:t>output</a:t>
            </a:r>
            <a:r>
              <a:rPr sz="2400" spc="-15" dirty="0">
                <a:latin typeface="+mn-lt"/>
                <a:cs typeface="Arial MT"/>
              </a:rPr>
              <a:t> </a:t>
            </a:r>
            <a:r>
              <a:rPr sz="2400" dirty="0">
                <a:latin typeface="+mn-lt"/>
                <a:cs typeface="Arial MT"/>
              </a:rPr>
              <a:t>of</a:t>
            </a:r>
            <a:r>
              <a:rPr sz="2400" spc="-5" dirty="0">
                <a:latin typeface="+mn-lt"/>
                <a:cs typeface="Arial MT"/>
              </a:rPr>
              <a:t> decryption</a:t>
            </a:r>
            <a:endParaRPr sz="2400" dirty="0">
              <a:latin typeface="+mn-lt"/>
              <a:cs typeface="Arial MT"/>
            </a:endParaRPr>
          </a:p>
          <a:p>
            <a:pPr indent="-172720" algn="just">
              <a:lnSpc>
                <a:spcPct val="150000"/>
              </a:lnSpc>
              <a:buClr>
                <a:srgbClr val="004978"/>
              </a:buClr>
              <a:buFont typeface="Arial MT"/>
              <a:buChar char="•"/>
              <a:tabLst>
                <a:tab pos="185420" algn="l"/>
              </a:tabLst>
            </a:pPr>
            <a:r>
              <a:rPr sz="2400" b="1" i="1" dirty="0">
                <a:latin typeface="+mn-lt"/>
                <a:cs typeface="Arial"/>
              </a:rPr>
              <a:t>Ciphertext</a:t>
            </a:r>
            <a:r>
              <a:rPr sz="2400" b="1" i="1" spc="-25" dirty="0">
                <a:latin typeface="+mn-lt"/>
                <a:cs typeface="Arial"/>
              </a:rPr>
              <a:t> </a:t>
            </a:r>
            <a:r>
              <a:rPr sz="2400" spc="-5" dirty="0">
                <a:latin typeface="+mn-lt"/>
                <a:cs typeface="Arial MT"/>
              </a:rPr>
              <a:t>is</a:t>
            </a:r>
            <a:r>
              <a:rPr sz="2400" spc="5" dirty="0">
                <a:latin typeface="+mn-lt"/>
                <a:cs typeface="Arial MT"/>
              </a:rPr>
              <a:t> </a:t>
            </a:r>
            <a:r>
              <a:rPr sz="2400" dirty="0">
                <a:latin typeface="+mn-lt"/>
                <a:cs typeface="Arial MT"/>
              </a:rPr>
              <a:t>the</a:t>
            </a:r>
            <a:r>
              <a:rPr sz="2400" spc="-10" dirty="0">
                <a:latin typeface="+mn-lt"/>
                <a:cs typeface="Arial MT"/>
              </a:rPr>
              <a:t> </a:t>
            </a:r>
            <a:r>
              <a:rPr sz="2400" dirty="0">
                <a:latin typeface="+mn-lt"/>
                <a:cs typeface="Arial MT"/>
              </a:rPr>
              <a:t>scrambled </a:t>
            </a:r>
            <a:r>
              <a:rPr sz="2400" spc="-5" dirty="0">
                <a:latin typeface="+mn-lt"/>
                <a:cs typeface="Arial MT"/>
              </a:rPr>
              <a:t>and</a:t>
            </a:r>
            <a:r>
              <a:rPr sz="2400" spc="-20" dirty="0">
                <a:latin typeface="+mn-lt"/>
                <a:cs typeface="Arial MT"/>
              </a:rPr>
              <a:t> </a:t>
            </a:r>
            <a:r>
              <a:rPr sz="2400" spc="-5" dirty="0">
                <a:latin typeface="+mn-lt"/>
                <a:cs typeface="Arial MT"/>
              </a:rPr>
              <a:t>unreadable </a:t>
            </a:r>
            <a:r>
              <a:rPr sz="2400" dirty="0">
                <a:latin typeface="+mn-lt"/>
                <a:cs typeface="Arial MT"/>
              </a:rPr>
              <a:t>output</a:t>
            </a:r>
            <a:r>
              <a:rPr sz="2400" spc="-35" dirty="0">
                <a:latin typeface="+mn-lt"/>
                <a:cs typeface="Arial MT"/>
              </a:rPr>
              <a:t> </a:t>
            </a:r>
            <a:r>
              <a:rPr sz="2400" dirty="0">
                <a:latin typeface="+mn-lt"/>
                <a:cs typeface="Arial MT"/>
              </a:rPr>
              <a:t>of</a:t>
            </a:r>
            <a:r>
              <a:rPr sz="2400" spc="-5" dirty="0">
                <a:latin typeface="+mn-lt"/>
                <a:cs typeface="Arial MT"/>
              </a:rPr>
              <a:t> encryption</a:t>
            </a:r>
            <a:endParaRPr sz="2400" dirty="0">
              <a:latin typeface="+mn-lt"/>
              <a:cs typeface="Arial MT"/>
            </a:endParaRPr>
          </a:p>
          <a:p>
            <a:pPr indent="-172720" algn="just">
              <a:lnSpc>
                <a:spcPct val="150000"/>
              </a:lnSpc>
              <a:buClr>
                <a:srgbClr val="004978"/>
              </a:buClr>
              <a:buFont typeface="Arial MT"/>
              <a:buChar char="•"/>
              <a:tabLst>
                <a:tab pos="185420" algn="l"/>
              </a:tabLst>
            </a:pPr>
            <a:r>
              <a:rPr sz="2400" b="1" i="1" dirty="0">
                <a:latin typeface="+mn-lt"/>
                <a:cs typeface="Arial"/>
              </a:rPr>
              <a:t>Cleartext</a:t>
            </a:r>
            <a:r>
              <a:rPr sz="2400" b="1" i="1" spc="-25" dirty="0">
                <a:latin typeface="+mn-lt"/>
                <a:cs typeface="Arial"/>
              </a:rPr>
              <a:t> </a:t>
            </a:r>
            <a:r>
              <a:rPr sz="2400" spc="-5" dirty="0">
                <a:latin typeface="+mn-lt"/>
                <a:cs typeface="Arial MT"/>
              </a:rPr>
              <a:t>data</a:t>
            </a:r>
            <a:r>
              <a:rPr sz="2400" dirty="0">
                <a:latin typeface="+mn-lt"/>
                <a:cs typeface="Arial MT"/>
              </a:rPr>
              <a:t> </a:t>
            </a:r>
            <a:r>
              <a:rPr sz="2400" spc="-5" dirty="0">
                <a:latin typeface="+mn-lt"/>
                <a:cs typeface="Arial MT"/>
              </a:rPr>
              <a:t>is</a:t>
            </a:r>
            <a:r>
              <a:rPr sz="2400" spc="5" dirty="0">
                <a:latin typeface="+mn-lt"/>
                <a:cs typeface="Arial MT"/>
              </a:rPr>
              <a:t> </a:t>
            </a:r>
            <a:r>
              <a:rPr sz="2400" spc="-5" dirty="0">
                <a:latin typeface="+mn-lt"/>
                <a:cs typeface="Arial MT"/>
              </a:rPr>
              <a:t>data</a:t>
            </a:r>
            <a:r>
              <a:rPr sz="2400" spc="-15" dirty="0">
                <a:latin typeface="+mn-lt"/>
                <a:cs typeface="Arial MT"/>
              </a:rPr>
              <a:t> </a:t>
            </a:r>
            <a:r>
              <a:rPr sz="2400" dirty="0">
                <a:latin typeface="+mn-lt"/>
                <a:cs typeface="Arial MT"/>
              </a:rPr>
              <a:t>stored</a:t>
            </a:r>
            <a:r>
              <a:rPr sz="2400" spc="-5" dirty="0">
                <a:latin typeface="+mn-lt"/>
                <a:cs typeface="Arial MT"/>
              </a:rPr>
              <a:t> or</a:t>
            </a:r>
            <a:r>
              <a:rPr sz="2400" spc="-10" dirty="0">
                <a:latin typeface="+mn-lt"/>
                <a:cs typeface="Arial MT"/>
              </a:rPr>
              <a:t> </a:t>
            </a:r>
            <a:r>
              <a:rPr sz="2400" dirty="0">
                <a:latin typeface="+mn-lt"/>
                <a:cs typeface="Arial MT"/>
              </a:rPr>
              <a:t>transmitted</a:t>
            </a:r>
            <a:r>
              <a:rPr sz="2400" spc="-15" dirty="0">
                <a:latin typeface="+mn-lt"/>
                <a:cs typeface="Arial MT"/>
              </a:rPr>
              <a:t> </a:t>
            </a:r>
            <a:r>
              <a:rPr sz="2400" spc="-5" dirty="0">
                <a:latin typeface="+mn-lt"/>
                <a:cs typeface="Arial MT"/>
              </a:rPr>
              <a:t>without</a:t>
            </a:r>
            <a:r>
              <a:rPr sz="2400" spc="5" dirty="0">
                <a:latin typeface="+mn-lt"/>
                <a:cs typeface="Arial MT"/>
              </a:rPr>
              <a:t> </a:t>
            </a:r>
            <a:r>
              <a:rPr sz="2400" spc="-5" dirty="0">
                <a:latin typeface="+mn-lt"/>
                <a:cs typeface="Arial MT"/>
              </a:rPr>
              <a:t>encryption</a:t>
            </a:r>
            <a:endParaRPr sz="2400" dirty="0">
              <a:latin typeface="+mn-lt"/>
              <a:cs typeface="Arial MT"/>
            </a:endParaRPr>
          </a:p>
          <a:p>
            <a:pPr indent="-172720" algn="just">
              <a:lnSpc>
                <a:spcPct val="150000"/>
              </a:lnSpc>
              <a:buClr>
                <a:srgbClr val="004978"/>
              </a:buClr>
              <a:buChar char="•"/>
              <a:tabLst>
                <a:tab pos="185420" algn="l"/>
              </a:tabLst>
            </a:pPr>
            <a:r>
              <a:rPr sz="2400" spc="-5" dirty="0">
                <a:latin typeface="+mn-lt"/>
                <a:cs typeface="Arial MT"/>
              </a:rPr>
              <a:t>Plaintext</a:t>
            </a:r>
            <a:r>
              <a:rPr sz="2400" spc="-10" dirty="0">
                <a:latin typeface="+mn-lt"/>
                <a:cs typeface="Arial MT"/>
              </a:rPr>
              <a:t> </a:t>
            </a:r>
            <a:r>
              <a:rPr sz="2400" dirty="0">
                <a:latin typeface="+mn-lt"/>
                <a:cs typeface="Arial MT"/>
              </a:rPr>
              <a:t>data</a:t>
            </a:r>
            <a:r>
              <a:rPr sz="2400" spc="-5" dirty="0">
                <a:latin typeface="+mn-lt"/>
                <a:cs typeface="Arial MT"/>
              </a:rPr>
              <a:t> </a:t>
            </a:r>
            <a:r>
              <a:rPr sz="2400" dirty="0">
                <a:latin typeface="+mn-lt"/>
                <a:cs typeface="Arial MT"/>
              </a:rPr>
              <a:t>is</a:t>
            </a:r>
            <a:r>
              <a:rPr sz="2400" spc="5" dirty="0">
                <a:latin typeface="+mn-lt"/>
                <a:cs typeface="Arial MT"/>
              </a:rPr>
              <a:t> </a:t>
            </a:r>
            <a:r>
              <a:rPr sz="2400" dirty="0">
                <a:latin typeface="+mn-lt"/>
                <a:cs typeface="Arial MT"/>
              </a:rPr>
              <a:t>input</a:t>
            </a:r>
            <a:r>
              <a:rPr sz="2400" spc="-10" dirty="0">
                <a:latin typeface="+mn-lt"/>
                <a:cs typeface="Arial MT"/>
              </a:rPr>
              <a:t> </a:t>
            </a:r>
            <a:r>
              <a:rPr sz="2400" dirty="0">
                <a:latin typeface="+mn-lt"/>
                <a:cs typeface="Arial MT"/>
              </a:rPr>
              <a:t>into</a:t>
            </a:r>
            <a:r>
              <a:rPr sz="2400" spc="-5" dirty="0">
                <a:latin typeface="+mn-lt"/>
                <a:cs typeface="Arial MT"/>
              </a:rPr>
              <a:t> </a:t>
            </a:r>
            <a:r>
              <a:rPr sz="2400" dirty="0">
                <a:latin typeface="+mn-lt"/>
                <a:cs typeface="Arial MT"/>
              </a:rPr>
              <a:t>a</a:t>
            </a:r>
            <a:r>
              <a:rPr sz="2400" spc="-25" dirty="0">
                <a:latin typeface="+mn-lt"/>
                <a:cs typeface="Arial MT"/>
              </a:rPr>
              <a:t> </a:t>
            </a:r>
            <a:r>
              <a:rPr sz="2400" b="1" spc="-5" dirty="0">
                <a:latin typeface="+mn-lt"/>
                <a:cs typeface="Arial"/>
              </a:rPr>
              <a:t>cryptographic</a:t>
            </a:r>
            <a:r>
              <a:rPr sz="2400" b="1" spc="15" dirty="0">
                <a:latin typeface="+mn-lt"/>
                <a:cs typeface="Arial"/>
              </a:rPr>
              <a:t> </a:t>
            </a:r>
            <a:r>
              <a:rPr sz="2400" b="1" dirty="0">
                <a:latin typeface="+mn-lt"/>
                <a:cs typeface="Arial"/>
              </a:rPr>
              <a:t>algorithm </a:t>
            </a:r>
            <a:r>
              <a:rPr sz="2400" spc="-5" dirty="0">
                <a:latin typeface="+mn-lt"/>
                <a:cs typeface="Arial MT"/>
              </a:rPr>
              <a:t>(also</a:t>
            </a:r>
            <a:r>
              <a:rPr sz="2400" dirty="0">
                <a:latin typeface="+mn-lt"/>
                <a:cs typeface="Arial MT"/>
              </a:rPr>
              <a:t> called</a:t>
            </a:r>
            <a:r>
              <a:rPr sz="2400" spc="5" dirty="0">
                <a:latin typeface="+mn-lt"/>
                <a:cs typeface="Arial MT"/>
              </a:rPr>
              <a:t> </a:t>
            </a:r>
            <a:r>
              <a:rPr sz="2400" dirty="0">
                <a:latin typeface="+mn-lt"/>
                <a:cs typeface="Arial MT"/>
              </a:rPr>
              <a:t>a</a:t>
            </a:r>
            <a:r>
              <a:rPr sz="2400" spc="-5" dirty="0">
                <a:latin typeface="+mn-lt"/>
                <a:cs typeface="Arial MT"/>
              </a:rPr>
              <a:t> </a:t>
            </a:r>
            <a:r>
              <a:rPr sz="2400" i="1" dirty="0">
                <a:latin typeface="+mn-lt"/>
                <a:cs typeface="Arial"/>
              </a:rPr>
              <a:t>cipher</a:t>
            </a:r>
            <a:r>
              <a:rPr sz="2400" dirty="0">
                <a:latin typeface="+mn-lt"/>
                <a:cs typeface="Arial MT"/>
              </a:rPr>
              <a:t>)</a:t>
            </a:r>
          </a:p>
          <a:p>
            <a:pPr marL="355600" marR="456565" lvl="1" indent="-114300" algn="just">
              <a:lnSpc>
                <a:spcPct val="150000"/>
              </a:lnSpc>
              <a:buClr>
                <a:srgbClr val="FF6200"/>
              </a:buClr>
              <a:buChar char="•"/>
              <a:tabLst>
                <a:tab pos="355600" algn="l"/>
              </a:tabLst>
            </a:pPr>
            <a:r>
              <a:rPr lang="en-US" sz="2400" dirty="0" smtClean="0">
                <a:solidFill>
                  <a:srgbClr val="004978"/>
                </a:solidFill>
                <a:latin typeface="+mn-lt"/>
                <a:cs typeface="Arial MT"/>
              </a:rPr>
              <a:t> </a:t>
            </a:r>
            <a:r>
              <a:rPr sz="2400" dirty="0" smtClean="0">
                <a:solidFill>
                  <a:srgbClr val="004978"/>
                </a:solidFill>
                <a:latin typeface="+mn-lt"/>
                <a:cs typeface="Arial MT"/>
              </a:rPr>
              <a:t>It </a:t>
            </a:r>
            <a:r>
              <a:rPr sz="2400" dirty="0">
                <a:solidFill>
                  <a:srgbClr val="004978"/>
                </a:solidFill>
                <a:latin typeface="+mn-lt"/>
                <a:cs typeface="Arial MT"/>
              </a:rPr>
              <a:t>consists of procedures based on a mathematical formula used to  encrypt and decrypt the </a:t>
            </a:r>
            <a:r>
              <a:rPr sz="2400" dirty="0" smtClean="0">
                <a:solidFill>
                  <a:srgbClr val="004978"/>
                </a:solidFill>
                <a:latin typeface="+mn-lt"/>
                <a:cs typeface="Arial MT"/>
              </a:rPr>
              <a:t>data</a:t>
            </a:r>
            <a:endParaRPr lang="en-US" sz="2400" dirty="0" smtClean="0">
              <a:solidFill>
                <a:srgbClr val="004978"/>
              </a:solidFill>
              <a:latin typeface="+mn-lt"/>
              <a:cs typeface="Arial MT"/>
            </a:endParaRPr>
          </a:p>
          <a:p>
            <a:pPr marL="91440" marR="456565" lvl="1" indent="-91440" algn="just">
              <a:buClr>
                <a:srgbClr val="004978"/>
              </a:buClr>
              <a:buFont typeface="Arial MT"/>
              <a:buChar char="•"/>
              <a:tabLst>
                <a:tab pos="185420" algn="l"/>
              </a:tabLst>
            </a:pPr>
            <a:r>
              <a:rPr lang="en-US" sz="2400" b="1" i="1" dirty="0" smtClean="0">
                <a:latin typeface="+mn-lt"/>
                <a:cs typeface="Arial"/>
              </a:rPr>
              <a:t> Cryptanalysis </a:t>
            </a:r>
            <a:r>
              <a:rPr lang="en-US" sz="2400" dirty="0">
                <a:latin typeface="+mn-lt"/>
                <a:cs typeface="Arial"/>
              </a:rPr>
              <a:t>is the process of obtaining the plaintext message from a </a:t>
            </a:r>
            <a:r>
              <a:rPr lang="en-US" sz="2400" dirty="0" err="1">
                <a:latin typeface="+mn-lt"/>
                <a:cs typeface="Arial"/>
              </a:rPr>
              <a:t>ciphertext</a:t>
            </a:r>
            <a:r>
              <a:rPr lang="en-US" sz="2400" dirty="0">
                <a:latin typeface="+mn-lt"/>
                <a:cs typeface="Arial"/>
              </a:rPr>
              <a:t> message without knowing the keys used to perform the encryption.</a:t>
            </a:r>
          </a:p>
          <a:p>
            <a:pPr marL="91440" marR="456565" lvl="1" indent="-91440" algn="just">
              <a:buClr>
                <a:srgbClr val="004978"/>
              </a:buClr>
              <a:buFont typeface="Arial MT"/>
              <a:buChar char="•"/>
              <a:tabLst>
                <a:tab pos="185420" algn="l"/>
              </a:tabLst>
            </a:pPr>
            <a:r>
              <a:rPr lang="en-US" sz="2400" b="1" i="1" dirty="0">
                <a:latin typeface="+mn-lt"/>
                <a:cs typeface="Arial"/>
              </a:rPr>
              <a:t> </a:t>
            </a:r>
            <a:r>
              <a:rPr lang="en-US" sz="2400" b="1" i="1" dirty="0" smtClean="0">
                <a:latin typeface="+mn-lt"/>
                <a:cs typeface="Arial"/>
              </a:rPr>
              <a:t>Cryptology</a:t>
            </a:r>
            <a:r>
              <a:rPr lang="en-US" sz="2400" b="1" dirty="0" smtClean="0">
                <a:latin typeface="+mn-lt"/>
                <a:cs typeface="Arial"/>
              </a:rPr>
              <a:t> </a:t>
            </a:r>
            <a:r>
              <a:rPr lang="en-US" sz="2400" dirty="0" smtClean="0">
                <a:latin typeface="+mn-lt"/>
                <a:cs typeface="Arial"/>
              </a:rPr>
              <a:t>is the </a:t>
            </a:r>
            <a:r>
              <a:rPr lang="en-US" sz="2400" dirty="0">
                <a:latin typeface="+mn-lt"/>
                <a:cs typeface="Arial"/>
              </a:rPr>
              <a:t>field of science that encompasses cryptography and cryptanalysis.</a:t>
            </a:r>
            <a:endParaRPr sz="2400" dirty="0">
              <a:latin typeface="+mn-lt"/>
              <a:cs typeface="Arial"/>
            </a:endParaRPr>
          </a:p>
        </p:txBody>
      </p:sp>
      <p:sp>
        <p:nvSpPr>
          <p:cNvPr id="11"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231687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mn-lt"/>
              </a:rPr>
              <a:t>What is Cryptography</a:t>
            </a:r>
            <a:r>
              <a:rPr lang="en-US" sz="2800" dirty="0" smtClean="0">
                <a:latin typeface="+mn-lt"/>
              </a:rPr>
              <a:t>? - Key</a:t>
            </a:r>
            <a:endParaRPr lang="en-US" sz="2800" dirty="0">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3" name="Rectangle 2"/>
          <p:cNvSpPr/>
          <p:nvPr/>
        </p:nvSpPr>
        <p:spPr>
          <a:xfrm>
            <a:off x="76200" y="990600"/>
            <a:ext cx="11734800" cy="1646605"/>
          </a:xfrm>
          <a:prstGeom prst="rect">
            <a:avLst/>
          </a:prstGeom>
        </p:spPr>
        <p:txBody>
          <a:bodyPr wrap="square">
            <a:spAutoFit/>
          </a:bodyPr>
          <a:lstStyle/>
          <a:p>
            <a:pPr marL="184785" indent="-172720" algn="just">
              <a:lnSpc>
                <a:spcPct val="100000"/>
              </a:lnSpc>
              <a:spcBef>
                <a:spcPts val="705"/>
              </a:spcBef>
              <a:buClr>
                <a:srgbClr val="004978"/>
              </a:buClr>
              <a:buChar char="•"/>
              <a:tabLst>
                <a:tab pos="184785" algn="l"/>
                <a:tab pos="185420" algn="l"/>
              </a:tabLst>
            </a:pPr>
            <a:r>
              <a:rPr lang="en-US" sz="2400" spc="-5" dirty="0" smtClean="0">
                <a:latin typeface="+mn-lt"/>
                <a:cs typeface="Arial MT"/>
              </a:rPr>
              <a:t>A</a:t>
            </a:r>
            <a:r>
              <a:rPr lang="en-US" sz="2400" spc="-60" dirty="0" smtClean="0">
                <a:latin typeface="+mn-lt"/>
                <a:cs typeface="Arial MT"/>
              </a:rPr>
              <a:t> </a:t>
            </a:r>
            <a:r>
              <a:rPr lang="en-US" sz="2400" dirty="0" smtClean="0">
                <a:latin typeface="+mn-lt"/>
                <a:cs typeface="Arial MT"/>
              </a:rPr>
              <a:t>key</a:t>
            </a:r>
            <a:r>
              <a:rPr lang="en-US" sz="2400" spc="-15" dirty="0" smtClean="0">
                <a:latin typeface="+mn-lt"/>
                <a:cs typeface="Arial MT"/>
              </a:rPr>
              <a:t> </a:t>
            </a:r>
            <a:r>
              <a:rPr lang="en-US" sz="2400" spc="-5" dirty="0" smtClean="0">
                <a:latin typeface="+mn-lt"/>
                <a:cs typeface="Arial MT"/>
              </a:rPr>
              <a:t>is</a:t>
            </a:r>
            <a:r>
              <a:rPr lang="en-US" sz="2400" spc="5" dirty="0" smtClean="0">
                <a:latin typeface="+mn-lt"/>
                <a:cs typeface="Arial MT"/>
              </a:rPr>
              <a:t> </a:t>
            </a:r>
            <a:r>
              <a:rPr lang="en-US" sz="2400" spc="-5" dirty="0" smtClean="0">
                <a:latin typeface="+mn-lt"/>
                <a:cs typeface="Arial MT"/>
              </a:rPr>
              <a:t>a</a:t>
            </a:r>
            <a:r>
              <a:rPr lang="en-US" sz="2400" dirty="0" smtClean="0">
                <a:latin typeface="+mn-lt"/>
                <a:cs typeface="Arial MT"/>
              </a:rPr>
              <a:t> mathematical</a:t>
            </a:r>
            <a:r>
              <a:rPr lang="en-US" sz="2400" spc="-25" dirty="0" smtClean="0">
                <a:latin typeface="+mn-lt"/>
                <a:cs typeface="Arial MT"/>
              </a:rPr>
              <a:t> </a:t>
            </a:r>
            <a:r>
              <a:rPr lang="en-US" sz="2400" spc="-10" dirty="0" smtClean="0">
                <a:latin typeface="+mn-lt"/>
                <a:cs typeface="Arial MT"/>
              </a:rPr>
              <a:t>value</a:t>
            </a:r>
            <a:r>
              <a:rPr lang="en-US" sz="2400" spc="30" dirty="0" smtClean="0">
                <a:latin typeface="+mn-lt"/>
                <a:cs typeface="Arial MT"/>
              </a:rPr>
              <a:t> </a:t>
            </a:r>
            <a:r>
              <a:rPr lang="en-US" sz="2400" spc="-5" dirty="0" smtClean="0">
                <a:latin typeface="+mn-lt"/>
                <a:cs typeface="Arial MT"/>
              </a:rPr>
              <a:t>entered</a:t>
            </a:r>
            <a:r>
              <a:rPr lang="en-US" sz="2400" spc="5" dirty="0" smtClean="0">
                <a:latin typeface="+mn-lt"/>
                <a:cs typeface="Arial MT"/>
              </a:rPr>
              <a:t> </a:t>
            </a:r>
            <a:r>
              <a:rPr lang="en-US" sz="2400" spc="-5" dirty="0" smtClean="0">
                <a:latin typeface="+mn-lt"/>
                <a:cs typeface="Arial MT"/>
              </a:rPr>
              <a:t>into</a:t>
            </a:r>
            <a:r>
              <a:rPr lang="en-US" sz="2400" spc="10" dirty="0" smtClean="0">
                <a:latin typeface="+mn-lt"/>
                <a:cs typeface="Arial MT"/>
              </a:rPr>
              <a:t> </a:t>
            </a:r>
            <a:r>
              <a:rPr lang="en-US" sz="2400" spc="-5" dirty="0" smtClean="0">
                <a:latin typeface="+mn-lt"/>
                <a:cs typeface="Arial MT"/>
              </a:rPr>
              <a:t>the</a:t>
            </a:r>
            <a:r>
              <a:rPr lang="en-US" sz="2400" spc="5" dirty="0" smtClean="0">
                <a:latin typeface="+mn-lt"/>
                <a:cs typeface="Arial MT"/>
              </a:rPr>
              <a:t> </a:t>
            </a:r>
            <a:r>
              <a:rPr lang="en-US" sz="2400" spc="-5" dirty="0" smtClean="0">
                <a:latin typeface="+mn-lt"/>
                <a:cs typeface="Arial MT"/>
              </a:rPr>
              <a:t>algorithm</a:t>
            </a:r>
            <a:r>
              <a:rPr lang="en-US" sz="2400" spc="30" dirty="0" smtClean="0">
                <a:latin typeface="+mn-lt"/>
                <a:cs typeface="Arial MT"/>
              </a:rPr>
              <a:t> </a:t>
            </a:r>
            <a:r>
              <a:rPr lang="en-US" sz="2400" spc="-5" dirty="0" smtClean="0">
                <a:latin typeface="+mn-lt"/>
                <a:cs typeface="Arial MT"/>
              </a:rPr>
              <a:t>to produce</a:t>
            </a:r>
            <a:r>
              <a:rPr lang="en-US" sz="2400" spc="10" dirty="0" smtClean="0">
                <a:latin typeface="+mn-lt"/>
                <a:cs typeface="Arial MT"/>
              </a:rPr>
              <a:t> </a:t>
            </a:r>
            <a:r>
              <a:rPr lang="en-US" sz="2400" spc="-5" dirty="0" err="1" smtClean="0">
                <a:latin typeface="+mn-lt"/>
                <a:cs typeface="Arial MT"/>
              </a:rPr>
              <a:t>ciphertext</a:t>
            </a:r>
            <a:endParaRPr lang="en-US" sz="2400" dirty="0" smtClean="0">
              <a:latin typeface="+mn-lt"/>
              <a:cs typeface="Arial MT"/>
            </a:endParaRPr>
          </a:p>
          <a:p>
            <a:pPr marL="355600" lvl="1" indent="-114300" algn="just">
              <a:lnSpc>
                <a:spcPct val="100000"/>
              </a:lnSpc>
              <a:spcBef>
                <a:spcPts val="130"/>
              </a:spcBef>
              <a:buClr>
                <a:srgbClr val="FF6200"/>
              </a:buClr>
              <a:buChar char="•"/>
              <a:tabLst>
                <a:tab pos="355600" algn="l"/>
              </a:tabLst>
            </a:pPr>
            <a:r>
              <a:rPr lang="en-US" sz="2400" dirty="0" smtClean="0">
                <a:solidFill>
                  <a:srgbClr val="004978"/>
                </a:solidFill>
                <a:latin typeface="+mn-lt"/>
                <a:cs typeface="Arial MT"/>
              </a:rPr>
              <a:t>The</a:t>
            </a:r>
            <a:r>
              <a:rPr lang="en-US" sz="2400" spc="-5" dirty="0" smtClean="0">
                <a:solidFill>
                  <a:srgbClr val="004978"/>
                </a:solidFill>
                <a:latin typeface="+mn-lt"/>
                <a:cs typeface="Arial MT"/>
              </a:rPr>
              <a:t> reverse</a:t>
            </a:r>
            <a:r>
              <a:rPr lang="en-US" sz="2400" spc="-10" dirty="0" smtClean="0">
                <a:solidFill>
                  <a:srgbClr val="004978"/>
                </a:solidFill>
                <a:latin typeface="+mn-lt"/>
                <a:cs typeface="Arial MT"/>
              </a:rPr>
              <a:t> </a:t>
            </a:r>
            <a:r>
              <a:rPr lang="en-US" sz="2400" spc="-5" dirty="0" smtClean="0">
                <a:solidFill>
                  <a:srgbClr val="004978"/>
                </a:solidFill>
                <a:latin typeface="+mn-lt"/>
                <a:cs typeface="Arial MT"/>
              </a:rPr>
              <a:t>process</a:t>
            </a:r>
            <a:r>
              <a:rPr lang="en-US" sz="2400" dirty="0" smtClean="0">
                <a:solidFill>
                  <a:srgbClr val="004978"/>
                </a:solidFill>
                <a:latin typeface="+mn-lt"/>
                <a:cs typeface="Arial MT"/>
              </a:rPr>
              <a:t> </a:t>
            </a:r>
            <a:r>
              <a:rPr lang="en-US" sz="2400" spc="-5" dirty="0" smtClean="0">
                <a:solidFill>
                  <a:srgbClr val="004978"/>
                </a:solidFill>
                <a:latin typeface="+mn-lt"/>
                <a:cs typeface="Arial MT"/>
              </a:rPr>
              <a:t>uses</a:t>
            </a:r>
            <a:r>
              <a:rPr lang="en-US" sz="2400" dirty="0" smtClean="0">
                <a:solidFill>
                  <a:srgbClr val="004978"/>
                </a:solidFill>
                <a:latin typeface="+mn-lt"/>
                <a:cs typeface="Arial MT"/>
              </a:rPr>
              <a:t> </a:t>
            </a:r>
            <a:r>
              <a:rPr lang="en-US" sz="2400" spc="-5" dirty="0" smtClean="0">
                <a:solidFill>
                  <a:srgbClr val="004978"/>
                </a:solidFill>
                <a:latin typeface="+mn-lt"/>
                <a:cs typeface="Arial MT"/>
              </a:rPr>
              <a:t>the </a:t>
            </a:r>
            <a:r>
              <a:rPr lang="en-US" sz="2400" dirty="0" smtClean="0">
                <a:solidFill>
                  <a:srgbClr val="004978"/>
                </a:solidFill>
                <a:latin typeface="+mn-lt"/>
                <a:cs typeface="Arial MT"/>
              </a:rPr>
              <a:t>key</a:t>
            </a:r>
            <a:r>
              <a:rPr lang="en-US" sz="2400" spc="-15" dirty="0" smtClean="0">
                <a:solidFill>
                  <a:srgbClr val="004978"/>
                </a:solidFill>
                <a:latin typeface="+mn-lt"/>
                <a:cs typeface="Arial MT"/>
              </a:rPr>
              <a:t> </a:t>
            </a:r>
            <a:r>
              <a:rPr lang="en-US" sz="2400" spc="-5" dirty="0" smtClean="0">
                <a:solidFill>
                  <a:srgbClr val="004978"/>
                </a:solidFill>
                <a:latin typeface="+mn-lt"/>
                <a:cs typeface="Arial MT"/>
              </a:rPr>
              <a:t>to </a:t>
            </a:r>
            <a:r>
              <a:rPr lang="en-US" sz="2400" spc="-10" dirty="0" smtClean="0">
                <a:solidFill>
                  <a:srgbClr val="004978"/>
                </a:solidFill>
                <a:latin typeface="+mn-lt"/>
                <a:cs typeface="Arial MT"/>
              </a:rPr>
              <a:t>decrypt</a:t>
            </a:r>
            <a:r>
              <a:rPr lang="en-US" sz="2400" spc="30" dirty="0" smtClean="0">
                <a:solidFill>
                  <a:srgbClr val="004978"/>
                </a:solidFill>
                <a:latin typeface="+mn-lt"/>
                <a:cs typeface="Arial MT"/>
              </a:rPr>
              <a:t> </a:t>
            </a:r>
            <a:r>
              <a:rPr lang="en-US" sz="2400" spc="-5" dirty="0" smtClean="0">
                <a:solidFill>
                  <a:srgbClr val="004978"/>
                </a:solidFill>
                <a:latin typeface="+mn-lt"/>
                <a:cs typeface="Arial MT"/>
              </a:rPr>
              <a:t>the </a:t>
            </a:r>
            <a:r>
              <a:rPr lang="en-US" sz="2400" dirty="0" smtClean="0">
                <a:solidFill>
                  <a:srgbClr val="004978"/>
                </a:solidFill>
                <a:latin typeface="+mn-lt"/>
                <a:cs typeface="Arial MT"/>
              </a:rPr>
              <a:t>message</a:t>
            </a:r>
            <a:endParaRPr lang="en-US" sz="2400" dirty="0" smtClean="0">
              <a:latin typeface="+mn-lt"/>
              <a:cs typeface="Arial MT"/>
            </a:endParaRPr>
          </a:p>
          <a:p>
            <a:pPr marL="184785" indent="-172720" algn="just">
              <a:lnSpc>
                <a:spcPct val="100000"/>
              </a:lnSpc>
              <a:spcBef>
                <a:spcPts val="385"/>
              </a:spcBef>
              <a:buClr>
                <a:srgbClr val="004978"/>
              </a:buClr>
              <a:buChar char="•"/>
              <a:tabLst>
                <a:tab pos="184785" algn="l"/>
                <a:tab pos="185420" algn="l"/>
              </a:tabLst>
            </a:pPr>
            <a:r>
              <a:rPr lang="en-US" sz="2400" spc="-5" dirty="0" smtClean="0">
                <a:latin typeface="+mn-lt"/>
                <a:cs typeface="Arial MT"/>
              </a:rPr>
              <a:t>A</a:t>
            </a:r>
            <a:r>
              <a:rPr lang="en-US" sz="2400" spc="-55" dirty="0" smtClean="0">
                <a:latin typeface="+mn-lt"/>
                <a:cs typeface="Arial MT"/>
              </a:rPr>
              <a:t> </a:t>
            </a:r>
            <a:r>
              <a:rPr lang="en-US" sz="2400" i="1" spc="-5" dirty="0" smtClean="0">
                <a:latin typeface="+mn-lt"/>
                <a:cs typeface="Arial"/>
              </a:rPr>
              <a:t>substitution</a:t>
            </a:r>
            <a:r>
              <a:rPr lang="en-US" sz="2400" i="1" spc="15" dirty="0" smtClean="0">
                <a:latin typeface="+mn-lt"/>
                <a:cs typeface="Arial"/>
              </a:rPr>
              <a:t> </a:t>
            </a:r>
            <a:r>
              <a:rPr lang="en-US" sz="2400" i="1" spc="-5" dirty="0" smtClean="0">
                <a:latin typeface="+mn-lt"/>
                <a:cs typeface="Arial"/>
              </a:rPr>
              <a:t>cipher</a:t>
            </a:r>
            <a:r>
              <a:rPr lang="en-US" sz="2400" i="1" spc="20" dirty="0" smtClean="0">
                <a:latin typeface="+mn-lt"/>
                <a:cs typeface="Arial"/>
              </a:rPr>
              <a:t> </a:t>
            </a:r>
            <a:r>
              <a:rPr lang="en-US" sz="2400" spc="-5" dirty="0" smtClean="0">
                <a:latin typeface="+mn-lt"/>
                <a:cs typeface="Arial MT"/>
              </a:rPr>
              <a:t>substitutes</a:t>
            </a:r>
            <a:r>
              <a:rPr lang="en-US" sz="2400" spc="15" dirty="0" smtClean="0">
                <a:latin typeface="+mn-lt"/>
                <a:cs typeface="Arial MT"/>
              </a:rPr>
              <a:t> </a:t>
            </a:r>
            <a:r>
              <a:rPr lang="en-US" sz="2400" spc="-5" dirty="0" smtClean="0">
                <a:latin typeface="+mn-lt"/>
                <a:cs typeface="Arial MT"/>
              </a:rPr>
              <a:t>one</a:t>
            </a:r>
            <a:r>
              <a:rPr lang="en-US" sz="2400" spc="5" dirty="0" smtClean="0">
                <a:latin typeface="+mn-lt"/>
                <a:cs typeface="Arial MT"/>
              </a:rPr>
              <a:t> </a:t>
            </a:r>
            <a:r>
              <a:rPr lang="en-US" sz="2400" spc="-5" dirty="0" smtClean="0">
                <a:latin typeface="+mn-lt"/>
                <a:cs typeface="Arial MT"/>
              </a:rPr>
              <a:t>character </a:t>
            </a:r>
            <a:r>
              <a:rPr lang="en-US" sz="2400" dirty="0" smtClean="0">
                <a:latin typeface="+mn-lt"/>
                <a:cs typeface="Arial MT"/>
              </a:rPr>
              <a:t>for</a:t>
            </a:r>
            <a:r>
              <a:rPr lang="en-US" sz="2400" spc="-10" dirty="0" smtClean="0">
                <a:latin typeface="+mn-lt"/>
                <a:cs typeface="Arial MT"/>
              </a:rPr>
              <a:t> </a:t>
            </a:r>
            <a:r>
              <a:rPr lang="en-US" sz="2400" spc="-5" dirty="0" smtClean="0">
                <a:latin typeface="+mn-lt"/>
                <a:cs typeface="Arial MT"/>
              </a:rPr>
              <a:t>another</a:t>
            </a:r>
            <a:endParaRPr lang="en-US" sz="2400" dirty="0" smtClean="0">
              <a:latin typeface="+mn-lt"/>
              <a:cs typeface="Arial MT"/>
            </a:endParaRPr>
          </a:p>
          <a:p>
            <a:pPr marL="355600" lvl="1" indent="-114300" algn="just">
              <a:lnSpc>
                <a:spcPct val="100000"/>
              </a:lnSpc>
              <a:spcBef>
                <a:spcPts val="120"/>
              </a:spcBef>
              <a:buClr>
                <a:srgbClr val="FF6200"/>
              </a:buClr>
              <a:buChar char="•"/>
              <a:tabLst>
                <a:tab pos="355600" algn="l"/>
              </a:tabLst>
            </a:pPr>
            <a:r>
              <a:rPr lang="en-US" sz="2400" spc="-5" dirty="0" smtClean="0">
                <a:solidFill>
                  <a:srgbClr val="004978"/>
                </a:solidFill>
                <a:latin typeface="+mn-lt"/>
                <a:cs typeface="Arial MT"/>
              </a:rPr>
              <a:t>One </a:t>
            </a:r>
            <a:r>
              <a:rPr lang="en-US" sz="2400" spc="-15" dirty="0" smtClean="0">
                <a:solidFill>
                  <a:srgbClr val="004978"/>
                </a:solidFill>
                <a:latin typeface="+mn-lt"/>
                <a:cs typeface="Arial MT"/>
              </a:rPr>
              <a:t>type</a:t>
            </a:r>
            <a:r>
              <a:rPr lang="en-US" sz="2400" spc="30" dirty="0" smtClean="0">
                <a:solidFill>
                  <a:srgbClr val="004978"/>
                </a:solidFill>
                <a:latin typeface="+mn-lt"/>
                <a:cs typeface="Arial MT"/>
              </a:rPr>
              <a:t> </a:t>
            </a:r>
            <a:r>
              <a:rPr lang="en-US" sz="2400" spc="-5" dirty="0" smtClean="0">
                <a:solidFill>
                  <a:srgbClr val="004978"/>
                </a:solidFill>
                <a:latin typeface="+mn-lt"/>
                <a:cs typeface="Arial MT"/>
              </a:rPr>
              <a:t>is</a:t>
            </a:r>
            <a:r>
              <a:rPr lang="en-US" sz="2400" spc="15" dirty="0" smtClean="0">
                <a:solidFill>
                  <a:srgbClr val="004978"/>
                </a:solidFill>
                <a:latin typeface="+mn-lt"/>
                <a:cs typeface="Arial MT"/>
              </a:rPr>
              <a:t> </a:t>
            </a:r>
            <a:r>
              <a:rPr lang="en-US" sz="2400" spc="-5" dirty="0" smtClean="0">
                <a:solidFill>
                  <a:srgbClr val="004978"/>
                </a:solidFill>
                <a:latin typeface="+mn-lt"/>
                <a:cs typeface="Arial MT"/>
              </a:rPr>
              <a:t>a</a:t>
            </a:r>
            <a:r>
              <a:rPr lang="en-US" sz="2400" dirty="0" smtClean="0">
                <a:solidFill>
                  <a:srgbClr val="004978"/>
                </a:solidFill>
                <a:latin typeface="+mn-lt"/>
                <a:cs typeface="Arial MT"/>
              </a:rPr>
              <a:t> </a:t>
            </a:r>
            <a:r>
              <a:rPr lang="en-US" sz="2400" spc="-5" dirty="0" smtClean="0">
                <a:solidFill>
                  <a:srgbClr val="004978"/>
                </a:solidFill>
                <a:latin typeface="+mn-lt"/>
                <a:cs typeface="Arial MT"/>
              </a:rPr>
              <a:t>ROT13,</a:t>
            </a:r>
            <a:r>
              <a:rPr lang="en-US" sz="2400" dirty="0" smtClean="0">
                <a:solidFill>
                  <a:srgbClr val="004978"/>
                </a:solidFill>
                <a:latin typeface="+mn-lt"/>
                <a:cs typeface="Arial MT"/>
              </a:rPr>
              <a:t> </a:t>
            </a:r>
            <a:r>
              <a:rPr lang="en-US" sz="2400" spc="-10" dirty="0" smtClean="0">
                <a:solidFill>
                  <a:srgbClr val="004978"/>
                </a:solidFill>
                <a:latin typeface="+mn-lt"/>
                <a:cs typeface="Arial MT"/>
              </a:rPr>
              <a:t>in</a:t>
            </a:r>
            <a:r>
              <a:rPr lang="en-US" sz="2400" spc="10" dirty="0" smtClean="0">
                <a:solidFill>
                  <a:srgbClr val="004978"/>
                </a:solidFill>
                <a:latin typeface="+mn-lt"/>
                <a:cs typeface="Arial MT"/>
              </a:rPr>
              <a:t> </a:t>
            </a:r>
            <a:r>
              <a:rPr lang="en-US" sz="2400" spc="-10" dirty="0" smtClean="0">
                <a:solidFill>
                  <a:srgbClr val="004978"/>
                </a:solidFill>
                <a:latin typeface="+mn-lt"/>
                <a:cs typeface="Arial MT"/>
              </a:rPr>
              <a:t>which</a:t>
            </a:r>
            <a:r>
              <a:rPr lang="en-US" sz="2400" spc="15" dirty="0" smtClean="0">
                <a:solidFill>
                  <a:srgbClr val="004978"/>
                </a:solidFill>
                <a:latin typeface="+mn-lt"/>
                <a:cs typeface="Arial MT"/>
              </a:rPr>
              <a:t> </a:t>
            </a:r>
            <a:r>
              <a:rPr lang="en-US" sz="2400" spc="-5" dirty="0" smtClean="0">
                <a:solidFill>
                  <a:srgbClr val="004978"/>
                </a:solidFill>
                <a:latin typeface="+mn-lt"/>
                <a:cs typeface="Arial MT"/>
              </a:rPr>
              <a:t>the</a:t>
            </a:r>
            <a:r>
              <a:rPr lang="en-US" sz="2400" spc="10" dirty="0" smtClean="0">
                <a:solidFill>
                  <a:srgbClr val="004978"/>
                </a:solidFill>
                <a:latin typeface="+mn-lt"/>
                <a:cs typeface="Arial MT"/>
              </a:rPr>
              <a:t> </a:t>
            </a:r>
            <a:r>
              <a:rPr lang="en-US" sz="2400" spc="-5" dirty="0" smtClean="0">
                <a:solidFill>
                  <a:srgbClr val="004978"/>
                </a:solidFill>
                <a:latin typeface="+mn-lt"/>
                <a:cs typeface="Arial MT"/>
              </a:rPr>
              <a:t>entire</a:t>
            </a:r>
            <a:r>
              <a:rPr lang="en-US" sz="2400" spc="10" dirty="0" smtClean="0">
                <a:solidFill>
                  <a:srgbClr val="004978"/>
                </a:solidFill>
                <a:latin typeface="+mn-lt"/>
                <a:cs typeface="Arial MT"/>
              </a:rPr>
              <a:t> </a:t>
            </a:r>
            <a:r>
              <a:rPr lang="en-US" sz="2400" spc="-5" dirty="0" smtClean="0">
                <a:solidFill>
                  <a:srgbClr val="004978"/>
                </a:solidFill>
                <a:latin typeface="+mn-lt"/>
                <a:cs typeface="Arial MT"/>
              </a:rPr>
              <a:t>alphabet</a:t>
            </a:r>
            <a:r>
              <a:rPr lang="en-US" sz="2400" spc="35" dirty="0" smtClean="0">
                <a:solidFill>
                  <a:srgbClr val="004978"/>
                </a:solidFill>
                <a:latin typeface="+mn-lt"/>
                <a:cs typeface="Arial MT"/>
              </a:rPr>
              <a:t> </a:t>
            </a:r>
            <a:r>
              <a:rPr lang="en-US" sz="2400" spc="-5" dirty="0" smtClean="0">
                <a:solidFill>
                  <a:srgbClr val="004978"/>
                </a:solidFill>
                <a:latin typeface="+mn-lt"/>
                <a:cs typeface="Arial MT"/>
              </a:rPr>
              <a:t>is</a:t>
            </a:r>
            <a:r>
              <a:rPr lang="en-US" sz="2400" spc="5" dirty="0" smtClean="0">
                <a:solidFill>
                  <a:srgbClr val="004978"/>
                </a:solidFill>
                <a:latin typeface="+mn-lt"/>
                <a:cs typeface="Arial MT"/>
              </a:rPr>
              <a:t> </a:t>
            </a:r>
            <a:r>
              <a:rPr lang="en-US" sz="2400" spc="-5" dirty="0" smtClean="0">
                <a:solidFill>
                  <a:srgbClr val="004978"/>
                </a:solidFill>
                <a:latin typeface="+mn-lt"/>
                <a:cs typeface="Arial MT"/>
              </a:rPr>
              <a:t>rotated</a:t>
            </a:r>
            <a:r>
              <a:rPr lang="en-US" sz="2400" spc="20" dirty="0" smtClean="0">
                <a:solidFill>
                  <a:srgbClr val="004978"/>
                </a:solidFill>
                <a:latin typeface="+mn-lt"/>
                <a:cs typeface="Arial MT"/>
              </a:rPr>
              <a:t> </a:t>
            </a:r>
            <a:r>
              <a:rPr lang="en-US" sz="2400" spc="-5" dirty="0" smtClean="0">
                <a:solidFill>
                  <a:srgbClr val="004978"/>
                </a:solidFill>
                <a:latin typeface="+mn-lt"/>
                <a:cs typeface="Arial MT"/>
              </a:rPr>
              <a:t>13</a:t>
            </a:r>
            <a:r>
              <a:rPr lang="en-US" sz="2400" dirty="0" smtClean="0">
                <a:solidFill>
                  <a:srgbClr val="004978"/>
                </a:solidFill>
                <a:latin typeface="+mn-lt"/>
                <a:cs typeface="Arial MT"/>
              </a:rPr>
              <a:t> </a:t>
            </a:r>
            <a:r>
              <a:rPr lang="en-US" sz="2400" spc="-5" dirty="0" smtClean="0">
                <a:solidFill>
                  <a:srgbClr val="004978"/>
                </a:solidFill>
                <a:latin typeface="+mn-lt"/>
                <a:cs typeface="Arial MT"/>
              </a:rPr>
              <a:t>steps</a:t>
            </a:r>
            <a:r>
              <a:rPr lang="en-US" sz="2400" dirty="0" smtClean="0">
                <a:solidFill>
                  <a:srgbClr val="004978"/>
                </a:solidFill>
                <a:latin typeface="+mn-lt"/>
                <a:cs typeface="Arial MT"/>
              </a:rPr>
              <a:t> </a:t>
            </a:r>
            <a:r>
              <a:rPr lang="en-US" sz="2400" spc="-10" dirty="0" smtClean="0">
                <a:solidFill>
                  <a:srgbClr val="004978"/>
                </a:solidFill>
                <a:latin typeface="+mn-lt"/>
                <a:cs typeface="Arial MT"/>
              </a:rPr>
              <a:t>(A=N</a:t>
            </a:r>
            <a:r>
              <a:rPr lang="en-US" sz="1000" spc="-10" dirty="0" smtClean="0">
                <a:solidFill>
                  <a:srgbClr val="004978"/>
                </a:solidFill>
                <a:latin typeface="+mn-lt"/>
                <a:cs typeface="Arial MT"/>
              </a:rPr>
              <a:t>)</a:t>
            </a:r>
            <a:endParaRPr lang="en-US" sz="1000" dirty="0">
              <a:latin typeface="+mn-lt"/>
              <a:cs typeface="Arial MT"/>
            </a:endParaRPr>
          </a:p>
        </p:txBody>
      </p:sp>
      <p:pic>
        <p:nvPicPr>
          <p:cNvPr id="11" name="object 9"/>
          <p:cNvPicPr/>
          <p:nvPr/>
        </p:nvPicPr>
        <p:blipFill>
          <a:blip r:embed="rId3" cstate="print"/>
          <a:stretch>
            <a:fillRect/>
          </a:stretch>
        </p:blipFill>
        <p:spPr>
          <a:xfrm>
            <a:off x="228600" y="2676439"/>
            <a:ext cx="11582400" cy="3362541"/>
          </a:xfrm>
          <a:prstGeom prst="rect">
            <a:avLst/>
          </a:prstGeom>
          <a:ln>
            <a:solidFill>
              <a:srgbClr val="FF0000"/>
            </a:solidFill>
          </a:ln>
        </p:spPr>
      </p:pic>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2733040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smtClean="0">
                <a:latin typeface="+mn-lt"/>
              </a:rPr>
              <a:t>Cryptographic Process</a:t>
            </a:r>
            <a:endParaRPr lang="en-US" sz="2800" dirty="0">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pic>
        <p:nvPicPr>
          <p:cNvPr id="4" name="Picture 3"/>
          <p:cNvPicPr>
            <a:picLocks noChangeAspect="1"/>
          </p:cNvPicPr>
          <p:nvPr/>
        </p:nvPicPr>
        <p:blipFill>
          <a:blip r:embed="rId3"/>
          <a:stretch>
            <a:fillRect/>
          </a:stretch>
        </p:blipFill>
        <p:spPr>
          <a:xfrm>
            <a:off x="228600" y="1167118"/>
            <a:ext cx="11575473" cy="4928882"/>
          </a:xfrm>
          <a:prstGeom prst="rect">
            <a:avLst/>
          </a:prstGeom>
          <a:ln>
            <a:solidFill>
              <a:srgbClr val="FF0000"/>
            </a:solidFill>
          </a:ln>
        </p:spPr>
      </p:pic>
      <p:sp>
        <p:nvSpPr>
          <p:cNvPr id="5" name="Rectangle 4"/>
          <p:cNvSpPr/>
          <p:nvPr/>
        </p:nvSpPr>
        <p:spPr>
          <a:xfrm>
            <a:off x="5105400" y="6248400"/>
            <a:ext cx="2492990" cy="369332"/>
          </a:xfrm>
          <a:prstGeom prst="rect">
            <a:avLst/>
          </a:prstGeom>
        </p:spPr>
        <p:txBody>
          <a:bodyPr wrap="none">
            <a:spAutoFit/>
          </a:bodyPr>
          <a:lstStyle/>
          <a:p>
            <a:r>
              <a:rPr lang="en-US" sz="1800" b="0" i="0" u="none" strike="noStrike" baseline="0" dirty="0" smtClean="0">
                <a:latin typeface="OpenSans-Semibold"/>
              </a:rPr>
              <a:t>Cryptographic process</a:t>
            </a:r>
            <a:endParaRPr lang="en-US" dirty="0"/>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2599080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533400"/>
            <a:ext cx="9677400" cy="444352"/>
          </a:xfrm>
          <a:prstGeom prst="rect">
            <a:avLst/>
          </a:prstGeom>
        </p:spPr>
        <p:txBody>
          <a:bodyPr vert="horz" wrap="square" lIns="0" tIns="13335" rIns="0" bIns="0" rtlCol="0">
            <a:spAutoFit/>
          </a:bodyPr>
          <a:lstStyle/>
          <a:p>
            <a:pPr marL="12700">
              <a:lnSpc>
                <a:spcPct val="100000"/>
              </a:lnSpc>
              <a:spcBef>
                <a:spcPts val="105"/>
              </a:spcBef>
            </a:pPr>
            <a:r>
              <a:rPr lang="en-US" sz="2800" dirty="0" smtClean="0">
                <a:latin typeface="+mn-lt"/>
              </a:rPr>
              <a:t>Cryptography </a:t>
            </a:r>
            <a:r>
              <a:rPr lang="en-US" sz="2800" dirty="0">
                <a:latin typeface="+mn-lt"/>
              </a:rPr>
              <a:t>Use </a:t>
            </a:r>
            <a:r>
              <a:rPr lang="en-US" sz="2800" dirty="0" smtClean="0">
                <a:latin typeface="+mn-lt"/>
              </a:rPr>
              <a:t>Cases</a:t>
            </a:r>
            <a:endParaRPr lang="en-US" sz="2800" dirty="0">
              <a:latin typeface="+mn-lt"/>
            </a:endParaRPr>
          </a:p>
        </p:txBody>
      </p:sp>
      <p:pic>
        <p:nvPicPr>
          <p:cNvPr id="1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40261"/>
            <a:ext cx="2556164" cy="879347"/>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
          <p:cNvSpPr/>
          <p:nvPr/>
        </p:nvSpPr>
        <p:spPr>
          <a:xfrm>
            <a:off x="0" y="6665976"/>
            <a:ext cx="12192000" cy="192405"/>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CCD6E0"/>
          </a:solidFill>
        </p:spPr>
        <p:txBody>
          <a:bodyPr wrap="square" lIns="0" tIns="0" rIns="0" bIns="0" rtlCol="0"/>
          <a:lstStyle/>
          <a:p>
            <a:endParaRPr/>
          </a:p>
        </p:txBody>
      </p:sp>
      <p:sp>
        <p:nvSpPr>
          <p:cNvPr id="8" name="object 2"/>
          <p:cNvSpPr/>
          <p:nvPr/>
        </p:nvSpPr>
        <p:spPr>
          <a:xfrm>
            <a:off x="0" y="951366"/>
            <a:ext cx="12192000" cy="66459"/>
          </a:xfrm>
          <a:custGeom>
            <a:avLst/>
            <a:gdLst/>
            <a:ahLst/>
            <a:cxnLst/>
            <a:rect l="l" t="t" r="r" b="b"/>
            <a:pathLst>
              <a:path w="12192000" h="192404">
                <a:moveTo>
                  <a:pt x="12192000" y="0"/>
                </a:moveTo>
                <a:lnTo>
                  <a:pt x="0" y="0"/>
                </a:lnTo>
                <a:lnTo>
                  <a:pt x="0" y="192024"/>
                </a:lnTo>
                <a:lnTo>
                  <a:pt x="12192000" y="192024"/>
                </a:lnTo>
                <a:lnTo>
                  <a:pt x="12192000" y="0"/>
                </a:lnTo>
                <a:close/>
              </a:path>
            </a:pathLst>
          </a:custGeom>
          <a:solidFill>
            <a:srgbClr val="00B050"/>
          </a:solidFill>
        </p:spPr>
        <p:txBody>
          <a:bodyPr wrap="square" lIns="0" tIns="0" rIns="0" bIns="0" rtlCol="0"/>
          <a:lstStyle/>
          <a:p>
            <a:endParaRPr/>
          </a:p>
        </p:txBody>
      </p:sp>
      <p:sp>
        <p:nvSpPr>
          <p:cNvPr id="14" name="object 8"/>
          <p:cNvSpPr txBox="1"/>
          <p:nvPr/>
        </p:nvSpPr>
        <p:spPr>
          <a:xfrm>
            <a:off x="152400" y="1139744"/>
            <a:ext cx="11887200" cy="5261056"/>
          </a:xfrm>
          <a:prstGeom prst="rect">
            <a:avLst/>
          </a:prstGeom>
        </p:spPr>
        <p:txBody>
          <a:bodyPr vert="horz" wrap="square" lIns="0" tIns="13335" rIns="0" bIns="0" rtlCol="0">
            <a:spAutoFit/>
          </a:bodyPr>
          <a:lstStyle/>
          <a:p>
            <a:pPr marL="184785" indent="-172720" algn="just">
              <a:spcBef>
                <a:spcPts val="600"/>
              </a:spcBef>
              <a:spcAft>
                <a:spcPts val="600"/>
              </a:spcAft>
              <a:buClr>
                <a:srgbClr val="004978"/>
              </a:buClr>
              <a:buChar char="•"/>
              <a:tabLst>
                <a:tab pos="185420" algn="l"/>
              </a:tabLst>
            </a:pPr>
            <a:r>
              <a:rPr sz="2400" spc="-5" dirty="0" smtClean="0">
                <a:latin typeface="+mn-lt"/>
                <a:cs typeface="Arial MT"/>
              </a:rPr>
              <a:t>Cryptography</a:t>
            </a:r>
            <a:r>
              <a:rPr sz="2400" spc="20" dirty="0" smtClean="0">
                <a:latin typeface="+mn-lt"/>
                <a:cs typeface="Arial MT"/>
              </a:rPr>
              <a:t> </a:t>
            </a:r>
            <a:r>
              <a:rPr sz="2400" dirty="0">
                <a:latin typeface="+mn-lt"/>
                <a:cs typeface="Arial MT"/>
              </a:rPr>
              <a:t>can</a:t>
            </a:r>
            <a:r>
              <a:rPr sz="2400" spc="5" dirty="0">
                <a:latin typeface="+mn-lt"/>
                <a:cs typeface="Arial MT"/>
              </a:rPr>
              <a:t> </a:t>
            </a:r>
            <a:r>
              <a:rPr sz="2400" spc="-5" dirty="0">
                <a:latin typeface="+mn-lt"/>
                <a:cs typeface="Arial MT"/>
              </a:rPr>
              <a:t>provide</a:t>
            </a:r>
            <a:r>
              <a:rPr sz="2400" spc="10" dirty="0">
                <a:latin typeface="+mn-lt"/>
                <a:cs typeface="Arial MT"/>
              </a:rPr>
              <a:t> </a:t>
            </a:r>
            <a:r>
              <a:rPr sz="2400" spc="-5" dirty="0">
                <a:latin typeface="+mn-lt"/>
                <a:cs typeface="Arial MT"/>
              </a:rPr>
              <a:t>several</a:t>
            </a:r>
            <a:r>
              <a:rPr sz="2400" spc="10" dirty="0">
                <a:latin typeface="+mn-lt"/>
                <a:cs typeface="Arial MT"/>
              </a:rPr>
              <a:t> </a:t>
            </a:r>
            <a:r>
              <a:rPr sz="2400" dirty="0">
                <a:latin typeface="+mn-lt"/>
                <a:cs typeface="Arial MT"/>
              </a:rPr>
              <a:t>basic</a:t>
            </a:r>
            <a:r>
              <a:rPr sz="2400" spc="10" dirty="0">
                <a:latin typeface="+mn-lt"/>
                <a:cs typeface="Arial MT"/>
              </a:rPr>
              <a:t> </a:t>
            </a:r>
            <a:r>
              <a:rPr sz="2400" dirty="0">
                <a:latin typeface="+mn-lt"/>
                <a:cs typeface="Arial MT"/>
              </a:rPr>
              <a:t>protections</a:t>
            </a:r>
          </a:p>
          <a:p>
            <a:pPr marL="583565" marR="5080" lvl="1" indent="-342900" algn="just">
              <a:buClr>
                <a:srgbClr val="FF6200"/>
              </a:buClr>
              <a:buFont typeface="Arial MT"/>
              <a:buChar char="•"/>
              <a:tabLst>
                <a:tab pos="356235" algn="l"/>
              </a:tabLst>
            </a:pPr>
            <a:r>
              <a:rPr lang="en-US" sz="2200" dirty="0">
                <a:solidFill>
                  <a:srgbClr val="00B0F0"/>
                </a:solidFill>
                <a:latin typeface="+mn-lt"/>
                <a:cs typeface="Arial"/>
              </a:rPr>
              <a:t> </a:t>
            </a:r>
            <a:r>
              <a:rPr sz="2200" b="1" i="1" dirty="0">
                <a:solidFill>
                  <a:srgbClr val="00B0F0"/>
                </a:solidFill>
                <a:latin typeface="+mn-lt"/>
                <a:cs typeface="Arial"/>
              </a:rPr>
              <a:t>Confidentiality</a:t>
            </a:r>
            <a:r>
              <a:rPr sz="2200" dirty="0">
                <a:solidFill>
                  <a:srgbClr val="00B0F0"/>
                </a:solidFill>
                <a:latin typeface="+mn-lt"/>
                <a:cs typeface="Arial"/>
              </a:rPr>
              <a:t> </a:t>
            </a:r>
            <a:r>
              <a:rPr sz="2200" dirty="0">
                <a:solidFill>
                  <a:schemeClr val="tx1"/>
                </a:solidFill>
                <a:latin typeface="+mn-lt"/>
                <a:cs typeface="Arial"/>
              </a:rPr>
              <a:t>ensures only authorized parties can view it</a:t>
            </a:r>
          </a:p>
          <a:p>
            <a:pPr marL="583565" marR="5080" lvl="1" indent="-342900" algn="just">
              <a:buClr>
                <a:srgbClr val="FF6200"/>
              </a:buClr>
              <a:buFont typeface="Arial MT"/>
              <a:buChar char="•"/>
              <a:tabLst>
                <a:tab pos="356235" algn="l"/>
              </a:tabLst>
            </a:pPr>
            <a:r>
              <a:rPr lang="en-US" sz="2200" b="1" dirty="0">
                <a:solidFill>
                  <a:srgbClr val="00B0F0"/>
                </a:solidFill>
                <a:latin typeface="+mn-lt"/>
                <a:cs typeface="Arial"/>
              </a:rPr>
              <a:t> </a:t>
            </a:r>
            <a:r>
              <a:rPr sz="2200" b="1" i="1" dirty="0">
                <a:solidFill>
                  <a:srgbClr val="00B0F0"/>
                </a:solidFill>
                <a:latin typeface="+mn-lt"/>
                <a:cs typeface="Arial"/>
              </a:rPr>
              <a:t>Integrity</a:t>
            </a:r>
            <a:r>
              <a:rPr sz="2200" b="1" dirty="0">
                <a:solidFill>
                  <a:srgbClr val="00B0F0"/>
                </a:solidFill>
                <a:latin typeface="+mn-lt"/>
                <a:cs typeface="Arial"/>
              </a:rPr>
              <a:t> </a:t>
            </a:r>
            <a:r>
              <a:rPr sz="2200" dirty="0">
                <a:solidFill>
                  <a:schemeClr val="tx1"/>
                </a:solidFill>
                <a:latin typeface="+mn-lt"/>
                <a:cs typeface="Arial"/>
              </a:rPr>
              <a:t>ensures information is correct and unaltered</a:t>
            </a:r>
          </a:p>
          <a:p>
            <a:pPr marL="583565" marR="5080" lvl="1" indent="-342900" algn="just">
              <a:buClr>
                <a:srgbClr val="FF6200"/>
              </a:buClr>
              <a:buFont typeface="Arial MT"/>
              <a:buChar char="•"/>
              <a:tabLst>
                <a:tab pos="356235" algn="l"/>
              </a:tabLst>
            </a:pPr>
            <a:r>
              <a:rPr lang="en-US" sz="2200" b="1" dirty="0">
                <a:solidFill>
                  <a:srgbClr val="00B0F0"/>
                </a:solidFill>
                <a:latin typeface="+mn-lt"/>
                <a:cs typeface="Arial"/>
              </a:rPr>
              <a:t> </a:t>
            </a:r>
            <a:r>
              <a:rPr sz="2200" b="1" i="1" dirty="0">
                <a:solidFill>
                  <a:srgbClr val="00B0F0"/>
                </a:solidFill>
                <a:latin typeface="+mn-lt"/>
                <a:cs typeface="Arial"/>
              </a:rPr>
              <a:t>Authentication</a:t>
            </a:r>
            <a:r>
              <a:rPr sz="2200" b="1" dirty="0">
                <a:solidFill>
                  <a:srgbClr val="00B0F0"/>
                </a:solidFill>
                <a:latin typeface="+mn-lt"/>
                <a:cs typeface="Arial"/>
              </a:rPr>
              <a:t> </a:t>
            </a:r>
            <a:r>
              <a:rPr sz="2200" dirty="0">
                <a:solidFill>
                  <a:schemeClr val="tx1"/>
                </a:solidFill>
                <a:latin typeface="+mn-lt"/>
                <a:cs typeface="Arial"/>
              </a:rPr>
              <a:t>ensures sender can be verified through cryptography</a:t>
            </a:r>
          </a:p>
          <a:p>
            <a:pPr marL="583565" marR="5080" lvl="1" indent="-342900" algn="just">
              <a:buClr>
                <a:srgbClr val="FF6200"/>
              </a:buClr>
              <a:buFont typeface="Arial MT"/>
              <a:buChar char="•"/>
              <a:tabLst>
                <a:tab pos="356235" algn="l"/>
              </a:tabLst>
            </a:pPr>
            <a:r>
              <a:rPr lang="en-US" sz="2200" dirty="0">
                <a:solidFill>
                  <a:srgbClr val="00B0F0"/>
                </a:solidFill>
                <a:latin typeface="+mn-lt"/>
                <a:cs typeface="Arial"/>
              </a:rPr>
              <a:t> </a:t>
            </a:r>
            <a:r>
              <a:rPr sz="2200" b="1" i="1" dirty="0">
                <a:solidFill>
                  <a:srgbClr val="00B0F0"/>
                </a:solidFill>
                <a:latin typeface="+mn-lt"/>
                <a:cs typeface="Arial"/>
              </a:rPr>
              <a:t>Nonrepudiation</a:t>
            </a:r>
            <a:r>
              <a:rPr sz="2200" dirty="0">
                <a:solidFill>
                  <a:srgbClr val="00B0F0"/>
                </a:solidFill>
                <a:latin typeface="+mn-lt"/>
                <a:cs typeface="Arial"/>
              </a:rPr>
              <a:t> </a:t>
            </a:r>
            <a:r>
              <a:rPr sz="2200" dirty="0">
                <a:solidFill>
                  <a:schemeClr val="tx1"/>
                </a:solidFill>
                <a:latin typeface="+mn-lt"/>
                <a:cs typeface="Arial"/>
              </a:rPr>
              <a:t>proves that a user performed an action</a:t>
            </a:r>
          </a:p>
          <a:p>
            <a:pPr marL="583565" marR="5080" lvl="1" indent="-342900" algn="just">
              <a:buClr>
                <a:srgbClr val="FF6200"/>
              </a:buClr>
              <a:buFont typeface="Arial MT"/>
              <a:buChar char="•"/>
              <a:tabLst>
                <a:tab pos="356235" algn="l"/>
              </a:tabLst>
            </a:pPr>
            <a:r>
              <a:rPr lang="en-US" sz="2200" dirty="0">
                <a:solidFill>
                  <a:srgbClr val="00B0F0"/>
                </a:solidFill>
                <a:latin typeface="+mn-lt"/>
                <a:cs typeface="Arial"/>
              </a:rPr>
              <a:t> </a:t>
            </a:r>
            <a:r>
              <a:rPr sz="2200" b="1" i="1" dirty="0">
                <a:solidFill>
                  <a:srgbClr val="00B0F0"/>
                </a:solidFill>
                <a:latin typeface="+mn-lt"/>
                <a:cs typeface="Arial"/>
              </a:rPr>
              <a:t>Obfuscation</a:t>
            </a:r>
            <a:r>
              <a:rPr sz="2200" dirty="0">
                <a:solidFill>
                  <a:srgbClr val="00B0F0"/>
                </a:solidFill>
                <a:latin typeface="+mn-lt"/>
                <a:cs typeface="Arial"/>
              </a:rPr>
              <a:t> </a:t>
            </a:r>
            <a:r>
              <a:rPr sz="2200" dirty="0">
                <a:solidFill>
                  <a:schemeClr val="tx1"/>
                </a:solidFill>
                <a:latin typeface="+mn-lt"/>
                <a:cs typeface="Arial"/>
              </a:rPr>
              <a:t>is making something obscure or unclear</a:t>
            </a:r>
          </a:p>
          <a:p>
            <a:pPr marL="184785" indent="-172720" algn="just">
              <a:spcBef>
                <a:spcPts val="600"/>
              </a:spcBef>
              <a:spcAft>
                <a:spcPts val="600"/>
              </a:spcAft>
              <a:buClr>
                <a:srgbClr val="004978"/>
              </a:buClr>
              <a:buFont typeface="Arial MT"/>
              <a:buChar char="•"/>
              <a:tabLst>
                <a:tab pos="185420" algn="l"/>
              </a:tabLst>
            </a:pPr>
            <a:r>
              <a:rPr sz="2400" spc="-5" dirty="0">
                <a:latin typeface="+mn-lt"/>
                <a:cs typeface="Arial MT"/>
              </a:rPr>
              <a:t>Security through obscurity</a:t>
            </a:r>
          </a:p>
          <a:p>
            <a:pPr marL="583565" marR="5080" lvl="1" indent="-342900" algn="just">
              <a:buClr>
                <a:srgbClr val="FF6200"/>
              </a:buClr>
              <a:buFont typeface="Arial MT"/>
              <a:buChar char="•"/>
              <a:tabLst>
                <a:tab pos="356235" algn="l"/>
              </a:tabLst>
            </a:pPr>
            <a:r>
              <a:rPr lang="en-US" sz="2200" dirty="0">
                <a:solidFill>
                  <a:srgbClr val="00B0F0"/>
                </a:solidFill>
                <a:latin typeface="+mn-lt"/>
                <a:cs typeface="Arial"/>
              </a:rPr>
              <a:t> </a:t>
            </a:r>
            <a:r>
              <a:rPr sz="2200" dirty="0">
                <a:solidFill>
                  <a:srgbClr val="00B0F0"/>
                </a:solidFill>
                <a:latin typeface="+mn-lt"/>
                <a:cs typeface="Arial"/>
              </a:rPr>
              <a:t>An approach in security where virtually any system can be made secure  as long as outsiders are unaware of it or how it functions</a:t>
            </a:r>
            <a:endParaRPr lang="en-US" sz="2200" dirty="0">
              <a:solidFill>
                <a:srgbClr val="00B0F0"/>
              </a:solidFill>
              <a:latin typeface="+mn-lt"/>
              <a:cs typeface="Arial"/>
            </a:endParaRPr>
          </a:p>
          <a:p>
            <a:pPr marL="184785" marR="5080" indent="-172720" algn="just">
              <a:spcBef>
                <a:spcPts val="600"/>
              </a:spcBef>
              <a:spcAft>
                <a:spcPts val="600"/>
              </a:spcAft>
              <a:buClr>
                <a:srgbClr val="004978"/>
              </a:buClr>
              <a:buFont typeface="Arial MT"/>
              <a:buChar char="•"/>
              <a:tabLst>
                <a:tab pos="185420" algn="l"/>
              </a:tabLst>
            </a:pPr>
            <a:r>
              <a:rPr lang="en-US" sz="2400" spc="-5" dirty="0">
                <a:latin typeface="+mn-lt"/>
                <a:cs typeface="Arial MT"/>
              </a:rPr>
              <a:t>Cryptography can provide protection to data as that data resides in any of  three states:</a:t>
            </a:r>
          </a:p>
          <a:p>
            <a:pPr marL="583565" marR="5080" lvl="1" indent="-342900" algn="just">
              <a:buClr>
                <a:srgbClr val="FF6200"/>
              </a:buClr>
              <a:buFont typeface="Arial MT"/>
              <a:buChar char="•"/>
              <a:tabLst>
                <a:tab pos="356235" algn="l"/>
              </a:tabLst>
            </a:pPr>
            <a:r>
              <a:rPr lang="en-US" sz="2200" dirty="0">
                <a:solidFill>
                  <a:srgbClr val="00B0F0"/>
                </a:solidFill>
                <a:latin typeface="+mn-lt"/>
                <a:cs typeface="Arial"/>
              </a:rPr>
              <a:t>Data in processing </a:t>
            </a:r>
            <a:r>
              <a:rPr lang="en-US" sz="2200" dirty="0">
                <a:solidFill>
                  <a:schemeClr val="tx1"/>
                </a:solidFill>
                <a:latin typeface="+mn-lt"/>
                <a:cs typeface="Arial"/>
              </a:rPr>
              <a:t>(also called data in use) is data actions being  performed by “endpoint devices”</a:t>
            </a:r>
          </a:p>
          <a:p>
            <a:pPr marL="583565" marR="5080" lvl="1" indent="-342900" algn="just">
              <a:buClr>
                <a:srgbClr val="FF6200"/>
              </a:buClr>
              <a:buFont typeface="Arial MT"/>
              <a:buChar char="•"/>
              <a:tabLst>
                <a:tab pos="356235" algn="l"/>
              </a:tabLst>
            </a:pPr>
            <a:r>
              <a:rPr lang="en-US" sz="2200" dirty="0">
                <a:solidFill>
                  <a:srgbClr val="00B0F0"/>
                </a:solidFill>
                <a:latin typeface="+mn-lt"/>
                <a:cs typeface="Arial"/>
              </a:rPr>
              <a:t>Data in transit </a:t>
            </a:r>
            <a:r>
              <a:rPr lang="en-US" sz="2200" dirty="0">
                <a:solidFill>
                  <a:schemeClr val="tx1"/>
                </a:solidFill>
                <a:latin typeface="+mn-lt"/>
                <a:cs typeface="Arial"/>
              </a:rPr>
              <a:t>are actions that transmit the data across a network</a:t>
            </a:r>
          </a:p>
          <a:p>
            <a:pPr marL="583565" marR="5080" lvl="1" indent="-342900" algn="just">
              <a:buClr>
                <a:srgbClr val="FF6200"/>
              </a:buClr>
              <a:buFont typeface="Arial MT"/>
              <a:buChar char="•"/>
              <a:tabLst>
                <a:tab pos="356235" algn="l"/>
              </a:tabLst>
            </a:pPr>
            <a:r>
              <a:rPr lang="en-US" sz="2200" dirty="0">
                <a:solidFill>
                  <a:srgbClr val="00B0F0"/>
                </a:solidFill>
                <a:latin typeface="+mn-lt"/>
                <a:cs typeface="Arial"/>
              </a:rPr>
              <a:t>Data at rest </a:t>
            </a:r>
            <a:r>
              <a:rPr lang="en-US" sz="2200" dirty="0">
                <a:solidFill>
                  <a:schemeClr val="tx1"/>
                </a:solidFill>
                <a:latin typeface="+mn-lt"/>
                <a:cs typeface="Arial"/>
              </a:rPr>
              <a:t>is data that is stored on electronic media</a:t>
            </a:r>
          </a:p>
          <a:p>
            <a:pPr marL="355600" marR="5080" lvl="1" indent="-114300">
              <a:buClr>
                <a:srgbClr val="FF6200"/>
              </a:buClr>
              <a:buChar char="•"/>
              <a:tabLst>
                <a:tab pos="356235" algn="l"/>
              </a:tabLst>
            </a:pPr>
            <a:endParaRPr sz="2400" dirty="0">
              <a:latin typeface="+mn-lt"/>
              <a:cs typeface="Arial MT"/>
            </a:endParaRPr>
          </a:p>
        </p:txBody>
      </p:sp>
      <p:sp>
        <p:nvSpPr>
          <p:cNvPr id="9" name="object 6"/>
          <p:cNvSpPr txBox="1">
            <a:spLocks/>
          </p:cNvSpPr>
          <p:nvPr/>
        </p:nvSpPr>
        <p:spPr>
          <a:xfrm>
            <a:off x="76200" y="6654712"/>
            <a:ext cx="12039600" cy="166712"/>
          </a:xfrm>
          <a:prstGeom prst="rect">
            <a:avLst/>
          </a:prstGeom>
        </p:spPr>
        <p:txBody>
          <a:bodyPr vert="horz" wrap="square" lIns="0" tIns="12700" rIns="0" bIns="0" rtlCol="0">
            <a:spAutoFit/>
          </a:bodyPr>
          <a:lstStyle>
            <a:lvl1pPr>
              <a:defRPr sz="2250" b="1" i="0">
                <a:solidFill>
                  <a:srgbClr val="003366"/>
                </a:solidFill>
                <a:latin typeface="Arial"/>
                <a:ea typeface="+mj-ea"/>
                <a:cs typeface="Arial"/>
              </a:defRPr>
            </a:lvl1pPr>
          </a:lstStyle>
          <a:p>
            <a:pPr marL="12700">
              <a:spcBef>
                <a:spcPts val="100"/>
              </a:spcBef>
            </a:pPr>
            <a:r>
              <a:rPr lang="en-US" sz="1000" dirty="0"/>
              <a:t>Dr. M Malook Rind                                                                                                                Information Security</a:t>
            </a:r>
            <a:r>
              <a:rPr lang="en-US" sz="1000" spc="-10" dirty="0" smtClean="0"/>
              <a:t>  </a:t>
            </a:r>
            <a:r>
              <a:rPr lang="en-US" sz="1000" dirty="0" smtClean="0"/>
              <a:t>                                                                                                                                                  Lecture 6          </a:t>
            </a:r>
            <a:endParaRPr lang="en-US" sz="1000" dirty="0"/>
          </a:p>
        </p:txBody>
      </p:sp>
    </p:spTree>
    <p:extLst>
      <p:ext uri="{BB962C8B-B14F-4D97-AF65-F5344CB8AC3E}">
        <p14:creationId xmlns:p14="http://schemas.microsoft.com/office/powerpoint/2010/main" val="3152731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iography report presentation">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Century Gothic"/>
        <a:ea typeface=""/>
        <a:cs typeface="Times New Roman"/>
      </a:majorFont>
      <a:minorFont>
        <a:latin typeface="Century Gothic"/>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4680</TotalTime>
  <Words>3055</Words>
  <Application>Microsoft Office PowerPoint</Application>
  <PresentationFormat>Widescreen</PresentationFormat>
  <Paragraphs>230</Paragraphs>
  <Slides>31</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Arial</vt:lpstr>
      <vt:lpstr>Arial MT</vt:lpstr>
      <vt:lpstr>Calibri</vt:lpstr>
      <vt:lpstr>Century Gothic</vt:lpstr>
      <vt:lpstr>OpenSans-Semibold</vt:lpstr>
      <vt:lpstr>Times New Roman</vt:lpstr>
      <vt:lpstr>Verdana</vt:lpstr>
      <vt:lpstr>Wingdings</vt:lpstr>
      <vt:lpstr>Office Theme</vt:lpstr>
      <vt:lpstr>1_Biography report presentation</vt:lpstr>
      <vt:lpstr>PowerPoint Presentation</vt:lpstr>
      <vt:lpstr>Contents</vt:lpstr>
      <vt:lpstr>PowerPoint Presentation</vt:lpstr>
      <vt:lpstr>What is Cryptography?</vt:lpstr>
      <vt:lpstr>What is Cryptography?</vt:lpstr>
      <vt:lpstr>What is Cryptography? – Key Terms</vt:lpstr>
      <vt:lpstr>What is Cryptography? - Key</vt:lpstr>
      <vt:lpstr>Cryptographic Process</vt:lpstr>
      <vt:lpstr>Cryptography Use Cases</vt:lpstr>
      <vt:lpstr>What is Cryptography? </vt:lpstr>
      <vt:lpstr>Limitations of Cryptography</vt:lpstr>
      <vt:lpstr>Cryptographic Algorithms</vt:lpstr>
      <vt:lpstr>Cryptographic Algorithms</vt:lpstr>
      <vt:lpstr>Cryptographic Algorithms - Hash Algorithms</vt:lpstr>
      <vt:lpstr>Cryptographic Algorithms - Hash Algorithms</vt:lpstr>
      <vt:lpstr>Cryptographic Algorithms - Hash Algorithms</vt:lpstr>
      <vt:lpstr>Cryptographic Algorithms - Hash Algorithms</vt:lpstr>
      <vt:lpstr>Cryptographic Algorithms - Hash Algorithms</vt:lpstr>
      <vt:lpstr>Cryptographic Algorithms - Symmetric Cryptographic Algorithms</vt:lpstr>
      <vt:lpstr>Cryptographic Algorithms - Symmetric Cryptographic Algorithms</vt:lpstr>
      <vt:lpstr>Cryptographic Algorithms - Asymmetric Cryptographic Algorithms</vt:lpstr>
      <vt:lpstr>Cryptographic Algorithms - Asymmetric Cryptographic Algorithms</vt:lpstr>
      <vt:lpstr>Cryptographic Algorithms - Asymmetric Cryptographic Algorithms</vt:lpstr>
      <vt:lpstr>Cryptographic Algorithms - Asymmetric Cryptographic Algorithms</vt:lpstr>
      <vt:lpstr>Cryptographic Algorithms - Asymmetric Cryptographic Algorithms</vt:lpstr>
      <vt:lpstr>Cryptographic Attacks</vt:lpstr>
      <vt:lpstr>Using Cryptography</vt:lpstr>
      <vt:lpstr>Using Cryptography - Encryption through Software </vt:lpstr>
      <vt:lpstr>Using Cryptography - Blockchain</vt:lpstr>
      <vt:lpstr>Using Cryptography - Blockchain</vt:lpstr>
      <vt:lpstr>PowerPoint Presentation</vt:lpstr>
    </vt:vector>
  </TitlesOfParts>
  <Company>FU Berlin, Germany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Communications</dc:title>
  <dc:subject>Chapter 1 - Introduction</dc:subject>
  <dc:creator>Jochen H. Schiller</dc:creator>
  <cp:keywords>mobile communication, introduction, overview</cp:keywords>
  <cp:lastModifiedBy>Dr Engr Malook Rind</cp:lastModifiedBy>
  <cp:revision>581</cp:revision>
  <dcterms:created xsi:type="dcterms:W3CDTF">2022-09-21T05:57:17Z</dcterms:created>
  <dcterms:modified xsi:type="dcterms:W3CDTF">2023-11-01T08:46:20Z</dcterms:modified>
  <cp:category>lecture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2018-04-17T00:00:00Z</vt:filetime>
  </property>
  <property fmtid="{D5CDD505-2E9C-101B-9397-08002B2CF9AE}" pid="3" name="Creator">
    <vt:lpwstr>Acrobat PDFMaker 17 for PowerPoint</vt:lpwstr>
  </property>
  <property fmtid="{D5CDD505-2E9C-101B-9397-08002B2CF9AE}" pid="4" name="LastSaved">
    <vt:filetime>2022-09-21T00:00:00Z</vt:filetime>
  </property>
  <property fmtid="{D5CDD505-2E9C-101B-9397-08002B2CF9AE}" pid="5" name="Producer">
    <vt:lpwstr>Adobe PDF Library 15.0</vt:lpwstr>
  </property>
</Properties>
</file>