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80" r:id="rId2"/>
  </p:sldMasterIdLst>
  <p:notesMasterIdLst>
    <p:notesMasterId r:id="rId31"/>
  </p:notesMasterIdLst>
  <p:sldIdLst>
    <p:sldId id="297" r:id="rId3"/>
    <p:sldId id="289" r:id="rId4"/>
    <p:sldId id="431" r:id="rId5"/>
    <p:sldId id="500" r:id="rId6"/>
    <p:sldId id="506" r:id="rId7"/>
    <p:sldId id="505" r:id="rId8"/>
    <p:sldId id="493" r:id="rId9"/>
    <p:sldId id="495" r:id="rId10"/>
    <p:sldId id="483" r:id="rId11"/>
    <p:sldId id="497" r:id="rId12"/>
    <p:sldId id="484" r:id="rId13"/>
    <p:sldId id="448" r:id="rId14"/>
    <p:sldId id="498" r:id="rId15"/>
    <p:sldId id="499" r:id="rId16"/>
    <p:sldId id="450" r:id="rId17"/>
    <p:sldId id="449" r:id="rId18"/>
    <p:sldId id="489" r:id="rId19"/>
    <p:sldId id="501" r:id="rId20"/>
    <p:sldId id="490" r:id="rId21"/>
    <p:sldId id="485" r:id="rId22"/>
    <p:sldId id="502" r:id="rId23"/>
    <p:sldId id="486" r:id="rId24"/>
    <p:sldId id="487" r:id="rId25"/>
    <p:sldId id="503" r:id="rId26"/>
    <p:sldId id="491" r:id="rId27"/>
    <p:sldId id="492" r:id="rId28"/>
    <p:sldId id="504" r:id="rId29"/>
    <p:sldId id="444" r:id="rId30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00" autoAdjust="0"/>
  </p:normalViewPr>
  <p:slideViewPr>
    <p:cSldViewPr>
      <p:cViewPr varScale="1">
        <p:scale>
          <a:sx n="86" d="100"/>
          <a:sy n="86" d="100"/>
        </p:scale>
        <p:origin x="300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B5F55B-2B0B-493D-B5A6-0CD165B2D26A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0FF74-37B7-4E21-A86E-405D13812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28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271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50EDFCD-7148-4A94-A7EB-145A99094DB1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pPr marL="0" marR="0" lvl="0" indent="0" algn="r" defTabSz="9271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9413" y="696913"/>
            <a:ext cx="6188075" cy="3481387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35068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rgbClr val="5F5F5F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MC</a:t>
            </a:r>
            <a:r>
              <a:rPr spc="-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2018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50" b="1" i="0">
                <a:solidFill>
                  <a:srgbClr val="5F5F5F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0" dirty="0"/>
              <a:t>1.</a:t>
            </a:r>
            <a:fld id="{81D60167-4931-47E6-BA6A-407CBD079E47}" type="slidenum">
              <a:rPr spc="-20" dirty="0"/>
              <a:t>‹#›</a:t>
            </a:fld>
            <a:endParaRPr spc="-2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ea typeface="+mn-ea"/>
              <a:cs typeface="Times New Roman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ea typeface="+mn-ea"/>
              <a:cs typeface="Times New Roman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</a:pPr>
            <a:fld id="{384564A0-8E16-4651-A185-5FFCEDF3B9FA}" type="slidenum">
              <a:rPr lang="en-US" kern="1200" smtClean="0">
                <a:solidFill>
                  <a:srgbClr val="000000"/>
                </a:solidFill>
                <a:ea typeface="+mn-ea"/>
                <a:cs typeface="Times New Roman" pitchFamily="18" charset="0"/>
              </a:rPr>
              <a:pPr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kern="1200">
              <a:solidFill>
                <a:srgbClr val="000000"/>
              </a:solidFill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915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ea typeface="+mn-ea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ea typeface="+mn-ea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</a:pPr>
            <a:fld id="{F4D82EA2-D85C-48BF-8A93-EA0D2FE5D387}" type="slidenum">
              <a:rPr lang="en-US" kern="1200" smtClean="0">
                <a:solidFill>
                  <a:srgbClr val="000000"/>
                </a:solidFill>
                <a:ea typeface="+mn-ea"/>
                <a:cs typeface="Times New Roman" pitchFamily="18" charset="0"/>
              </a:rPr>
              <a:pPr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kern="1200">
              <a:solidFill>
                <a:srgbClr val="000000"/>
              </a:solidFill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732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ea typeface="+mn-ea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ea typeface="+mn-ea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</a:pPr>
            <a:fld id="{1157D14C-CC08-40B6-8437-BCF0EA7020D1}" type="slidenum">
              <a:rPr lang="en-US" kern="1200" smtClean="0">
                <a:solidFill>
                  <a:srgbClr val="000000"/>
                </a:solidFill>
                <a:ea typeface="+mn-ea"/>
                <a:cs typeface="Times New Roman" pitchFamily="18" charset="0"/>
              </a:rPr>
              <a:pPr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kern="1200">
              <a:solidFill>
                <a:srgbClr val="000000"/>
              </a:solidFill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234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8" y="273055"/>
            <a:ext cx="681566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4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ea typeface="+mn-ea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ea typeface="+mn-ea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</a:pPr>
            <a:fld id="{8EE747D5-FB23-45A0-9936-2AB24BB822A2}" type="slidenum">
              <a:rPr lang="en-US" kern="1200" smtClean="0">
                <a:solidFill>
                  <a:srgbClr val="000000"/>
                </a:solidFill>
                <a:ea typeface="+mn-ea"/>
                <a:cs typeface="Times New Roman" pitchFamily="18" charset="0"/>
              </a:rPr>
              <a:pPr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kern="1200">
              <a:solidFill>
                <a:srgbClr val="000000"/>
              </a:solidFill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8118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2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ea typeface="+mn-ea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ea typeface="+mn-ea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</a:pPr>
            <a:fld id="{2A232921-A1F9-43F3-8BC8-8D5CBA5D2AFC}" type="slidenum">
              <a:rPr lang="en-US" kern="1200" smtClean="0">
                <a:solidFill>
                  <a:srgbClr val="000000"/>
                </a:solidFill>
                <a:ea typeface="+mn-ea"/>
                <a:cs typeface="Times New Roman" pitchFamily="18" charset="0"/>
              </a:rPr>
              <a:pPr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kern="1200">
              <a:solidFill>
                <a:srgbClr val="000000"/>
              </a:solidFill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9975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ea typeface="+mn-ea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ea typeface="+mn-ea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</a:pPr>
            <a:fld id="{315CEB7A-A053-429D-B447-D0F541C690E9}" type="slidenum">
              <a:rPr lang="en-US" kern="1200" smtClean="0">
                <a:solidFill>
                  <a:srgbClr val="000000"/>
                </a:solidFill>
                <a:ea typeface="+mn-ea"/>
                <a:cs typeface="Times New Roman" pitchFamily="18" charset="0"/>
              </a:rPr>
              <a:pPr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kern="1200">
              <a:solidFill>
                <a:srgbClr val="000000"/>
              </a:solidFill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3196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85309" y="225429"/>
            <a:ext cx="2279652" cy="59753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4233" y="225429"/>
            <a:ext cx="6637867" cy="59753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ea typeface="+mn-ea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ea typeface="+mn-ea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</a:pPr>
            <a:fld id="{4CDAF1AF-2F14-4EA2-AE2E-B0F7B219C001}" type="slidenum">
              <a:rPr lang="en-US" kern="1200" smtClean="0">
                <a:solidFill>
                  <a:srgbClr val="000000"/>
                </a:solidFill>
                <a:ea typeface="+mn-ea"/>
                <a:cs typeface="Times New Roman" pitchFamily="18" charset="0"/>
              </a:rPr>
              <a:pPr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kern="1200">
              <a:solidFill>
                <a:srgbClr val="000000"/>
              </a:solidFill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1736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4235" y="225429"/>
            <a:ext cx="9120719" cy="10080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544235" y="1449390"/>
            <a:ext cx="4457700" cy="47513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7205137" y="1449390"/>
            <a:ext cx="4459817" cy="4751387"/>
          </a:xfrm>
        </p:spPr>
        <p:txBody>
          <a:bodyPr/>
          <a:lstStyle/>
          <a:p>
            <a:r>
              <a:rPr lang="en-US" smtClean="0"/>
              <a:t>Click icon to add clip art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5735" y="6308725"/>
            <a:ext cx="2451100" cy="349250"/>
          </a:xfrm>
        </p:spPr>
        <p:txBody>
          <a:bodyPr/>
          <a:lstStyle>
            <a:lvl1pPr>
              <a:defRPr/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ea typeface="+mn-ea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68657" y="6308725"/>
            <a:ext cx="5753100" cy="349250"/>
          </a:xfrm>
        </p:spPr>
        <p:txBody>
          <a:bodyPr/>
          <a:lstStyle>
            <a:lvl1pPr>
              <a:defRPr/>
            </a:lvl1pPr>
          </a:lstStyle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ea typeface="+mn-ea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124951" y="6308725"/>
            <a:ext cx="2540000" cy="349250"/>
          </a:xfrm>
        </p:spPr>
        <p:txBody>
          <a:bodyPr/>
          <a:lstStyle>
            <a:lvl1pPr>
              <a:defRPr/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</a:pPr>
            <a:fld id="{5B6D7F81-D383-4C64-943A-5B2F1B32D755}" type="slidenum">
              <a:rPr lang="en-US" kern="1200" smtClean="0">
                <a:solidFill>
                  <a:srgbClr val="000000"/>
                </a:solidFill>
                <a:ea typeface="+mn-ea"/>
                <a:cs typeface="Times New Roman" pitchFamily="18" charset="0"/>
              </a:rPr>
              <a:pPr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kern="1200">
              <a:solidFill>
                <a:srgbClr val="000000"/>
              </a:solidFill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0462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4235" y="225429"/>
            <a:ext cx="9120719" cy="10080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544235" y="1449389"/>
            <a:ext cx="9120719" cy="2298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44235" y="3900492"/>
            <a:ext cx="9120719" cy="2300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5735" y="6308725"/>
            <a:ext cx="2451100" cy="349250"/>
          </a:xfrm>
        </p:spPr>
        <p:txBody>
          <a:bodyPr/>
          <a:lstStyle>
            <a:lvl1pPr>
              <a:defRPr/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ea typeface="+mn-ea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68657" y="6308725"/>
            <a:ext cx="5753100" cy="349250"/>
          </a:xfrm>
        </p:spPr>
        <p:txBody>
          <a:bodyPr/>
          <a:lstStyle>
            <a:lvl1pPr>
              <a:defRPr/>
            </a:lvl1pPr>
          </a:lstStyle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ea typeface="+mn-ea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124951" y="6308725"/>
            <a:ext cx="2540000" cy="349250"/>
          </a:xfrm>
        </p:spPr>
        <p:txBody>
          <a:bodyPr/>
          <a:lstStyle>
            <a:lvl1pPr>
              <a:defRPr/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</a:pPr>
            <a:fld id="{35C76EAD-5CA6-40B8-A9FD-204ACB69DADC}" type="slidenum">
              <a:rPr lang="en-US" kern="1200" smtClean="0">
                <a:solidFill>
                  <a:srgbClr val="000000"/>
                </a:solidFill>
                <a:ea typeface="+mn-ea"/>
                <a:cs typeface="Times New Roman" pitchFamily="18" charset="0"/>
              </a:rPr>
              <a:pPr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kern="1200">
              <a:solidFill>
                <a:srgbClr val="000000"/>
              </a:solidFill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702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50" b="1" i="0">
                <a:solidFill>
                  <a:srgbClr val="0033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rgbClr val="5F5F5F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MC</a:t>
            </a:r>
            <a:r>
              <a:rPr spc="-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2018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50" b="1" i="0">
                <a:solidFill>
                  <a:srgbClr val="5F5F5F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0" dirty="0"/>
              <a:t>1.</a:t>
            </a:r>
            <a:fld id="{81D60167-4931-47E6-BA6A-407CBD079E47}" type="slidenum">
              <a:rPr spc="-20" dirty="0"/>
              <a:t>‹#›</a:t>
            </a:fld>
            <a:endParaRPr spc="-2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50" b="1" i="0">
                <a:solidFill>
                  <a:srgbClr val="0033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5848" y="1705851"/>
            <a:ext cx="5429250" cy="3872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319014" y="1705851"/>
            <a:ext cx="4161790" cy="3591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rgbClr val="5F5F5F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MC</a:t>
            </a:r>
            <a:r>
              <a:rPr spc="-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2018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50" b="1" i="0">
                <a:solidFill>
                  <a:srgbClr val="5F5F5F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0" dirty="0"/>
              <a:t>1.</a:t>
            </a:r>
            <a:fld id="{81D60167-4931-47E6-BA6A-407CBD079E47}" type="slidenum">
              <a:rPr spc="-20" dirty="0"/>
              <a:t>‹#›</a:t>
            </a:fld>
            <a:endParaRPr spc="-2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50" b="1" i="0">
                <a:solidFill>
                  <a:srgbClr val="0033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rgbClr val="5F5F5F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MC</a:t>
            </a:r>
            <a:r>
              <a:rPr spc="-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2018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50" b="1" i="0">
                <a:solidFill>
                  <a:srgbClr val="5F5F5F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0" dirty="0"/>
              <a:t>1.</a:t>
            </a:r>
            <a:fld id="{81D60167-4931-47E6-BA6A-407CBD079E47}" type="slidenum">
              <a:rPr spc="-20" dirty="0"/>
              <a:t>‹#›</a:t>
            </a:fld>
            <a:endParaRPr spc="-2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rgbClr val="5F5F5F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MC</a:t>
            </a:r>
            <a:r>
              <a:rPr spc="-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2018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50" b="1" i="0">
                <a:solidFill>
                  <a:srgbClr val="5F5F5F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0" dirty="0"/>
              <a:t>1.</a:t>
            </a:r>
            <a:fld id="{81D60167-4931-47E6-BA6A-407CBD079E47}" type="slidenum">
              <a:rPr spc="-20" dirty="0"/>
              <a:t>‹#›</a:t>
            </a:fld>
            <a:endParaRPr spc="-2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257" name="Picture 177" descr="csk_biorep_page1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24721" y="3176589"/>
            <a:ext cx="8612716" cy="2074862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75737" y="296867"/>
            <a:ext cx="7505700" cy="1368425"/>
          </a:xfrm>
        </p:spPr>
        <p:txBody>
          <a:bodyPr/>
          <a:lstStyle>
            <a:lvl1pPr marL="0" indent="0">
              <a:buFontTx/>
              <a:buNone/>
              <a:defRPr sz="12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6254" name="Rectangle 17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ea typeface="+mn-ea"/>
              <a:cs typeface="Times New Roman" pitchFamily="18" charset="0"/>
            </a:endParaRPr>
          </a:p>
        </p:txBody>
      </p:sp>
      <p:sp>
        <p:nvSpPr>
          <p:cNvPr id="46255" name="Rectangle 17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ea typeface="+mn-ea"/>
              <a:cs typeface="Times New Roman" pitchFamily="18" charset="0"/>
            </a:endParaRPr>
          </a:p>
        </p:txBody>
      </p:sp>
      <p:sp>
        <p:nvSpPr>
          <p:cNvPr id="46256" name="Rectangle 17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</a:pPr>
            <a:fld id="{B959A3FB-12C1-4949-9DB2-4A4E63B4D691}" type="slidenum">
              <a:rPr lang="en-US" kern="1200" smtClean="0">
                <a:solidFill>
                  <a:srgbClr val="000000"/>
                </a:solidFill>
                <a:ea typeface="+mn-ea"/>
                <a:cs typeface="Times New Roman" pitchFamily="18" charset="0"/>
              </a:rPr>
              <a:pPr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kern="1200">
              <a:solidFill>
                <a:srgbClr val="000000"/>
              </a:solidFill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225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ea typeface="+mn-ea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ea typeface="+mn-ea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</a:pPr>
            <a:fld id="{0A4C6ADE-B3AE-43C3-832B-D74B71E851A5}" type="slidenum">
              <a:rPr lang="en-US" kern="1200" smtClean="0">
                <a:solidFill>
                  <a:srgbClr val="000000"/>
                </a:solidFill>
                <a:ea typeface="+mn-ea"/>
                <a:cs typeface="Times New Roman" pitchFamily="18" charset="0"/>
              </a:rPr>
              <a:pPr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kern="1200">
              <a:solidFill>
                <a:srgbClr val="000000"/>
              </a:solidFill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384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ea typeface="+mn-ea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ea typeface="+mn-ea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</a:pPr>
            <a:fld id="{230960D1-EE98-401B-A2EE-B5EE14AF28C8}" type="slidenum">
              <a:rPr lang="en-US" kern="1200" smtClean="0">
                <a:solidFill>
                  <a:srgbClr val="000000"/>
                </a:solidFill>
                <a:ea typeface="+mn-ea"/>
                <a:cs typeface="Times New Roman" pitchFamily="18" charset="0"/>
              </a:rPr>
              <a:pPr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kern="1200">
              <a:solidFill>
                <a:srgbClr val="000000"/>
              </a:solidFill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159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44235" y="1449390"/>
            <a:ext cx="4457700" cy="4751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5137" y="1449390"/>
            <a:ext cx="4459817" cy="4751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ea typeface="+mn-ea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ea typeface="+mn-ea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</a:pPr>
            <a:fld id="{B53C50EB-0A00-4B12-A89E-AE8488C7FCA8}" type="slidenum">
              <a:rPr lang="en-US" kern="1200" smtClean="0">
                <a:solidFill>
                  <a:srgbClr val="000000"/>
                </a:solidFill>
                <a:ea typeface="+mn-ea"/>
                <a:cs typeface="Times New Roman" pitchFamily="18" charset="0"/>
              </a:rPr>
              <a:pPr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kern="1200">
              <a:solidFill>
                <a:srgbClr val="000000"/>
              </a:solidFill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113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665976"/>
            <a:ext cx="12192000" cy="192405"/>
          </a:xfrm>
          <a:custGeom>
            <a:avLst/>
            <a:gdLst/>
            <a:ahLst/>
            <a:cxnLst/>
            <a:rect l="l" t="t" r="r" b="b"/>
            <a:pathLst>
              <a:path w="12192000" h="192404">
                <a:moveTo>
                  <a:pt x="12192000" y="0"/>
                </a:moveTo>
                <a:lnTo>
                  <a:pt x="0" y="0"/>
                </a:lnTo>
                <a:lnTo>
                  <a:pt x="0" y="192024"/>
                </a:lnTo>
                <a:lnTo>
                  <a:pt x="12192000" y="1920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CCD6E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645396" y="60960"/>
            <a:ext cx="2138171" cy="56692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1735" y="711937"/>
            <a:ext cx="7508240" cy="3695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50" b="1" i="0">
                <a:solidFill>
                  <a:srgbClr val="0033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2609" y="2557105"/>
            <a:ext cx="10699115" cy="13735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217141" y="6700340"/>
            <a:ext cx="527050" cy="142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" b="0" i="0">
                <a:solidFill>
                  <a:srgbClr val="5F5F5F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MC</a:t>
            </a:r>
            <a:r>
              <a:rPr spc="-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2018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437619" y="6696896"/>
            <a:ext cx="304800" cy="142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" b="1" i="0">
                <a:solidFill>
                  <a:srgbClr val="5F5F5F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0" dirty="0"/>
              <a:t>1.</a:t>
            </a:r>
            <a:fld id="{81D60167-4931-47E6-BA6A-407CBD079E47}" type="slidenum">
              <a:rPr spc="-20" dirty="0"/>
              <a:t>‹#›</a:t>
            </a:fld>
            <a:endParaRPr spc="-2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alphaModFix amt="7000"/>
            <a:lum/>
          </a:blip>
          <a:srcRect/>
          <a:stretch>
            <a:fillRect l="6000" t="10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94" name="Picture 166" descr="csk_biorep_page2IMAGE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44235" y="225429"/>
            <a:ext cx="9120719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44235" y="1449390"/>
            <a:ext cx="9120719" cy="475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75735" y="6308725"/>
            <a:ext cx="24511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900">
                <a:latin typeface="+mn-lt"/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ea typeface="+mn-ea"/>
              <a:cs typeface="Times New Roman" pitchFamily="18" charset="0"/>
            </a:endParaRPr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68657" y="6308725"/>
            <a:ext cx="57531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+mn-lt"/>
              </a:defRPr>
            </a:lvl1pPr>
          </a:lstStyle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ea typeface="+mn-ea"/>
              <a:cs typeface="Times New Roman" pitchFamily="18" charset="0"/>
            </a:endParaRP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24951" y="6308725"/>
            <a:ext cx="25400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+mn-lt"/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</a:pPr>
            <a:fld id="{3F6FC8E5-14CA-48A0-A1F8-319ECDA3C4C2}" type="slidenum">
              <a:rPr lang="en-US" kern="1200" smtClean="0">
                <a:solidFill>
                  <a:srgbClr val="000000"/>
                </a:solidFill>
                <a:ea typeface="+mn-ea"/>
                <a:cs typeface="Times New Roman" pitchFamily="18" charset="0"/>
              </a:rPr>
              <a:pPr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kern="1200">
              <a:solidFill>
                <a:srgbClr val="000000"/>
              </a:solidFill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521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entury Gothic" pitchFamily="34" charset="0"/>
          <a:cs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entury Gothic" pitchFamily="34" charset="0"/>
          <a:cs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entury Gothic" pitchFamily="34" charset="0"/>
          <a:cs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entury Gothic" pitchFamily="34" charset="0"/>
          <a:cs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entury Gothic" pitchFamily="34" charset="0"/>
          <a:cs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entury Gothic" pitchFamily="34" charset="0"/>
          <a:cs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entury Gothic" pitchFamily="34" charset="0"/>
          <a:cs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entury Gothic" pitchFamily="34" charset="0"/>
          <a:cs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2000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2000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2000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20000"/>
        </a:spcAft>
        <a:buClr>
          <a:schemeClr val="tx1"/>
        </a:buClr>
        <a:buChar char="•"/>
        <a:defRPr sz="14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20000"/>
        </a:spcAft>
        <a:buClr>
          <a:schemeClr val="tx1"/>
        </a:buClr>
        <a:buChar char="•"/>
        <a:defRPr sz="12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20000"/>
        </a:spcAft>
        <a:buClr>
          <a:schemeClr val="tx1"/>
        </a:buClr>
        <a:buChar char="•"/>
        <a:defRPr sz="12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20000"/>
        </a:spcAft>
        <a:buClr>
          <a:schemeClr val="tx1"/>
        </a:buClr>
        <a:buChar char="•"/>
        <a:defRPr sz="12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20000"/>
        </a:spcAft>
        <a:buClr>
          <a:schemeClr val="tx1"/>
        </a:buClr>
        <a:buChar char="•"/>
        <a:defRPr sz="12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20000"/>
        </a:spcAft>
        <a:buClr>
          <a:schemeClr val="tx1"/>
        </a:buClr>
        <a:buChar char="•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8458200" y="5474905"/>
            <a:ext cx="3657592" cy="1244149"/>
          </a:xfrm>
          <a:ln w="38100">
            <a:solidFill>
              <a:srgbClr val="3333CC"/>
            </a:solidFill>
          </a:ln>
        </p:spPr>
        <p:txBody>
          <a:bodyPr/>
          <a:lstStyle/>
          <a:p>
            <a:pPr>
              <a:defRPr/>
            </a:pPr>
            <a:r>
              <a:rPr lang="en-US" altLang="en-US" sz="2200" b="1" u="sng" dirty="0">
                <a:solidFill>
                  <a:srgbClr val="00B050"/>
                </a:solidFill>
              </a:rPr>
              <a:t>Dr. Engr. M Malook Rind</a:t>
            </a:r>
          </a:p>
          <a:p>
            <a:pPr algn="l">
              <a:defRPr/>
            </a:pPr>
            <a:r>
              <a:rPr lang="en-US" altLang="en-US" b="1" dirty="0" err="1" smtClean="0">
                <a:solidFill>
                  <a:schemeClr val="tx1"/>
                </a:solidFill>
                <a:latin typeface="+mj-lt"/>
              </a:rPr>
              <a:t>Ph.D</a:t>
            </a:r>
            <a:r>
              <a:rPr lang="en-US" altLang="en-US" b="1" dirty="0" smtClean="0">
                <a:solidFill>
                  <a:schemeClr val="tx1"/>
                </a:solidFill>
                <a:latin typeface="+mj-lt"/>
              </a:rPr>
              <a:t> (I.T), ME (CSN), MBA (MIS), BE (CS)</a:t>
            </a:r>
          </a:p>
          <a:p>
            <a:pPr algn="l">
              <a:defRPr/>
            </a:pPr>
            <a:r>
              <a:rPr lang="en-US" altLang="en-US" b="1" dirty="0" smtClean="0">
                <a:solidFill>
                  <a:schemeClr val="tx1"/>
                </a:solidFill>
                <a:latin typeface="+mj-lt"/>
              </a:rPr>
              <a:t>CCNA, CCNP, Juniper Certified.</a:t>
            </a:r>
          </a:p>
          <a:p>
            <a:pPr algn="l">
              <a:defRPr/>
            </a:pPr>
            <a:r>
              <a:rPr lang="en-US" altLang="en-US" sz="1400" b="1" dirty="0">
                <a:solidFill>
                  <a:srgbClr val="0070C0"/>
                </a:solidFill>
                <a:latin typeface="+mj-lt"/>
              </a:rPr>
              <a:t>Professor (Computer Science)</a:t>
            </a:r>
          </a:p>
          <a:p>
            <a:pPr algn="l">
              <a:defRPr/>
            </a:pPr>
            <a:endParaRPr lang="en-US" altLang="en-US" sz="1600" b="1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2074872" y="110485"/>
            <a:ext cx="8065827" cy="64675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1200" dirty="0">
                <a:solidFill>
                  <a:srgbClr val="0041C4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“Information Security”</a:t>
            </a:r>
            <a:endParaRPr lang="en-US" altLang="en-US" sz="3600" b="1" kern="1200" dirty="0">
              <a:solidFill>
                <a:srgbClr val="0041C4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9218" name="AutoShape 2" descr="Image result for kdu university college logo hd"/>
          <p:cNvSpPr>
            <a:spLocks noChangeAspect="1" noChangeArrowheads="1"/>
          </p:cNvSpPr>
          <p:nvPr/>
        </p:nvSpPr>
        <p:spPr bwMode="auto">
          <a:xfrm>
            <a:off x="1679575" y="-144460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solidFill>
                <a:srgbClr val="00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8194" name="AutoShape 2" descr="Image result for asia pacific university malaysia logo hd"/>
          <p:cNvSpPr>
            <a:spLocks noChangeAspect="1" noChangeArrowheads="1"/>
          </p:cNvSpPr>
          <p:nvPr/>
        </p:nvSpPr>
        <p:spPr bwMode="auto">
          <a:xfrm>
            <a:off x="1679575" y="-144460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solidFill>
                <a:srgbClr val="00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7" name="Picture 6" descr="384147982039798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4" y="5474905"/>
            <a:ext cx="3073402" cy="1317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 cap="flat" cmpd="sng" algn="ctr">
            <a:solidFill>
              <a:srgbClr val="006600"/>
            </a:solidFill>
            <a:prstDash val="solid"/>
            <a:round/>
            <a:headEnd type="none" w="sm" len="sm"/>
            <a:tailEnd type="none" w="sm" len="sm"/>
          </a:ln>
          <a:effectLst/>
        </p:spPr>
      </p:pic>
      <p:sp>
        <p:nvSpPr>
          <p:cNvPr id="8" name="Rectangle 6"/>
          <p:cNvSpPr txBox="1">
            <a:spLocks noChangeArrowheads="1"/>
          </p:cNvSpPr>
          <p:nvPr/>
        </p:nvSpPr>
        <p:spPr bwMode="auto">
          <a:xfrm>
            <a:off x="4953000" y="4585234"/>
            <a:ext cx="1963002" cy="5049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/>
          <a:p>
            <a:pPr algn="just" rtl="0" fontAlgn="base">
              <a:spcBef>
                <a:spcPct val="20000"/>
              </a:spcBef>
              <a:spcAft>
                <a:spcPct val="20000"/>
              </a:spcAft>
              <a:buClr>
                <a:srgbClr val="000000"/>
              </a:buClr>
              <a:defRPr/>
            </a:pPr>
            <a:r>
              <a:rPr lang="en-US" altLang="en-US" sz="2600" b="1" i="1" u="sng" dirty="0">
                <a:solidFill>
                  <a:srgbClr val="0070C0"/>
                </a:solidFill>
                <a:latin typeface="Century Gothic"/>
                <a:ea typeface="+mn-ea"/>
                <a:cs typeface="Times New Roman"/>
              </a:rPr>
              <a:t>Lecture # </a:t>
            </a:r>
            <a:r>
              <a:rPr lang="en-US" altLang="en-US" sz="2600" b="1" i="1" u="sng" dirty="0" smtClean="0">
                <a:solidFill>
                  <a:srgbClr val="0070C0"/>
                </a:solidFill>
                <a:latin typeface="Century Gothic"/>
                <a:ea typeface="+mn-ea"/>
                <a:cs typeface="Times New Roman"/>
              </a:rPr>
              <a:t>7 </a:t>
            </a:r>
            <a:endParaRPr lang="en-US" altLang="en-US" sz="2600" b="1" i="1" dirty="0">
              <a:solidFill>
                <a:srgbClr val="0070C0"/>
              </a:solidFill>
              <a:latin typeface="Century Gothic"/>
              <a:ea typeface="+mn-ea"/>
              <a:cs typeface="Times New Roman"/>
            </a:endParaRPr>
          </a:p>
          <a:p>
            <a:pPr algn="just" rtl="0" fontAlgn="base">
              <a:spcBef>
                <a:spcPct val="20000"/>
              </a:spcBef>
              <a:spcAft>
                <a:spcPct val="20000"/>
              </a:spcAft>
              <a:buClr>
                <a:srgbClr val="000000"/>
              </a:buClr>
              <a:defRPr/>
            </a:pPr>
            <a:endParaRPr lang="en-US" altLang="en-US" sz="1600" b="1" dirty="0">
              <a:solidFill>
                <a:srgbClr val="000000"/>
              </a:solidFill>
              <a:latin typeface="Century Gothic"/>
              <a:ea typeface="+mn-ea"/>
              <a:cs typeface="Times New Roman"/>
            </a:endParaRPr>
          </a:p>
        </p:txBody>
      </p:sp>
      <p:pic>
        <p:nvPicPr>
          <p:cNvPr id="1026" name="Picture 2" descr="Types of wireless communication modules - Jotrin Electronic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872" y="828680"/>
            <a:ext cx="8051531" cy="337184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986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" y="6629400"/>
            <a:ext cx="12039600" cy="192024"/>
          </a:xfrm>
          <a:custGeom>
            <a:avLst/>
            <a:gdLst/>
            <a:ahLst/>
            <a:cxnLst/>
            <a:rect l="l" t="t" r="r" b="b"/>
            <a:pathLst>
              <a:path w="12192000" h="192404">
                <a:moveTo>
                  <a:pt x="12192000" y="0"/>
                </a:moveTo>
                <a:lnTo>
                  <a:pt x="0" y="0"/>
                </a:lnTo>
                <a:lnTo>
                  <a:pt x="0" y="192024"/>
                </a:lnTo>
                <a:lnTo>
                  <a:pt x="12192000" y="1920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CCD6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52400" y="914399"/>
            <a:ext cx="11658600" cy="574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9885" lvl="8" indent="-342900" algn="l" rtl="0">
              <a:spcBef>
                <a:spcPts val="575"/>
              </a:spcBef>
              <a:buFontTx/>
              <a:buChar char="-"/>
            </a:pPr>
            <a:r>
              <a:rPr lang="en-US" sz="2200" dirty="0" smtClean="0">
                <a:solidFill>
                  <a:prstClr val="black"/>
                </a:solidFill>
                <a:latin typeface="+mn-lt"/>
                <a:ea typeface="+mn-ea"/>
                <a:cs typeface="Times New Roman"/>
              </a:rPr>
              <a:t>The third party is:</a:t>
            </a:r>
          </a:p>
          <a:p>
            <a:pPr marL="731520" lvl="8" indent="-342900" algn="l" rtl="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B050"/>
                </a:solidFill>
                <a:latin typeface="+mn-lt"/>
                <a:cs typeface="Times New Roman"/>
              </a:rPr>
              <a:t>Used to help solve the problem of verifying identity </a:t>
            </a:r>
          </a:p>
          <a:p>
            <a:pPr marL="731520" lvl="8" indent="-342900" algn="l" rtl="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B050"/>
                </a:solidFill>
                <a:latin typeface="+mn-lt"/>
                <a:cs typeface="Times New Roman"/>
              </a:rPr>
              <a:t>Verifies owner and that the public key belongs to that </a:t>
            </a:r>
            <a:r>
              <a:rPr lang="en-US" dirty="0" smtClean="0">
                <a:solidFill>
                  <a:srgbClr val="00B050"/>
                </a:solidFill>
                <a:latin typeface="+mn-lt"/>
                <a:cs typeface="Times New Roman"/>
              </a:rPr>
              <a:t>owner</a:t>
            </a:r>
            <a:endParaRPr lang="en-US" dirty="0">
              <a:solidFill>
                <a:srgbClr val="00B050"/>
              </a:solidFill>
              <a:latin typeface="+mn-lt"/>
              <a:cs typeface="Times New Roman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title"/>
          </p:nvPr>
        </p:nvSpPr>
        <p:spPr>
          <a:xfrm>
            <a:off x="152400" y="310634"/>
            <a:ext cx="10591800" cy="365426"/>
          </a:xfrm>
          <a:noFill/>
        </p:spPr>
        <p:txBody>
          <a:bodyPr/>
          <a:lstStyle/>
          <a:p>
            <a:r>
              <a:rPr lang="en-US" sz="2400" dirty="0"/>
              <a:t>Digital Certificates - Defining Digital Certificates</a:t>
            </a:r>
          </a:p>
        </p:txBody>
      </p:sp>
      <p:sp>
        <p:nvSpPr>
          <p:cNvPr id="8" name="object 2"/>
          <p:cNvSpPr/>
          <p:nvPr/>
        </p:nvSpPr>
        <p:spPr>
          <a:xfrm>
            <a:off x="515" y="762000"/>
            <a:ext cx="12192000" cy="66459"/>
          </a:xfrm>
          <a:custGeom>
            <a:avLst/>
            <a:gdLst/>
            <a:ahLst/>
            <a:cxnLst/>
            <a:rect l="l" t="t" r="r" b="b"/>
            <a:pathLst>
              <a:path w="12192000" h="192404">
                <a:moveTo>
                  <a:pt x="12192000" y="0"/>
                </a:moveTo>
                <a:lnTo>
                  <a:pt x="0" y="0"/>
                </a:lnTo>
                <a:lnTo>
                  <a:pt x="0" y="192024"/>
                </a:lnTo>
                <a:lnTo>
                  <a:pt x="12192000" y="1920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/>
          <p:cNvSpPr txBox="1">
            <a:spLocks/>
          </p:cNvSpPr>
          <p:nvPr/>
        </p:nvSpPr>
        <p:spPr>
          <a:xfrm>
            <a:off x="76200" y="6654712"/>
            <a:ext cx="1203960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250" b="1" i="0">
                <a:solidFill>
                  <a:srgbClr val="003366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1000" dirty="0"/>
              <a:t>Dr. M Malook Rind                                                                                                                Information Security</a:t>
            </a:r>
            <a:r>
              <a:rPr lang="en-US" sz="1000" spc="-10" dirty="0" smtClean="0"/>
              <a:t>  </a:t>
            </a:r>
            <a:r>
              <a:rPr lang="en-US" sz="1000" dirty="0" smtClean="0"/>
              <a:t>                                                                                                                                                  Lecture 7          </a:t>
            </a:r>
            <a:endParaRPr lang="en-US" sz="1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052" y="2438400"/>
            <a:ext cx="6897063" cy="3534268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48786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" y="6629400"/>
            <a:ext cx="12039600" cy="192024"/>
          </a:xfrm>
          <a:custGeom>
            <a:avLst/>
            <a:gdLst/>
            <a:ahLst/>
            <a:cxnLst/>
            <a:rect l="l" t="t" r="r" b="b"/>
            <a:pathLst>
              <a:path w="12192000" h="192404">
                <a:moveTo>
                  <a:pt x="12192000" y="0"/>
                </a:moveTo>
                <a:lnTo>
                  <a:pt x="0" y="0"/>
                </a:lnTo>
                <a:lnTo>
                  <a:pt x="0" y="192024"/>
                </a:lnTo>
                <a:lnTo>
                  <a:pt x="12192000" y="1920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CCD6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title"/>
          </p:nvPr>
        </p:nvSpPr>
        <p:spPr>
          <a:xfrm>
            <a:off x="152400" y="310634"/>
            <a:ext cx="9296400" cy="337263"/>
          </a:xfrm>
          <a:noFill/>
        </p:spPr>
        <p:txBody>
          <a:bodyPr/>
          <a:lstStyle/>
          <a:p>
            <a:r>
              <a:rPr lang="en-US" sz="2400" dirty="0"/>
              <a:t>Digital Certificates - Managing Digital Certificates</a:t>
            </a:r>
          </a:p>
        </p:txBody>
      </p:sp>
      <p:sp>
        <p:nvSpPr>
          <p:cNvPr id="8" name="object 2"/>
          <p:cNvSpPr/>
          <p:nvPr/>
        </p:nvSpPr>
        <p:spPr>
          <a:xfrm>
            <a:off x="515" y="762000"/>
            <a:ext cx="12192000" cy="66459"/>
          </a:xfrm>
          <a:custGeom>
            <a:avLst/>
            <a:gdLst/>
            <a:ahLst/>
            <a:cxnLst/>
            <a:rect l="l" t="t" r="r" b="b"/>
            <a:pathLst>
              <a:path w="12192000" h="192404">
                <a:moveTo>
                  <a:pt x="12192000" y="0"/>
                </a:moveTo>
                <a:lnTo>
                  <a:pt x="0" y="0"/>
                </a:lnTo>
                <a:lnTo>
                  <a:pt x="0" y="192024"/>
                </a:lnTo>
                <a:lnTo>
                  <a:pt x="12192000" y="1920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/>
          <p:cNvSpPr txBox="1">
            <a:spLocks/>
          </p:cNvSpPr>
          <p:nvPr/>
        </p:nvSpPr>
        <p:spPr>
          <a:xfrm>
            <a:off x="76200" y="6654712"/>
            <a:ext cx="1203960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250" b="1" i="0">
                <a:solidFill>
                  <a:srgbClr val="003366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1000" dirty="0"/>
              <a:t>Dr. M Malook Rind                                                                                                                Information Security</a:t>
            </a:r>
            <a:r>
              <a:rPr lang="en-US" sz="1000" spc="-10" dirty="0" smtClean="0"/>
              <a:t>  </a:t>
            </a:r>
            <a:r>
              <a:rPr lang="en-US" sz="1000" dirty="0" smtClean="0"/>
              <a:t>                                                                                                                                                  Lecture 7          </a:t>
            </a:r>
            <a:endParaRPr lang="en-US" sz="1000" dirty="0"/>
          </a:p>
        </p:txBody>
      </p:sp>
      <p:sp>
        <p:nvSpPr>
          <p:cNvPr id="3" name="Rectangle 2"/>
          <p:cNvSpPr/>
          <p:nvPr/>
        </p:nvSpPr>
        <p:spPr>
          <a:xfrm>
            <a:off x="76200" y="838200"/>
            <a:ext cx="11887200" cy="5678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985" algn="l" rtl="0">
              <a:spcBef>
                <a:spcPts val="575"/>
              </a:spcBef>
            </a:pPr>
            <a:r>
              <a:rPr lang="en-US" sz="2400" dirty="0" smtClean="0">
                <a:solidFill>
                  <a:prstClr val="black"/>
                </a:solidFill>
                <a:latin typeface="+mn-lt"/>
                <a:ea typeface="+mn-ea"/>
                <a:cs typeface="Times New Roman"/>
              </a:rPr>
              <a:t>- Several </a:t>
            </a:r>
            <a:r>
              <a:rPr lang="en-US" sz="2400" dirty="0">
                <a:solidFill>
                  <a:prstClr val="black"/>
                </a:solidFill>
                <a:latin typeface="+mn-lt"/>
                <a:ea typeface="+mn-ea"/>
                <a:cs typeface="Times New Roman"/>
              </a:rPr>
              <a:t>entities and techs are used to manage digital certificates </a:t>
            </a:r>
          </a:p>
          <a:p>
            <a:pPr marL="731520" lvl="8" indent="-342900" algn="l" rtl="0">
              <a:spcBef>
                <a:spcPts val="575"/>
              </a:spcBef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00B050"/>
                </a:solidFill>
                <a:latin typeface="+mn-lt"/>
                <a:cs typeface="Times New Roman"/>
              </a:rPr>
              <a:t>Certificate </a:t>
            </a:r>
            <a:r>
              <a:rPr lang="en-US" sz="2000" dirty="0">
                <a:solidFill>
                  <a:srgbClr val="00B050"/>
                </a:solidFill>
                <a:latin typeface="+mn-lt"/>
                <a:cs typeface="Times New Roman"/>
              </a:rPr>
              <a:t>authorities (CAs) </a:t>
            </a:r>
            <a:r>
              <a:rPr lang="en-US" sz="2000" dirty="0" smtClean="0">
                <a:solidFill>
                  <a:srgbClr val="00B050"/>
                </a:solidFill>
                <a:latin typeface="+mn-lt"/>
                <a:cs typeface="Times New Roman"/>
              </a:rPr>
              <a:t> </a:t>
            </a:r>
            <a:endParaRPr lang="en-US" sz="2000" dirty="0">
              <a:solidFill>
                <a:srgbClr val="00B050"/>
              </a:solidFill>
              <a:latin typeface="+mn-lt"/>
              <a:cs typeface="Times New Roman"/>
            </a:endParaRPr>
          </a:p>
          <a:p>
            <a:pPr marL="731520" lvl="8" indent="-342900" algn="l" rtl="0">
              <a:spcBef>
                <a:spcPts val="575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B050"/>
                </a:solidFill>
                <a:latin typeface="+mn-lt"/>
                <a:cs typeface="Times New Roman"/>
              </a:rPr>
              <a:t>C</a:t>
            </a:r>
            <a:r>
              <a:rPr lang="en-US" sz="2000" dirty="0" smtClean="0">
                <a:solidFill>
                  <a:srgbClr val="00B050"/>
                </a:solidFill>
                <a:latin typeface="+mn-lt"/>
                <a:cs typeface="Times New Roman"/>
              </a:rPr>
              <a:t>ertificate Management </a:t>
            </a:r>
            <a:endParaRPr lang="en-US" sz="2000" dirty="0">
              <a:solidFill>
                <a:srgbClr val="00B050"/>
              </a:solidFill>
              <a:latin typeface="+mn-lt"/>
              <a:cs typeface="Times New Roman"/>
            </a:endParaRPr>
          </a:p>
          <a:p>
            <a:pPr algn="l" rtl="0">
              <a:spcBef>
                <a:spcPts val="575"/>
              </a:spcBef>
            </a:pPr>
            <a:r>
              <a:rPr lang="en-US" sz="2400" dirty="0" smtClean="0">
                <a:solidFill>
                  <a:prstClr val="black"/>
                </a:solidFill>
                <a:latin typeface="+mn-lt"/>
                <a:ea typeface="+mn-ea"/>
                <a:cs typeface="Times New Roman"/>
              </a:rPr>
              <a:t>- </a:t>
            </a:r>
            <a:r>
              <a:rPr lang="en-US" sz="2400" b="1" dirty="0" smtClean="0">
                <a:solidFill>
                  <a:srgbClr val="0070C0"/>
                </a:solidFill>
                <a:latin typeface="+mn-lt"/>
                <a:ea typeface="+mn-ea"/>
                <a:cs typeface="Times New Roman"/>
              </a:rPr>
              <a:t>Certificate authorities : 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Times New Roman"/>
              </a:rPr>
              <a:t>issue the digital credentials used to certify the identity of users </a:t>
            </a:r>
            <a:endParaRPr lang="en-US" sz="2400" dirty="0">
              <a:solidFill>
                <a:schemeClr val="tx1"/>
              </a:solidFill>
              <a:latin typeface="+mn-lt"/>
              <a:ea typeface="+mn-ea"/>
              <a:cs typeface="Times New Roman"/>
            </a:endParaRPr>
          </a:p>
          <a:p>
            <a:pPr marL="731520" lvl="8" indent="-342900" algn="l" rtl="0">
              <a:spcBef>
                <a:spcPts val="575"/>
              </a:spcBef>
              <a:buFont typeface="Wingdings" panose="05000000000000000000" pitchFamily="2" charset="2"/>
              <a:buChar char="§"/>
            </a:pPr>
            <a:r>
              <a:rPr lang="en-US" sz="2000" i="1" dirty="0" smtClean="0">
                <a:solidFill>
                  <a:srgbClr val="00B050"/>
                </a:solidFill>
                <a:latin typeface="+mn-lt"/>
                <a:cs typeface="Times New Roman"/>
              </a:rPr>
              <a:t>A Certification Authority (trusted third party) issues a certificate to an entity after verifying its identity. </a:t>
            </a:r>
          </a:p>
          <a:p>
            <a:pPr marL="731520" lvl="8" indent="-342900" algn="l" rtl="0">
              <a:spcBef>
                <a:spcPts val="575"/>
              </a:spcBef>
              <a:buFont typeface="Wingdings" panose="05000000000000000000" pitchFamily="2" charset="2"/>
              <a:buChar char="§"/>
            </a:pPr>
            <a:r>
              <a:rPr lang="en-US" sz="2000" i="1" dirty="0" smtClean="0">
                <a:solidFill>
                  <a:srgbClr val="00B050"/>
                </a:solidFill>
                <a:latin typeface="+mn-lt"/>
                <a:cs typeface="Times New Roman"/>
              </a:rPr>
              <a:t>If </a:t>
            </a:r>
            <a:r>
              <a:rPr lang="en-US" sz="2000" i="1" dirty="0">
                <a:solidFill>
                  <a:srgbClr val="00B050"/>
                </a:solidFill>
                <a:latin typeface="+mn-lt"/>
                <a:cs typeface="Times New Roman"/>
              </a:rPr>
              <a:t>a user wants a digital cert </a:t>
            </a:r>
          </a:p>
          <a:p>
            <a:pPr marL="914400" lvl="8" indent="-285750" algn="l" rtl="0">
              <a:spcBef>
                <a:spcPts val="575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n-lt"/>
              </a:rPr>
              <a:t>After generating a public/private key, user must complete request with info such as name, address, email, known as a Certificate Signing Request (CSR) </a:t>
            </a:r>
          </a:p>
          <a:p>
            <a:pPr marL="731520" lvl="8" indent="-342900" algn="l" rtl="0">
              <a:spcBef>
                <a:spcPts val="575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B050"/>
                </a:solidFill>
                <a:latin typeface="+mn-lt"/>
                <a:cs typeface="Times New Roman"/>
              </a:rPr>
              <a:t>User electronically signs CSR and sends it to an intermediate CA </a:t>
            </a:r>
          </a:p>
          <a:p>
            <a:pPr marL="731520" lvl="8" indent="-342900" algn="l" rtl="0">
              <a:spcBef>
                <a:spcPts val="575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B050"/>
                </a:solidFill>
                <a:latin typeface="+mn-lt"/>
                <a:cs typeface="Times New Roman"/>
              </a:rPr>
              <a:t>An intermediate CA processes CSR and verifies authenticity of user </a:t>
            </a:r>
          </a:p>
          <a:p>
            <a:pPr marL="731520" lvl="8" indent="-342900" algn="l" rtl="0">
              <a:spcBef>
                <a:spcPts val="575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B050"/>
                </a:solidFill>
                <a:latin typeface="+mn-lt"/>
                <a:cs typeface="Times New Roman"/>
              </a:rPr>
              <a:t>Intermediate CAs are subordinate entities designed to handle specific CA tasks such as</a:t>
            </a:r>
          </a:p>
          <a:p>
            <a:pPr marL="914400" lvl="8" indent="-285750" algn="l" rtl="0">
              <a:spcBef>
                <a:spcPts val="575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n-lt"/>
              </a:rPr>
              <a:t>Processing cert request and verifying the identity of the </a:t>
            </a:r>
            <a:r>
              <a:rPr lang="en-US" dirty="0" smtClean="0">
                <a:solidFill>
                  <a:srgbClr val="000000"/>
                </a:solidFill>
                <a:latin typeface="+mn-lt"/>
              </a:rPr>
              <a:t>individual</a:t>
            </a:r>
          </a:p>
          <a:p>
            <a:pPr marL="914400" lvl="8" indent="-285750" algn="l" rtl="0">
              <a:spcBef>
                <a:spcPts val="575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+mn-lt"/>
            </a:endParaRPr>
          </a:p>
          <a:p>
            <a:pPr marL="914400" lvl="8" indent="-285750" algn="l" rtl="0">
              <a:spcBef>
                <a:spcPts val="575"/>
              </a:spcBef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0000"/>
              </a:solidFill>
              <a:latin typeface="+mn-lt"/>
            </a:endParaRPr>
          </a:p>
          <a:p>
            <a:pPr marL="731520" lvl="8" indent="-342900" algn="l" rtl="0">
              <a:spcBef>
                <a:spcPts val="575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B050"/>
                </a:solidFill>
                <a:latin typeface="+mn-lt"/>
                <a:cs typeface="Times New Roman"/>
              </a:rPr>
              <a:t>Famous CA are </a:t>
            </a:r>
            <a:r>
              <a:rPr lang="en-US" sz="2000" dirty="0" err="1">
                <a:solidFill>
                  <a:srgbClr val="FF0000"/>
                </a:solidFill>
                <a:latin typeface="+mn-lt"/>
                <a:cs typeface="Times New Roman"/>
              </a:rPr>
              <a:t>DigiCert</a:t>
            </a:r>
            <a:r>
              <a:rPr lang="en-US" sz="2000" dirty="0">
                <a:solidFill>
                  <a:srgbClr val="FF0000"/>
                </a:solidFill>
                <a:latin typeface="+mn-lt"/>
                <a:cs typeface="Times New Roman"/>
              </a:rPr>
              <a:t>, </a:t>
            </a:r>
            <a:r>
              <a:rPr lang="en-US" sz="2000" dirty="0" smtClean="0">
                <a:solidFill>
                  <a:srgbClr val="FF0000"/>
                </a:solidFill>
                <a:latin typeface="+mn-lt"/>
                <a:cs typeface="Times New Roman"/>
              </a:rPr>
              <a:t>Verisign, Global Sign</a:t>
            </a:r>
            <a:endParaRPr lang="en-US" sz="2000" dirty="0">
              <a:solidFill>
                <a:srgbClr val="FF0000"/>
              </a:solidFill>
              <a:latin typeface="+mn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0182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" y="6629400"/>
            <a:ext cx="12039600" cy="192024"/>
          </a:xfrm>
          <a:custGeom>
            <a:avLst/>
            <a:gdLst/>
            <a:ahLst/>
            <a:cxnLst/>
            <a:rect l="l" t="t" r="r" b="b"/>
            <a:pathLst>
              <a:path w="12192000" h="192404">
                <a:moveTo>
                  <a:pt x="12192000" y="0"/>
                </a:moveTo>
                <a:lnTo>
                  <a:pt x="0" y="0"/>
                </a:lnTo>
                <a:lnTo>
                  <a:pt x="0" y="192024"/>
                </a:lnTo>
                <a:lnTo>
                  <a:pt x="12192000" y="1920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CCD6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title"/>
          </p:nvPr>
        </p:nvSpPr>
        <p:spPr>
          <a:xfrm>
            <a:off x="152400" y="310634"/>
            <a:ext cx="10058400" cy="451366"/>
          </a:xfrm>
          <a:noFill/>
        </p:spPr>
        <p:txBody>
          <a:bodyPr/>
          <a:lstStyle/>
          <a:p>
            <a:r>
              <a:rPr lang="en-US" sz="2400" dirty="0"/>
              <a:t>Digital Certificates - Managing Digital Certificates</a:t>
            </a:r>
          </a:p>
        </p:txBody>
      </p:sp>
      <p:sp>
        <p:nvSpPr>
          <p:cNvPr id="8" name="object 2"/>
          <p:cNvSpPr/>
          <p:nvPr/>
        </p:nvSpPr>
        <p:spPr>
          <a:xfrm>
            <a:off x="515" y="762000"/>
            <a:ext cx="12192000" cy="66459"/>
          </a:xfrm>
          <a:custGeom>
            <a:avLst/>
            <a:gdLst/>
            <a:ahLst/>
            <a:cxnLst/>
            <a:rect l="l" t="t" r="r" b="b"/>
            <a:pathLst>
              <a:path w="12192000" h="192404">
                <a:moveTo>
                  <a:pt x="12192000" y="0"/>
                </a:moveTo>
                <a:lnTo>
                  <a:pt x="0" y="0"/>
                </a:lnTo>
                <a:lnTo>
                  <a:pt x="0" y="192024"/>
                </a:lnTo>
                <a:lnTo>
                  <a:pt x="12192000" y="1920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/>
          <p:cNvSpPr txBox="1">
            <a:spLocks/>
          </p:cNvSpPr>
          <p:nvPr/>
        </p:nvSpPr>
        <p:spPr>
          <a:xfrm>
            <a:off x="76200" y="6654712"/>
            <a:ext cx="1203960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250" b="1" i="0">
                <a:solidFill>
                  <a:srgbClr val="003366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1000" dirty="0"/>
              <a:t>Dr. M Malook Rind                                                                                                                Information Security</a:t>
            </a:r>
            <a:r>
              <a:rPr lang="en-US" sz="1000" spc="-10" dirty="0" smtClean="0"/>
              <a:t>  </a:t>
            </a:r>
            <a:r>
              <a:rPr lang="en-US" sz="1000" dirty="0" smtClean="0"/>
              <a:t>                                                                                                                                                  Lecture 7          </a:t>
            </a:r>
            <a:endParaRPr lang="en-US" sz="1000" dirty="0"/>
          </a:p>
        </p:txBody>
      </p:sp>
      <p:sp>
        <p:nvSpPr>
          <p:cNvPr id="3" name="Rectangle 2"/>
          <p:cNvSpPr/>
          <p:nvPr/>
        </p:nvSpPr>
        <p:spPr>
          <a:xfrm>
            <a:off x="76200" y="838200"/>
            <a:ext cx="118872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575"/>
              </a:spcBef>
            </a:pPr>
            <a:r>
              <a:rPr lang="en-US" sz="2400" dirty="0">
                <a:solidFill>
                  <a:prstClr val="black"/>
                </a:solidFill>
                <a:latin typeface="Century Gothic"/>
                <a:ea typeface="+mn-ea"/>
                <a:cs typeface="Times New Roman"/>
              </a:rPr>
              <a:t>- </a:t>
            </a:r>
            <a:r>
              <a:rPr lang="en-US" sz="2400" b="1" dirty="0">
                <a:solidFill>
                  <a:srgbClr val="0070C0"/>
                </a:solidFill>
                <a:latin typeface="+mn-lt"/>
                <a:ea typeface="+mn-ea"/>
                <a:cs typeface="Times New Roman"/>
              </a:rPr>
              <a:t>Certificate management </a:t>
            </a:r>
          </a:p>
          <a:p>
            <a:pPr marL="388620" lvl="8" algn="l" rtl="0">
              <a:spcBef>
                <a:spcPts val="575"/>
              </a:spcBef>
            </a:pPr>
            <a:r>
              <a:rPr lang="en-US" sz="1800" b="1" dirty="0">
                <a:latin typeface="+mn-lt"/>
              </a:rPr>
              <a:t>Certificate Repository (CR ) </a:t>
            </a:r>
            <a:endParaRPr lang="en-US" sz="1800" b="1" dirty="0" smtClean="0">
              <a:latin typeface="+mn-lt"/>
            </a:endParaRPr>
          </a:p>
          <a:p>
            <a:pPr marL="388620" lvl="8" algn="l" rtl="0">
              <a:spcBef>
                <a:spcPts val="575"/>
              </a:spcBef>
            </a:pPr>
            <a:r>
              <a:rPr lang="en-US" sz="2000" i="1" dirty="0" smtClean="0">
                <a:solidFill>
                  <a:srgbClr val="00B050"/>
                </a:solidFill>
                <a:latin typeface="+mn-lt"/>
                <a:cs typeface="Times New Roman"/>
              </a:rPr>
              <a:t> </a:t>
            </a:r>
            <a:r>
              <a:rPr lang="en-US" sz="2000" dirty="0" smtClean="0">
                <a:solidFill>
                  <a:srgbClr val="00B050"/>
                </a:solidFill>
                <a:latin typeface="+mn-lt"/>
                <a:cs typeface="Times New Roman"/>
              </a:rPr>
              <a:t>A certificate repository (CR) is a publicly accessible centralized directory of digital certificates </a:t>
            </a:r>
          </a:p>
          <a:p>
            <a:pPr marL="914400" lvl="8" indent="-285750" algn="l" rtl="0">
              <a:spcBef>
                <a:spcPts val="575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+mn-lt"/>
              </a:rPr>
              <a:t>Used 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to view the status of a digital certificate. </a:t>
            </a:r>
          </a:p>
          <a:p>
            <a:pPr marL="914400" lvl="8" indent="-285750" algn="l" rtl="0">
              <a:spcBef>
                <a:spcPts val="575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n-lt"/>
              </a:rPr>
              <a:t>The directory can be managed locally by setting it up as a storage area that is connected to the CA server</a:t>
            </a:r>
          </a:p>
          <a:p>
            <a:pPr marL="388620" lvl="8" indent="-342900" algn="l" rtl="0">
              <a:spcBef>
                <a:spcPts val="575"/>
              </a:spcBef>
              <a:buFont typeface="Wingdings" panose="05000000000000000000" pitchFamily="2" charset="2"/>
              <a:buChar char="§"/>
            </a:pPr>
            <a:r>
              <a:rPr lang="en-US" b="1" dirty="0">
                <a:latin typeface="+mn-lt"/>
              </a:rPr>
              <a:t>Certificate </a:t>
            </a:r>
            <a:r>
              <a:rPr lang="en-US" b="1" dirty="0" smtClean="0">
                <a:latin typeface="+mn-lt"/>
              </a:rPr>
              <a:t>Revocation</a:t>
            </a:r>
          </a:p>
          <a:p>
            <a:pPr marL="45720" lvl="8" algn="l" rtl="0">
              <a:spcBef>
                <a:spcPts val="575"/>
              </a:spcBef>
            </a:pPr>
            <a:r>
              <a:rPr lang="en-US" sz="2000" b="1" dirty="0">
                <a:solidFill>
                  <a:srgbClr val="00B050"/>
                </a:solidFill>
                <a:latin typeface="+mn-lt"/>
                <a:cs typeface="Times New Roman"/>
              </a:rPr>
              <a:t> </a:t>
            </a:r>
            <a:r>
              <a:rPr lang="en-US" sz="2000" b="1" dirty="0" smtClean="0">
                <a:solidFill>
                  <a:srgbClr val="00B050"/>
                </a:solidFill>
                <a:latin typeface="+mn-lt"/>
                <a:cs typeface="Times New Roman"/>
              </a:rPr>
              <a:t>     </a:t>
            </a:r>
            <a:r>
              <a:rPr lang="en-US" sz="2000" dirty="0" smtClean="0">
                <a:solidFill>
                  <a:srgbClr val="00B050"/>
                </a:solidFill>
                <a:latin typeface="+mn-lt"/>
                <a:cs typeface="Times New Roman"/>
              </a:rPr>
              <a:t>Reasons </a:t>
            </a:r>
            <a:r>
              <a:rPr lang="en-US" sz="2000" dirty="0">
                <a:solidFill>
                  <a:srgbClr val="00B050"/>
                </a:solidFill>
                <a:latin typeface="+mn-lt"/>
                <a:cs typeface="Times New Roman"/>
              </a:rPr>
              <a:t>a cert would be revoked</a:t>
            </a:r>
          </a:p>
          <a:p>
            <a:pPr marL="914400" marR="0" lvl="8" indent="-285750" algn="l" defTabSz="914400" rtl="0" eaLnBrk="1" fontAlgn="auto" latinLnBrk="0" hangingPunct="1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000000"/>
                </a:solidFill>
                <a:latin typeface="+mn-lt"/>
              </a:rPr>
              <a:t>Cert </a:t>
            </a:r>
            <a:r>
              <a:rPr lang="en-US" dirty="0" smtClean="0">
                <a:solidFill>
                  <a:srgbClr val="000000"/>
                </a:solidFill>
                <a:latin typeface="+mn-lt"/>
              </a:rPr>
              <a:t>is expired </a:t>
            </a:r>
          </a:p>
          <a:p>
            <a:pPr marL="914400" marR="0" lvl="8" indent="-285750" algn="l" defTabSz="914400" rtl="0" eaLnBrk="1" fontAlgn="auto" latinLnBrk="0" hangingPunct="1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>
                <a:solidFill>
                  <a:srgbClr val="000000"/>
                </a:solidFill>
                <a:latin typeface="+mn-lt"/>
              </a:rPr>
              <a:t>Details 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of the cert have changed</a:t>
            </a:r>
          </a:p>
          <a:p>
            <a:pPr marL="914400" lvl="8" indent="-285750" algn="l" rtl="0">
              <a:spcBef>
                <a:spcPts val="575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+mn-lt"/>
              </a:rPr>
              <a:t>Private key has been </a:t>
            </a:r>
            <a:r>
              <a:rPr lang="en-US" dirty="0" smtClean="0">
                <a:solidFill>
                  <a:srgbClr val="000000"/>
                </a:solidFill>
                <a:latin typeface="+mn-lt"/>
              </a:rPr>
              <a:t>lost/exposed/compromised 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(or suspected to have been) </a:t>
            </a:r>
          </a:p>
          <a:p>
            <a:pPr lvl="8" algn="l" rtl="0">
              <a:spcBef>
                <a:spcPts val="575"/>
              </a:spcBef>
              <a:defRPr/>
            </a:pPr>
            <a:r>
              <a:rPr lang="en-US" sz="2000" i="1" dirty="0" smtClean="0">
                <a:solidFill>
                  <a:srgbClr val="00B050"/>
                </a:solidFill>
                <a:latin typeface="+mn-lt"/>
                <a:cs typeface="Times New Roman"/>
              </a:rPr>
              <a:t>       </a:t>
            </a:r>
            <a:r>
              <a:rPr lang="en-US" sz="2000" dirty="0" smtClean="0">
                <a:solidFill>
                  <a:srgbClr val="00B050"/>
                </a:solidFill>
                <a:latin typeface="+mn-lt"/>
                <a:cs typeface="Times New Roman"/>
              </a:rPr>
              <a:t>The </a:t>
            </a:r>
            <a:r>
              <a:rPr lang="en-US" sz="2000" dirty="0">
                <a:solidFill>
                  <a:srgbClr val="00B050"/>
                </a:solidFill>
                <a:latin typeface="+mn-lt"/>
                <a:cs typeface="Times New Roman"/>
              </a:rPr>
              <a:t>status of a certificate can be checked in two ways</a:t>
            </a:r>
          </a:p>
          <a:p>
            <a:pPr marL="914400" lvl="8" indent="-285750" algn="l" rtl="0">
              <a:spcBef>
                <a:spcPts val="575"/>
              </a:spcBef>
              <a:buFont typeface="Arial" panose="020B0604020202020204" pitchFamily="34" charset="0"/>
              <a:buChar char="•"/>
              <a:defRPr/>
            </a:pPr>
            <a:r>
              <a:rPr lang="en-US" b="1" dirty="0">
                <a:solidFill>
                  <a:srgbClr val="000000"/>
                </a:solidFill>
                <a:latin typeface="+mn-lt"/>
              </a:rPr>
              <a:t>Certificate Revocation List (CRL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) on local computer </a:t>
            </a:r>
            <a:r>
              <a:rPr lang="en-US" dirty="0" smtClean="0">
                <a:solidFill>
                  <a:srgbClr val="000000"/>
                </a:solidFill>
                <a:latin typeface="+mn-lt"/>
              </a:rPr>
              <a:t>is 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a list of digital certs that have been </a:t>
            </a:r>
            <a:r>
              <a:rPr lang="en-US" dirty="0" smtClean="0">
                <a:solidFill>
                  <a:srgbClr val="000000"/>
                </a:solidFill>
                <a:latin typeface="+mn-lt"/>
              </a:rPr>
              <a:t>revoked</a:t>
            </a:r>
          </a:p>
          <a:p>
            <a:pPr marL="914400" lvl="8" indent="-285750" algn="l" rtl="0">
              <a:spcBef>
                <a:spcPts val="575"/>
              </a:spcBef>
              <a:buFont typeface="Arial" panose="020B0604020202020204" pitchFamily="34" charset="0"/>
              <a:buChar char="•"/>
              <a:defRPr/>
            </a:pPr>
            <a:r>
              <a:rPr lang="it-IT" b="1" dirty="0">
                <a:solidFill>
                  <a:srgbClr val="000000"/>
                </a:solidFill>
                <a:latin typeface="+mn-lt"/>
              </a:rPr>
              <a:t>Online Certificate Status Protocol (</a:t>
            </a:r>
            <a:r>
              <a:rPr lang="it-IT" b="1" dirty="0" smtClean="0">
                <a:solidFill>
                  <a:srgbClr val="000000"/>
                </a:solidFill>
                <a:latin typeface="+mn-lt"/>
              </a:rPr>
              <a:t>OCSP) </a:t>
            </a:r>
            <a:r>
              <a:rPr lang="it-IT" dirty="0" smtClean="0">
                <a:solidFill>
                  <a:srgbClr val="000000"/>
                </a:solidFill>
                <a:latin typeface="+mn-lt"/>
              </a:rPr>
              <a:t>performs a real-time look at of Certificate’s Status. </a:t>
            </a:r>
            <a:r>
              <a:rPr lang="en-US" dirty="0" smtClean="0">
                <a:solidFill>
                  <a:srgbClr val="000000"/>
                </a:solidFill>
                <a:latin typeface="+mn-lt"/>
              </a:rPr>
              <a:t> </a:t>
            </a:r>
          </a:p>
          <a:p>
            <a:pPr marL="1097280" indent="-285750">
              <a:buFont typeface="Arial" panose="020B0604020202020204" pitchFamily="34" charset="0"/>
              <a:buChar char="•"/>
              <a:defRPr/>
            </a:pPr>
            <a:r>
              <a:rPr lang="en-US" sz="1600" i="1" dirty="0">
                <a:solidFill>
                  <a:srgbClr val="00B0F0"/>
                </a:solidFill>
                <a:latin typeface="+mn-lt"/>
              </a:rPr>
              <a:t>Browser sends the certs info to a trusted entity known as an OCSP Responder</a:t>
            </a:r>
          </a:p>
          <a:p>
            <a:pPr marL="109728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i="1" dirty="0" smtClean="0">
                <a:solidFill>
                  <a:srgbClr val="00B0F0"/>
                </a:solidFill>
                <a:latin typeface="+mn-lt"/>
              </a:rPr>
              <a:t>OCSP </a:t>
            </a:r>
            <a:r>
              <a:rPr lang="en-US" sz="1600" i="1" dirty="0">
                <a:solidFill>
                  <a:srgbClr val="00B0F0"/>
                </a:solidFill>
                <a:latin typeface="+mn-lt"/>
              </a:rPr>
              <a:t>Responder provides immediate revocation info on that </a:t>
            </a:r>
            <a:r>
              <a:rPr lang="en-US" sz="1600" i="1" dirty="0" smtClean="0">
                <a:solidFill>
                  <a:srgbClr val="00B0F0"/>
                </a:solidFill>
                <a:latin typeface="+mn-lt"/>
              </a:rPr>
              <a:t>cert</a:t>
            </a:r>
            <a:r>
              <a:rPr lang="it-IT" sz="2000" i="1" dirty="0" smtClean="0">
                <a:solidFill>
                  <a:srgbClr val="00B050"/>
                </a:solidFill>
                <a:latin typeface="+mn-lt"/>
                <a:cs typeface="Times New Roman"/>
              </a:rPr>
              <a:t>   </a:t>
            </a:r>
            <a:endParaRPr lang="en-US" dirty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0654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" y="6629400"/>
            <a:ext cx="12039600" cy="192024"/>
          </a:xfrm>
          <a:custGeom>
            <a:avLst/>
            <a:gdLst/>
            <a:ahLst/>
            <a:cxnLst/>
            <a:rect l="l" t="t" r="r" b="b"/>
            <a:pathLst>
              <a:path w="12192000" h="192404">
                <a:moveTo>
                  <a:pt x="12192000" y="0"/>
                </a:moveTo>
                <a:lnTo>
                  <a:pt x="0" y="0"/>
                </a:lnTo>
                <a:lnTo>
                  <a:pt x="0" y="192024"/>
                </a:lnTo>
                <a:lnTo>
                  <a:pt x="12192000" y="1920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CCD6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title"/>
          </p:nvPr>
        </p:nvSpPr>
        <p:spPr>
          <a:xfrm>
            <a:off x="152400" y="310634"/>
            <a:ext cx="9906000" cy="451366"/>
          </a:xfrm>
          <a:noFill/>
        </p:spPr>
        <p:txBody>
          <a:bodyPr/>
          <a:lstStyle/>
          <a:p>
            <a:r>
              <a:rPr lang="en-US" sz="2400" dirty="0"/>
              <a:t>Digital Certificates - Managing Digital Certificates</a:t>
            </a:r>
          </a:p>
        </p:txBody>
      </p:sp>
      <p:sp>
        <p:nvSpPr>
          <p:cNvPr id="8" name="object 2"/>
          <p:cNvSpPr/>
          <p:nvPr/>
        </p:nvSpPr>
        <p:spPr>
          <a:xfrm>
            <a:off x="515" y="762000"/>
            <a:ext cx="12192000" cy="66459"/>
          </a:xfrm>
          <a:custGeom>
            <a:avLst/>
            <a:gdLst/>
            <a:ahLst/>
            <a:cxnLst/>
            <a:rect l="l" t="t" r="r" b="b"/>
            <a:pathLst>
              <a:path w="12192000" h="192404">
                <a:moveTo>
                  <a:pt x="12192000" y="0"/>
                </a:moveTo>
                <a:lnTo>
                  <a:pt x="0" y="0"/>
                </a:lnTo>
                <a:lnTo>
                  <a:pt x="0" y="192024"/>
                </a:lnTo>
                <a:lnTo>
                  <a:pt x="12192000" y="1920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/>
          <p:cNvSpPr txBox="1">
            <a:spLocks/>
          </p:cNvSpPr>
          <p:nvPr/>
        </p:nvSpPr>
        <p:spPr>
          <a:xfrm>
            <a:off x="76200" y="6654712"/>
            <a:ext cx="1203960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250" b="1" i="0">
                <a:solidFill>
                  <a:srgbClr val="003366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1000" dirty="0"/>
              <a:t>Dr. M Malook Rind                                                                                                                Information Security</a:t>
            </a:r>
            <a:r>
              <a:rPr lang="en-US" sz="1000" spc="-10" dirty="0" smtClean="0"/>
              <a:t>  </a:t>
            </a:r>
            <a:r>
              <a:rPr lang="en-US" sz="1000" dirty="0" smtClean="0"/>
              <a:t>                                                                                                                                                  Lecture 7          </a:t>
            </a:r>
            <a:endParaRPr lang="en-US" sz="1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300883"/>
            <a:ext cx="5943600" cy="386591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2300883"/>
            <a:ext cx="5715000" cy="3875203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8686800" y="6260068"/>
            <a:ext cx="1697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0" i="0" u="none" strike="noStrike" baseline="0" dirty="0" smtClean="0">
                <a:latin typeface="OpenSans-Semibold"/>
              </a:rPr>
              <a:t>OCSP stapling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351920" y="6213366"/>
            <a:ext cx="3544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0" i="0" u="none" strike="noStrike" baseline="0" dirty="0" smtClean="0">
                <a:latin typeface="OpenSans-Semibold"/>
              </a:rPr>
              <a:t>Certificate Revocation List (CRL)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2399" y="815190"/>
            <a:ext cx="11811001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31520" marR="0" lvl="8" indent="-342900" algn="l" defTabSz="914400" rtl="0" eaLnBrk="1" fontAlgn="auto" latinLnBrk="0" hangingPunct="1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dirty="0" smtClean="0">
                <a:solidFill>
                  <a:srgbClr val="00B050"/>
                </a:solidFill>
                <a:latin typeface="Calibri"/>
                <a:cs typeface="Times New Roman"/>
              </a:rPr>
              <a:t>Approved </a:t>
            </a:r>
            <a:r>
              <a:rPr lang="en-US" sz="2000" dirty="0">
                <a:solidFill>
                  <a:srgbClr val="00B050"/>
                </a:solidFill>
                <a:latin typeface="Calibri"/>
                <a:cs typeface="Times New Roman"/>
              </a:rPr>
              <a:t>root digital certificates and intermediate certificates are distributed in one of three ways</a:t>
            </a:r>
          </a:p>
          <a:p>
            <a:pPr marL="91440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through updates to the OS</a:t>
            </a:r>
          </a:p>
          <a:p>
            <a:pPr marL="91440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updates to the web browser</a:t>
            </a:r>
          </a:p>
          <a:p>
            <a:pPr marL="91440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digital certificate is hard-coded (pinned) within the app (program) that is using the certificate (commonly used in mobile messaging apps).</a:t>
            </a:r>
            <a:endParaRPr lang="en-US" sz="2000" i="1" dirty="0">
              <a:solidFill>
                <a:srgbClr val="00B050"/>
              </a:solidFill>
              <a:latin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8098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" y="6629400"/>
            <a:ext cx="12039600" cy="192024"/>
          </a:xfrm>
          <a:custGeom>
            <a:avLst/>
            <a:gdLst/>
            <a:ahLst/>
            <a:cxnLst/>
            <a:rect l="l" t="t" r="r" b="b"/>
            <a:pathLst>
              <a:path w="12192000" h="192404">
                <a:moveTo>
                  <a:pt x="12192000" y="0"/>
                </a:moveTo>
                <a:lnTo>
                  <a:pt x="0" y="0"/>
                </a:lnTo>
                <a:lnTo>
                  <a:pt x="0" y="192024"/>
                </a:lnTo>
                <a:lnTo>
                  <a:pt x="12192000" y="1920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CCD6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title"/>
          </p:nvPr>
        </p:nvSpPr>
        <p:spPr>
          <a:xfrm>
            <a:off x="152400" y="310634"/>
            <a:ext cx="8763000" cy="441625"/>
          </a:xfrm>
          <a:noFill/>
        </p:spPr>
        <p:txBody>
          <a:bodyPr/>
          <a:lstStyle/>
          <a:p>
            <a:r>
              <a:rPr lang="en-US" sz="2400" dirty="0"/>
              <a:t>Digital Certificates - Types of Digital Certificates</a:t>
            </a:r>
          </a:p>
        </p:txBody>
      </p:sp>
      <p:sp>
        <p:nvSpPr>
          <p:cNvPr id="8" name="object 2"/>
          <p:cNvSpPr/>
          <p:nvPr/>
        </p:nvSpPr>
        <p:spPr>
          <a:xfrm>
            <a:off x="515" y="762000"/>
            <a:ext cx="12192000" cy="66459"/>
          </a:xfrm>
          <a:custGeom>
            <a:avLst/>
            <a:gdLst/>
            <a:ahLst/>
            <a:cxnLst/>
            <a:rect l="l" t="t" r="r" b="b"/>
            <a:pathLst>
              <a:path w="12192000" h="192404">
                <a:moveTo>
                  <a:pt x="12192000" y="0"/>
                </a:moveTo>
                <a:lnTo>
                  <a:pt x="0" y="0"/>
                </a:lnTo>
                <a:lnTo>
                  <a:pt x="0" y="192024"/>
                </a:lnTo>
                <a:lnTo>
                  <a:pt x="12192000" y="1920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/>
          <p:cNvSpPr txBox="1">
            <a:spLocks/>
          </p:cNvSpPr>
          <p:nvPr/>
        </p:nvSpPr>
        <p:spPr>
          <a:xfrm>
            <a:off x="76200" y="6654712"/>
            <a:ext cx="1203960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250" b="1" i="0">
                <a:solidFill>
                  <a:srgbClr val="003366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1000" dirty="0"/>
              <a:t>Dr. M Malook Rind                                                                                                                Information Security</a:t>
            </a:r>
            <a:r>
              <a:rPr lang="en-US" sz="1000" spc="-10" dirty="0" smtClean="0"/>
              <a:t>  </a:t>
            </a:r>
            <a:r>
              <a:rPr lang="en-US" sz="1000" dirty="0" smtClean="0"/>
              <a:t>                                                                                                                                                  Lecture 7          </a:t>
            </a:r>
            <a:endParaRPr lang="en-US" sz="1000" dirty="0"/>
          </a:p>
        </p:txBody>
      </p:sp>
      <p:sp>
        <p:nvSpPr>
          <p:cNvPr id="3" name="Rectangle 2"/>
          <p:cNvSpPr/>
          <p:nvPr/>
        </p:nvSpPr>
        <p:spPr>
          <a:xfrm>
            <a:off x="76200" y="838200"/>
            <a:ext cx="118872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575"/>
              </a:spcBef>
            </a:pPr>
            <a:r>
              <a:rPr lang="en-US" sz="2400" dirty="0" smtClean="0">
                <a:solidFill>
                  <a:prstClr val="black"/>
                </a:solidFill>
                <a:latin typeface="+mn-lt"/>
                <a:ea typeface="+mn-ea"/>
                <a:cs typeface="Times New Roman"/>
              </a:rPr>
              <a:t>Digital certificates can be grouped into the broad categories</a:t>
            </a:r>
          </a:p>
          <a:p>
            <a:pPr marL="182880" algn="l" rtl="0">
              <a:spcBef>
                <a:spcPts val="575"/>
              </a:spcBef>
            </a:pPr>
            <a:r>
              <a:rPr lang="en-US" sz="2200" dirty="0" smtClean="0">
                <a:solidFill>
                  <a:prstClr val="black"/>
                </a:solidFill>
                <a:latin typeface="+mn-lt"/>
                <a:ea typeface="+mn-ea"/>
                <a:cs typeface="Times New Roman"/>
              </a:rPr>
              <a:t>- </a:t>
            </a:r>
            <a:r>
              <a:rPr lang="en-US" sz="2200" b="1" dirty="0" smtClean="0">
                <a:solidFill>
                  <a:srgbClr val="0070C0"/>
                </a:solidFill>
                <a:latin typeface="+mn-lt"/>
                <a:ea typeface="+mn-ea"/>
                <a:cs typeface="Times New Roman"/>
              </a:rPr>
              <a:t>Root Digital Certificates</a:t>
            </a:r>
          </a:p>
          <a:p>
            <a:pPr marL="731520" lvl="8" indent="-342900" algn="l" rtl="0">
              <a:spcBef>
                <a:spcPts val="575"/>
              </a:spcBef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00B050"/>
                </a:solidFill>
                <a:latin typeface="+mn-lt"/>
                <a:cs typeface="Times New Roman"/>
              </a:rPr>
              <a:t>Process of verifying a digital cert is genuine depends upon certificate chaining</a:t>
            </a:r>
          </a:p>
          <a:p>
            <a:pPr marL="91440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000000"/>
                </a:solidFill>
                <a:latin typeface="+mn-lt"/>
              </a:rPr>
              <a:t>Certificate chaining creates a </a:t>
            </a:r>
            <a:r>
              <a:rPr lang="en-US" dirty="0" smtClean="0">
                <a:solidFill>
                  <a:srgbClr val="000000"/>
                </a:solidFill>
                <a:latin typeface="+mn-lt"/>
              </a:rPr>
              <a:t>path between 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the trusted root CAs </a:t>
            </a:r>
            <a:r>
              <a:rPr lang="en-US" dirty="0" smtClean="0">
                <a:solidFill>
                  <a:srgbClr val="000000"/>
                </a:solidFill>
                <a:latin typeface="+mn-lt"/>
              </a:rPr>
              <a:t>and 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intermediate </a:t>
            </a:r>
            <a:r>
              <a:rPr lang="en-US" dirty="0" smtClean="0">
                <a:solidFill>
                  <a:srgbClr val="000000"/>
                </a:solidFill>
                <a:latin typeface="+mn-lt"/>
              </a:rPr>
              <a:t>CAs 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with </a:t>
            </a:r>
            <a:r>
              <a:rPr lang="en-US" dirty="0" smtClean="0">
                <a:solidFill>
                  <a:srgbClr val="000000"/>
                </a:solidFill>
                <a:latin typeface="+mn-lt"/>
              </a:rPr>
              <a:t>the digital 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certificates that have been </a:t>
            </a:r>
            <a:r>
              <a:rPr lang="en-US" dirty="0" smtClean="0">
                <a:solidFill>
                  <a:srgbClr val="000000"/>
                </a:solidFill>
                <a:latin typeface="+mn-lt"/>
              </a:rPr>
              <a:t>issued.</a:t>
            </a:r>
          </a:p>
          <a:p>
            <a:pPr marL="91440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000000"/>
                </a:solidFill>
                <a:latin typeface="+mn-lt"/>
              </a:rPr>
              <a:t>Every certificate is signed by the entity that is identified by the </a:t>
            </a:r>
            <a:r>
              <a:rPr lang="en-US" dirty="0" smtClean="0">
                <a:solidFill>
                  <a:srgbClr val="000000"/>
                </a:solidFill>
                <a:latin typeface="+mn-lt"/>
              </a:rPr>
              <a:t>next-higher certified 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entity in the chain. </a:t>
            </a:r>
            <a:endParaRPr lang="en-US" dirty="0" smtClean="0">
              <a:solidFill>
                <a:srgbClr val="000000"/>
              </a:solidFill>
              <a:latin typeface="+mn-lt"/>
            </a:endParaRPr>
          </a:p>
          <a:p>
            <a:pPr marL="91440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>
                <a:solidFill>
                  <a:srgbClr val="000000"/>
                </a:solidFill>
                <a:latin typeface="+mn-lt"/>
              </a:rPr>
              <a:t>In 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this way, the trust of a certificate can be traced back to the highest level of CA.</a:t>
            </a:r>
          </a:p>
          <a:p>
            <a:pPr marL="91440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>
                <a:solidFill>
                  <a:srgbClr val="000000"/>
                </a:solidFill>
                <a:latin typeface="+mn-lt"/>
              </a:rPr>
              <a:t>Beginning 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point of chain is known as root digital certificate and created/verified by a CA </a:t>
            </a:r>
          </a:p>
          <a:p>
            <a:pPr marL="91440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>
                <a:solidFill>
                  <a:srgbClr val="000000"/>
                </a:solidFill>
                <a:latin typeface="+mn-lt"/>
              </a:rPr>
              <a:t>They’re self-signed and 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don’t depend on any higher-level </a:t>
            </a:r>
            <a:r>
              <a:rPr lang="en-US" dirty="0" smtClean="0">
                <a:solidFill>
                  <a:srgbClr val="000000"/>
                </a:solidFill>
                <a:latin typeface="+mn-lt"/>
              </a:rPr>
              <a:t>authority</a:t>
            </a:r>
          </a:p>
          <a:p>
            <a:pPr marL="91440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>
                <a:solidFill>
                  <a:srgbClr val="000000"/>
                </a:solidFill>
                <a:latin typeface="+mn-lt"/>
              </a:rPr>
              <a:t>Endpoint 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of chain </a:t>
            </a:r>
            <a:r>
              <a:rPr lang="en-US" dirty="0" smtClean="0">
                <a:solidFill>
                  <a:srgbClr val="000000"/>
                </a:solidFill>
                <a:latin typeface="+mn-lt"/>
              </a:rPr>
              <a:t>is user 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digital </a:t>
            </a:r>
            <a:r>
              <a:rPr lang="en-US" dirty="0" smtClean="0">
                <a:solidFill>
                  <a:srgbClr val="000000"/>
                </a:solidFill>
                <a:latin typeface="+mn-lt"/>
              </a:rPr>
              <a:t>certificate itself</a:t>
            </a:r>
            <a:endParaRPr lang="en-US" sz="2000" i="1" dirty="0">
              <a:solidFill>
                <a:srgbClr val="00B050"/>
              </a:solidFill>
              <a:latin typeface="+mn-lt"/>
              <a:cs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38600"/>
            <a:ext cx="4953000" cy="215519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4827634" y="6303502"/>
            <a:ext cx="1927131" cy="338554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none">
            <a:spAutoFit/>
          </a:bodyPr>
          <a:lstStyle/>
          <a:p>
            <a:r>
              <a:rPr lang="en-US" sz="1600" b="0" i="0" u="none" strike="noStrike" baseline="0" dirty="0" smtClean="0">
                <a:latin typeface="OpenSans-Semibold"/>
              </a:rPr>
              <a:t>Certificate chaining</a:t>
            </a: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962400"/>
            <a:ext cx="5209263" cy="2189356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2749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" y="6629400"/>
            <a:ext cx="12039600" cy="192024"/>
          </a:xfrm>
          <a:custGeom>
            <a:avLst/>
            <a:gdLst/>
            <a:ahLst/>
            <a:cxnLst/>
            <a:rect l="l" t="t" r="r" b="b"/>
            <a:pathLst>
              <a:path w="12192000" h="192404">
                <a:moveTo>
                  <a:pt x="12192000" y="0"/>
                </a:moveTo>
                <a:lnTo>
                  <a:pt x="0" y="0"/>
                </a:lnTo>
                <a:lnTo>
                  <a:pt x="0" y="192024"/>
                </a:lnTo>
                <a:lnTo>
                  <a:pt x="12192000" y="1920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CCD6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title"/>
          </p:nvPr>
        </p:nvSpPr>
        <p:spPr>
          <a:xfrm>
            <a:off x="152400" y="310634"/>
            <a:ext cx="8763000" cy="441625"/>
          </a:xfrm>
          <a:noFill/>
        </p:spPr>
        <p:txBody>
          <a:bodyPr/>
          <a:lstStyle/>
          <a:p>
            <a:r>
              <a:rPr lang="en-US" sz="2400" dirty="0"/>
              <a:t>Digital Certificates - Types of Digital Certificates</a:t>
            </a:r>
          </a:p>
        </p:txBody>
      </p:sp>
      <p:sp>
        <p:nvSpPr>
          <p:cNvPr id="8" name="object 2"/>
          <p:cNvSpPr/>
          <p:nvPr/>
        </p:nvSpPr>
        <p:spPr>
          <a:xfrm>
            <a:off x="515" y="762000"/>
            <a:ext cx="12192000" cy="66459"/>
          </a:xfrm>
          <a:custGeom>
            <a:avLst/>
            <a:gdLst/>
            <a:ahLst/>
            <a:cxnLst/>
            <a:rect l="l" t="t" r="r" b="b"/>
            <a:pathLst>
              <a:path w="12192000" h="192404">
                <a:moveTo>
                  <a:pt x="12192000" y="0"/>
                </a:moveTo>
                <a:lnTo>
                  <a:pt x="0" y="0"/>
                </a:lnTo>
                <a:lnTo>
                  <a:pt x="0" y="192024"/>
                </a:lnTo>
                <a:lnTo>
                  <a:pt x="12192000" y="1920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/>
          <p:cNvSpPr txBox="1">
            <a:spLocks/>
          </p:cNvSpPr>
          <p:nvPr/>
        </p:nvSpPr>
        <p:spPr>
          <a:xfrm>
            <a:off x="76200" y="6654712"/>
            <a:ext cx="1203960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250" b="1" i="0">
                <a:solidFill>
                  <a:srgbClr val="003366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1000" dirty="0"/>
              <a:t>Dr. M Malook Rind                                                                                                                Information Security</a:t>
            </a:r>
            <a:r>
              <a:rPr lang="en-US" sz="1000" spc="-10" dirty="0" smtClean="0"/>
              <a:t>  </a:t>
            </a:r>
            <a:r>
              <a:rPr lang="en-US" sz="1000" dirty="0" smtClean="0"/>
              <a:t>                                                                                                                                                  Lecture 7          </a:t>
            </a:r>
            <a:endParaRPr lang="en-US" sz="1000" dirty="0"/>
          </a:p>
        </p:txBody>
      </p:sp>
      <p:sp>
        <p:nvSpPr>
          <p:cNvPr id="3" name="Rectangle 2"/>
          <p:cNvSpPr/>
          <p:nvPr/>
        </p:nvSpPr>
        <p:spPr>
          <a:xfrm>
            <a:off x="76200" y="838200"/>
            <a:ext cx="11887200" cy="5247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575"/>
              </a:spcBef>
            </a:pPr>
            <a:r>
              <a:rPr lang="en-US" sz="2200" dirty="0" smtClean="0">
                <a:solidFill>
                  <a:prstClr val="black"/>
                </a:solidFill>
                <a:latin typeface="+mn-lt"/>
                <a:ea typeface="+mn-ea"/>
                <a:cs typeface="Times New Roman"/>
              </a:rPr>
              <a:t>- </a:t>
            </a:r>
            <a:r>
              <a:rPr lang="en-US" sz="2200" b="1" dirty="0">
                <a:solidFill>
                  <a:srgbClr val="0070C0"/>
                </a:solidFill>
                <a:latin typeface="+mn-lt"/>
                <a:ea typeface="+mn-ea"/>
                <a:cs typeface="Times New Roman"/>
              </a:rPr>
              <a:t>Domain Digital Certificates</a:t>
            </a:r>
          </a:p>
          <a:p>
            <a:pPr marL="731520" marR="0" lvl="8" indent="-342900" algn="l" defTabSz="914400" rtl="0" eaLnBrk="1" fontAlgn="auto" latinLnBrk="0" hangingPunct="1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cs typeface="Times New Roman"/>
              </a:rPr>
              <a:t>Most digital certs are web server digital certs issued from a web server to a client </a:t>
            </a:r>
          </a:p>
          <a:p>
            <a:pPr marL="731520" marR="0" lvl="8" indent="-342900" algn="l" defTabSz="914400" rtl="0" eaLnBrk="1" fontAlgn="auto" latinLnBrk="0" hangingPunct="1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cs typeface="Times New Roman"/>
              </a:rPr>
              <a:t>Web server digital certificates perform two primary functions</a:t>
            </a:r>
          </a:p>
          <a:p>
            <a:pPr marL="914400" marR="0" lvl="0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>
                <a:solidFill>
                  <a:srgbClr val="000000"/>
                </a:solidFill>
                <a:latin typeface="+mn-lt"/>
              </a:rPr>
              <a:t>Ensure 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authenticity of the web server to the </a:t>
            </a:r>
            <a:r>
              <a:rPr lang="en-US" dirty="0" smtClean="0">
                <a:solidFill>
                  <a:srgbClr val="000000"/>
                </a:solidFill>
                <a:latin typeface="+mn-lt"/>
              </a:rPr>
              <a:t>client</a:t>
            </a:r>
          </a:p>
          <a:p>
            <a:pPr marL="914400" marR="0" lvl="0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>
                <a:solidFill>
                  <a:srgbClr val="000000"/>
                </a:solidFill>
                <a:latin typeface="+mn-lt"/>
              </a:rPr>
              <a:t>Ensure 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authenticity of the cryptographic connection to web </a:t>
            </a:r>
            <a:r>
              <a:rPr lang="en-US" dirty="0" smtClean="0">
                <a:solidFill>
                  <a:srgbClr val="000000"/>
                </a:solidFill>
                <a:latin typeface="+mn-lt"/>
              </a:rPr>
              <a:t>server</a:t>
            </a:r>
          </a:p>
          <a:p>
            <a:pPr marL="91440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 smtClean="0">
              <a:solidFill>
                <a:srgbClr val="000000"/>
              </a:solidFill>
              <a:latin typeface="+mn-lt"/>
            </a:endParaRPr>
          </a:p>
          <a:p>
            <a:pPr marL="731520" lvl="8" indent="-342900" algn="l" rtl="0">
              <a:spcBef>
                <a:spcPts val="575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solidFill>
                  <a:srgbClr val="00B050"/>
                </a:solidFill>
                <a:latin typeface="+mn-lt"/>
                <a:cs typeface="Times New Roman"/>
              </a:rPr>
              <a:t>To address the security of web server digital certificates, there are several types of domain digital certificates</a:t>
            </a:r>
          </a:p>
          <a:p>
            <a:pPr marL="914400" indent="-285750" algn="l" rtl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+mn-lt"/>
              </a:rPr>
              <a:t>Domain validation digital certificates </a:t>
            </a:r>
          </a:p>
          <a:p>
            <a:pPr marL="914400" indent="-285750" algn="l" rtl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+mn-lt"/>
              </a:rPr>
              <a:t>Extended validation (EV) digital certificates</a:t>
            </a:r>
          </a:p>
          <a:p>
            <a:pPr marL="914400" indent="-285750" algn="l" rtl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+mn-lt"/>
              </a:rPr>
              <a:t>Wildcard digital certificates </a:t>
            </a:r>
          </a:p>
          <a:p>
            <a:pPr marL="914400" indent="-285750" algn="l" rtl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+mn-lt"/>
              </a:rPr>
              <a:t>Subject alternative name (SAN) digital certificates</a:t>
            </a:r>
          </a:p>
          <a:p>
            <a:pPr marL="91440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 smtClean="0">
              <a:solidFill>
                <a:srgbClr val="000000"/>
              </a:solidFill>
              <a:latin typeface="+mn-lt"/>
            </a:endParaRPr>
          </a:p>
          <a:p>
            <a:pPr marL="91440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000" i="1" dirty="0">
              <a:solidFill>
                <a:srgbClr val="00B050"/>
              </a:solidFill>
              <a:latin typeface="+mn-lt"/>
              <a:cs typeface="Times New Roman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4702" y="3521262"/>
            <a:ext cx="4020260" cy="257473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0" name="Rectangle 9"/>
          <p:cNvSpPr/>
          <p:nvPr/>
        </p:nvSpPr>
        <p:spPr>
          <a:xfrm>
            <a:off x="7928762" y="6044625"/>
            <a:ext cx="3886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600" b="0" i="0" u="none" strike="noStrike" baseline="0" dirty="0" smtClean="0">
                <a:latin typeface="+mn-lt"/>
              </a:rPr>
              <a:t>The handshake setup between web browser and web server, also called a </a:t>
            </a:r>
            <a:r>
              <a:rPr lang="en-US" sz="1600" b="0" i="1" u="none" strike="noStrike" baseline="0" dirty="0" smtClean="0">
                <a:latin typeface="+mn-lt"/>
              </a:rPr>
              <a:t>key exchange.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46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" y="6629400"/>
            <a:ext cx="12039600" cy="192024"/>
          </a:xfrm>
          <a:custGeom>
            <a:avLst/>
            <a:gdLst/>
            <a:ahLst/>
            <a:cxnLst/>
            <a:rect l="l" t="t" r="r" b="b"/>
            <a:pathLst>
              <a:path w="12192000" h="192404">
                <a:moveTo>
                  <a:pt x="12192000" y="0"/>
                </a:moveTo>
                <a:lnTo>
                  <a:pt x="0" y="0"/>
                </a:lnTo>
                <a:lnTo>
                  <a:pt x="0" y="192024"/>
                </a:lnTo>
                <a:lnTo>
                  <a:pt x="12192000" y="1920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CCD6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title"/>
          </p:nvPr>
        </p:nvSpPr>
        <p:spPr>
          <a:xfrm>
            <a:off x="152400" y="310634"/>
            <a:ext cx="8229600" cy="371392"/>
          </a:xfrm>
          <a:noFill/>
        </p:spPr>
        <p:txBody>
          <a:bodyPr/>
          <a:lstStyle/>
          <a:p>
            <a:r>
              <a:rPr lang="en-US" sz="2400" dirty="0"/>
              <a:t>Digital Certificates - Types of Digital Certificates</a:t>
            </a:r>
          </a:p>
        </p:txBody>
      </p:sp>
      <p:sp>
        <p:nvSpPr>
          <p:cNvPr id="8" name="object 2"/>
          <p:cNvSpPr/>
          <p:nvPr/>
        </p:nvSpPr>
        <p:spPr>
          <a:xfrm>
            <a:off x="515" y="762000"/>
            <a:ext cx="12192000" cy="66459"/>
          </a:xfrm>
          <a:custGeom>
            <a:avLst/>
            <a:gdLst/>
            <a:ahLst/>
            <a:cxnLst/>
            <a:rect l="l" t="t" r="r" b="b"/>
            <a:pathLst>
              <a:path w="12192000" h="192404">
                <a:moveTo>
                  <a:pt x="12192000" y="0"/>
                </a:moveTo>
                <a:lnTo>
                  <a:pt x="0" y="0"/>
                </a:lnTo>
                <a:lnTo>
                  <a:pt x="0" y="192024"/>
                </a:lnTo>
                <a:lnTo>
                  <a:pt x="12192000" y="1920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/>
          <p:cNvSpPr txBox="1">
            <a:spLocks/>
          </p:cNvSpPr>
          <p:nvPr/>
        </p:nvSpPr>
        <p:spPr>
          <a:xfrm>
            <a:off x="76200" y="6654712"/>
            <a:ext cx="1203960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250" b="1" i="0">
                <a:solidFill>
                  <a:srgbClr val="003366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1000" dirty="0"/>
              <a:t>Dr. M Malook Rind                                                                                                                Information Security</a:t>
            </a:r>
            <a:r>
              <a:rPr lang="en-US" sz="1000" spc="-10" dirty="0" smtClean="0"/>
              <a:t>  </a:t>
            </a:r>
            <a:r>
              <a:rPr lang="en-US" sz="1000" dirty="0" smtClean="0"/>
              <a:t>                                                                                                                                                  Lecture 7          </a:t>
            </a:r>
            <a:endParaRPr lang="en-US" sz="1000" dirty="0"/>
          </a:p>
        </p:txBody>
      </p:sp>
      <p:sp>
        <p:nvSpPr>
          <p:cNvPr id="3" name="Rectangle 2"/>
          <p:cNvSpPr/>
          <p:nvPr/>
        </p:nvSpPr>
        <p:spPr>
          <a:xfrm>
            <a:off x="76200" y="838200"/>
            <a:ext cx="11887200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marR="0" lvl="0" indent="0" algn="l" defTabSz="914400" rtl="0" eaLnBrk="1" fontAlgn="auto" latinLnBrk="0" hangingPunct="1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dirty="0" smtClean="0">
                <a:solidFill>
                  <a:prstClr val="black"/>
                </a:solidFill>
                <a:latin typeface="+mn-lt"/>
                <a:ea typeface="+mn-ea"/>
                <a:cs typeface="Times New Roman"/>
              </a:rPr>
              <a:t>- </a:t>
            </a:r>
            <a:r>
              <a:rPr lang="en-US" sz="2200" b="1" dirty="0">
                <a:solidFill>
                  <a:srgbClr val="0070C0"/>
                </a:solidFill>
                <a:latin typeface="+mn-lt"/>
                <a:ea typeface="+mn-ea"/>
                <a:cs typeface="Times New Roman"/>
              </a:rPr>
              <a:t>Hardware and Software Digital Certificates</a:t>
            </a:r>
          </a:p>
          <a:p>
            <a:pPr marL="731520" marR="0" lvl="8" indent="-342900" algn="l" defTabSz="914400" rtl="0" eaLnBrk="1" fontAlgn="auto" latinLnBrk="0" hangingPunct="1">
              <a:lnSpc>
                <a:spcPct val="150000"/>
              </a:lnSpc>
              <a:spcBef>
                <a:spcPts val="57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dirty="0" smtClean="0">
                <a:solidFill>
                  <a:srgbClr val="00B050"/>
                </a:solidFill>
                <a:latin typeface="+mn-lt"/>
                <a:cs typeface="Times New Roman"/>
              </a:rPr>
              <a:t>More </a:t>
            </a:r>
            <a:r>
              <a:rPr lang="en-US" sz="2000" dirty="0">
                <a:solidFill>
                  <a:srgbClr val="00B050"/>
                </a:solidFill>
                <a:latin typeface="+mn-lt"/>
                <a:cs typeface="Times New Roman"/>
              </a:rPr>
              <a:t>specific digital certs relate to hardware and </a:t>
            </a:r>
            <a:r>
              <a:rPr lang="en-US" sz="2000" dirty="0" smtClean="0">
                <a:solidFill>
                  <a:srgbClr val="00B050"/>
                </a:solidFill>
                <a:latin typeface="+mn-lt"/>
                <a:cs typeface="Times New Roman"/>
              </a:rPr>
              <a:t>software</a:t>
            </a:r>
          </a:p>
          <a:p>
            <a:pPr marL="914400" indent="-285750" algn="l" rtl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rgbClr val="FF0000"/>
                </a:solidFill>
                <a:latin typeface="+mn-lt"/>
              </a:rPr>
              <a:t>Machine/computer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digital certificate: 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is used to verify the identity of a device in a network </a:t>
            </a:r>
            <a:r>
              <a:rPr lang="en-US" dirty="0" smtClean="0">
                <a:solidFill>
                  <a:srgbClr val="000000"/>
                </a:solidFill>
                <a:latin typeface="+mn-lt"/>
              </a:rPr>
              <a:t>transaction. </a:t>
            </a:r>
          </a:p>
          <a:p>
            <a:pPr marL="914400" indent="-285750" algn="l" rtl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rgbClr val="FF0000"/>
                </a:solidFill>
                <a:latin typeface="+mn-lt"/>
              </a:rPr>
              <a:t>Code signing digital certificate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: </a:t>
            </a:r>
            <a:r>
              <a:rPr lang="en-US" dirty="0" smtClean="0">
                <a:solidFill>
                  <a:srgbClr val="000000"/>
                </a:solidFill>
                <a:latin typeface="+mn-lt"/>
              </a:rPr>
              <a:t>used 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by software developers to digitally sign a </a:t>
            </a:r>
            <a:r>
              <a:rPr lang="en-US" dirty="0" smtClean="0">
                <a:solidFill>
                  <a:srgbClr val="000000"/>
                </a:solidFill>
                <a:latin typeface="+mn-lt"/>
              </a:rPr>
              <a:t>program to 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prove that the software comes from the entity that signed it and no unauthorized third party has </a:t>
            </a:r>
            <a:r>
              <a:rPr lang="en-US" dirty="0" smtClean="0">
                <a:solidFill>
                  <a:srgbClr val="000000"/>
                </a:solidFill>
                <a:latin typeface="+mn-lt"/>
              </a:rPr>
              <a:t>altered or 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compromised it.</a:t>
            </a:r>
          </a:p>
          <a:p>
            <a:pPr marL="914400" indent="-285750" algn="l" rtl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rgbClr val="FF0000"/>
                </a:solidFill>
                <a:latin typeface="+mn-lt"/>
              </a:rPr>
              <a:t>Email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digital </a:t>
            </a:r>
            <a:r>
              <a:rPr lang="en-US" dirty="0" smtClean="0">
                <a:solidFill>
                  <a:srgbClr val="FF0000"/>
                </a:solidFill>
                <a:latin typeface="+mn-lt"/>
              </a:rPr>
              <a:t>certificate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: </a:t>
            </a:r>
            <a:r>
              <a:rPr lang="en-US" dirty="0" smtClean="0">
                <a:solidFill>
                  <a:srgbClr val="000000"/>
                </a:solidFill>
                <a:latin typeface="+mn-lt"/>
              </a:rPr>
              <a:t>allows 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a user to digitally sign and encrypt mail </a:t>
            </a:r>
            <a:r>
              <a:rPr lang="en-US" dirty="0" smtClean="0">
                <a:solidFill>
                  <a:srgbClr val="000000"/>
                </a:solidFill>
                <a:latin typeface="+mn-lt"/>
              </a:rPr>
              <a:t>messages.</a:t>
            </a:r>
          </a:p>
          <a:p>
            <a:pPr marL="731520" marR="0" lvl="8" indent="-342900" algn="l" defTabSz="914400" rtl="0" eaLnBrk="1" fontAlgn="auto" latinLnBrk="0" hangingPunct="1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dirty="0">
              <a:solidFill>
                <a:srgbClr val="000000"/>
              </a:solidFill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3392687"/>
            <a:ext cx="4724400" cy="2931913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5148752" y="6278190"/>
            <a:ext cx="26564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0" i="0" u="none" strike="noStrike" baseline="0" dirty="0" smtClean="0">
                <a:latin typeface="OpenSans-Semibold"/>
              </a:rPr>
              <a:t>Verified publisher message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8698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" y="6629400"/>
            <a:ext cx="12039600" cy="192024"/>
          </a:xfrm>
          <a:custGeom>
            <a:avLst/>
            <a:gdLst/>
            <a:ahLst/>
            <a:cxnLst/>
            <a:rect l="l" t="t" r="r" b="b"/>
            <a:pathLst>
              <a:path w="12192000" h="192404">
                <a:moveTo>
                  <a:pt x="12192000" y="0"/>
                </a:moveTo>
                <a:lnTo>
                  <a:pt x="0" y="0"/>
                </a:lnTo>
                <a:lnTo>
                  <a:pt x="0" y="192024"/>
                </a:lnTo>
                <a:lnTo>
                  <a:pt x="12192000" y="1920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CCD6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title"/>
          </p:nvPr>
        </p:nvSpPr>
        <p:spPr>
          <a:xfrm>
            <a:off x="152400" y="310634"/>
            <a:ext cx="7696200" cy="369332"/>
          </a:xfrm>
          <a:noFill/>
        </p:spPr>
        <p:txBody>
          <a:bodyPr/>
          <a:lstStyle/>
          <a:p>
            <a:r>
              <a:rPr lang="en-US" sz="2400" dirty="0"/>
              <a:t>Public Key Infrastructure (PKI</a:t>
            </a:r>
            <a:r>
              <a:rPr lang="en-US" sz="2400" dirty="0" smtClean="0"/>
              <a:t>) - Trust </a:t>
            </a:r>
            <a:r>
              <a:rPr lang="en-US" sz="2400" dirty="0"/>
              <a:t>Models</a:t>
            </a:r>
          </a:p>
        </p:txBody>
      </p:sp>
      <p:sp>
        <p:nvSpPr>
          <p:cNvPr id="8" name="object 2"/>
          <p:cNvSpPr/>
          <p:nvPr/>
        </p:nvSpPr>
        <p:spPr>
          <a:xfrm>
            <a:off x="515" y="762000"/>
            <a:ext cx="12192000" cy="66459"/>
          </a:xfrm>
          <a:custGeom>
            <a:avLst/>
            <a:gdLst/>
            <a:ahLst/>
            <a:cxnLst/>
            <a:rect l="l" t="t" r="r" b="b"/>
            <a:pathLst>
              <a:path w="12192000" h="192404">
                <a:moveTo>
                  <a:pt x="12192000" y="0"/>
                </a:moveTo>
                <a:lnTo>
                  <a:pt x="0" y="0"/>
                </a:lnTo>
                <a:lnTo>
                  <a:pt x="0" y="192024"/>
                </a:lnTo>
                <a:lnTo>
                  <a:pt x="12192000" y="1920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/>
          <p:cNvSpPr txBox="1">
            <a:spLocks/>
          </p:cNvSpPr>
          <p:nvPr/>
        </p:nvSpPr>
        <p:spPr>
          <a:xfrm>
            <a:off x="76200" y="6654712"/>
            <a:ext cx="1203960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250" b="1" i="0">
                <a:solidFill>
                  <a:srgbClr val="003366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1000" dirty="0"/>
              <a:t>Dr. M Malook Rind                                                                                                                Information Security</a:t>
            </a:r>
            <a:r>
              <a:rPr lang="en-US" sz="1000" spc="-10" dirty="0" smtClean="0"/>
              <a:t>  </a:t>
            </a:r>
            <a:r>
              <a:rPr lang="en-US" sz="1000" dirty="0" smtClean="0"/>
              <a:t>                                                                                                                                                  Lecture 7          </a:t>
            </a:r>
            <a:endParaRPr lang="en-US" sz="1000" dirty="0"/>
          </a:p>
        </p:txBody>
      </p:sp>
      <p:sp>
        <p:nvSpPr>
          <p:cNvPr id="3" name="Rectangle 2"/>
          <p:cNvSpPr/>
          <p:nvPr/>
        </p:nvSpPr>
        <p:spPr>
          <a:xfrm>
            <a:off x="76200" y="838200"/>
            <a:ext cx="11963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rtl="0">
              <a:spcBef>
                <a:spcPts val="575"/>
              </a:spcBef>
              <a:buFontTx/>
              <a:buChar char="-"/>
            </a:pPr>
            <a:r>
              <a:rPr lang="en-US" sz="2200" dirty="0" smtClean="0">
                <a:solidFill>
                  <a:prstClr val="black"/>
                </a:solidFill>
                <a:latin typeface="+mn-lt"/>
                <a:ea typeface="+mn-ea"/>
                <a:cs typeface="Times New Roman"/>
              </a:rPr>
              <a:t>Trust </a:t>
            </a:r>
            <a:r>
              <a:rPr lang="en-US" sz="2200" dirty="0">
                <a:solidFill>
                  <a:prstClr val="black"/>
                </a:solidFill>
                <a:latin typeface="+mn-lt"/>
                <a:ea typeface="+mn-ea"/>
                <a:cs typeface="Times New Roman"/>
              </a:rPr>
              <a:t>is defined as confidence in or reliance on another person or </a:t>
            </a:r>
            <a:r>
              <a:rPr lang="en-US" sz="2200" dirty="0" smtClean="0">
                <a:solidFill>
                  <a:prstClr val="black"/>
                </a:solidFill>
                <a:latin typeface="+mn-lt"/>
                <a:ea typeface="+mn-ea"/>
                <a:cs typeface="Times New Roman"/>
              </a:rPr>
              <a:t>entity.</a:t>
            </a:r>
          </a:p>
          <a:p>
            <a:pPr marL="342900" indent="-342900" algn="l" rtl="0">
              <a:spcBef>
                <a:spcPts val="575"/>
              </a:spcBef>
              <a:buFontTx/>
              <a:buChar char="-"/>
            </a:pPr>
            <a:r>
              <a:rPr lang="en-US" sz="2200" dirty="0" smtClean="0">
                <a:solidFill>
                  <a:prstClr val="black"/>
                </a:solidFill>
                <a:latin typeface="+mn-lt"/>
                <a:ea typeface="+mn-ea"/>
                <a:cs typeface="Times New Roman"/>
              </a:rPr>
              <a:t>One of the principal foundations of PKI is that of trust: </a:t>
            </a:r>
            <a:r>
              <a:rPr lang="en-US" sz="1600" i="1" dirty="0" smtClean="0">
                <a:solidFill>
                  <a:srgbClr val="0070C0"/>
                </a:solidFill>
                <a:latin typeface="+mn-lt"/>
                <a:ea typeface="+mn-ea"/>
                <a:cs typeface="Times New Roman"/>
              </a:rPr>
              <a:t>Alice must trust that the public key in Bob’s digital certificate belongs to him</a:t>
            </a:r>
          </a:p>
          <a:p>
            <a:pPr marL="342900" indent="-342900" algn="l" rtl="0">
              <a:spcBef>
                <a:spcPts val="575"/>
              </a:spcBef>
              <a:buFontTx/>
              <a:buChar char="-"/>
            </a:pPr>
            <a:r>
              <a:rPr lang="en-US" sz="2200" dirty="0" smtClean="0">
                <a:solidFill>
                  <a:prstClr val="black"/>
                </a:solidFill>
                <a:latin typeface="+mn-lt"/>
                <a:ea typeface="+mn-ea"/>
                <a:cs typeface="Times New Roman"/>
              </a:rPr>
              <a:t>Trust </a:t>
            </a:r>
            <a:r>
              <a:rPr lang="en-US" sz="2200" dirty="0">
                <a:solidFill>
                  <a:prstClr val="black"/>
                </a:solidFill>
                <a:latin typeface="+mn-lt"/>
                <a:ea typeface="+mn-ea"/>
                <a:cs typeface="Times New Roman"/>
              </a:rPr>
              <a:t>model refers to type of trust relationship that can exist among </a:t>
            </a:r>
            <a:r>
              <a:rPr lang="en-US" sz="2200" dirty="0" smtClean="0">
                <a:solidFill>
                  <a:prstClr val="black"/>
                </a:solidFill>
                <a:latin typeface="+mn-lt"/>
                <a:ea typeface="+mn-ea"/>
                <a:cs typeface="Times New Roman"/>
              </a:rPr>
              <a:t>individuals/entities</a:t>
            </a:r>
          </a:p>
          <a:p>
            <a:pPr marL="342900" indent="-342900" algn="l" rtl="0">
              <a:spcBef>
                <a:spcPts val="575"/>
              </a:spcBef>
              <a:buFontTx/>
              <a:buChar char="-"/>
            </a:pPr>
            <a:r>
              <a:rPr lang="en-US" sz="2200" b="1" i="1" dirty="0" smtClean="0">
                <a:solidFill>
                  <a:srgbClr val="FF0000"/>
                </a:solidFill>
                <a:latin typeface="+mn-lt"/>
                <a:ea typeface="+mn-ea"/>
                <a:cs typeface="Times New Roman"/>
              </a:rPr>
              <a:t>Direct </a:t>
            </a:r>
            <a:r>
              <a:rPr lang="en-US" sz="2200" b="1" i="1" dirty="0">
                <a:solidFill>
                  <a:srgbClr val="FF0000"/>
                </a:solidFill>
                <a:latin typeface="+mn-lt"/>
                <a:ea typeface="+mn-ea"/>
                <a:cs typeface="Times New Roman"/>
              </a:rPr>
              <a:t>trust </a:t>
            </a:r>
            <a:r>
              <a:rPr lang="en-US" sz="2200" dirty="0">
                <a:solidFill>
                  <a:prstClr val="black"/>
                </a:solidFill>
                <a:latin typeface="+mn-lt"/>
                <a:ea typeface="+mn-ea"/>
                <a:cs typeface="Times New Roman"/>
              </a:rPr>
              <a:t>is a type where one person knows the other </a:t>
            </a:r>
            <a:r>
              <a:rPr lang="en-US" sz="2200" dirty="0" smtClean="0">
                <a:solidFill>
                  <a:prstClr val="black"/>
                </a:solidFill>
                <a:latin typeface="+mn-lt"/>
                <a:ea typeface="+mn-ea"/>
                <a:cs typeface="Times New Roman"/>
              </a:rPr>
              <a:t>person.</a:t>
            </a:r>
          </a:p>
          <a:p>
            <a:pPr marL="342900" indent="-342900" algn="l" rtl="0">
              <a:spcBef>
                <a:spcPts val="575"/>
              </a:spcBef>
              <a:buFontTx/>
              <a:buChar char="-"/>
            </a:pPr>
            <a:r>
              <a:rPr lang="en-US" sz="2200" b="1" i="1" dirty="0" smtClean="0">
                <a:solidFill>
                  <a:srgbClr val="FF0000"/>
                </a:solidFill>
                <a:latin typeface="+mn-lt"/>
                <a:ea typeface="+mn-ea"/>
                <a:cs typeface="Times New Roman"/>
              </a:rPr>
              <a:t>Third-party </a:t>
            </a:r>
            <a:r>
              <a:rPr lang="en-US" sz="2200" b="1" i="1" dirty="0">
                <a:solidFill>
                  <a:srgbClr val="FF0000"/>
                </a:solidFill>
                <a:latin typeface="+mn-lt"/>
                <a:ea typeface="+mn-ea"/>
                <a:cs typeface="Times New Roman"/>
              </a:rPr>
              <a:t>trust </a:t>
            </a:r>
            <a:r>
              <a:rPr lang="en-US" sz="2200" dirty="0">
                <a:solidFill>
                  <a:prstClr val="black"/>
                </a:solidFill>
                <a:latin typeface="+mn-lt"/>
                <a:ea typeface="+mn-ea"/>
                <a:cs typeface="Times New Roman"/>
              </a:rPr>
              <a:t>refers to a situation where two individuals trust each other because each trusts a third-party -Web of trust model is based on direct </a:t>
            </a:r>
            <a:r>
              <a:rPr lang="en-US" sz="2200" dirty="0" smtClean="0">
                <a:solidFill>
                  <a:prstClr val="black"/>
                </a:solidFill>
                <a:latin typeface="+mn-lt"/>
                <a:ea typeface="+mn-ea"/>
                <a:cs typeface="Times New Roman"/>
              </a:rPr>
              <a:t>trust.</a:t>
            </a:r>
          </a:p>
          <a:p>
            <a:pPr marL="342900" indent="-342900" algn="l" rtl="0">
              <a:spcBef>
                <a:spcPts val="575"/>
              </a:spcBef>
              <a:buFontTx/>
              <a:buChar char="-"/>
            </a:pPr>
            <a:endParaRPr lang="en-US" sz="2200" dirty="0" smtClean="0">
              <a:solidFill>
                <a:prstClr val="black"/>
              </a:solidFill>
              <a:latin typeface="+mn-lt"/>
              <a:ea typeface="+mn-ea"/>
              <a:cs typeface="Times New Roman"/>
            </a:endParaRPr>
          </a:p>
          <a:p>
            <a:pPr marL="342900" indent="-342900" algn="l" rtl="0">
              <a:spcBef>
                <a:spcPts val="575"/>
              </a:spcBef>
              <a:buFontTx/>
              <a:buChar char="-"/>
            </a:pPr>
            <a:r>
              <a:rPr lang="en-US" sz="2200" dirty="0" smtClean="0">
                <a:solidFill>
                  <a:prstClr val="black"/>
                </a:solidFill>
                <a:latin typeface="+mn-lt"/>
                <a:ea typeface="+mn-ea"/>
                <a:cs typeface="Times New Roman"/>
              </a:rPr>
              <a:t>In PKI trust comes form third party </a:t>
            </a:r>
          </a:p>
          <a:p>
            <a:pPr marL="342900" indent="-342900" algn="l" rtl="0">
              <a:spcBef>
                <a:spcPts val="575"/>
              </a:spcBef>
              <a:buFontTx/>
              <a:buChar char="-"/>
              <a:defRPr/>
            </a:pPr>
            <a:r>
              <a:rPr lang="en-US" sz="2200" b="1" dirty="0" smtClean="0">
                <a:solidFill>
                  <a:srgbClr val="0070C0"/>
                </a:solidFill>
                <a:latin typeface="+mn-lt"/>
                <a:ea typeface="+mn-ea"/>
                <a:cs typeface="Times New Roman"/>
              </a:rPr>
              <a:t>3 </a:t>
            </a:r>
            <a:r>
              <a:rPr lang="en-US" sz="2200" b="1" dirty="0">
                <a:solidFill>
                  <a:srgbClr val="0070C0"/>
                </a:solidFill>
                <a:latin typeface="+mn-lt"/>
                <a:ea typeface="+mn-ea"/>
                <a:cs typeface="Times New Roman"/>
              </a:rPr>
              <a:t>PKI trust models use a CA</a:t>
            </a:r>
          </a:p>
          <a:p>
            <a:pPr marL="731520" marR="0" lvl="8" indent="-342900" algn="l" defTabSz="914400" rtl="0" eaLnBrk="1" fontAlgn="auto" latinLnBrk="0" hangingPunct="1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dirty="0" smtClean="0">
                <a:solidFill>
                  <a:srgbClr val="00B050"/>
                </a:solidFill>
                <a:latin typeface="+mn-lt"/>
                <a:cs typeface="Times New Roman"/>
              </a:rPr>
              <a:t>The Hierarchical </a:t>
            </a:r>
            <a:r>
              <a:rPr lang="en-US" sz="2000" dirty="0">
                <a:solidFill>
                  <a:srgbClr val="00B050"/>
                </a:solidFill>
                <a:latin typeface="+mn-lt"/>
                <a:cs typeface="Times New Roman"/>
              </a:rPr>
              <a:t>trust model, </a:t>
            </a:r>
            <a:endParaRPr lang="en-US" sz="2000" dirty="0" smtClean="0">
              <a:solidFill>
                <a:srgbClr val="00B050"/>
              </a:solidFill>
              <a:latin typeface="+mn-lt"/>
              <a:cs typeface="Times New Roman"/>
            </a:endParaRPr>
          </a:p>
          <a:p>
            <a:pPr marL="731520" marR="0" lvl="8" indent="-342900" algn="l" defTabSz="914400" rtl="0" eaLnBrk="1" fontAlgn="auto" latinLnBrk="0" hangingPunct="1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dirty="0" smtClean="0">
                <a:solidFill>
                  <a:srgbClr val="00B050"/>
                </a:solidFill>
                <a:latin typeface="+mn-lt"/>
                <a:cs typeface="Times New Roman"/>
              </a:rPr>
              <a:t>The distributed </a:t>
            </a:r>
            <a:r>
              <a:rPr lang="en-US" sz="2000" dirty="0">
                <a:solidFill>
                  <a:srgbClr val="00B050"/>
                </a:solidFill>
                <a:latin typeface="+mn-lt"/>
                <a:cs typeface="Times New Roman"/>
              </a:rPr>
              <a:t>trust model, </a:t>
            </a:r>
            <a:endParaRPr lang="en-US" sz="2000" dirty="0" smtClean="0">
              <a:solidFill>
                <a:srgbClr val="00B050"/>
              </a:solidFill>
              <a:latin typeface="+mn-lt"/>
              <a:cs typeface="Times New Roman"/>
            </a:endParaRPr>
          </a:p>
          <a:p>
            <a:pPr marL="731520" marR="0" lvl="8" indent="-342900" algn="l" defTabSz="914400" rtl="0" eaLnBrk="1" fontAlgn="auto" latinLnBrk="0" hangingPunct="1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dirty="0" smtClean="0">
                <a:solidFill>
                  <a:srgbClr val="00B050"/>
                </a:solidFill>
                <a:latin typeface="+mn-lt"/>
                <a:cs typeface="Times New Roman"/>
              </a:rPr>
              <a:t>The bridge </a:t>
            </a:r>
            <a:r>
              <a:rPr lang="en-US" sz="2000" dirty="0">
                <a:solidFill>
                  <a:srgbClr val="00B050"/>
                </a:solidFill>
                <a:latin typeface="+mn-lt"/>
                <a:cs typeface="Times New Roman"/>
              </a:rPr>
              <a:t>trust </a:t>
            </a:r>
            <a:r>
              <a:rPr lang="en-US" sz="2000" dirty="0" smtClean="0">
                <a:solidFill>
                  <a:srgbClr val="00B050"/>
                </a:solidFill>
                <a:latin typeface="+mn-lt"/>
                <a:cs typeface="Times New Roman"/>
              </a:rPr>
              <a:t>model</a:t>
            </a:r>
            <a:endParaRPr lang="en-US" sz="2000" dirty="0">
              <a:solidFill>
                <a:srgbClr val="00B050"/>
              </a:solidFill>
              <a:latin typeface="+mn-lt"/>
              <a:cs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0" y="3886199"/>
            <a:ext cx="3043663" cy="258322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3886200"/>
            <a:ext cx="3134184" cy="2583224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34482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" y="6629400"/>
            <a:ext cx="12039600" cy="192024"/>
          </a:xfrm>
          <a:custGeom>
            <a:avLst/>
            <a:gdLst/>
            <a:ahLst/>
            <a:cxnLst/>
            <a:rect l="l" t="t" r="r" b="b"/>
            <a:pathLst>
              <a:path w="12192000" h="192404">
                <a:moveTo>
                  <a:pt x="12192000" y="0"/>
                </a:moveTo>
                <a:lnTo>
                  <a:pt x="0" y="0"/>
                </a:lnTo>
                <a:lnTo>
                  <a:pt x="0" y="192024"/>
                </a:lnTo>
                <a:lnTo>
                  <a:pt x="12192000" y="1920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CCD6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title"/>
          </p:nvPr>
        </p:nvSpPr>
        <p:spPr>
          <a:xfrm>
            <a:off x="152400" y="310634"/>
            <a:ext cx="7696200" cy="369332"/>
          </a:xfrm>
          <a:noFill/>
        </p:spPr>
        <p:txBody>
          <a:bodyPr/>
          <a:lstStyle/>
          <a:p>
            <a:r>
              <a:rPr lang="en-US" sz="2400" dirty="0"/>
              <a:t>Public Key Infrastructure (PKI</a:t>
            </a:r>
            <a:r>
              <a:rPr lang="en-US" sz="2400" dirty="0" smtClean="0"/>
              <a:t>) - Trust </a:t>
            </a:r>
            <a:r>
              <a:rPr lang="en-US" sz="2400" dirty="0"/>
              <a:t>Models</a:t>
            </a:r>
          </a:p>
        </p:txBody>
      </p:sp>
      <p:sp>
        <p:nvSpPr>
          <p:cNvPr id="8" name="object 2"/>
          <p:cNvSpPr/>
          <p:nvPr/>
        </p:nvSpPr>
        <p:spPr>
          <a:xfrm>
            <a:off x="515" y="762000"/>
            <a:ext cx="12192000" cy="66459"/>
          </a:xfrm>
          <a:custGeom>
            <a:avLst/>
            <a:gdLst/>
            <a:ahLst/>
            <a:cxnLst/>
            <a:rect l="l" t="t" r="r" b="b"/>
            <a:pathLst>
              <a:path w="12192000" h="192404">
                <a:moveTo>
                  <a:pt x="12192000" y="0"/>
                </a:moveTo>
                <a:lnTo>
                  <a:pt x="0" y="0"/>
                </a:lnTo>
                <a:lnTo>
                  <a:pt x="0" y="192024"/>
                </a:lnTo>
                <a:lnTo>
                  <a:pt x="12192000" y="1920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/>
          <p:cNvSpPr txBox="1">
            <a:spLocks/>
          </p:cNvSpPr>
          <p:nvPr/>
        </p:nvSpPr>
        <p:spPr>
          <a:xfrm>
            <a:off x="76200" y="6654712"/>
            <a:ext cx="1203960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250" b="1" i="0">
                <a:solidFill>
                  <a:srgbClr val="003366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1000" dirty="0"/>
              <a:t>Dr. M Malook Rind                                                                                                                Information Security</a:t>
            </a:r>
            <a:r>
              <a:rPr lang="en-US" sz="1000" spc="-10" dirty="0" smtClean="0"/>
              <a:t>  </a:t>
            </a:r>
            <a:r>
              <a:rPr lang="en-US" sz="1000" dirty="0" smtClean="0"/>
              <a:t>                                                                                                                                                  Lecture 7          </a:t>
            </a:r>
            <a:endParaRPr lang="en-US" sz="1000" dirty="0"/>
          </a:p>
        </p:txBody>
      </p:sp>
      <p:sp>
        <p:nvSpPr>
          <p:cNvPr id="3" name="Rectangle 2"/>
          <p:cNvSpPr/>
          <p:nvPr/>
        </p:nvSpPr>
        <p:spPr>
          <a:xfrm>
            <a:off x="76200" y="914400"/>
            <a:ext cx="119634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marR="0" lvl="8" indent="-18288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2200" dirty="0">
                <a:solidFill>
                  <a:srgbClr val="0070C0"/>
                </a:solidFill>
                <a:latin typeface="+mn-lt"/>
                <a:ea typeface="+mn-ea"/>
                <a:cs typeface="Times New Roman"/>
              </a:rPr>
              <a:t>Hierarchical Trust Model</a:t>
            </a:r>
          </a:p>
          <a:p>
            <a:pPr marL="731520" lvl="8" indent="-342900" algn="l" rtl="0">
              <a:spcBef>
                <a:spcPts val="575"/>
              </a:spcBef>
              <a:buFont typeface="Wingdings" panose="05000000000000000000" pitchFamily="2" charset="2"/>
              <a:buChar char="§"/>
              <a:defRPr/>
            </a:pPr>
            <a:r>
              <a:rPr lang="en-US" sz="1900" dirty="0">
                <a:solidFill>
                  <a:srgbClr val="00B050"/>
                </a:solidFill>
                <a:latin typeface="+mn-lt"/>
                <a:cs typeface="Times New Roman"/>
              </a:rPr>
              <a:t>Assigns single hierarchy with one master CA called </a:t>
            </a:r>
            <a:r>
              <a:rPr lang="en-US" sz="1900" b="1" dirty="0">
                <a:solidFill>
                  <a:srgbClr val="00B050"/>
                </a:solidFill>
                <a:latin typeface="+mn-lt"/>
                <a:cs typeface="Times New Roman"/>
              </a:rPr>
              <a:t>root </a:t>
            </a:r>
          </a:p>
          <a:p>
            <a:pPr marL="731520" lvl="8" indent="-342900" algn="l" rtl="0">
              <a:spcBef>
                <a:spcPts val="575"/>
              </a:spcBef>
              <a:buFont typeface="Wingdings" panose="05000000000000000000" pitchFamily="2" charset="2"/>
              <a:buChar char="§"/>
              <a:defRPr/>
            </a:pPr>
            <a:r>
              <a:rPr lang="en-US" sz="1900" dirty="0">
                <a:solidFill>
                  <a:srgbClr val="00B050"/>
                </a:solidFill>
                <a:latin typeface="+mn-lt"/>
                <a:cs typeface="Times New Roman"/>
              </a:rPr>
              <a:t>Root signs all digital cert authorities with a single key </a:t>
            </a:r>
          </a:p>
          <a:p>
            <a:pPr marL="914400" indent="-285750" algn="l" rtl="0">
              <a:buFont typeface="Arial" panose="020B0604020202020204" pitchFamily="34" charset="0"/>
              <a:buChar char="•"/>
              <a:defRPr/>
            </a:pPr>
            <a:r>
              <a:rPr lang="en-US" i="1" dirty="0">
                <a:solidFill>
                  <a:srgbClr val="000000"/>
                </a:solidFill>
                <a:latin typeface="Calibri"/>
                <a:cs typeface="Times New Roman"/>
              </a:rPr>
              <a:t>can be used in an organization where one CA is responsible </a:t>
            </a:r>
            <a:r>
              <a:rPr lang="en-US" i="1" dirty="0" smtClean="0">
                <a:solidFill>
                  <a:srgbClr val="000000"/>
                </a:solidFill>
                <a:latin typeface="Calibri"/>
                <a:cs typeface="Times New Roman"/>
              </a:rPr>
              <a:t>for </a:t>
            </a:r>
            <a:r>
              <a:rPr lang="en-US" i="1" dirty="0">
                <a:solidFill>
                  <a:srgbClr val="000000"/>
                </a:solidFill>
                <a:latin typeface="Calibri"/>
                <a:cs typeface="Times New Roman"/>
              </a:rPr>
              <a:t>only the digital </a:t>
            </a:r>
            <a:endParaRPr lang="en-US" i="1" dirty="0" smtClean="0">
              <a:solidFill>
                <a:srgbClr val="000000"/>
              </a:solidFill>
              <a:latin typeface="Calibri"/>
              <a:cs typeface="Times New Roman"/>
            </a:endParaRPr>
          </a:p>
          <a:p>
            <a:pPr marL="628650" algn="l" rtl="0">
              <a:defRPr/>
            </a:pPr>
            <a:r>
              <a:rPr lang="en-US" i="1" dirty="0">
                <a:solidFill>
                  <a:srgbClr val="000000"/>
                </a:solidFill>
                <a:latin typeface="Calibri"/>
                <a:cs typeface="Times New Roman"/>
              </a:rPr>
              <a:t> </a:t>
            </a:r>
            <a:r>
              <a:rPr lang="en-US" i="1" dirty="0" smtClean="0">
                <a:solidFill>
                  <a:srgbClr val="000000"/>
                </a:solidFill>
                <a:latin typeface="Calibri"/>
                <a:cs typeface="Times New Roman"/>
              </a:rPr>
              <a:t>    certificates for </a:t>
            </a:r>
            <a:r>
              <a:rPr lang="en-US" i="1" dirty="0">
                <a:solidFill>
                  <a:srgbClr val="000000"/>
                </a:solidFill>
                <a:latin typeface="Calibri"/>
                <a:cs typeface="Times New Roman"/>
              </a:rPr>
              <a:t>that </a:t>
            </a:r>
            <a:r>
              <a:rPr lang="en-US" i="1" dirty="0" smtClean="0">
                <a:solidFill>
                  <a:srgbClr val="000000"/>
                </a:solidFill>
                <a:latin typeface="Calibri"/>
                <a:cs typeface="Times New Roman"/>
              </a:rPr>
              <a:t>organization </a:t>
            </a:r>
            <a:endParaRPr lang="en-US" i="1" dirty="0">
              <a:solidFill>
                <a:srgbClr val="000000"/>
              </a:solidFill>
              <a:latin typeface="Calibri"/>
              <a:cs typeface="Times New Roman"/>
            </a:endParaRPr>
          </a:p>
          <a:p>
            <a:pPr marL="731520" lvl="8" indent="-342900" algn="l" rtl="0">
              <a:spcBef>
                <a:spcPts val="575"/>
              </a:spcBef>
              <a:buFont typeface="Wingdings" panose="05000000000000000000" pitchFamily="2" charset="2"/>
              <a:buChar char="§"/>
              <a:defRPr/>
            </a:pPr>
            <a:r>
              <a:rPr lang="en-US" sz="1900" dirty="0">
                <a:solidFill>
                  <a:srgbClr val="00B050"/>
                </a:solidFill>
                <a:latin typeface="+mn-lt"/>
                <a:cs typeface="Times New Roman"/>
              </a:rPr>
              <a:t>Limitations</a:t>
            </a:r>
          </a:p>
          <a:p>
            <a:pPr marL="91440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i="1" dirty="0" smtClean="0">
                <a:solidFill>
                  <a:srgbClr val="000000"/>
                </a:solidFill>
                <a:latin typeface="Calibri"/>
                <a:cs typeface="Times New Roman"/>
              </a:rPr>
              <a:t>Single </a:t>
            </a:r>
            <a:r>
              <a:rPr lang="en-US" i="1" dirty="0">
                <a:solidFill>
                  <a:srgbClr val="000000"/>
                </a:solidFill>
                <a:latin typeface="Calibri"/>
                <a:cs typeface="Times New Roman"/>
              </a:rPr>
              <a:t>CA private key may be compromised; render all certs </a:t>
            </a:r>
            <a:r>
              <a:rPr lang="en-US" i="1" dirty="0" smtClean="0">
                <a:solidFill>
                  <a:srgbClr val="000000"/>
                </a:solidFill>
                <a:latin typeface="Calibri"/>
                <a:cs typeface="Times New Roman"/>
              </a:rPr>
              <a:t>worthless</a:t>
            </a:r>
          </a:p>
          <a:p>
            <a:pPr marL="274320" lvl="8" indent="-182880" algn="l" rtl="0">
              <a:spcBef>
                <a:spcPts val="1800"/>
              </a:spcBef>
              <a:buFontTx/>
              <a:buChar char="-"/>
              <a:defRPr/>
            </a:pPr>
            <a:r>
              <a:rPr lang="en-US" sz="2200" dirty="0">
                <a:solidFill>
                  <a:srgbClr val="0070C0"/>
                </a:solidFill>
                <a:latin typeface="+mn-lt"/>
                <a:ea typeface="+mn-ea"/>
                <a:cs typeface="Times New Roman"/>
              </a:rPr>
              <a:t>Distributed Trust Model</a:t>
            </a:r>
          </a:p>
          <a:p>
            <a:pPr marL="731520" marR="0" lvl="8" indent="-342900" algn="l" defTabSz="914400" rtl="0" eaLnBrk="1" fontAlgn="auto" latinLnBrk="0" hangingPunct="1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900" dirty="0">
                <a:solidFill>
                  <a:srgbClr val="00B050"/>
                </a:solidFill>
                <a:latin typeface="+mn-lt"/>
                <a:cs typeface="Times New Roman"/>
              </a:rPr>
              <a:t>The distributed trust model has multiple CAs that sign digital certificates</a:t>
            </a:r>
          </a:p>
          <a:p>
            <a:pPr marL="731520" marR="0" lvl="8" indent="-342900" algn="l" defTabSz="914400" rtl="0" eaLnBrk="1" fontAlgn="auto" latinLnBrk="0" hangingPunct="1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900" dirty="0">
                <a:solidFill>
                  <a:srgbClr val="00B050"/>
                </a:solidFill>
                <a:latin typeface="+mn-lt"/>
                <a:cs typeface="Times New Roman"/>
              </a:rPr>
              <a:t>The loss of a CA’s private key would compromise only those digital </a:t>
            </a:r>
            <a:endParaRPr lang="en-US" sz="1900" dirty="0" smtClean="0">
              <a:solidFill>
                <a:srgbClr val="00B050"/>
              </a:solidFill>
              <a:latin typeface="+mn-lt"/>
              <a:cs typeface="Times New Roman"/>
            </a:endParaRPr>
          </a:p>
          <a:p>
            <a:pPr marL="388620" marR="0" lvl="8" algn="l" defTabSz="914400" rtl="0" eaLnBrk="1" fontAlgn="auto" latinLnBrk="0" hangingPunct="1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900" dirty="0">
                <a:solidFill>
                  <a:srgbClr val="00B050"/>
                </a:solidFill>
                <a:latin typeface="+mn-lt"/>
                <a:cs typeface="Times New Roman"/>
              </a:rPr>
              <a:t> </a:t>
            </a:r>
            <a:r>
              <a:rPr lang="en-US" sz="1900" dirty="0" smtClean="0">
                <a:solidFill>
                  <a:srgbClr val="00B050"/>
                </a:solidFill>
                <a:latin typeface="+mn-lt"/>
                <a:cs typeface="Times New Roman"/>
              </a:rPr>
              <a:t>      certificates it </a:t>
            </a:r>
            <a:r>
              <a:rPr lang="en-US" sz="1900" dirty="0">
                <a:solidFill>
                  <a:srgbClr val="00B050"/>
                </a:solidFill>
                <a:latin typeface="+mn-lt"/>
                <a:cs typeface="Times New Roman"/>
              </a:rPr>
              <a:t>had signed</a:t>
            </a:r>
          </a:p>
          <a:p>
            <a:pPr marL="731520" lvl="8" indent="-342900" algn="l" rtl="0">
              <a:spcBef>
                <a:spcPts val="575"/>
              </a:spcBef>
              <a:buFont typeface="Wingdings" panose="05000000000000000000" pitchFamily="2" charset="2"/>
              <a:buChar char="§"/>
              <a:defRPr/>
            </a:pPr>
            <a:r>
              <a:rPr lang="en-US" sz="1900" dirty="0">
                <a:solidFill>
                  <a:srgbClr val="00B050"/>
                </a:solidFill>
                <a:latin typeface="+mn-lt"/>
                <a:cs typeface="Times New Roman"/>
              </a:rPr>
              <a:t>This trust model is the basis for most digital certificates used on </a:t>
            </a:r>
            <a:r>
              <a:rPr lang="en-US" sz="1900" dirty="0" smtClean="0">
                <a:solidFill>
                  <a:srgbClr val="00B050"/>
                </a:solidFill>
                <a:latin typeface="+mn-lt"/>
                <a:cs typeface="Times New Roman"/>
              </a:rPr>
              <a:t>the Internet</a:t>
            </a:r>
            <a:endParaRPr lang="en-US" sz="1900" dirty="0">
              <a:solidFill>
                <a:srgbClr val="00B050"/>
              </a:solidFill>
              <a:latin typeface="+mn-lt"/>
              <a:cs typeface="Times New Roman"/>
            </a:endParaRPr>
          </a:p>
          <a:p>
            <a:pPr marL="388620" marR="0" lvl="8" algn="l" defTabSz="914400" rtl="0" eaLnBrk="1" fontAlgn="auto" latinLnBrk="0" hangingPunct="1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i="1" dirty="0">
              <a:solidFill>
                <a:srgbClr val="00B050"/>
              </a:solidFill>
              <a:latin typeface="+mn-lt"/>
              <a:cs typeface="Times New Roman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0" y="957065"/>
            <a:ext cx="3505200" cy="239573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1" name="Rectangle 10"/>
          <p:cNvSpPr/>
          <p:nvPr/>
        </p:nvSpPr>
        <p:spPr>
          <a:xfrm>
            <a:off x="9372600" y="3318316"/>
            <a:ext cx="21948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0" i="0" u="none" strike="noStrike" baseline="0" dirty="0" smtClean="0">
                <a:latin typeface="+mn-lt"/>
              </a:rPr>
              <a:t>Hierarchical trust model</a:t>
            </a:r>
            <a:endParaRPr lang="en-US" sz="1600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400" y="3886200"/>
            <a:ext cx="3505200" cy="251005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9141436" y="6347268"/>
            <a:ext cx="21387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0" i="0" u="none" strike="noStrike" baseline="0" dirty="0" smtClean="0">
                <a:latin typeface="+mn-lt"/>
              </a:rPr>
              <a:t>Distributed trust model</a:t>
            </a: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2813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" y="6629400"/>
            <a:ext cx="12039600" cy="192024"/>
          </a:xfrm>
          <a:custGeom>
            <a:avLst/>
            <a:gdLst/>
            <a:ahLst/>
            <a:cxnLst/>
            <a:rect l="l" t="t" r="r" b="b"/>
            <a:pathLst>
              <a:path w="12192000" h="192404">
                <a:moveTo>
                  <a:pt x="12192000" y="0"/>
                </a:moveTo>
                <a:lnTo>
                  <a:pt x="0" y="0"/>
                </a:lnTo>
                <a:lnTo>
                  <a:pt x="0" y="192024"/>
                </a:lnTo>
                <a:lnTo>
                  <a:pt x="12192000" y="1920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CCD6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"/>
          <p:cNvSpPr/>
          <p:nvPr/>
        </p:nvSpPr>
        <p:spPr>
          <a:xfrm>
            <a:off x="515" y="762000"/>
            <a:ext cx="12192000" cy="66459"/>
          </a:xfrm>
          <a:custGeom>
            <a:avLst/>
            <a:gdLst/>
            <a:ahLst/>
            <a:cxnLst/>
            <a:rect l="l" t="t" r="r" b="b"/>
            <a:pathLst>
              <a:path w="12192000" h="192404">
                <a:moveTo>
                  <a:pt x="12192000" y="0"/>
                </a:moveTo>
                <a:lnTo>
                  <a:pt x="0" y="0"/>
                </a:lnTo>
                <a:lnTo>
                  <a:pt x="0" y="192024"/>
                </a:lnTo>
                <a:lnTo>
                  <a:pt x="12192000" y="1920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/>
          <p:cNvSpPr txBox="1">
            <a:spLocks/>
          </p:cNvSpPr>
          <p:nvPr/>
        </p:nvSpPr>
        <p:spPr>
          <a:xfrm>
            <a:off x="76200" y="6654712"/>
            <a:ext cx="1203960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250" b="1" i="0">
                <a:solidFill>
                  <a:srgbClr val="003366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1000" dirty="0"/>
              <a:t>Dr. M Malook Rind                                                                                                                Information Security</a:t>
            </a:r>
            <a:r>
              <a:rPr lang="en-US" sz="1000" spc="-10" dirty="0" smtClean="0"/>
              <a:t>  </a:t>
            </a:r>
            <a:r>
              <a:rPr lang="en-US" sz="1000" dirty="0" smtClean="0"/>
              <a:t>                                                                                                                                                  Lecture 7          </a:t>
            </a:r>
            <a:endParaRPr lang="en-US" sz="1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600" y="957856"/>
            <a:ext cx="4191000" cy="531843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9067800" y="6278190"/>
            <a:ext cx="17411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0" i="0" u="none" strike="noStrike" baseline="0" dirty="0" smtClean="0">
                <a:latin typeface="+mn-lt"/>
              </a:rPr>
              <a:t>Bridge trust model</a:t>
            </a:r>
            <a:endParaRPr lang="en-US" sz="1600" dirty="0">
              <a:latin typeface="+mn-lt"/>
            </a:endParaRPr>
          </a:p>
        </p:txBody>
      </p:sp>
      <p:sp>
        <p:nvSpPr>
          <p:cNvPr id="10" name="Rectangle 12"/>
          <p:cNvSpPr>
            <a:spLocks noGrp="1" noChangeArrowheads="1"/>
          </p:cNvSpPr>
          <p:nvPr>
            <p:ph type="title"/>
          </p:nvPr>
        </p:nvSpPr>
        <p:spPr>
          <a:xfrm>
            <a:off x="152400" y="310634"/>
            <a:ext cx="7696200" cy="369332"/>
          </a:xfrm>
          <a:noFill/>
        </p:spPr>
        <p:txBody>
          <a:bodyPr/>
          <a:lstStyle/>
          <a:p>
            <a:r>
              <a:rPr lang="en-US" sz="2400" dirty="0"/>
              <a:t>Public Key Infrastructure (PKI</a:t>
            </a:r>
            <a:r>
              <a:rPr lang="en-US" sz="2400" dirty="0" smtClean="0"/>
              <a:t>) - Trust </a:t>
            </a:r>
            <a:r>
              <a:rPr lang="en-US" sz="2400" dirty="0"/>
              <a:t>Models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200" y="914400"/>
            <a:ext cx="7620000" cy="2416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marR="0" lvl="8" indent="-182880" algn="just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2200" dirty="0" smtClean="0">
                <a:solidFill>
                  <a:srgbClr val="0070C0"/>
                </a:solidFill>
                <a:latin typeface="+mn-lt"/>
                <a:ea typeface="+mn-ea"/>
                <a:cs typeface="Times New Roman"/>
              </a:rPr>
              <a:t>Bridge Trust </a:t>
            </a:r>
            <a:r>
              <a:rPr lang="en-US" sz="2200" dirty="0">
                <a:solidFill>
                  <a:srgbClr val="0070C0"/>
                </a:solidFill>
                <a:latin typeface="+mn-lt"/>
                <a:ea typeface="+mn-ea"/>
                <a:cs typeface="Times New Roman"/>
              </a:rPr>
              <a:t>Model</a:t>
            </a:r>
          </a:p>
          <a:p>
            <a:pPr marL="731520" lvl="8" indent="-342900" algn="l" rtl="0">
              <a:spcBef>
                <a:spcPts val="575"/>
              </a:spcBef>
              <a:buFont typeface="Wingdings" panose="05000000000000000000" pitchFamily="2" charset="2"/>
              <a:buChar char="§"/>
              <a:defRPr/>
            </a:pPr>
            <a:r>
              <a:rPr lang="en-US" sz="1900" dirty="0">
                <a:solidFill>
                  <a:srgbClr val="00B050"/>
                </a:solidFill>
                <a:latin typeface="+mn-lt"/>
                <a:cs typeface="Times New Roman"/>
              </a:rPr>
              <a:t>is similar to the distributed trust model in that no single CA signs </a:t>
            </a:r>
            <a:r>
              <a:rPr lang="en-US" sz="1900" dirty="0" smtClean="0">
                <a:solidFill>
                  <a:srgbClr val="00B050"/>
                </a:solidFill>
                <a:latin typeface="+mn-lt"/>
                <a:cs typeface="Times New Roman"/>
              </a:rPr>
              <a:t>digital </a:t>
            </a:r>
            <a:r>
              <a:rPr lang="en-US" sz="1900" dirty="0">
                <a:solidFill>
                  <a:srgbClr val="00B050"/>
                </a:solidFill>
                <a:latin typeface="+mn-lt"/>
                <a:cs typeface="Times New Roman"/>
              </a:rPr>
              <a:t>certificates. </a:t>
            </a:r>
          </a:p>
          <a:p>
            <a:pPr marL="731520" lvl="8" indent="-342900" algn="l" rtl="0">
              <a:spcBef>
                <a:spcPts val="575"/>
              </a:spcBef>
              <a:buFont typeface="Wingdings" panose="05000000000000000000" pitchFamily="2" charset="2"/>
              <a:buChar char="§"/>
              <a:defRPr/>
            </a:pPr>
            <a:r>
              <a:rPr lang="en-US" sz="1900" dirty="0">
                <a:solidFill>
                  <a:srgbClr val="00B050"/>
                </a:solidFill>
                <a:latin typeface="+mn-lt"/>
                <a:cs typeface="Times New Roman"/>
              </a:rPr>
              <a:t>However, one CA acts as a facilitator to interconnect all other CAs.</a:t>
            </a:r>
          </a:p>
          <a:p>
            <a:pPr marL="731520" lvl="8" indent="-342900" algn="l" rtl="0">
              <a:spcBef>
                <a:spcPts val="575"/>
              </a:spcBef>
              <a:buFont typeface="Wingdings" panose="05000000000000000000" pitchFamily="2" charset="2"/>
              <a:buChar char="§"/>
              <a:defRPr/>
            </a:pPr>
            <a:r>
              <a:rPr lang="en-US" sz="1900" dirty="0">
                <a:solidFill>
                  <a:srgbClr val="00B050"/>
                </a:solidFill>
                <a:latin typeface="+mn-lt"/>
                <a:cs typeface="Times New Roman"/>
              </a:rPr>
              <a:t>The facilitator CA does not issue digital certificates; instead, it      acts as the hub between hierarchical trust models and distributed        trust models, linking the models together </a:t>
            </a:r>
          </a:p>
        </p:txBody>
      </p:sp>
    </p:spTree>
    <p:extLst>
      <p:ext uri="{BB962C8B-B14F-4D97-AF65-F5344CB8AC3E}">
        <p14:creationId xmlns:p14="http://schemas.microsoft.com/office/powerpoint/2010/main" val="12181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" y="6629400"/>
            <a:ext cx="12039600" cy="192024"/>
          </a:xfrm>
          <a:custGeom>
            <a:avLst/>
            <a:gdLst/>
            <a:ahLst/>
            <a:cxnLst/>
            <a:rect l="l" t="t" r="r" b="b"/>
            <a:pathLst>
              <a:path w="12192000" h="192404">
                <a:moveTo>
                  <a:pt x="12192000" y="0"/>
                </a:moveTo>
                <a:lnTo>
                  <a:pt x="0" y="0"/>
                </a:lnTo>
                <a:lnTo>
                  <a:pt x="0" y="192024"/>
                </a:lnTo>
                <a:lnTo>
                  <a:pt x="12192000" y="1920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CCD6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52400" y="914400"/>
            <a:ext cx="115824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985" algn="l" rtl="0">
              <a:spcBef>
                <a:spcPts val="575"/>
              </a:spcBef>
            </a:pPr>
            <a:r>
              <a:rPr lang="en-US" sz="2400" dirty="0" smtClean="0">
                <a:solidFill>
                  <a:prstClr val="black"/>
                </a:solidFill>
                <a:latin typeface="+mn-lt"/>
                <a:ea typeface="+mn-ea"/>
                <a:cs typeface="Times New Roman"/>
              </a:rPr>
              <a:t>Public Key Infrastructure</a:t>
            </a:r>
          </a:p>
          <a:p>
            <a:pPr marL="6985" algn="l" rtl="0">
              <a:spcBef>
                <a:spcPts val="575"/>
              </a:spcBef>
            </a:pPr>
            <a:r>
              <a:rPr lang="en-US" sz="2400" dirty="0" smtClean="0">
                <a:solidFill>
                  <a:prstClr val="black"/>
                </a:solidFill>
                <a:latin typeface="+mn-lt"/>
                <a:ea typeface="+mn-ea"/>
                <a:cs typeface="Times New Roman"/>
              </a:rPr>
              <a:t>Cryptographic Protocols</a:t>
            </a:r>
          </a:p>
          <a:p>
            <a:pPr marL="6985" algn="l" rtl="0">
              <a:spcBef>
                <a:spcPts val="575"/>
              </a:spcBef>
            </a:pPr>
            <a:endParaRPr lang="en-US" sz="2400" dirty="0">
              <a:solidFill>
                <a:prstClr val="black"/>
              </a:solidFill>
              <a:latin typeface="Century Gothic"/>
              <a:ea typeface="+mn-ea"/>
              <a:cs typeface="Times New Roman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title"/>
          </p:nvPr>
        </p:nvSpPr>
        <p:spPr>
          <a:xfrm>
            <a:off x="4914900" y="310634"/>
            <a:ext cx="1676400" cy="369332"/>
          </a:xfrm>
          <a:noFill/>
        </p:spPr>
        <p:txBody>
          <a:bodyPr/>
          <a:lstStyle/>
          <a:p>
            <a:r>
              <a:rPr lang="en-US" sz="2400" dirty="0" smtClean="0"/>
              <a:t>Contents</a:t>
            </a:r>
            <a:endParaRPr lang="en-US" sz="2400" dirty="0"/>
          </a:p>
        </p:txBody>
      </p:sp>
      <p:sp>
        <p:nvSpPr>
          <p:cNvPr id="8" name="object 2"/>
          <p:cNvSpPr/>
          <p:nvPr/>
        </p:nvSpPr>
        <p:spPr>
          <a:xfrm>
            <a:off x="515" y="762000"/>
            <a:ext cx="12192000" cy="66459"/>
          </a:xfrm>
          <a:custGeom>
            <a:avLst/>
            <a:gdLst/>
            <a:ahLst/>
            <a:cxnLst/>
            <a:rect l="l" t="t" r="r" b="b"/>
            <a:pathLst>
              <a:path w="12192000" h="192404">
                <a:moveTo>
                  <a:pt x="12192000" y="0"/>
                </a:moveTo>
                <a:lnTo>
                  <a:pt x="0" y="0"/>
                </a:lnTo>
                <a:lnTo>
                  <a:pt x="0" y="192024"/>
                </a:lnTo>
                <a:lnTo>
                  <a:pt x="12192000" y="1920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/>
          <p:cNvSpPr txBox="1">
            <a:spLocks/>
          </p:cNvSpPr>
          <p:nvPr/>
        </p:nvSpPr>
        <p:spPr>
          <a:xfrm>
            <a:off x="76200" y="6654712"/>
            <a:ext cx="1203960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250" b="1" i="0">
                <a:solidFill>
                  <a:srgbClr val="003366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1000" dirty="0"/>
              <a:t>Dr. M Malook Rind                                                                                                                Information Security</a:t>
            </a:r>
            <a:r>
              <a:rPr lang="en-US" sz="1000" spc="-10" dirty="0" smtClean="0"/>
              <a:t>  </a:t>
            </a:r>
            <a:r>
              <a:rPr lang="en-US" sz="1000" dirty="0" smtClean="0"/>
              <a:t>                                                                                                                                                  Lecture 7         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356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" y="6629400"/>
            <a:ext cx="12039600" cy="192024"/>
          </a:xfrm>
          <a:custGeom>
            <a:avLst/>
            <a:gdLst/>
            <a:ahLst/>
            <a:cxnLst/>
            <a:rect l="l" t="t" r="r" b="b"/>
            <a:pathLst>
              <a:path w="12192000" h="192404">
                <a:moveTo>
                  <a:pt x="12192000" y="0"/>
                </a:moveTo>
                <a:lnTo>
                  <a:pt x="0" y="0"/>
                </a:lnTo>
                <a:lnTo>
                  <a:pt x="0" y="192024"/>
                </a:lnTo>
                <a:lnTo>
                  <a:pt x="12192000" y="1920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CCD6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title"/>
          </p:nvPr>
        </p:nvSpPr>
        <p:spPr>
          <a:xfrm>
            <a:off x="152400" y="310634"/>
            <a:ext cx="7162800" cy="451366"/>
          </a:xfrm>
          <a:noFill/>
        </p:spPr>
        <p:txBody>
          <a:bodyPr/>
          <a:lstStyle/>
          <a:p>
            <a:r>
              <a:rPr lang="en-US" sz="2400" dirty="0"/>
              <a:t>Public Key Infrastructure (PKI) - Managing PKI</a:t>
            </a:r>
          </a:p>
        </p:txBody>
      </p:sp>
      <p:sp>
        <p:nvSpPr>
          <p:cNvPr id="8" name="object 2"/>
          <p:cNvSpPr/>
          <p:nvPr/>
        </p:nvSpPr>
        <p:spPr>
          <a:xfrm>
            <a:off x="515" y="762000"/>
            <a:ext cx="12192000" cy="66459"/>
          </a:xfrm>
          <a:custGeom>
            <a:avLst/>
            <a:gdLst/>
            <a:ahLst/>
            <a:cxnLst/>
            <a:rect l="l" t="t" r="r" b="b"/>
            <a:pathLst>
              <a:path w="12192000" h="192404">
                <a:moveTo>
                  <a:pt x="12192000" y="0"/>
                </a:moveTo>
                <a:lnTo>
                  <a:pt x="0" y="0"/>
                </a:lnTo>
                <a:lnTo>
                  <a:pt x="0" y="192024"/>
                </a:lnTo>
                <a:lnTo>
                  <a:pt x="12192000" y="1920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/>
          <p:cNvSpPr txBox="1">
            <a:spLocks/>
          </p:cNvSpPr>
          <p:nvPr/>
        </p:nvSpPr>
        <p:spPr>
          <a:xfrm>
            <a:off x="76200" y="6654712"/>
            <a:ext cx="1203960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250" b="1" i="0">
                <a:solidFill>
                  <a:srgbClr val="003366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1000" dirty="0"/>
              <a:t>Dr. M Malook Rind                                                                                                                Information Security</a:t>
            </a:r>
            <a:r>
              <a:rPr lang="en-US" sz="1000" spc="-10" dirty="0" smtClean="0"/>
              <a:t>  </a:t>
            </a:r>
            <a:r>
              <a:rPr lang="en-US" sz="1000" dirty="0" smtClean="0"/>
              <a:t>                                                                                                                                                  Lecture 7          </a:t>
            </a:r>
            <a:endParaRPr lang="en-US" sz="1000" dirty="0"/>
          </a:p>
        </p:txBody>
      </p:sp>
      <p:sp>
        <p:nvSpPr>
          <p:cNvPr id="3" name="Rectangle 2"/>
          <p:cNvSpPr/>
          <p:nvPr/>
        </p:nvSpPr>
        <p:spPr>
          <a:xfrm>
            <a:off x="76200" y="838200"/>
            <a:ext cx="1196340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8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2200" dirty="0">
                <a:solidFill>
                  <a:prstClr val="black"/>
                </a:solidFill>
                <a:latin typeface="+mn-lt"/>
                <a:ea typeface="+mn-ea"/>
                <a:cs typeface="Times New Roman"/>
              </a:rPr>
              <a:t>An organization that uses multiple digital certificates on a regular basis needs to properly manage those digital certificates. </a:t>
            </a:r>
          </a:p>
          <a:p>
            <a:pPr marL="342900" marR="0" lvl="8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2200" dirty="0">
                <a:solidFill>
                  <a:prstClr val="black"/>
                </a:solidFill>
                <a:latin typeface="+mn-lt"/>
                <a:ea typeface="+mn-ea"/>
                <a:cs typeface="Times New Roman"/>
              </a:rPr>
              <a:t>Effective management includes establishing policies and practices and determining the life cycle of a digital certificate.</a:t>
            </a:r>
          </a:p>
          <a:p>
            <a:pPr marR="0" lvl="8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1800" dirty="0" smtClean="0">
                <a:solidFill>
                  <a:srgbClr val="0070C0"/>
                </a:solidFill>
              </a:rPr>
              <a:t>     </a:t>
            </a:r>
            <a:r>
              <a:rPr lang="en-US" sz="1800" b="1" dirty="0" smtClean="0">
                <a:solidFill>
                  <a:srgbClr val="0070C0"/>
                </a:solidFill>
                <a:latin typeface="+mn-lt"/>
              </a:rPr>
              <a:t>Certificate </a:t>
            </a:r>
            <a:r>
              <a:rPr lang="en-US" sz="1800" b="1" dirty="0">
                <a:solidFill>
                  <a:srgbClr val="0070C0"/>
                </a:solidFill>
                <a:latin typeface="+mn-lt"/>
              </a:rPr>
              <a:t>Policy (CP</a:t>
            </a:r>
            <a:r>
              <a:rPr lang="en-US" sz="1800" b="1" dirty="0" smtClean="0">
                <a:solidFill>
                  <a:srgbClr val="0070C0"/>
                </a:solidFill>
                <a:latin typeface="+mn-lt"/>
              </a:rPr>
              <a:t>): </a:t>
            </a:r>
            <a:endParaRPr lang="en-US" sz="2200" b="1" dirty="0">
              <a:solidFill>
                <a:srgbClr val="0070C0"/>
              </a:solidFill>
              <a:latin typeface="+mn-lt"/>
              <a:ea typeface="+mn-ea"/>
              <a:cs typeface="Times New Roman"/>
            </a:endParaRPr>
          </a:p>
          <a:p>
            <a:pPr marL="914400" indent="-285750" algn="l" rtl="0">
              <a:buFont typeface="Arial" panose="020B0604020202020204" pitchFamily="34" charset="0"/>
              <a:buChar char="•"/>
              <a:defRPr/>
            </a:pPr>
            <a:r>
              <a:rPr lang="en-US" i="1" dirty="0">
                <a:solidFill>
                  <a:srgbClr val="00B050"/>
                </a:solidFill>
                <a:latin typeface="Calibri"/>
                <a:cs typeface="Times New Roman"/>
              </a:rPr>
              <a:t>is a published set of rules that govern the operation of a PKI. </a:t>
            </a:r>
          </a:p>
          <a:p>
            <a:pPr marL="914400" indent="-285750" algn="l" rtl="0">
              <a:buFont typeface="Arial" panose="020B0604020202020204" pitchFamily="34" charset="0"/>
              <a:buChar char="•"/>
              <a:defRPr/>
            </a:pPr>
            <a:r>
              <a:rPr lang="en-US" i="1" dirty="0">
                <a:solidFill>
                  <a:srgbClr val="00B050"/>
                </a:solidFill>
                <a:latin typeface="Calibri"/>
                <a:cs typeface="Times New Roman"/>
              </a:rPr>
              <a:t>provides recommended  baseline security requirements for the use and operation of CA, intermediate CA, and other PKI components. </a:t>
            </a:r>
          </a:p>
          <a:p>
            <a:pPr marL="914400" indent="-285750" algn="l" rtl="0">
              <a:buFont typeface="Arial" panose="020B0604020202020204" pitchFamily="34" charset="0"/>
              <a:buChar char="•"/>
              <a:defRPr/>
            </a:pPr>
            <a:r>
              <a:rPr lang="en-US" i="1" dirty="0">
                <a:solidFill>
                  <a:srgbClr val="00B050"/>
                </a:solidFill>
                <a:latin typeface="Calibri"/>
                <a:cs typeface="Times New Roman"/>
              </a:rPr>
              <a:t>should cover CA or intermediate CA obligations, user obligations, confidentiality, operational requirements, and training</a:t>
            </a:r>
          </a:p>
          <a:p>
            <a:pPr lvl="8" algn="l" rtl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b="1" dirty="0">
                <a:solidFill>
                  <a:srgbClr val="0070C0"/>
                </a:solidFill>
                <a:latin typeface="+mn-lt"/>
              </a:rPr>
              <a:t>     Certificate Practice Statement (CPS): </a:t>
            </a:r>
          </a:p>
          <a:p>
            <a:pPr marL="914400" lvl="8" indent="-285750" algn="l" rtl="0">
              <a:spcBef>
                <a:spcPts val="575"/>
              </a:spcBef>
              <a:buFont typeface="Arial" panose="020B0604020202020204" pitchFamily="34" charset="0"/>
              <a:buChar char="•"/>
              <a:defRPr/>
            </a:pPr>
            <a:r>
              <a:rPr lang="en-US" i="1" dirty="0">
                <a:solidFill>
                  <a:srgbClr val="00B050"/>
                </a:solidFill>
                <a:latin typeface="Calibri"/>
                <a:cs typeface="Times New Roman"/>
              </a:rPr>
              <a:t>a more technical document than a </a:t>
            </a:r>
            <a:r>
              <a:rPr lang="en-US" i="1" dirty="0" smtClean="0">
                <a:solidFill>
                  <a:srgbClr val="00B050"/>
                </a:solidFill>
                <a:latin typeface="Calibri"/>
                <a:cs typeface="Times New Roman"/>
              </a:rPr>
              <a:t>CP and describes </a:t>
            </a:r>
            <a:r>
              <a:rPr lang="en-US" i="1" dirty="0">
                <a:solidFill>
                  <a:srgbClr val="00B050"/>
                </a:solidFill>
                <a:latin typeface="Calibri"/>
                <a:cs typeface="Times New Roman"/>
              </a:rPr>
              <a:t>in detail how the </a:t>
            </a:r>
            <a:r>
              <a:rPr lang="en-US" i="1" dirty="0" smtClean="0">
                <a:solidFill>
                  <a:srgbClr val="00B050"/>
                </a:solidFill>
                <a:latin typeface="Calibri"/>
                <a:cs typeface="Times New Roman"/>
              </a:rPr>
              <a:t>CA uses </a:t>
            </a:r>
            <a:r>
              <a:rPr lang="en-US" i="1" dirty="0">
                <a:solidFill>
                  <a:srgbClr val="00B050"/>
                </a:solidFill>
                <a:latin typeface="Calibri"/>
                <a:cs typeface="Times New Roman"/>
              </a:rPr>
              <a:t>and manages certificates</a:t>
            </a:r>
            <a:r>
              <a:rPr lang="en-US" i="1" dirty="0" smtClean="0">
                <a:solidFill>
                  <a:srgbClr val="00B050"/>
                </a:solidFill>
                <a:latin typeface="Calibri"/>
                <a:cs typeface="Times New Roman"/>
              </a:rPr>
              <a:t>.</a:t>
            </a:r>
          </a:p>
          <a:p>
            <a:pPr marL="914400" lvl="8" indent="-285750" algn="l" rtl="0">
              <a:spcBef>
                <a:spcPts val="575"/>
              </a:spcBef>
              <a:buFont typeface="Arial" panose="020B0604020202020204" pitchFamily="34" charset="0"/>
              <a:buChar char="•"/>
              <a:defRPr/>
            </a:pPr>
            <a:r>
              <a:rPr lang="en-US" i="1" dirty="0">
                <a:solidFill>
                  <a:srgbClr val="00B050"/>
                </a:solidFill>
                <a:latin typeface="Calibri"/>
                <a:cs typeface="Times New Roman"/>
              </a:rPr>
              <a:t>how users register for a digital certificate</a:t>
            </a:r>
            <a:r>
              <a:rPr lang="en-US" i="1" dirty="0" smtClean="0">
                <a:solidFill>
                  <a:srgbClr val="00B050"/>
                </a:solidFill>
                <a:latin typeface="Calibri"/>
                <a:cs typeface="Times New Roman"/>
              </a:rPr>
              <a:t>,</a:t>
            </a:r>
          </a:p>
          <a:p>
            <a:pPr marL="914400" lvl="8" indent="-285750" algn="l" rtl="0">
              <a:spcBef>
                <a:spcPts val="575"/>
              </a:spcBef>
              <a:buFont typeface="Arial" panose="020B0604020202020204" pitchFamily="34" charset="0"/>
              <a:buChar char="•"/>
              <a:defRPr/>
            </a:pPr>
            <a:r>
              <a:rPr lang="en-US" i="1" dirty="0" smtClean="0">
                <a:solidFill>
                  <a:srgbClr val="00B050"/>
                </a:solidFill>
                <a:latin typeface="Calibri"/>
                <a:cs typeface="Times New Roman"/>
              </a:rPr>
              <a:t> </a:t>
            </a:r>
            <a:r>
              <a:rPr lang="en-US" i="1" dirty="0">
                <a:solidFill>
                  <a:srgbClr val="00B050"/>
                </a:solidFill>
                <a:latin typeface="Calibri"/>
                <a:cs typeface="Times New Roman"/>
              </a:rPr>
              <a:t>how </a:t>
            </a:r>
            <a:r>
              <a:rPr lang="en-US" i="1" dirty="0" smtClean="0">
                <a:solidFill>
                  <a:srgbClr val="00B050"/>
                </a:solidFill>
                <a:latin typeface="Calibri"/>
                <a:cs typeface="Times New Roman"/>
              </a:rPr>
              <a:t>to issue </a:t>
            </a:r>
            <a:r>
              <a:rPr lang="en-US" i="1" dirty="0">
                <a:solidFill>
                  <a:srgbClr val="00B050"/>
                </a:solidFill>
                <a:latin typeface="Calibri"/>
                <a:cs typeface="Times New Roman"/>
              </a:rPr>
              <a:t>digital certificates, </a:t>
            </a:r>
            <a:endParaRPr lang="en-US" i="1" dirty="0" smtClean="0">
              <a:solidFill>
                <a:srgbClr val="00B050"/>
              </a:solidFill>
              <a:latin typeface="Calibri"/>
              <a:cs typeface="Times New Roman"/>
            </a:endParaRPr>
          </a:p>
          <a:p>
            <a:pPr marL="914400" lvl="8" indent="-285750" algn="l" rtl="0">
              <a:spcBef>
                <a:spcPts val="575"/>
              </a:spcBef>
              <a:buFont typeface="Arial" panose="020B0604020202020204" pitchFamily="34" charset="0"/>
              <a:buChar char="•"/>
              <a:defRPr/>
            </a:pPr>
            <a:r>
              <a:rPr lang="en-US" i="1" dirty="0" smtClean="0">
                <a:solidFill>
                  <a:srgbClr val="00B050"/>
                </a:solidFill>
                <a:latin typeface="Calibri"/>
                <a:cs typeface="Times New Roman"/>
              </a:rPr>
              <a:t>when </a:t>
            </a:r>
            <a:r>
              <a:rPr lang="en-US" i="1" dirty="0">
                <a:solidFill>
                  <a:srgbClr val="00B050"/>
                </a:solidFill>
                <a:latin typeface="Calibri"/>
                <a:cs typeface="Times New Roman"/>
              </a:rPr>
              <a:t>to revoke digital certificates, </a:t>
            </a:r>
            <a:endParaRPr lang="en-US" i="1" dirty="0" smtClean="0">
              <a:solidFill>
                <a:srgbClr val="00B050"/>
              </a:solidFill>
              <a:latin typeface="Calibri"/>
              <a:cs typeface="Times New Roman"/>
            </a:endParaRPr>
          </a:p>
          <a:p>
            <a:pPr marL="914400" lvl="8" indent="-285750" algn="l" rtl="0">
              <a:spcBef>
                <a:spcPts val="575"/>
              </a:spcBef>
              <a:buFont typeface="Arial" panose="020B0604020202020204" pitchFamily="34" charset="0"/>
              <a:buChar char="•"/>
              <a:defRPr/>
            </a:pPr>
            <a:r>
              <a:rPr lang="en-US" i="1" dirty="0" smtClean="0">
                <a:solidFill>
                  <a:srgbClr val="00B050"/>
                </a:solidFill>
                <a:latin typeface="Calibri"/>
                <a:cs typeface="Times New Roman"/>
              </a:rPr>
              <a:t>procedural </a:t>
            </a:r>
            <a:r>
              <a:rPr lang="en-US" i="1" dirty="0">
                <a:solidFill>
                  <a:srgbClr val="00B050"/>
                </a:solidFill>
                <a:latin typeface="Calibri"/>
                <a:cs typeface="Times New Roman"/>
              </a:rPr>
              <a:t>controls</a:t>
            </a:r>
            <a:r>
              <a:rPr lang="en-US" i="1" dirty="0" smtClean="0">
                <a:solidFill>
                  <a:srgbClr val="00B050"/>
                </a:solidFill>
                <a:latin typeface="Calibri"/>
                <a:cs typeface="Times New Roman"/>
              </a:rPr>
              <a:t>, </a:t>
            </a:r>
            <a:r>
              <a:rPr lang="en-US" i="1" dirty="0">
                <a:solidFill>
                  <a:srgbClr val="00B050"/>
                </a:solidFill>
                <a:latin typeface="Calibri"/>
                <a:cs typeface="Times New Roman"/>
              </a:rPr>
              <a:t>key pair generation and </a:t>
            </a:r>
            <a:r>
              <a:rPr lang="en-US" i="1" dirty="0" smtClean="0">
                <a:solidFill>
                  <a:srgbClr val="00B050"/>
                </a:solidFill>
                <a:latin typeface="Calibri"/>
                <a:cs typeface="Times New Roman"/>
              </a:rPr>
              <a:t>installation, </a:t>
            </a:r>
          </a:p>
          <a:p>
            <a:pPr marL="914400" lvl="8" indent="-285750" algn="l" rtl="0">
              <a:spcBef>
                <a:spcPts val="575"/>
              </a:spcBef>
              <a:buFont typeface="Arial" panose="020B0604020202020204" pitchFamily="34" charset="0"/>
              <a:buChar char="•"/>
              <a:defRPr/>
            </a:pPr>
            <a:r>
              <a:rPr lang="en-US" i="1" dirty="0" smtClean="0">
                <a:solidFill>
                  <a:srgbClr val="00B050"/>
                </a:solidFill>
                <a:latin typeface="Calibri"/>
                <a:cs typeface="Times New Roman"/>
              </a:rPr>
              <a:t>and </a:t>
            </a:r>
            <a:r>
              <a:rPr lang="en-US" i="1" dirty="0">
                <a:solidFill>
                  <a:srgbClr val="00B050"/>
                </a:solidFill>
                <a:latin typeface="Calibri"/>
                <a:cs typeface="Times New Roman"/>
              </a:rPr>
              <a:t>private key </a:t>
            </a:r>
            <a:r>
              <a:rPr lang="en-US" i="1" dirty="0" smtClean="0">
                <a:solidFill>
                  <a:srgbClr val="00B050"/>
                </a:solidFill>
                <a:latin typeface="Calibri"/>
                <a:cs typeface="Times New Roman"/>
              </a:rPr>
              <a:t>protection</a:t>
            </a:r>
            <a:r>
              <a:rPr lang="en-US" b="1" dirty="0" smtClean="0">
                <a:solidFill>
                  <a:srgbClr val="0070C0"/>
                </a:solidFill>
              </a:rPr>
              <a:t>  </a:t>
            </a:r>
            <a:endParaRPr lang="en-US" sz="1600" i="1" dirty="0">
              <a:solidFill>
                <a:schemeClr val="tx1"/>
              </a:solidFill>
              <a:latin typeface="+mn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7948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" y="6629400"/>
            <a:ext cx="12039600" cy="192024"/>
          </a:xfrm>
          <a:custGeom>
            <a:avLst/>
            <a:gdLst/>
            <a:ahLst/>
            <a:cxnLst/>
            <a:rect l="l" t="t" r="r" b="b"/>
            <a:pathLst>
              <a:path w="12192000" h="192404">
                <a:moveTo>
                  <a:pt x="12192000" y="0"/>
                </a:moveTo>
                <a:lnTo>
                  <a:pt x="0" y="0"/>
                </a:lnTo>
                <a:lnTo>
                  <a:pt x="0" y="192024"/>
                </a:lnTo>
                <a:lnTo>
                  <a:pt x="12192000" y="1920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CCD6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title"/>
          </p:nvPr>
        </p:nvSpPr>
        <p:spPr>
          <a:xfrm>
            <a:off x="152400" y="310634"/>
            <a:ext cx="7162800" cy="451366"/>
          </a:xfrm>
          <a:noFill/>
        </p:spPr>
        <p:txBody>
          <a:bodyPr/>
          <a:lstStyle/>
          <a:p>
            <a:r>
              <a:rPr lang="en-US" sz="2400" dirty="0"/>
              <a:t>Public Key Infrastructure (PKI) - Managing PKI</a:t>
            </a:r>
          </a:p>
        </p:txBody>
      </p:sp>
      <p:sp>
        <p:nvSpPr>
          <p:cNvPr id="8" name="object 2"/>
          <p:cNvSpPr/>
          <p:nvPr/>
        </p:nvSpPr>
        <p:spPr>
          <a:xfrm>
            <a:off x="515" y="762000"/>
            <a:ext cx="12192000" cy="66459"/>
          </a:xfrm>
          <a:custGeom>
            <a:avLst/>
            <a:gdLst/>
            <a:ahLst/>
            <a:cxnLst/>
            <a:rect l="l" t="t" r="r" b="b"/>
            <a:pathLst>
              <a:path w="12192000" h="192404">
                <a:moveTo>
                  <a:pt x="12192000" y="0"/>
                </a:moveTo>
                <a:lnTo>
                  <a:pt x="0" y="0"/>
                </a:lnTo>
                <a:lnTo>
                  <a:pt x="0" y="192024"/>
                </a:lnTo>
                <a:lnTo>
                  <a:pt x="12192000" y="1920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/>
          <p:cNvSpPr txBox="1">
            <a:spLocks/>
          </p:cNvSpPr>
          <p:nvPr/>
        </p:nvSpPr>
        <p:spPr>
          <a:xfrm>
            <a:off x="76200" y="6654712"/>
            <a:ext cx="1203960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250" b="1" i="0">
                <a:solidFill>
                  <a:srgbClr val="003366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1000" dirty="0"/>
              <a:t>Dr. M Malook Rind                                                                                                                Information Security</a:t>
            </a:r>
            <a:r>
              <a:rPr lang="en-US" sz="1000" spc="-10" dirty="0" smtClean="0"/>
              <a:t>  </a:t>
            </a:r>
            <a:r>
              <a:rPr lang="en-US" sz="1000" dirty="0" smtClean="0"/>
              <a:t>                                                                                                                                                  Lecture 7          </a:t>
            </a:r>
            <a:endParaRPr lang="en-US" sz="1000" dirty="0"/>
          </a:p>
        </p:txBody>
      </p:sp>
      <p:sp>
        <p:nvSpPr>
          <p:cNvPr id="3" name="Rectangle 2"/>
          <p:cNvSpPr/>
          <p:nvPr/>
        </p:nvSpPr>
        <p:spPr>
          <a:xfrm>
            <a:off x="76200" y="894576"/>
            <a:ext cx="11963400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tabLst/>
              <a:defRPr/>
            </a:pPr>
            <a:r>
              <a:rPr lang="en-US" b="1" dirty="0" smtClean="0">
                <a:solidFill>
                  <a:srgbClr val="0070C0"/>
                </a:solidFill>
                <a:latin typeface="+mn-lt"/>
              </a:rPr>
              <a:t>     Certificate </a:t>
            </a:r>
            <a:r>
              <a:rPr lang="en-US" b="1" dirty="0">
                <a:solidFill>
                  <a:srgbClr val="0070C0"/>
                </a:solidFill>
                <a:latin typeface="+mn-lt"/>
              </a:rPr>
              <a:t>Life Cycle: </a:t>
            </a:r>
          </a:p>
          <a:p>
            <a:pPr marL="914400" marR="0" lvl="8" indent="-285750" algn="l" defTabSz="914400" rtl="0" eaLnBrk="1" fontAlgn="auto" latinLnBrk="0" hangingPunct="1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i="1" dirty="0">
                <a:solidFill>
                  <a:srgbClr val="00B050"/>
                </a:solidFill>
                <a:latin typeface="Calibri"/>
                <a:cs typeface="Times New Roman"/>
              </a:rPr>
              <a:t>Digital certificates do not last forever: employees leave, new hardware is installed, applications are updated and </a:t>
            </a:r>
            <a:r>
              <a:rPr lang="en-US" i="1" dirty="0" smtClean="0">
                <a:solidFill>
                  <a:srgbClr val="00B050"/>
                </a:solidFill>
                <a:latin typeface="Calibri"/>
                <a:cs typeface="Times New Roman"/>
              </a:rPr>
              <a:t> cryptographic standards evolve.</a:t>
            </a:r>
          </a:p>
          <a:p>
            <a:pPr marL="914400" marR="0" lvl="8" indent="-285750" algn="l" defTabSz="914400" rtl="0" eaLnBrk="1" fontAlgn="auto" latinLnBrk="0" hangingPunct="1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i="1" dirty="0">
                <a:solidFill>
                  <a:srgbClr val="00B050"/>
                </a:solidFill>
                <a:latin typeface="Calibri"/>
                <a:cs typeface="Times New Roman"/>
              </a:rPr>
              <a:t>Each change affects the usefulness of a digital certificate</a:t>
            </a:r>
            <a:r>
              <a:rPr lang="en-US" i="1" dirty="0" smtClean="0">
                <a:solidFill>
                  <a:srgbClr val="00B050"/>
                </a:solidFill>
                <a:latin typeface="Calibri"/>
                <a:cs typeface="Times New Roman"/>
              </a:rPr>
              <a:t>.</a:t>
            </a:r>
          </a:p>
          <a:p>
            <a:pPr marL="914400" marR="0" lvl="8" indent="-285750" algn="l" defTabSz="914400" rtl="0" eaLnBrk="1" fontAlgn="auto" latinLnBrk="0" hangingPunct="1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i="1" dirty="0" smtClean="0">
                <a:solidFill>
                  <a:srgbClr val="00B050"/>
                </a:solidFill>
                <a:latin typeface="Calibri"/>
                <a:cs typeface="Times New Roman"/>
              </a:rPr>
              <a:t> </a:t>
            </a:r>
            <a:r>
              <a:rPr lang="en-US" i="1" dirty="0">
                <a:solidFill>
                  <a:srgbClr val="00B050"/>
                </a:solidFill>
                <a:latin typeface="Calibri"/>
                <a:cs typeface="Times New Roman"/>
              </a:rPr>
              <a:t>The life cycle of a certificate </a:t>
            </a:r>
            <a:r>
              <a:rPr lang="en-US" i="1" dirty="0" smtClean="0">
                <a:solidFill>
                  <a:srgbClr val="00B050"/>
                </a:solidFill>
                <a:latin typeface="Calibri"/>
                <a:cs typeface="Times New Roman"/>
              </a:rPr>
              <a:t>is typically </a:t>
            </a:r>
            <a:r>
              <a:rPr lang="en-US" i="1" dirty="0">
                <a:solidFill>
                  <a:srgbClr val="00B050"/>
                </a:solidFill>
                <a:latin typeface="Calibri"/>
                <a:cs typeface="Times New Roman"/>
              </a:rPr>
              <a:t>divided into four </a:t>
            </a:r>
            <a:r>
              <a:rPr lang="en-US" i="1" dirty="0" smtClean="0">
                <a:solidFill>
                  <a:srgbClr val="00B050"/>
                </a:solidFill>
                <a:latin typeface="Calibri"/>
                <a:cs typeface="Times New Roman"/>
              </a:rPr>
              <a:t>parts:</a:t>
            </a:r>
            <a:endParaRPr lang="en-US" i="1" dirty="0">
              <a:solidFill>
                <a:srgbClr val="00B050"/>
              </a:solidFill>
              <a:latin typeface="Calibri"/>
              <a:cs typeface="Times New Roman"/>
            </a:endParaRPr>
          </a:p>
          <a:p>
            <a:pPr marL="914400" marR="0" lvl="8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1600" b="1" i="1" dirty="0">
                <a:solidFill>
                  <a:schemeClr val="tx1"/>
                </a:solidFill>
                <a:latin typeface="+mn-lt"/>
                <a:cs typeface="Times New Roman"/>
              </a:rPr>
              <a:t>Creation: </a:t>
            </a:r>
            <a:r>
              <a:rPr lang="en-US" sz="1600" i="1" dirty="0">
                <a:solidFill>
                  <a:schemeClr val="tx1"/>
                </a:solidFill>
                <a:latin typeface="+mn-lt"/>
                <a:cs typeface="Times New Roman"/>
              </a:rPr>
              <a:t>At this stage, the certificate is created and issued to the user. Before the digital certificate </a:t>
            </a:r>
            <a:r>
              <a:rPr lang="en-US" sz="1600" i="1" dirty="0" smtClean="0">
                <a:solidFill>
                  <a:schemeClr val="tx1"/>
                </a:solidFill>
                <a:latin typeface="+mn-lt"/>
                <a:cs typeface="Times New Roman"/>
              </a:rPr>
              <a:t>is generated</a:t>
            </a:r>
            <a:r>
              <a:rPr lang="en-US" sz="1600" i="1" dirty="0">
                <a:solidFill>
                  <a:schemeClr val="tx1"/>
                </a:solidFill>
                <a:latin typeface="+mn-lt"/>
                <a:cs typeface="Times New Roman"/>
              </a:rPr>
              <a:t>, the user must be positively identified.</a:t>
            </a:r>
          </a:p>
          <a:p>
            <a:pPr marL="914400" marR="0" lvl="8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1600" b="1" i="1" dirty="0">
                <a:solidFill>
                  <a:schemeClr val="tx1"/>
                </a:solidFill>
                <a:latin typeface="+mn-lt"/>
                <a:cs typeface="Times New Roman"/>
              </a:rPr>
              <a:t>Suspension: </a:t>
            </a:r>
            <a:r>
              <a:rPr lang="en-US" sz="1600" i="1" dirty="0">
                <a:solidFill>
                  <a:schemeClr val="tx1"/>
                </a:solidFill>
                <a:latin typeface="+mn-lt"/>
                <a:cs typeface="Times New Roman"/>
              </a:rPr>
              <a:t>This stage could occur once or multiple times throughout the life of a digital certificate if </a:t>
            </a:r>
            <a:r>
              <a:rPr lang="en-US" sz="1600" i="1" dirty="0" smtClean="0">
                <a:solidFill>
                  <a:schemeClr val="tx1"/>
                </a:solidFill>
                <a:latin typeface="+mn-lt"/>
                <a:cs typeface="Times New Roman"/>
              </a:rPr>
              <a:t>the certificate’s </a:t>
            </a:r>
            <a:r>
              <a:rPr lang="en-US" sz="1600" i="1" dirty="0">
                <a:solidFill>
                  <a:schemeClr val="tx1"/>
                </a:solidFill>
                <a:latin typeface="+mn-lt"/>
                <a:cs typeface="Times New Roman"/>
              </a:rPr>
              <a:t>validity must be temporarily suspended</a:t>
            </a:r>
          </a:p>
          <a:p>
            <a:pPr marL="914400" marR="0" lvl="8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1600" b="1" i="1" dirty="0">
                <a:solidFill>
                  <a:schemeClr val="tx1"/>
                </a:solidFill>
                <a:latin typeface="+mn-lt"/>
                <a:cs typeface="Times New Roman"/>
              </a:rPr>
              <a:t>Revocation: </a:t>
            </a:r>
            <a:r>
              <a:rPr lang="en-US" sz="1600" i="1" dirty="0">
                <a:solidFill>
                  <a:schemeClr val="tx1"/>
                </a:solidFill>
                <a:latin typeface="+mn-lt"/>
                <a:cs typeface="Times New Roman"/>
              </a:rPr>
              <a:t>At this stage, the certificate is no longer valid. Under certain situations, a certificate may </a:t>
            </a:r>
            <a:r>
              <a:rPr lang="en-US" sz="1600" i="1" dirty="0" smtClean="0">
                <a:solidFill>
                  <a:schemeClr val="tx1"/>
                </a:solidFill>
                <a:latin typeface="+mn-lt"/>
                <a:cs typeface="Times New Roman"/>
              </a:rPr>
              <a:t>be revoked </a:t>
            </a:r>
            <a:r>
              <a:rPr lang="en-US" sz="1600" i="1" dirty="0">
                <a:solidFill>
                  <a:schemeClr val="tx1"/>
                </a:solidFill>
                <a:latin typeface="+mn-lt"/>
                <a:cs typeface="Times New Roman"/>
              </a:rPr>
              <a:t>before its normal expiration date, such as when a user’s private key is lost or compromised.</a:t>
            </a:r>
          </a:p>
          <a:p>
            <a:pPr marL="914400" marR="0" lvl="8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1600" b="1" i="1" dirty="0">
                <a:solidFill>
                  <a:schemeClr val="tx1"/>
                </a:solidFill>
                <a:latin typeface="+mn-lt"/>
                <a:cs typeface="Times New Roman"/>
              </a:rPr>
              <a:t>Expiration: </a:t>
            </a:r>
            <a:r>
              <a:rPr lang="en-US" sz="1600" i="1" dirty="0">
                <a:solidFill>
                  <a:schemeClr val="tx1"/>
                </a:solidFill>
                <a:latin typeface="+mn-lt"/>
                <a:cs typeface="Times New Roman"/>
              </a:rPr>
              <a:t>At the expiration stage, the certificate can no longer be used. Every certificate issued by </a:t>
            </a:r>
            <a:r>
              <a:rPr lang="en-US" sz="1600" i="1" dirty="0" smtClean="0">
                <a:solidFill>
                  <a:schemeClr val="tx1"/>
                </a:solidFill>
                <a:latin typeface="+mn-lt"/>
                <a:cs typeface="Times New Roman"/>
              </a:rPr>
              <a:t>a CA </a:t>
            </a:r>
            <a:r>
              <a:rPr lang="en-US" sz="1600" i="1" dirty="0">
                <a:solidFill>
                  <a:schemeClr val="tx1"/>
                </a:solidFill>
                <a:latin typeface="+mn-lt"/>
                <a:cs typeface="Times New Roman"/>
              </a:rPr>
              <a:t>must have an expiration date. Once it has expired, the certificate may not be used for any type </a:t>
            </a:r>
            <a:r>
              <a:rPr lang="en-US" sz="1600" i="1" dirty="0" smtClean="0">
                <a:solidFill>
                  <a:schemeClr val="tx1"/>
                </a:solidFill>
                <a:latin typeface="+mn-lt"/>
                <a:cs typeface="Times New Roman"/>
              </a:rPr>
              <a:t>of authentication</a:t>
            </a:r>
            <a:r>
              <a:rPr lang="en-US" sz="1600" b="1" i="1" dirty="0">
                <a:solidFill>
                  <a:schemeClr val="tx1"/>
                </a:solidFill>
                <a:latin typeface="+mn-lt"/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289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" y="6629400"/>
            <a:ext cx="12039600" cy="192024"/>
          </a:xfrm>
          <a:custGeom>
            <a:avLst/>
            <a:gdLst/>
            <a:ahLst/>
            <a:cxnLst/>
            <a:rect l="l" t="t" r="r" b="b"/>
            <a:pathLst>
              <a:path w="12192000" h="192404">
                <a:moveTo>
                  <a:pt x="12192000" y="0"/>
                </a:moveTo>
                <a:lnTo>
                  <a:pt x="0" y="0"/>
                </a:lnTo>
                <a:lnTo>
                  <a:pt x="0" y="192024"/>
                </a:lnTo>
                <a:lnTo>
                  <a:pt x="12192000" y="1920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CCD6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title"/>
          </p:nvPr>
        </p:nvSpPr>
        <p:spPr>
          <a:xfrm>
            <a:off x="152400" y="310634"/>
            <a:ext cx="8534400" cy="451366"/>
          </a:xfrm>
          <a:noFill/>
        </p:spPr>
        <p:txBody>
          <a:bodyPr/>
          <a:lstStyle/>
          <a:p>
            <a:r>
              <a:rPr lang="en-US" sz="2400" dirty="0"/>
              <a:t>Public Key Infrastructure (PKI) - Key Management</a:t>
            </a:r>
          </a:p>
        </p:txBody>
      </p:sp>
      <p:sp>
        <p:nvSpPr>
          <p:cNvPr id="8" name="object 2"/>
          <p:cNvSpPr/>
          <p:nvPr/>
        </p:nvSpPr>
        <p:spPr>
          <a:xfrm>
            <a:off x="515" y="762000"/>
            <a:ext cx="12192000" cy="66459"/>
          </a:xfrm>
          <a:custGeom>
            <a:avLst/>
            <a:gdLst/>
            <a:ahLst/>
            <a:cxnLst/>
            <a:rect l="l" t="t" r="r" b="b"/>
            <a:pathLst>
              <a:path w="12192000" h="192404">
                <a:moveTo>
                  <a:pt x="12192000" y="0"/>
                </a:moveTo>
                <a:lnTo>
                  <a:pt x="0" y="0"/>
                </a:lnTo>
                <a:lnTo>
                  <a:pt x="0" y="192024"/>
                </a:lnTo>
                <a:lnTo>
                  <a:pt x="12192000" y="1920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/>
          <p:cNvSpPr txBox="1">
            <a:spLocks/>
          </p:cNvSpPr>
          <p:nvPr/>
        </p:nvSpPr>
        <p:spPr>
          <a:xfrm>
            <a:off x="76200" y="6654712"/>
            <a:ext cx="1203960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250" b="1" i="0">
                <a:solidFill>
                  <a:srgbClr val="003366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1000" dirty="0"/>
              <a:t>Dr. M Malook Rind                                                                                                                Information Security</a:t>
            </a:r>
            <a:r>
              <a:rPr lang="en-US" sz="1000" spc="-10" dirty="0" smtClean="0"/>
              <a:t>  </a:t>
            </a:r>
            <a:r>
              <a:rPr lang="en-US" sz="1000" dirty="0" smtClean="0"/>
              <a:t>                                                                                                                                                  Lecture 7          </a:t>
            </a:r>
            <a:endParaRPr lang="en-US" sz="1000" dirty="0"/>
          </a:p>
        </p:txBody>
      </p:sp>
      <p:sp>
        <p:nvSpPr>
          <p:cNvPr id="3" name="Rectangle 2"/>
          <p:cNvSpPr/>
          <p:nvPr/>
        </p:nvSpPr>
        <p:spPr>
          <a:xfrm>
            <a:off x="76200" y="838200"/>
            <a:ext cx="11963400" cy="5801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8" indent="-342900" algn="l" rtl="0">
              <a:spcBef>
                <a:spcPts val="600"/>
              </a:spcBef>
              <a:buFontTx/>
              <a:buChar char="-"/>
              <a:defRPr/>
            </a:pPr>
            <a:r>
              <a:rPr lang="en-US" sz="2200" dirty="0">
                <a:solidFill>
                  <a:prstClr val="black"/>
                </a:solidFill>
                <a:latin typeface="+mn-lt"/>
                <a:ea typeface="+mn-ea"/>
                <a:cs typeface="Times New Roman"/>
              </a:rPr>
              <a:t>One common vulnerability that allows threat actors to compromise a PKI is improper certificate and key management. </a:t>
            </a:r>
            <a:endParaRPr lang="en-US" sz="2200" dirty="0" smtClean="0">
              <a:solidFill>
                <a:prstClr val="black"/>
              </a:solidFill>
              <a:latin typeface="+mn-lt"/>
              <a:ea typeface="+mn-ea"/>
              <a:cs typeface="Times New Roman"/>
            </a:endParaRPr>
          </a:p>
          <a:p>
            <a:pPr marL="342900" lvl="8" indent="-342900" algn="l" rtl="0">
              <a:spcBef>
                <a:spcPts val="600"/>
              </a:spcBef>
              <a:buFontTx/>
              <a:buChar char="-"/>
              <a:defRPr/>
            </a:pPr>
            <a:r>
              <a:rPr lang="en-US" sz="2200" dirty="0" smtClean="0">
                <a:solidFill>
                  <a:prstClr val="black"/>
                </a:solidFill>
                <a:latin typeface="+mn-lt"/>
                <a:ea typeface="+mn-ea"/>
                <a:cs typeface="Times New Roman"/>
              </a:rPr>
              <a:t>Because </a:t>
            </a:r>
            <a:r>
              <a:rPr lang="en-US" sz="2200" dirty="0">
                <a:solidFill>
                  <a:prstClr val="black"/>
                </a:solidFill>
                <a:latin typeface="+mn-lt"/>
                <a:ea typeface="+mn-ea"/>
                <a:cs typeface="Times New Roman"/>
              </a:rPr>
              <a:t>keys form the foundation of PKI systems, they must be carefully managed</a:t>
            </a:r>
            <a:r>
              <a:rPr lang="en-US" sz="2200" dirty="0" smtClean="0">
                <a:solidFill>
                  <a:prstClr val="black"/>
                </a:solidFill>
                <a:latin typeface="+mn-lt"/>
                <a:ea typeface="+mn-ea"/>
                <a:cs typeface="Times New Roman"/>
              </a:rPr>
              <a:t>.</a:t>
            </a:r>
          </a:p>
          <a:p>
            <a:pPr marL="342900" lvl="8" indent="-342900" algn="l" rtl="0">
              <a:spcBef>
                <a:spcPts val="600"/>
              </a:spcBef>
              <a:buFontTx/>
              <a:buChar char="-"/>
              <a:defRPr/>
            </a:pPr>
            <a:r>
              <a:rPr lang="en-US" sz="2200" dirty="0" smtClean="0">
                <a:solidFill>
                  <a:prstClr val="black"/>
                </a:solidFill>
                <a:latin typeface="+mn-lt"/>
                <a:ea typeface="+mn-ea"/>
                <a:cs typeface="Times New Roman"/>
              </a:rPr>
              <a:t> </a:t>
            </a:r>
            <a:r>
              <a:rPr lang="en-US" sz="2200" dirty="0">
                <a:solidFill>
                  <a:prstClr val="black"/>
                </a:solidFill>
                <a:latin typeface="+mn-lt"/>
                <a:ea typeface="+mn-ea"/>
                <a:cs typeface="Times New Roman"/>
              </a:rPr>
              <a:t>Proper key management includes key storage, key usage, and key handling procedures.</a:t>
            </a:r>
          </a:p>
          <a:p>
            <a:pPr lvl="8" algn="l" rtl="0">
              <a:spcBef>
                <a:spcPts val="1200"/>
              </a:spcBef>
              <a:spcAft>
                <a:spcPts val="600"/>
              </a:spcAft>
              <a:defRPr/>
            </a:pPr>
            <a:r>
              <a:rPr lang="en-US" b="1" dirty="0">
                <a:solidFill>
                  <a:srgbClr val="0070C0"/>
                </a:solidFill>
                <a:latin typeface="+mn-lt"/>
              </a:rPr>
              <a:t>      Key Storage</a:t>
            </a:r>
          </a:p>
          <a:p>
            <a:pPr marL="914400" lvl="8" indent="-285750" algn="l" rtl="0">
              <a:spcBef>
                <a:spcPts val="575"/>
              </a:spcBef>
              <a:buFont typeface="Arial" panose="020B0604020202020204" pitchFamily="34" charset="0"/>
              <a:buChar char="•"/>
              <a:defRPr/>
            </a:pPr>
            <a:r>
              <a:rPr lang="en-US" i="1" dirty="0" smtClean="0">
                <a:solidFill>
                  <a:srgbClr val="00B050"/>
                </a:solidFill>
                <a:latin typeface="Calibri"/>
                <a:cs typeface="Times New Roman"/>
              </a:rPr>
              <a:t>Public </a:t>
            </a:r>
            <a:r>
              <a:rPr lang="en-US" i="1" dirty="0">
                <a:solidFill>
                  <a:srgbClr val="00B050"/>
                </a:solidFill>
                <a:latin typeface="Calibri"/>
                <a:cs typeface="Times New Roman"/>
              </a:rPr>
              <a:t>keys can be stored by embedding them within </a:t>
            </a:r>
            <a:r>
              <a:rPr lang="en-US" i="1" dirty="0" smtClean="0">
                <a:solidFill>
                  <a:srgbClr val="00B050"/>
                </a:solidFill>
                <a:latin typeface="Calibri"/>
                <a:cs typeface="Times New Roman"/>
              </a:rPr>
              <a:t>digital certificates</a:t>
            </a:r>
            <a:r>
              <a:rPr lang="en-US" i="1" dirty="0">
                <a:solidFill>
                  <a:srgbClr val="00B050"/>
                </a:solidFill>
                <a:latin typeface="Calibri"/>
                <a:cs typeface="Times New Roman"/>
              </a:rPr>
              <a:t>, </a:t>
            </a:r>
            <a:r>
              <a:rPr lang="en-US" i="1" dirty="0" smtClean="0">
                <a:solidFill>
                  <a:srgbClr val="00B050"/>
                </a:solidFill>
                <a:latin typeface="Calibri"/>
                <a:cs typeface="Times New Roman"/>
              </a:rPr>
              <a:t>while </a:t>
            </a:r>
            <a:r>
              <a:rPr lang="en-US" i="1" dirty="0">
                <a:solidFill>
                  <a:srgbClr val="00B050"/>
                </a:solidFill>
                <a:latin typeface="Calibri"/>
                <a:cs typeface="Times New Roman"/>
              </a:rPr>
              <a:t>private keys can be stored on the user’s local system</a:t>
            </a:r>
            <a:r>
              <a:rPr lang="en-US" i="1" dirty="0" smtClean="0">
                <a:solidFill>
                  <a:srgbClr val="00B050"/>
                </a:solidFill>
                <a:latin typeface="Calibri"/>
                <a:cs typeface="Times New Roman"/>
              </a:rPr>
              <a:t>.</a:t>
            </a:r>
          </a:p>
          <a:p>
            <a:pPr marL="914400" lvl="8" indent="-285750" algn="l" rtl="0">
              <a:spcBef>
                <a:spcPts val="575"/>
              </a:spcBef>
              <a:buFont typeface="Arial" panose="020B0604020202020204" pitchFamily="34" charset="0"/>
              <a:buChar char="•"/>
              <a:defRPr/>
            </a:pPr>
            <a:r>
              <a:rPr lang="en-US" i="1" dirty="0">
                <a:solidFill>
                  <a:srgbClr val="00B050"/>
                </a:solidFill>
                <a:latin typeface="Calibri"/>
                <a:cs typeface="Times New Roman"/>
              </a:rPr>
              <a:t>storing public keys, special CA root </a:t>
            </a:r>
            <a:r>
              <a:rPr lang="en-US" i="1" dirty="0" smtClean="0">
                <a:solidFill>
                  <a:srgbClr val="00B050"/>
                </a:solidFill>
                <a:latin typeface="Calibri"/>
                <a:cs typeface="Times New Roman"/>
              </a:rPr>
              <a:t>and intermediate </a:t>
            </a:r>
            <a:r>
              <a:rPr lang="en-US" i="1" dirty="0">
                <a:solidFill>
                  <a:srgbClr val="00B050"/>
                </a:solidFill>
                <a:latin typeface="Calibri"/>
                <a:cs typeface="Times New Roman"/>
              </a:rPr>
              <a:t>CA hardware devices can be </a:t>
            </a:r>
            <a:r>
              <a:rPr lang="en-US" i="1" dirty="0" smtClean="0">
                <a:solidFill>
                  <a:srgbClr val="00B050"/>
                </a:solidFill>
                <a:latin typeface="Calibri"/>
                <a:cs typeface="Times New Roman"/>
              </a:rPr>
              <a:t>used.</a:t>
            </a:r>
            <a:endParaRPr lang="en-US" i="1" dirty="0">
              <a:solidFill>
                <a:srgbClr val="00B050"/>
              </a:solidFill>
              <a:latin typeface="Calibri"/>
              <a:cs typeface="Times New Roman"/>
            </a:endParaRPr>
          </a:p>
          <a:p>
            <a:pPr marR="0" lvl="8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b="1" dirty="0" smtClean="0">
                <a:solidFill>
                  <a:srgbClr val="0070C0"/>
                </a:solidFill>
                <a:latin typeface="+mn-lt"/>
              </a:rPr>
              <a:t>      </a:t>
            </a:r>
            <a:r>
              <a:rPr lang="en-US" b="1" dirty="0">
                <a:solidFill>
                  <a:srgbClr val="0070C0"/>
                </a:solidFill>
                <a:latin typeface="+mn-lt"/>
              </a:rPr>
              <a:t>Key Usage</a:t>
            </a:r>
          </a:p>
          <a:p>
            <a:pPr marL="914400" marR="0" lvl="8" indent="-285750" algn="l" defTabSz="914400" rtl="0" eaLnBrk="1" fontAlgn="auto" latinLnBrk="0" hangingPunct="1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i="1" dirty="0" smtClean="0">
                <a:solidFill>
                  <a:srgbClr val="00B050"/>
                </a:solidFill>
                <a:latin typeface="Calibri"/>
                <a:cs typeface="Times New Roman"/>
              </a:rPr>
              <a:t>If </a:t>
            </a:r>
            <a:r>
              <a:rPr lang="en-US" i="1" dirty="0">
                <a:solidFill>
                  <a:srgbClr val="00B050"/>
                </a:solidFill>
                <a:latin typeface="Calibri"/>
                <a:cs typeface="Times New Roman"/>
              </a:rPr>
              <a:t>more security is needed than a single set of public and private keys, multiple pairs of dual keys can be created. </a:t>
            </a:r>
            <a:endParaRPr lang="en-US" i="1" dirty="0" smtClean="0">
              <a:solidFill>
                <a:srgbClr val="00B050"/>
              </a:solidFill>
              <a:latin typeface="Calibri"/>
              <a:cs typeface="Times New Roman"/>
            </a:endParaRPr>
          </a:p>
          <a:p>
            <a:pPr marL="914400" marR="0" lvl="8" indent="-285750" algn="l" defTabSz="914400" rtl="0" eaLnBrk="1" fontAlgn="auto" latinLnBrk="0" hangingPunct="1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i="1" dirty="0" smtClean="0">
                <a:solidFill>
                  <a:srgbClr val="00B050"/>
                </a:solidFill>
                <a:latin typeface="Calibri"/>
                <a:cs typeface="Times New Roman"/>
              </a:rPr>
              <a:t>One pair </a:t>
            </a:r>
            <a:r>
              <a:rPr lang="en-US" i="1" dirty="0">
                <a:solidFill>
                  <a:srgbClr val="00B050"/>
                </a:solidFill>
                <a:latin typeface="Calibri"/>
                <a:cs typeface="Times New Roman"/>
              </a:rPr>
              <a:t>of keys may be used to encrypt information, and the public key can be backed up to another location</a:t>
            </a:r>
            <a:r>
              <a:rPr lang="en-US" i="1" dirty="0" smtClean="0">
                <a:solidFill>
                  <a:srgbClr val="00B050"/>
                </a:solidFill>
                <a:latin typeface="Calibri"/>
                <a:cs typeface="Times New Roman"/>
              </a:rPr>
              <a:t>.</a:t>
            </a:r>
          </a:p>
          <a:p>
            <a:pPr marL="914400" marR="0" lvl="8" indent="-285750" algn="l" defTabSz="914400" rtl="0" eaLnBrk="1" fontAlgn="auto" latinLnBrk="0" hangingPunct="1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i="1" dirty="0" smtClean="0">
                <a:solidFill>
                  <a:srgbClr val="00B050"/>
                </a:solidFill>
                <a:latin typeface="Calibri"/>
                <a:cs typeface="Times New Roman"/>
              </a:rPr>
              <a:t>The second pair </a:t>
            </a:r>
            <a:r>
              <a:rPr lang="en-US" i="1" dirty="0">
                <a:solidFill>
                  <a:srgbClr val="00B050"/>
                </a:solidFill>
                <a:latin typeface="Calibri"/>
                <a:cs typeface="Times New Roman"/>
              </a:rPr>
              <a:t>would be used only for digital signatures, and the public key in that pair would never be backed up</a:t>
            </a:r>
          </a:p>
          <a:p>
            <a:pPr lvl="8" algn="l" rtl="0">
              <a:spcBef>
                <a:spcPts val="1200"/>
              </a:spcBef>
              <a:spcAft>
                <a:spcPts val="600"/>
              </a:spcAft>
              <a:defRPr/>
            </a:pPr>
            <a:r>
              <a:rPr lang="en-US" b="1" dirty="0">
                <a:solidFill>
                  <a:srgbClr val="0070C0"/>
                </a:solidFill>
                <a:latin typeface="+mn-lt"/>
              </a:rPr>
              <a:t>      Key Handling Procedures</a:t>
            </a:r>
          </a:p>
          <a:p>
            <a:pPr marL="914400" lvl="8" indent="-285750" algn="l" rtl="0">
              <a:spcBef>
                <a:spcPts val="575"/>
              </a:spcBef>
              <a:buFont typeface="Arial" panose="020B0604020202020204" pitchFamily="34" charset="0"/>
              <a:buChar char="•"/>
              <a:defRPr/>
            </a:pPr>
            <a:r>
              <a:rPr lang="en-US" i="1" dirty="0" smtClean="0">
                <a:solidFill>
                  <a:srgbClr val="00B050"/>
                </a:solidFill>
                <a:latin typeface="Calibri"/>
                <a:cs typeface="Times New Roman"/>
              </a:rPr>
              <a:t>At this stage, different mechanisms such as Key Escrow, Expiration, Revocation, Recovery, suspension, and </a:t>
            </a:r>
            <a:r>
              <a:rPr lang="en-US" i="1" dirty="0" err="1" smtClean="0">
                <a:solidFill>
                  <a:srgbClr val="00B050"/>
                </a:solidFill>
                <a:latin typeface="Calibri"/>
                <a:cs typeface="Times New Roman"/>
              </a:rPr>
              <a:t>destrution</a:t>
            </a:r>
            <a:r>
              <a:rPr lang="en-US" i="1" dirty="0" smtClean="0">
                <a:solidFill>
                  <a:srgbClr val="00B050"/>
                </a:solidFill>
                <a:latin typeface="Calibri"/>
                <a:cs typeface="Times New Roman"/>
              </a:rPr>
              <a:t> are implemented. </a:t>
            </a:r>
            <a:endParaRPr lang="en-US" i="1" dirty="0">
              <a:solidFill>
                <a:srgbClr val="00B050"/>
              </a:solidFill>
              <a:latin typeface="+mn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1952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" y="6629400"/>
            <a:ext cx="12039600" cy="192024"/>
          </a:xfrm>
          <a:custGeom>
            <a:avLst/>
            <a:gdLst/>
            <a:ahLst/>
            <a:cxnLst/>
            <a:rect l="l" t="t" r="r" b="b"/>
            <a:pathLst>
              <a:path w="12192000" h="192404">
                <a:moveTo>
                  <a:pt x="12192000" y="0"/>
                </a:moveTo>
                <a:lnTo>
                  <a:pt x="0" y="0"/>
                </a:lnTo>
                <a:lnTo>
                  <a:pt x="0" y="192024"/>
                </a:lnTo>
                <a:lnTo>
                  <a:pt x="12192000" y="1920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CCD6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title"/>
          </p:nvPr>
        </p:nvSpPr>
        <p:spPr>
          <a:xfrm>
            <a:off x="152400" y="310634"/>
            <a:ext cx="6286500" cy="369332"/>
          </a:xfrm>
          <a:noFill/>
        </p:spPr>
        <p:txBody>
          <a:bodyPr/>
          <a:lstStyle/>
          <a:p>
            <a:r>
              <a:rPr lang="en-US" sz="2400" dirty="0"/>
              <a:t>Cryptographic Protocols</a:t>
            </a:r>
          </a:p>
        </p:txBody>
      </p:sp>
      <p:sp>
        <p:nvSpPr>
          <p:cNvPr id="8" name="object 2"/>
          <p:cNvSpPr/>
          <p:nvPr/>
        </p:nvSpPr>
        <p:spPr>
          <a:xfrm>
            <a:off x="515" y="762000"/>
            <a:ext cx="12192000" cy="66459"/>
          </a:xfrm>
          <a:custGeom>
            <a:avLst/>
            <a:gdLst/>
            <a:ahLst/>
            <a:cxnLst/>
            <a:rect l="l" t="t" r="r" b="b"/>
            <a:pathLst>
              <a:path w="12192000" h="192404">
                <a:moveTo>
                  <a:pt x="12192000" y="0"/>
                </a:moveTo>
                <a:lnTo>
                  <a:pt x="0" y="0"/>
                </a:lnTo>
                <a:lnTo>
                  <a:pt x="0" y="192024"/>
                </a:lnTo>
                <a:lnTo>
                  <a:pt x="12192000" y="1920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/>
          <p:cNvSpPr txBox="1">
            <a:spLocks/>
          </p:cNvSpPr>
          <p:nvPr/>
        </p:nvSpPr>
        <p:spPr>
          <a:xfrm>
            <a:off x="76200" y="6654712"/>
            <a:ext cx="1203960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250" b="1" i="0">
                <a:solidFill>
                  <a:srgbClr val="003366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1000" dirty="0"/>
              <a:t>Dr. M Malook Rind                                                                                                                Information Security</a:t>
            </a:r>
            <a:r>
              <a:rPr lang="en-US" sz="1000" spc="-10" dirty="0" smtClean="0"/>
              <a:t>  </a:t>
            </a:r>
            <a:r>
              <a:rPr lang="en-US" sz="1000" dirty="0" smtClean="0"/>
              <a:t>                                                                                                                                                  Lecture 7          </a:t>
            </a:r>
            <a:endParaRPr lang="en-US" sz="1000" dirty="0"/>
          </a:p>
        </p:txBody>
      </p:sp>
      <p:sp>
        <p:nvSpPr>
          <p:cNvPr id="3" name="Rectangle 2"/>
          <p:cNvSpPr/>
          <p:nvPr/>
        </p:nvSpPr>
        <p:spPr>
          <a:xfrm>
            <a:off x="76200" y="838200"/>
            <a:ext cx="11963400" cy="5432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8" indent="-34290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2200" dirty="0">
                <a:solidFill>
                  <a:prstClr val="black"/>
                </a:solidFill>
                <a:latin typeface="+mn-lt"/>
                <a:ea typeface="+mn-ea"/>
                <a:cs typeface="Times New Roman"/>
              </a:rPr>
              <a:t>In addition to protecting data in processing and at rest, cryptographic algorithms are most often used to protect data in transit or motion across a network</a:t>
            </a:r>
            <a:r>
              <a:rPr lang="en-US" sz="2200" dirty="0" smtClean="0">
                <a:solidFill>
                  <a:prstClr val="black"/>
                </a:solidFill>
                <a:latin typeface="+mn-lt"/>
                <a:ea typeface="+mn-ea"/>
                <a:cs typeface="Times New Roman"/>
              </a:rPr>
              <a:t>.</a:t>
            </a:r>
          </a:p>
          <a:p>
            <a:pPr marL="342900" marR="0" lvl="8" indent="-34290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2200" dirty="0">
                <a:solidFill>
                  <a:prstClr val="black"/>
                </a:solidFill>
                <a:latin typeface="+mn-lt"/>
                <a:ea typeface="+mn-ea"/>
                <a:cs typeface="Times New Roman"/>
              </a:rPr>
              <a:t>When cryptographic algorithms are used in networks, they </a:t>
            </a:r>
            <a:r>
              <a:rPr lang="en-US" sz="2200" dirty="0" smtClean="0">
                <a:solidFill>
                  <a:prstClr val="black"/>
                </a:solidFill>
                <a:latin typeface="+mn-lt"/>
                <a:ea typeface="+mn-ea"/>
                <a:cs typeface="Times New Roman"/>
              </a:rPr>
              <a:t>are sometimes </a:t>
            </a:r>
            <a:r>
              <a:rPr lang="en-US" sz="2200" dirty="0">
                <a:solidFill>
                  <a:prstClr val="black"/>
                </a:solidFill>
                <a:latin typeface="+mn-lt"/>
                <a:ea typeface="+mn-ea"/>
                <a:cs typeface="Times New Roman"/>
              </a:rPr>
              <a:t>called </a:t>
            </a:r>
            <a:r>
              <a:rPr lang="en-US" sz="2200" b="1" i="1" dirty="0">
                <a:solidFill>
                  <a:prstClr val="black"/>
                </a:solidFill>
                <a:latin typeface="+mn-lt"/>
                <a:ea typeface="+mn-ea"/>
                <a:cs typeface="Times New Roman"/>
              </a:rPr>
              <a:t>cryptographic protocols</a:t>
            </a:r>
            <a:r>
              <a:rPr lang="en-US" sz="2200" dirty="0" smtClean="0">
                <a:solidFill>
                  <a:prstClr val="black"/>
                </a:solidFill>
                <a:latin typeface="+mn-lt"/>
                <a:ea typeface="+mn-ea"/>
                <a:cs typeface="Times New Roman"/>
              </a:rPr>
              <a:t>.</a:t>
            </a:r>
          </a:p>
          <a:p>
            <a:pPr marL="342900" marR="0" lvl="8" indent="-34290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2200" dirty="0" smtClean="0">
                <a:solidFill>
                  <a:prstClr val="black"/>
                </a:solidFill>
                <a:latin typeface="+mn-lt"/>
                <a:ea typeface="+mn-ea"/>
                <a:cs typeface="Times New Roman"/>
              </a:rPr>
              <a:t> </a:t>
            </a:r>
            <a:r>
              <a:rPr lang="en-US" sz="2200" dirty="0">
                <a:solidFill>
                  <a:prstClr val="black"/>
                </a:solidFill>
                <a:latin typeface="+mn-lt"/>
                <a:ea typeface="+mn-ea"/>
                <a:cs typeface="Times New Roman"/>
              </a:rPr>
              <a:t>The most common cryptographic protocols </a:t>
            </a:r>
            <a:r>
              <a:rPr lang="en-US" sz="2200" dirty="0" smtClean="0">
                <a:solidFill>
                  <a:prstClr val="black"/>
                </a:solidFill>
                <a:latin typeface="+mn-lt"/>
                <a:ea typeface="+mn-ea"/>
                <a:cs typeface="Times New Roman"/>
              </a:rPr>
              <a:t>include:</a:t>
            </a:r>
            <a:endParaRPr lang="en-US" sz="2200" dirty="0">
              <a:solidFill>
                <a:prstClr val="black"/>
              </a:solidFill>
              <a:latin typeface="+mn-lt"/>
              <a:ea typeface="+mn-ea"/>
              <a:cs typeface="Times New Roman"/>
            </a:endParaRPr>
          </a:p>
          <a:p>
            <a:pPr lvl="8" algn="l" rtl="0">
              <a:spcBef>
                <a:spcPts val="1200"/>
              </a:spcBef>
              <a:spcAft>
                <a:spcPts val="600"/>
              </a:spcAft>
              <a:defRPr/>
            </a:pPr>
            <a:r>
              <a:rPr lang="en-US" b="1" dirty="0" smtClean="0">
                <a:solidFill>
                  <a:srgbClr val="0070C0"/>
                </a:solidFill>
                <a:latin typeface="+mn-lt"/>
              </a:rPr>
              <a:t>        Secure </a:t>
            </a:r>
            <a:r>
              <a:rPr lang="en-US" b="1" dirty="0">
                <a:solidFill>
                  <a:srgbClr val="0070C0"/>
                </a:solidFill>
                <a:latin typeface="+mn-lt"/>
              </a:rPr>
              <a:t>Sockets Layer (SSL)</a:t>
            </a:r>
          </a:p>
          <a:p>
            <a:pPr marL="914400" marR="0" lvl="8" indent="-285750" algn="l" defTabSz="914400" rtl="0" eaLnBrk="1" fontAlgn="auto" latinLnBrk="0" hangingPunct="1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i="1" dirty="0" smtClean="0">
                <a:solidFill>
                  <a:srgbClr val="00B050"/>
                </a:solidFill>
                <a:latin typeface="Calibri"/>
                <a:cs typeface="Times New Roman"/>
              </a:rPr>
              <a:t>One </a:t>
            </a:r>
            <a:r>
              <a:rPr lang="en-US" i="1" dirty="0">
                <a:solidFill>
                  <a:srgbClr val="00B050"/>
                </a:solidFill>
                <a:latin typeface="Calibri"/>
                <a:cs typeface="Times New Roman"/>
              </a:rPr>
              <a:t>of the early and most widespread cryptographic protocols </a:t>
            </a:r>
            <a:r>
              <a:rPr lang="en-US" i="1" dirty="0" smtClean="0">
                <a:solidFill>
                  <a:srgbClr val="00B050"/>
                </a:solidFill>
                <a:latin typeface="Calibri"/>
                <a:cs typeface="Times New Roman"/>
              </a:rPr>
              <a:t>developed by </a:t>
            </a:r>
            <a:r>
              <a:rPr lang="en-US" i="1" dirty="0">
                <a:solidFill>
                  <a:srgbClr val="00B050"/>
                </a:solidFill>
                <a:latin typeface="Calibri"/>
                <a:cs typeface="Times New Roman"/>
              </a:rPr>
              <a:t>Netscape in </a:t>
            </a:r>
            <a:r>
              <a:rPr lang="en-US" i="1" dirty="0" smtClean="0">
                <a:solidFill>
                  <a:srgbClr val="00B050"/>
                </a:solidFill>
                <a:latin typeface="Calibri"/>
                <a:cs typeface="Times New Roman"/>
              </a:rPr>
              <a:t>1994.</a:t>
            </a:r>
          </a:p>
          <a:p>
            <a:pPr marL="914400" marR="0" lvl="8" indent="-285750" algn="l" defTabSz="914400" rtl="0" eaLnBrk="1" fontAlgn="auto" latinLnBrk="0" hangingPunct="1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i="1" dirty="0">
                <a:solidFill>
                  <a:srgbClr val="00B050"/>
                </a:solidFill>
                <a:latin typeface="Calibri"/>
                <a:cs typeface="Times New Roman"/>
              </a:rPr>
              <a:t>The design goal </a:t>
            </a:r>
            <a:r>
              <a:rPr lang="en-US" i="1" dirty="0" smtClean="0">
                <a:solidFill>
                  <a:srgbClr val="00B050"/>
                </a:solidFill>
                <a:latin typeface="Calibri"/>
                <a:cs typeface="Times New Roman"/>
              </a:rPr>
              <a:t>was to create </a:t>
            </a:r>
            <a:r>
              <a:rPr lang="en-US" i="1" dirty="0">
                <a:solidFill>
                  <a:srgbClr val="00B050"/>
                </a:solidFill>
                <a:latin typeface="Calibri"/>
                <a:cs typeface="Times New Roman"/>
              </a:rPr>
              <a:t>an encrypted data path between a client and a </a:t>
            </a:r>
            <a:r>
              <a:rPr lang="en-US" i="1" dirty="0" smtClean="0">
                <a:solidFill>
                  <a:srgbClr val="00B050"/>
                </a:solidFill>
                <a:latin typeface="Calibri"/>
                <a:cs typeface="Times New Roman"/>
              </a:rPr>
              <a:t>server.</a:t>
            </a:r>
            <a:endParaRPr lang="en-US" i="1" dirty="0">
              <a:solidFill>
                <a:srgbClr val="00B050"/>
              </a:solidFill>
              <a:latin typeface="Calibri"/>
              <a:cs typeface="Times New Roman"/>
            </a:endParaRPr>
          </a:p>
          <a:p>
            <a:pPr marL="914400" marR="0" lvl="8" indent="-285750" algn="l" defTabSz="914400" rtl="0" eaLnBrk="1" fontAlgn="auto" latinLnBrk="0" hangingPunct="1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i="1" dirty="0">
                <a:solidFill>
                  <a:srgbClr val="00B050"/>
                </a:solidFill>
                <a:latin typeface="Calibri"/>
                <a:cs typeface="Times New Roman"/>
              </a:rPr>
              <a:t>The current version of SSL is Version 3.0. </a:t>
            </a:r>
            <a:endParaRPr lang="en-US" i="1" dirty="0" smtClean="0">
              <a:solidFill>
                <a:srgbClr val="00B050"/>
              </a:solidFill>
              <a:latin typeface="Calibri"/>
              <a:cs typeface="Times New Roman"/>
            </a:endParaRPr>
          </a:p>
          <a:p>
            <a:pPr marL="914400" marR="0" lvl="8" indent="-285750" algn="l" defTabSz="914400" rtl="0" eaLnBrk="1" fontAlgn="auto" latinLnBrk="0" hangingPunct="1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i="1" dirty="0" smtClean="0">
                <a:solidFill>
                  <a:srgbClr val="00B050"/>
                </a:solidFill>
                <a:latin typeface="Calibri"/>
                <a:cs typeface="Times New Roman"/>
              </a:rPr>
              <a:t>The way SSL </a:t>
            </a:r>
            <a:r>
              <a:rPr lang="en-US" i="1" dirty="0">
                <a:solidFill>
                  <a:srgbClr val="00B050"/>
                </a:solidFill>
                <a:latin typeface="Calibri"/>
                <a:cs typeface="Times New Roman"/>
              </a:rPr>
              <a:t>functions has left it vulnerable to </a:t>
            </a:r>
            <a:r>
              <a:rPr lang="en-US" i="1" dirty="0" smtClean="0">
                <a:solidFill>
                  <a:srgbClr val="00B050"/>
                </a:solidFill>
                <a:latin typeface="Calibri"/>
                <a:cs typeface="Times New Roman"/>
              </a:rPr>
              <a:t>attack.</a:t>
            </a:r>
            <a:endParaRPr lang="en-US" i="1" dirty="0">
              <a:solidFill>
                <a:srgbClr val="00B050"/>
              </a:solidFill>
              <a:latin typeface="Calibri"/>
              <a:cs typeface="Times New Roman"/>
            </a:endParaRPr>
          </a:p>
          <a:p>
            <a:pPr marR="0" lvl="8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b="1" dirty="0" smtClean="0">
                <a:solidFill>
                  <a:srgbClr val="0070C0"/>
                </a:solidFill>
                <a:latin typeface="+mn-lt"/>
              </a:rPr>
              <a:t>       Transport </a:t>
            </a:r>
            <a:r>
              <a:rPr lang="en-US" b="1" dirty="0">
                <a:solidFill>
                  <a:srgbClr val="0070C0"/>
                </a:solidFill>
                <a:latin typeface="+mn-lt"/>
              </a:rPr>
              <a:t>Layer Security (TLS)</a:t>
            </a:r>
          </a:p>
          <a:p>
            <a:pPr marL="914400" lvl="8" indent="-285750" algn="l" rtl="0">
              <a:spcBef>
                <a:spcPts val="575"/>
              </a:spcBef>
              <a:buFont typeface="Arial" panose="020B0604020202020204" pitchFamily="34" charset="0"/>
              <a:buChar char="•"/>
              <a:defRPr/>
            </a:pPr>
            <a:r>
              <a:rPr lang="en-US" i="1" dirty="0" smtClean="0">
                <a:solidFill>
                  <a:srgbClr val="00B050"/>
                </a:solidFill>
                <a:latin typeface="Calibri"/>
                <a:cs typeface="Times New Roman"/>
              </a:rPr>
              <a:t>is </a:t>
            </a:r>
            <a:r>
              <a:rPr lang="en-US" i="1" dirty="0">
                <a:solidFill>
                  <a:srgbClr val="00B050"/>
                </a:solidFill>
                <a:latin typeface="Calibri"/>
                <a:cs typeface="Times New Roman"/>
              </a:rPr>
              <a:t>a widespread cryptographic protocol </a:t>
            </a:r>
            <a:r>
              <a:rPr lang="en-US" i="1" dirty="0" smtClean="0">
                <a:solidFill>
                  <a:srgbClr val="00B050"/>
                </a:solidFill>
                <a:latin typeface="Calibri"/>
                <a:cs typeface="Times New Roman"/>
              </a:rPr>
              <a:t>and is </a:t>
            </a:r>
            <a:r>
              <a:rPr lang="en-US" i="1" dirty="0">
                <a:solidFill>
                  <a:srgbClr val="00B050"/>
                </a:solidFill>
                <a:latin typeface="Calibri"/>
                <a:cs typeface="Times New Roman"/>
              </a:rPr>
              <a:t>the replacement for SSL. </a:t>
            </a:r>
            <a:endParaRPr lang="en-US" i="1" dirty="0" smtClean="0">
              <a:solidFill>
                <a:srgbClr val="00B050"/>
              </a:solidFill>
              <a:latin typeface="Calibri"/>
              <a:cs typeface="Times New Roman"/>
            </a:endParaRPr>
          </a:p>
          <a:p>
            <a:pPr marL="914400" lvl="8" indent="-285750" algn="l" rtl="0">
              <a:spcBef>
                <a:spcPts val="575"/>
              </a:spcBef>
              <a:buFont typeface="Arial" panose="020B0604020202020204" pitchFamily="34" charset="0"/>
              <a:buChar char="•"/>
              <a:defRPr/>
            </a:pPr>
            <a:r>
              <a:rPr lang="en-US" i="1" dirty="0" smtClean="0">
                <a:solidFill>
                  <a:srgbClr val="00B050"/>
                </a:solidFill>
                <a:latin typeface="Calibri"/>
                <a:cs typeface="Times New Roman"/>
              </a:rPr>
              <a:t>subsequent </a:t>
            </a:r>
            <a:r>
              <a:rPr lang="en-US" i="1" dirty="0">
                <a:solidFill>
                  <a:srgbClr val="00B050"/>
                </a:solidFill>
                <a:latin typeface="Calibri"/>
                <a:cs typeface="Times New Roman"/>
              </a:rPr>
              <a:t>versions of TLS </a:t>
            </a:r>
            <a:r>
              <a:rPr lang="en-US" i="1" dirty="0" smtClean="0">
                <a:solidFill>
                  <a:srgbClr val="00B050"/>
                </a:solidFill>
                <a:latin typeface="Calibri"/>
                <a:cs typeface="Times New Roman"/>
              </a:rPr>
              <a:t>are significantly </a:t>
            </a:r>
            <a:r>
              <a:rPr lang="en-US" i="1" dirty="0">
                <a:solidFill>
                  <a:srgbClr val="00B050"/>
                </a:solidFill>
                <a:latin typeface="Calibri"/>
                <a:cs typeface="Times New Roman"/>
              </a:rPr>
              <a:t>more secure and address several vulnerabilities in SSL v3.0. </a:t>
            </a:r>
            <a:endParaRPr lang="en-US" i="1" dirty="0" smtClean="0">
              <a:solidFill>
                <a:srgbClr val="00B050"/>
              </a:solidFill>
              <a:latin typeface="Calibri"/>
              <a:cs typeface="Times New Roman"/>
            </a:endParaRPr>
          </a:p>
          <a:p>
            <a:pPr marL="914400" lvl="8" indent="-285750" algn="l" rtl="0">
              <a:spcBef>
                <a:spcPts val="575"/>
              </a:spcBef>
              <a:buFont typeface="Arial" panose="020B0604020202020204" pitchFamily="34" charset="0"/>
              <a:buChar char="•"/>
              <a:defRPr/>
            </a:pPr>
            <a:r>
              <a:rPr lang="en-US" i="1" dirty="0" smtClean="0">
                <a:solidFill>
                  <a:srgbClr val="00B050"/>
                </a:solidFill>
                <a:latin typeface="Calibri"/>
                <a:cs typeface="Times New Roman"/>
              </a:rPr>
              <a:t>The </a:t>
            </a:r>
            <a:r>
              <a:rPr lang="en-US" i="1" dirty="0">
                <a:solidFill>
                  <a:srgbClr val="00B050"/>
                </a:solidFill>
                <a:latin typeface="Calibri"/>
                <a:cs typeface="Times New Roman"/>
              </a:rPr>
              <a:t>current version of TLS is v1.3</a:t>
            </a:r>
            <a:r>
              <a:rPr lang="en-US" i="1" dirty="0" smtClean="0">
                <a:solidFill>
                  <a:srgbClr val="00B050"/>
                </a:solidFill>
                <a:latin typeface="Calibri"/>
                <a:cs typeface="Times New Roman"/>
              </a:rPr>
              <a:t>.</a:t>
            </a:r>
            <a:endParaRPr lang="en-US" i="1" dirty="0">
              <a:solidFill>
                <a:srgbClr val="00B050"/>
              </a:solidFill>
              <a:latin typeface="+mn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2523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" y="6629400"/>
            <a:ext cx="12039600" cy="192024"/>
          </a:xfrm>
          <a:custGeom>
            <a:avLst/>
            <a:gdLst/>
            <a:ahLst/>
            <a:cxnLst/>
            <a:rect l="l" t="t" r="r" b="b"/>
            <a:pathLst>
              <a:path w="12192000" h="192404">
                <a:moveTo>
                  <a:pt x="12192000" y="0"/>
                </a:moveTo>
                <a:lnTo>
                  <a:pt x="0" y="0"/>
                </a:lnTo>
                <a:lnTo>
                  <a:pt x="0" y="192024"/>
                </a:lnTo>
                <a:lnTo>
                  <a:pt x="12192000" y="1920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CCD6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title"/>
          </p:nvPr>
        </p:nvSpPr>
        <p:spPr>
          <a:xfrm>
            <a:off x="152400" y="310634"/>
            <a:ext cx="6286500" cy="369332"/>
          </a:xfrm>
          <a:noFill/>
        </p:spPr>
        <p:txBody>
          <a:bodyPr/>
          <a:lstStyle/>
          <a:p>
            <a:r>
              <a:rPr lang="en-US" sz="2400" dirty="0"/>
              <a:t>Cryptographic Protocols</a:t>
            </a:r>
          </a:p>
        </p:txBody>
      </p:sp>
      <p:sp>
        <p:nvSpPr>
          <p:cNvPr id="8" name="object 2"/>
          <p:cNvSpPr/>
          <p:nvPr/>
        </p:nvSpPr>
        <p:spPr>
          <a:xfrm>
            <a:off x="515" y="762000"/>
            <a:ext cx="12192000" cy="66459"/>
          </a:xfrm>
          <a:custGeom>
            <a:avLst/>
            <a:gdLst/>
            <a:ahLst/>
            <a:cxnLst/>
            <a:rect l="l" t="t" r="r" b="b"/>
            <a:pathLst>
              <a:path w="12192000" h="192404">
                <a:moveTo>
                  <a:pt x="12192000" y="0"/>
                </a:moveTo>
                <a:lnTo>
                  <a:pt x="0" y="0"/>
                </a:lnTo>
                <a:lnTo>
                  <a:pt x="0" y="192024"/>
                </a:lnTo>
                <a:lnTo>
                  <a:pt x="12192000" y="1920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/>
          <p:cNvSpPr txBox="1">
            <a:spLocks/>
          </p:cNvSpPr>
          <p:nvPr/>
        </p:nvSpPr>
        <p:spPr>
          <a:xfrm>
            <a:off x="76200" y="6654712"/>
            <a:ext cx="1203960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250" b="1" i="0">
                <a:solidFill>
                  <a:srgbClr val="003366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1000" dirty="0"/>
              <a:t>Dr. M Malook Rind                                                                                                                Information Security</a:t>
            </a:r>
            <a:r>
              <a:rPr lang="en-US" sz="1000" spc="-10" dirty="0" smtClean="0"/>
              <a:t>  </a:t>
            </a:r>
            <a:r>
              <a:rPr lang="en-US" sz="1000" dirty="0" smtClean="0"/>
              <a:t>                                                                                                                                                  Lecture 7          </a:t>
            </a:r>
            <a:endParaRPr lang="en-US" sz="1000" dirty="0"/>
          </a:p>
        </p:txBody>
      </p:sp>
      <p:sp>
        <p:nvSpPr>
          <p:cNvPr id="3" name="Rectangle 2"/>
          <p:cNvSpPr/>
          <p:nvPr/>
        </p:nvSpPr>
        <p:spPr>
          <a:xfrm>
            <a:off x="76200" y="838200"/>
            <a:ext cx="11963400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8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dirty="0" smtClean="0">
                <a:solidFill>
                  <a:srgbClr val="0070C0"/>
                </a:solidFill>
                <a:latin typeface="+mn-lt"/>
              </a:rPr>
              <a:t>    Secure </a:t>
            </a:r>
            <a:r>
              <a:rPr lang="en-US" b="1" dirty="0">
                <a:solidFill>
                  <a:srgbClr val="0070C0"/>
                </a:solidFill>
                <a:latin typeface="+mn-lt"/>
              </a:rPr>
              <a:t>Shell (SSH)</a:t>
            </a:r>
          </a:p>
          <a:p>
            <a:pPr marL="914400" marR="0" lvl="8" indent="-285750" algn="l" defTabSz="914400" rtl="0" eaLnBrk="1" fontAlgn="auto" latinLnBrk="0" hangingPunct="1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i="1" dirty="0" smtClean="0">
                <a:solidFill>
                  <a:srgbClr val="00B050"/>
                </a:solidFill>
                <a:latin typeface="Calibri"/>
                <a:cs typeface="Times New Roman"/>
              </a:rPr>
              <a:t>is </a:t>
            </a:r>
            <a:r>
              <a:rPr lang="en-US" i="1" dirty="0">
                <a:solidFill>
                  <a:srgbClr val="00B050"/>
                </a:solidFill>
                <a:latin typeface="Calibri"/>
                <a:cs typeface="Times New Roman"/>
              </a:rPr>
              <a:t>an encrypted alternative to the Telnet protocol used to access remote </a:t>
            </a:r>
            <a:r>
              <a:rPr lang="en-US" i="1" dirty="0" smtClean="0">
                <a:solidFill>
                  <a:srgbClr val="00B050"/>
                </a:solidFill>
                <a:latin typeface="Calibri"/>
                <a:cs typeface="Times New Roman"/>
              </a:rPr>
              <a:t>computers.</a:t>
            </a:r>
          </a:p>
          <a:p>
            <a:pPr marL="914400" marR="0" lvl="8" indent="-285750" algn="l" defTabSz="914400" rtl="0" eaLnBrk="1" fontAlgn="auto" latinLnBrk="0" hangingPunct="1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i="1" dirty="0">
                <a:solidFill>
                  <a:srgbClr val="00B050"/>
                </a:solidFill>
                <a:latin typeface="Calibri"/>
                <a:cs typeface="Times New Roman"/>
              </a:rPr>
              <a:t>SSH is </a:t>
            </a:r>
            <a:r>
              <a:rPr lang="en-US" i="1" dirty="0" smtClean="0">
                <a:solidFill>
                  <a:srgbClr val="00B050"/>
                </a:solidFill>
                <a:latin typeface="Calibri"/>
                <a:cs typeface="Times New Roman"/>
              </a:rPr>
              <a:t>actually a </a:t>
            </a:r>
            <a:r>
              <a:rPr lang="en-US" i="1" dirty="0">
                <a:solidFill>
                  <a:srgbClr val="00B050"/>
                </a:solidFill>
                <a:latin typeface="Calibri"/>
                <a:cs typeface="Times New Roman"/>
              </a:rPr>
              <a:t>suite of the three </a:t>
            </a:r>
            <a:r>
              <a:rPr lang="en-US" i="1" dirty="0" smtClean="0">
                <a:solidFill>
                  <a:srgbClr val="00B050"/>
                </a:solidFill>
                <a:latin typeface="Calibri"/>
                <a:cs typeface="Times New Roman"/>
              </a:rPr>
              <a:t>utilities</a:t>
            </a:r>
          </a:p>
          <a:p>
            <a:pPr marL="1188720" indent="-91440" algn="l" rtl="0">
              <a:buFont typeface="Arial" panose="020B0604020202020204" pitchFamily="34" charset="0"/>
              <a:buChar char="•"/>
              <a:defRPr/>
            </a:pPr>
            <a:r>
              <a:rPr lang="en-US" i="1" dirty="0">
                <a:solidFill>
                  <a:srgbClr val="000000"/>
                </a:solidFill>
                <a:latin typeface="Calibri"/>
                <a:cs typeface="Times New Roman"/>
              </a:rPr>
              <a:t>    </a:t>
            </a:r>
            <a:r>
              <a:rPr lang="en-US" i="1" dirty="0" err="1">
                <a:solidFill>
                  <a:srgbClr val="000000"/>
                </a:solidFill>
                <a:latin typeface="Calibri"/>
                <a:cs typeface="Times New Roman"/>
              </a:rPr>
              <a:t>slogin</a:t>
            </a:r>
            <a:r>
              <a:rPr lang="en-US" i="1" dirty="0">
                <a:solidFill>
                  <a:srgbClr val="000000"/>
                </a:solidFill>
                <a:latin typeface="Calibri"/>
                <a:cs typeface="Times New Roman"/>
              </a:rPr>
              <a:t> (secure login to a remote computer), </a:t>
            </a:r>
          </a:p>
          <a:p>
            <a:pPr marL="1188720" indent="-91440" algn="l" rtl="0">
              <a:buFont typeface="Arial" panose="020B0604020202020204" pitchFamily="34" charset="0"/>
              <a:buChar char="•"/>
              <a:defRPr/>
            </a:pPr>
            <a:r>
              <a:rPr lang="en-US" i="1" dirty="0">
                <a:solidFill>
                  <a:srgbClr val="000000"/>
                </a:solidFill>
                <a:latin typeface="Calibri"/>
                <a:cs typeface="Times New Roman"/>
              </a:rPr>
              <a:t>    </a:t>
            </a:r>
            <a:r>
              <a:rPr lang="en-US" i="1" dirty="0" err="1">
                <a:solidFill>
                  <a:srgbClr val="000000"/>
                </a:solidFill>
                <a:latin typeface="Calibri"/>
                <a:cs typeface="Times New Roman"/>
              </a:rPr>
              <a:t>ssh</a:t>
            </a:r>
            <a:r>
              <a:rPr lang="en-US" i="1" dirty="0">
                <a:solidFill>
                  <a:srgbClr val="000000"/>
                </a:solidFill>
                <a:latin typeface="Calibri"/>
                <a:cs typeface="Times New Roman"/>
              </a:rPr>
              <a:t> (execute commands on a remote host without logging in), </a:t>
            </a:r>
          </a:p>
          <a:p>
            <a:pPr marL="1188720" indent="-91440" algn="l" rtl="0">
              <a:buFont typeface="Arial" panose="020B0604020202020204" pitchFamily="34" charset="0"/>
              <a:buChar char="•"/>
              <a:defRPr/>
            </a:pPr>
            <a:r>
              <a:rPr lang="en-US" i="1" dirty="0">
                <a:solidFill>
                  <a:srgbClr val="000000"/>
                </a:solidFill>
                <a:latin typeface="Calibri"/>
                <a:cs typeface="Times New Roman"/>
              </a:rPr>
              <a:t>   </a:t>
            </a:r>
            <a:r>
              <a:rPr lang="en-US" i="1" dirty="0" err="1">
                <a:solidFill>
                  <a:srgbClr val="000000"/>
                </a:solidFill>
                <a:latin typeface="Calibri"/>
                <a:cs typeface="Times New Roman"/>
              </a:rPr>
              <a:t>scp</a:t>
            </a:r>
            <a:r>
              <a:rPr lang="en-US" i="1" dirty="0">
                <a:solidFill>
                  <a:srgbClr val="000000"/>
                </a:solidFill>
                <a:latin typeface="Calibri"/>
                <a:cs typeface="Times New Roman"/>
              </a:rPr>
              <a:t> (copy files between remote computers) that are secure versions of the unsecure UNIX counterpart utilities.</a:t>
            </a:r>
          </a:p>
          <a:p>
            <a:pPr marL="914400" lvl="8" indent="-285750" algn="l" rtl="0">
              <a:spcBef>
                <a:spcPts val="575"/>
              </a:spcBef>
              <a:buFont typeface="Arial" panose="020B0604020202020204" pitchFamily="34" charset="0"/>
              <a:buChar char="•"/>
              <a:defRPr/>
            </a:pPr>
            <a:r>
              <a:rPr lang="en-US" i="1" dirty="0" smtClean="0">
                <a:solidFill>
                  <a:srgbClr val="00B050"/>
                </a:solidFill>
                <a:latin typeface="Calibri"/>
                <a:cs typeface="Times New Roman"/>
              </a:rPr>
              <a:t>Both </a:t>
            </a:r>
            <a:r>
              <a:rPr lang="en-US" i="1" dirty="0">
                <a:solidFill>
                  <a:srgbClr val="00B050"/>
                </a:solidFill>
                <a:latin typeface="Calibri"/>
                <a:cs typeface="Times New Roman"/>
              </a:rPr>
              <a:t>the client and server ends of the connection are authenticated using </a:t>
            </a:r>
            <a:r>
              <a:rPr lang="en-US" i="1" dirty="0" smtClean="0">
                <a:solidFill>
                  <a:srgbClr val="00B050"/>
                </a:solidFill>
                <a:latin typeface="Calibri"/>
                <a:cs typeface="Times New Roman"/>
              </a:rPr>
              <a:t>a digital </a:t>
            </a:r>
            <a:r>
              <a:rPr lang="en-US" i="1" dirty="0">
                <a:solidFill>
                  <a:srgbClr val="00B050"/>
                </a:solidFill>
                <a:latin typeface="Calibri"/>
                <a:cs typeface="Times New Roman"/>
              </a:rPr>
              <a:t>certificate, and passwords are protected by being encrypted. </a:t>
            </a:r>
            <a:endParaRPr lang="en-US" i="1" dirty="0" smtClean="0">
              <a:solidFill>
                <a:srgbClr val="00B050"/>
              </a:solidFill>
              <a:latin typeface="Calibri"/>
              <a:cs typeface="Times New Roman"/>
            </a:endParaRPr>
          </a:p>
          <a:p>
            <a:pPr marL="914400" lvl="8" indent="-285750" algn="l" rtl="0">
              <a:spcBef>
                <a:spcPts val="575"/>
              </a:spcBef>
              <a:buFont typeface="Arial" panose="020B0604020202020204" pitchFamily="34" charset="0"/>
              <a:buChar char="•"/>
              <a:defRPr/>
            </a:pPr>
            <a:r>
              <a:rPr lang="en-US" i="1" dirty="0" smtClean="0">
                <a:solidFill>
                  <a:srgbClr val="00B050"/>
                </a:solidFill>
                <a:latin typeface="Calibri"/>
                <a:cs typeface="Times New Roman"/>
              </a:rPr>
              <a:t>SSH </a:t>
            </a:r>
            <a:r>
              <a:rPr lang="en-US" i="1" dirty="0">
                <a:solidFill>
                  <a:srgbClr val="00B050"/>
                </a:solidFill>
                <a:latin typeface="Calibri"/>
                <a:cs typeface="Times New Roman"/>
              </a:rPr>
              <a:t>can even be used as a tool for </a:t>
            </a:r>
            <a:r>
              <a:rPr lang="en-US" i="1" dirty="0" smtClean="0">
                <a:solidFill>
                  <a:srgbClr val="00B050"/>
                </a:solidFill>
                <a:latin typeface="Calibri"/>
                <a:cs typeface="Times New Roman"/>
              </a:rPr>
              <a:t>secure network </a:t>
            </a:r>
            <a:r>
              <a:rPr lang="en-US" i="1" dirty="0">
                <a:solidFill>
                  <a:srgbClr val="00B050"/>
                </a:solidFill>
                <a:latin typeface="Calibri"/>
                <a:cs typeface="Times New Roman"/>
              </a:rPr>
              <a:t>backups.</a:t>
            </a:r>
          </a:p>
          <a:p>
            <a:pPr marR="0" lvl="8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b="1" dirty="0" smtClean="0">
                <a:solidFill>
                  <a:srgbClr val="0070C0"/>
                </a:solidFill>
                <a:latin typeface="+mn-lt"/>
              </a:rPr>
              <a:t>       Hypertext </a:t>
            </a:r>
            <a:r>
              <a:rPr lang="en-US" b="1" dirty="0">
                <a:solidFill>
                  <a:srgbClr val="0070C0"/>
                </a:solidFill>
                <a:latin typeface="+mn-lt"/>
              </a:rPr>
              <a:t>Transport Protocol Secure (HTTPS)</a:t>
            </a:r>
          </a:p>
          <a:p>
            <a:pPr marL="914400" lvl="8" indent="-285750" algn="l" rtl="0">
              <a:spcBef>
                <a:spcPts val="575"/>
              </a:spcBef>
              <a:buFont typeface="Arial" panose="020B0604020202020204" pitchFamily="34" charset="0"/>
              <a:buChar char="•"/>
              <a:defRPr/>
            </a:pPr>
            <a:r>
              <a:rPr lang="en-US" i="1" dirty="0" smtClean="0">
                <a:solidFill>
                  <a:srgbClr val="00B050"/>
                </a:solidFill>
                <a:latin typeface="Calibri"/>
                <a:cs typeface="Times New Roman"/>
              </a:rPr>
              <a:t>One </a:t>
            </a:r>
            <a:r>
              <a:rPr lang="en-US" i="1" dirty="0">
                <a:solidFill>
                  <a:srgbClr val="00B050"/>
                </a:solidFill>
                <a:latin typeface="Calibri"/>
                <a:cs typeface="Times New Roman"/>
              </a:rPr>
              <a:t>common use of TLS and the older SSL is to secure Hypertext Transport Protocol (HTTP) </a:t>
            </a:r>
            <a:r>
              <a:rPr lang="en-US" i="1" dirty="0" smtClean="0">
                <a:solidFill>
                  <a:srgbClr val="00B050"/>
                </a:solidFill>
                <a:latin typeface="Calibri"/>
                <a:cs typeface="Times New Roman"/>
              </a:rPr>
              <a:t>communications between </a:t>
            </a:r>
            <a:r>
              <a:rPr lang="en-US" i="1" dirty="0">
                <a:solidFill>
                  <a:srgbClr val="00B050"/>
                </a:solidFill>
                <a:latin typeface="Calibri"/>
                <a:cs typeface="Times New Roman"/>
              </a:rPr>
              <a:t>a browser and a web server. </a:t>
            </a:r>
            <a:endParaRPr lang="en-US" i="1" dirty="0" smtClean="0">
              <a:solidFill>
                <a:srgbClr val="00B050"/>
              </a:solidFill>
              <a:latin typeface="Calibri"/>
              <a:cs typeface="Times New Roman"/>
            </a:endParaRPr>
          </a:p>
          <a:p>
            <a:pPr marL="914400" lvl="8" indent="-285750" algn="l" rtl="0">
              <a:spcBef>
                <a:spcPts val="575"/>
              </a:spcBef>
              <a:buFont typeface="Arial" panose="020B0604020202020204" pitchFamily="34" charset="0"/>
              <a:buChar char="•"/>
              <a:defRPr/>
            </a:pPr>
            <a:r>
              <a:rPr lang="en-US" i="1" dirty="0" smtClean="0">
                <a:solidFill>
                  <a:srgbClr val="00B050"/>
                </a:solidFill>
                <a:latin typeface="Calibri"/>
                <a:cs typeface="Times New Roman"/>
              </a:rPr>
              <a:t>The </a:t>
            </a:r>
            <a:r>
              <a:rPr lang="en-US" i="1" dirty="0">
                <a:solidFill>
                  <a:srgbClr val="00B050"/>
                </a:solidFill>
                <a:latin typeface="Calibri"/>
                <a:cs typeface="Times New Roman"/>
              </a:rPr>
              <a:t>secure version is “plain” HTTP sent over TLS or SSL and is called </a:t>
            </a:r>
            <a:r>
              <a:rPr lang="en-US" i="1" dirty="0" smtClean="0">
                <a:solidFill>
                  <a:srgbClr val="00B050"/>
                </a:solidFill>
                <a:latin typeface="Calibri"/>
                <a:cs typeface="Times New Roman"/>
              </a:rPr>
              <a:t>Hypertext Transport </a:t>
            </a:r>
            <a:r>
              <a:rPr lang="en-US" i="1" dirty="0">
                <a:solidFill>
                  <a:srgbClr val="00B050"/>
                </a:solidFill>
                <a:latin typeface="Calibri"/>
                <a:cs typeface="Times New Roman"/>
              </a:rPr>
              <a:t>Protocol Secure (</a:t>
            </a:r>
            <a:r>
              <a:rPr lang="en-US" i="1" dirty="0" smtClean="0">
                <a:solidFill>
                  <a:srgbClr val="00B050"/>
                </a:solidFill>
                <a:latin typeface="Calibri"/>
                <a:cs typeface="Times New Roman"/>
              </a:rPr>
              <a:t>HTTPS</a:t>
            </a:r>
            <a:r>
              <a:rPr lang="en-US" i="1" dirty="0">
                <a:solidFill>
                  <a:srgbClr val="00B050"/>
                </a:solidFill>
                <a:latin typeface="Calibri"/>
                <a:cs typeface="Times New Roman"/>
              </a:rPr>
              <a:t>)</a:t>
            </a:r>
          </a:p>
          <a:p>
            <a:pPr marL="91440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i="1" dirty="0" smtClean="0">
              <a:solidFill>
                <a:srgbClr val="00B050"/>
              </a:solidFill>
              <a:latin typeface="Calibri"/>
              <a:cs typeface="Times New Roman"/>
            </a:endParaRPr>
          </a:p>
          <a:p>
            <a:pPr marL="91440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i="1" dirty="0">
              <a:solidFill>
                <a:srgbClr val="00B050"/>
              </a:solidFill>
              <a:latin typeface="+mn-lt"/>
              <a:cs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5474942"/>
            <a:ext cx="3077004" cy="68888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200" y="5392196"/>
            <a:ext cx="2867425" cy="771633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5715000" y="6227337"/>
            <a:ext cx="47163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0" i="1" u="none" strike="noStrike" baseline="0" dirty="0" smtClean="0">
                <a:latin typeface="+mn-lt"/>
              </a:rPr>
              <a:t>web browsers prominently displayed a visual indicator</a:t>
            </a:r>
            <a:endParaRPr lang="en-US" sz="16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3371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" y="6629400"/>
            <a:ext cx="12039600" cy="192024"/>
          </a:xfrm>
          <a:custGeom>
            <a:avLst/>
            <a:gdLst/>
            <a:ahLst/>
            <a:cxnLst/>
            <a:rect l="l" t="t" r="r" b="b"/>
            <a:pathLst>
              <a:path w="12192000" h="192404">
                <a:moveTo>
                  <a:pt x="12192000" y="0"/>
                </a:moveTo>
                <a:lnTo>
                  <a:pt x="0" y="0"/>
                </a:lnTo>
                <a:lnTo>
                  <a:pt x="0" y="192024"/>
                </a:lnTo>
                <a:lnTo>
                  <a:pt x="12192000" y="1920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CCD6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title"/>
          </p:nvPr>
        </p:nvSpPr>
        <p:spPr>
          <a:xfrm>
            <a:off x="152400" y="310634"/>
            <a:ext cx="6286500" cy="369332"/>
          </a:xfrm>
          <a:noFill/>
        </p:spPr>
        <p:txBody>
          <a:bodyPr/>
          <a:lstStyle/>
          <a:p>
            <a:r>
              <a:rPr lang="en-US" sz="2400" dirty="0"/>
              <a:t>Cryptographic Protocols</a:t>
            </a:r>
          </a:p>
        </p:txBody>
      </p:sp>
      <p:sp>
        <p:nvSpPr>
          <p:cNvPr id="8" name="object 2"/>
          <p:cNvSpPr/>
          <p:nvPr/>
        </p:nvSpPr>
        <p:spPr>
          <a:xfrm>
            <a:off x="515" y="762000"/>
            <a:ext cx="12192000" cy="66459"/>
          </a:xfrm>
          <a:custGeom>
            <a:avLst/>
            <a:gdLst/>
            <a:ahLst/>
            <a:cxnLst/>
            <a:rect l="l" t="t" r="r" b="b"/>
            <a:pathLst>
              <a:path w="12192000" h="192404">
                <a:moveTo>
                  <a:pt x="12192000" y="0"/>
                </a:moveTo>
                <a:lnTo>
                  <a:pt x="0" y="0"/>
                </a:lnTo>
                <a:lnTo>
                  <a:pt x="0" y="192024"/>
                </a:lnTo>
                <a:lnTo>
                  <a:pt x="12192000" y="1920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/>
          <p:cNvSpPr txBox="1">
            <a:spLocks/>
          </p:cNvSpPr>
          <p:nvPr/>
        </p:nvSpPr>
        <p:spPr>
          <a:xfrm>
            <a:off x="76200" y="6654712"/>
            <a:ext cx="1203960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250" b="1" i="0">
                <a:solidFill>
                  <a:srgbClr val="003366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1000" dirty="0"/>
              <a:t>Dr. M Malook Rind                                                                                                                Information Security</a:t>
            </a:r>
            <a:r>
              <a:rPr lang="en-US" sz="1000" spc="-10" dirty="0" smtClean="0"/>
              <a:t>  </a:t>
            </a:r>
            <a:r>
              <a:rPr lang="en-US" sz="1000" dirty="0" smtClean="0"/>
              <a:t>                                                                                                                                                  Lecture 7          </a:t>
            </a:r>
            <a:endParaRPr lang="en-US" sz="1000" dirty="0"/>
          </a:p>
        </p:txBody>
      </p:sp>
      <p:sp>
        <p:nvSpPr>
          <p:cNvPr id="3" name="Rectangle 2"/>
          <p:cNvSpPr/>
          <p:nvPr/>
        </p:nvSpPr>
        <p:spPr>
          <a:xfrm>
            <a:off x="76200" y="838200"/>
            <a:ext cx="11963400" cy="5801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8" algn="l" defTabSz="914400" rtl="0" eaLnBrk="1" fontAlgn="auto" latinLnBrk="0" hangingPunct="1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dirty="0" smtClean="0">
                <a:solidFill>
                  <a:srgbClr val="0070C0"/>
                </a:solidFill>
                <a:latin typeface="+mn-lt"/>
              </a:rPr>
              <a:t>    Secure/Multipurpose </a:t>
            </a:r>
            <a:r>
              <a:rPr lang="en-US" b="1" dirty="0">
                <a:solidFill>
                  <a:srgbClr val="0070C0"/>
                </a:solidFill>
                <a:latin typeface="+mn-lt"/>
              </a:rPr>
              <a:t>Internet Mail Extensions (S/MIME)</a:t>
            </a:r>
          </a:p>
          <a:p>
            <a:pPr marL="914400" lvl="8" indent="-285750" algn="l" rtl="0">
              <a:spcBef>
                <a:spcPts val="575"/>
              </a:spcBef>
              <a:buFont typeface="Arial" panose="020B0604020202020204" pitchFamily="34" charset="0"/>
              <a:buChar char="•"/>
              <a:defRPr/>
            </a:pPr>
            <a:r>
              <a:rPr lang="en-US" i="1" dirty="0" smtClean="0">
                <a:solidFill>
                  <a:srgbClr val="00B050"/>
                </a:solidFill>
                <a:latin typeface="+mn-lt"/>
                <a:cs typeface="Times New Roman"/>
              </a:rPr>
              <a:t>a </a:t>
            </a:r>
            <a:r>
              <a:rPr lang="en-US" i="1" dirty="0">
                <a:solidFill>
                  <a:srgbClr val="00B050"/>
                </a:solidFill>
                <a:latin typeface="+mn-lt"/>
                <a:cs typeface="Times New Roman"/>
              </a:rPr>
              <a:t>protocol for securing email messages. </a:t>
            </a:r>
            <a:endParaRPr lang="en-US" i="1" dirty="0" smtClean="0">
              <a:solidFill>
                <a:srgbClr val="00B050"/>
              </a:solidFill>
              <a:latin typeface="+mn-lt"/>
              <a:cs typeface="Times New Roman"/>
            </a:endParaRPr>
          </a:p>
          <a:p>
            <a:pPr marL="914400" lvl="8" indent="-285750" algn="l" rtl="0">
              <a:spcBef>
                <a:spcPts val="575"/>
              </a:spcBef>
              <a:buFont typeface="Arial" panose="020B0604020202020204" pitchFamily="34" charset="0"/>
              <a:buChar char="•"/>
              <a:defRPr/>
            </a:pPr>
            <a:r>
              <a:rPr lang="en-US" i="1" dirty="0" smtClean="0">
                <a:solidFill>
                  <a:srgbClr val="00B050"/>
                </a:solidFill>
                <a:latin typeface="+mn-lt"/>
                <a:cs typeface="Times New Roman"/>
              </a:rPr>
              <a:t>MIME </a:t>
            </a:r>
            <a:r>
              <a:rPr lang="en-US" i="1" dirty="0">
                <a:solidFill>
                  <a:srgbClr val="00B050"/>
                </a:solidFill>
                <a:latin typeface="+mn-lt"/>
                <a:cs typeface="Times New Roman"/>
              </a:rPr>
              <a:t>is a </a:t>
            </a:r>
            <a:r>
              <a:rPr lang="en-US" i="1" dirty="0" smtClean="0">
                <a:solidFill>
                  <a:srgbClr val="00B050"/>
                </a:solidFill>
                <a:latin typeface="+mn-lt"/>
                <a:cs typeface="Times New Roman"/>
              </a:rPr>
              <a:t>standard for </a:t>
            </a:r>
            <a:r>
              <a:rPr lang="en-US" i="1" dirty="0">
                <a:solidFill>
                  <a:srgbClr val="00B050"/>
                </a:solidFill>
                <a:latin typeface="+mn-lt"/>
                <a:cs typeface="Times New Roman"/>
              </a:rPr>
              <a:t>how an electronic message will be organized, so S/MIME describes how encryption information and a digital </a:t>
            </a:r>
            <a:r>
              <a:rPr lang="en-US" i="1" dirty="0" smtClean="0">
                <a:solidFill>
                  <a:srgbClr val="00B050"/>
                </a:solidFill>
                <a:latin typeface="+mn-lt"/>
                <a:cs typeface="Times New Roman"/>
              </a:rPr>
              <a:t>certificate can </a:t>
            </a:r>
            <a:r>
              <a:rPr lang="en-US" i="1" dirty="0">
                <a:solidFill>
                  <a:srgbClr val="00B050"/>
                </a:solidFill>
                <a:latin typeface="+mn-lt"/>
                <a:cs typeface="Times New Roman"/>
              </a:rPr>
              <a:t>be included as part of the message body. </a:t>
            </a:r>
            <a:endParaRPr lang="en-US" i="1" dirty="0" smtClean="0">
              <a:solidFill>
                <a:srgbClr val="00B050"/>
              </a:solidFill>
              <a:latin typeface="+mn-lt"/>
              <a:cs typeface="Times New Roman"/>
            </a:endParaRPr>
          </a:p>
          <a:p>
            <a:pPr marL="914400" lvl="8" indent="-285750" algn="l" rtl="0">
              <a:spcBef>
                <a:spcPts val="575"/>
              </a:spcBef>
              <a:buFont typeface="Arial" panose="020B0604020202020204" pitchFamily="34" charset="0"/>
              <a:buChar char="•"/>
              <a:defRPr/>
            </a:pPr>
            <a:r>
              <a:rPr lang="en-US" i="1" dirty="0" smtClean="0">
                <a:solidFill>
                  <a:srgbClr val="00B050"/>
                </a:solidFill>
                <a:latin typeface="+mn-lt"/>
                <a:cs typeface="Times New Roman"/>
              </a:rPr>
              <a:t>It </a:t>
            </a:r>
            <a:r>
              <a:rPr lang="en-US" i="1" dirty="0">
                <a:solidFill>
                  <a:srgbClr val="00B050"/>
                </a:solidFill>
                <a:latin typeface="+mn-lt"/>
                <a:cs typeface="Times New Roman"/>
              </a:rPr>
              <a:t>allows users to send encrypted messages that are also digitally signed.</a:t>
            </a:r>
          </a:p>
          <a:p>
            <a:pPr lvl="8" algn="l" rtl="0">
              <a:spcBef>
                <a:spcPts val="575"/>
              </a:spcBef>
              <a:defRPr/>
            </a:pPr>
            <a:r>
              <a:rPr lang="en-US" b="1" dirty="0" smtClean="0">
                <a:solidFill>
                  <a:srgbClr val="0070C0"/>
                </a:solidFill>
                <a:latin typeface="+mn-lt"/>
              </a:rPr>
              <a:t>    Secure </a:t>
            </a:r>
            <a:r>
              <a:rPr lang="en-US" b="1" dirty="0">
                <a:solidFill>
                  <a:srgbClr val="0070C0"/>
                </a:solidFill>
                <a:latin typeface="+mn-lt"/>
              </a:rPr>
              <a:t>Real-time Transport Protocol (</a:t>
            </a:r>
            <a:r>
              <a:rPr lang="en-US" b="1" dirty="0" smtClean="0">
                <a:solidFill>
                  <a:srgbClr val="0070C0"/>
                </a:solidFill>
                <a:latin typeface="+mn-lt"/>
              </a:rPr>
              <a:t>SRTP</a:t>
            </a:r>
            <a:r>
              <a:rPr lang="en-US" b="1" dirty="0">
                <a:solidFill>
                  <a:srgbClr val="0070C0"/>
                </a:solidFill>
                <a:latin typeface="+mn-lt"/>
              </a:rPr>
              <a:t>)</a:t>
            </a:r>
          </a:p>
          <a:p>
            <a:pPr marL="914400" marR="0" lvl="8" indent="-285750" algn="l" defTabSz="914400" rtl="0" eaLnBrk="1" fontAlgn="auto" latinLnBrk="0" hangingPunct="1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i="1" dirty="0" smtClean="0">
                <a:solidFill>
                  <a:srgbClr val="00B050"/>
                </a:solidFill>
                <a:latin typeface="+mn-lt"/>
                <a:cs typeface="Times New Roman"/>
              </a:rPr>
              <a:t>has </a:t>
            </a:r>
            <a:r>
              <a:rPr lang="en-US" i="1" dirty="0">
                <a:solidFill>
                  <a:srgbClr val="00B050"/>
                </a:solidFill>
                <a:latin typeface="+mn-lt"/>
                <a:cs typeface="Times New Roman"/>
              </a:rPr>
              <a:t>several similarities to S/MIME. </a:t>
            </a:r>
            <a:endParaRPr lang="en-US" i="1" dirty="0" smtClean="0">
              <a:solidFill>
                <a:srgbClr val="00B050"/>
              </a:solidFill>
              <a:latin typeface="+mn-lt"/>
              <a:cs typeface="Times New Roman"/>
            </a:endParaRPr>
          </a:p>
          <a:p>
            <a:pPr marL="914400" marR="0" lvl="8" indent="-285750" algn="l" defTabSz="914400" rtl="0" eaLnBrk="1" fontAlgn="auto" latinLnBrk="0" hangingPunct="1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i="1" dirty="0" smtClean="0">
                <a:solidFill>
                  <a:srgbClr val="00B050"/>
                </a:solidFill>
                <a:latin typeface="+mn-lt"/>
                <a:cs typeface="Times New Roman"/>
              </a:rPr>
              <a:t>is </a:t>
            </a:r>
            <a:r>
              <a:rPr lang="en-US" i="1" dirty="0">
                <a:solidFill>
                  <a:srgbClr val="00B050"/>
                </a:solidFill>
                <a:latin typeface="+mn-lt"/>
                <a:cs typeface="Times New Roman"/>
              </a:rPr>
              <a:t>a secure extension protecting transmissions using the Real-time Transport Protocol (RTP</a:t>
            </a:r>
            <a:r>
              <a:rPr lang="en-US" i="1" dirty="0" smtClean="0">
                <a:solidFill>
                  <a:srgbClr val="00B050"/>
                </a:solidFill>
                <a:latin typeface="+mn-lt"/>
                <a:cs typeface="Times New Roman"/>
              </a:rPr>
              <a:t>). </a:t>
            </a:r>
          </a:p>
          <a:p>
            <a:pPr marL="914400" marR="0" lvl="8" indent="-285750" algn="l" defTabSz="914400" rtl="0" eaLnBrk="1" fontAlgn="auto" latinLnBrk="0" hangingPunct="1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i="1" dirty="0" smtClean="0">
                <a:solidFill>
                  <a:srgbClr val="00B050"/>
                </a:solidFill>
                <a:latin typeface="+mn-lt"/>
                <a:cs typeface="Times New Roman"/>
              </a:rPr>
              <a:t>provides </a:t>
            </a:r>
            <a:r>
              <a:rPr lang="en-US" i="1" dirty="0">
                <a:solidFill>
                  <a:srgbClr val="00B050"/>
                </a:solidFill>
                <a:latin typeface="+mn-lt"/>
                <a:cs typeface="Times New Roman"/>
              </a:rPr>
              <a:t>protection for Voice over IP (VoIP) </a:t>
            </a:r>
            <a:r>
              <a:rPr lang="en-US" i="1" dirty="0" smtClean="0">
                <a:solidFill>
                  <a:srgbClr val="00B050"/>
                </a:solidFill>
                <a:latin typeface="+mn-lt"/>
                <a:cs typeface="Times New Roman"/>
              </a:rPr>
              <a:t>communications. </a:t>
            </a:r>
          </a:p>
          <a:p>
            <a:pPr marL="914400" marR="0" lvl="8" indent="-285750" algn="l" defTabSz="914400" rtl="0" eaLnBrk="1" fontAlgn="auto" latinLnBrk="0" hangingPunct="1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i="1" dirty="0" smtClean="0">
                <a:solidFill>
                  <a:srgbClr val="00B050"/>
                </a:solidFill>
                <a:latin typeface="+mn-lt"/>
                <a:cs typeface="Times New Roman"/>
              </a:rPr>
              <a:t>adds </a:t>
            </a:r>
            <a:r>
              <a:rPr lang="en-US" i="1" dirty="0">
                <a:solidFill>
                  <a:srgbClr val="00B050"/>
                </a:solidFill>
                <a:latin typeface="+mn-lt"/>
                <a:cs typeface="Times New Roman"/>
              </a:rPr>
              <a:t>security features, such as message authentication and confidentiality, for VoIP communications.</a:t>
            </a:r>
          </a:p>
          <a:p>
            <a:pPr marR="0" lvl="8" algn="l" defTabSz="914400" rtl="0" eaLnBrk="1" fontAlgn="auto" latinLnBrk="0" hangingPunct="1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dirty="0" smtClean="0">
                <a:solidFill>
                  <a:srgbClr val="0070C0"/>
                </a:solidFill>
                <a:latin typeface="+mn-lt"/>
              </a:rPr>
              <a:t>     IP </a:t>
            </a:r>
            <a:r>
              <a:rPr lang="en-US" b="1" dirty="0">
                <a:solidFill>
                  <a:srgbClr val="0070C0"/>
                </a:solidFill>
                <a:latin typeface="+mn-lt"/>
              </a:rPr>
              <a:t>Security (IPsec)</a:t>
            </a:r>
          </a:p>
          <a:p>
            <a:pPr marL="914400" lvl="8" indent="-285750" algn="l" rtl="0">
              <a:spcBef>
                <a:spcPts val="575"/>
              </a:spcBef>
              <a:buFont typeface="Arial" panose="020B0604020202020204" pitchFamily="34" charset="0"/>
              <a:buChar char="•"/>
              <a:defRPr/>
            </a:pPr>
            <a:r>
              <a:rPr lang="en-US" i="1" dirty="0" smtClean="0">
                <a:solidFill>
                  <a:srgbClr val="00B050"/>
                </a:solidFill>
                <a:latin typeface="Calibri"/>
                <a:cs typeface="Times New Roman"/>
              </a:rPr>
              <a:t>is </a:t>
            </a:r>
            <a:r>
              <a:rPr lang="en-US" i="1" dirty="0">
                <a:solidFill>
                  <a:srgbClr val="00B050"/>
                </a:solidFill>
                <a:latin typeface="Calibri"/>
                <a:cs typeface="Times New Roman"/>
              </a:rPr>
              <a:t>a protocol suite for securing Internet Protocol (IP) communications</a:t>
            </a:r>
            <a:r>
              <a:rPr lang="en-US" i="1" dirty="0" smtClean="0">
                <a:solidFill>
                  <a:srgbClr val="00B050"/>
                </a:solidFill>
                <a:latin typeface="Calibri"/>
                <a:cs typeface="Times New Roman"/>
              </a:rPr>
              <a:t>.</a:t>
            </a:r>
          </a:p>
          <a:p>
            <a:pPr marL="914400" lvl="8" indent="-285750" algn="l" rtl="0">
              <a:spcBef>
                <a:spcPts val="575"/>
              </a:spcBef>
              <a:buFont typeface="Arial" panose="020B0604020202020204" pitchFamily="34" charset="0"/>
              <a:buChar char="•"/>
              <a:defRPr/>
            </a:pPr>
            <a:r>
              <a:rPr lang="en-US" i="1" dirty="0" smtClean="0">
                <a:solidFill>
                  <a:srgbClr val="00B050"/>
                </a:solidFill>
                <a:latin typeface="Calibri"/>
                <a:cs typeface="Times New Roman"/>
              </a:rPr>
              <a:t>encrypts </a:t>
            </a:r>
            <a:r>
              <a:rPr lang="en-US" i="1" dirty="0">
                <a:solidFill>
                  <a:srgbClr val="00B050"/>
                </a:solidFill>
                <a:latin typeface="Calibri"/>
                <a:cs typeface="Times New Roman"/>
              </a:rPr>
              <a:t>and authenticates each IP packet of a session between hosts or networks</a:t>
            </a:r>
            <a:r>
              <a:rPr lang="en-US" i="1" dirty="0" smtClean="0">
                <a:solidFill>
                  <a:srgbClr val="00B050"/>
                </a:solidFill>
                <a:latin typeface="Calibri"/>
                <a:cs typeface="Times New Roman"/>
              </a:rPr>
              <a:t>.</a:t>
            </a:r>
          </a:p>
          <a:p>
            <a:pPr marL="914400" lvl="8" indent="-285750" algn="l" rtl="0">
              <a:spcBef>
                <a:spcPts val="575"/>
              </a:spcBef>
              <a:buFont typeface="Arial" panose="020B0604020202020204" pitchFamily="34" charset="0"/>
              <a:buChar char="•"/>
              <a:defRPr/>
            </a:pPr>
            <a:r>
              <a:rPr lang="en-US" i="1" dirty="0" smtClean="0">
                <a:solidFill>
                  <a:srgbClr val="00B050"/>
                </a:solidFill>
                <a:latin typeface="Calibri"/>
                <a:cs typeface="Times New Roman"/>
              </a:rPr>
              <a:t>can </a:t>
            </a:r>
            <a:r>
              <a:rPr lang="en-US" i="1" dirty="0">
                <a:solidFill>
                  <a:srgbClr val="00B050"/>
                </a:solidFill>
                <a:latin typeface="Calibri"/>
                <a:cs typeface="Times New Roman"/>
              </a:rPr>
              <a:t>provide protection to </a:t>
            </a:r>
            <a:r>
              <a:rPr lang="en-US" i="1" dirty="0" smtClean="0">
                <a:solidFill>
                  <a:srgbClr val="00B050"/>
                </a:solidFill>
                <a:latin typeface="Calibri"/>
                <a:cs typeface="Times New Roman"/>
              </a:rPr>
              <a:t>a much </a:t>
            </a:r>
            <a:r>
              <a:rPr lang="en-US" i="1" dirty="0">
                <a:solidFill>
                  <a:srgbClr val="00B050"/>
                </a:solidFill>
                <a:latin typeface="Calibri"/>
                <a:cs typeface="Times New Roman"/>
              </a:rPr>
              <a:t>wider range of applications than TLS or the older </a:t>
            </a:r>
            <a:r>
              <a:rPr lang="en-US" i="1" dirty="0" smtClean="0">
                <a:solidFill>
                  <a:srgbClr val="00B050"/>
                </a:solidFill>
                <a:latin typeface="Calibri"/>
                <a:cs typeface="Times New Roman"/>
              </a:rPr>
              <a:t>SSL</a:t>
            </a:r>
          </a:p>
          <a:p>
            <a:pPr marL="914400" lvl="8" indent="-285750" algn="l" rtl="0">
              <a:spcBef>
                <a:spcPts val="575"/>
              </a:spcBef>
              <a:buFont typeface="Arial" panose="020B0604020202020204" pitchFamily="34" charset="0"/>
              <a:buChar char="•"/>
              <a:defRPr/>
            </a:pPr>
            <a:r>
              <a:rPr lang="en-US" i="1" dirty="0">
                <a:solidFill>
                  <a:srgbClr val="00B050"/>
                </a:solidFill>
                <a:latin typeface="Calibri"/>
                <a:cs typeface="Times New Roman"/>
              </a:rPr>
              <a:t>IPsec supports two encryption modes</a:t>
            </a:r>
            <a:r>
              <a:rPr lang="en-US" i="1" dirty="0" smtClean="0">
                <a:solidFill>
                  <a:srgbClr val="00B050"/>
                </a:solidFill>
                <a:latin typeface="Calibri"/>
                <a:cs typeface="Times New Roman"/>
              </a:rPr>
              <a:t>:</a:t>
            </a:r>
            <a:r>
              <a:rPr lang="en-US" i="1" dirty="0" smtClean="0">
                <a:solidFill>
                  <a:srgbClr val="000000"/>
                </a:solidFill>
                <a:latin typeface="Calibri"/>
                <a:cs typeface="Times New Roman"/>
              </a:rPr>
              <a:t> </a:t>
            </a:r>
          </a:p>
          <a:p>
            <a:pPr marL="1188720" marR="0" lvl="0" indent="-914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i="1" dirty="0">
                <a:solidFill>
                  <a:srgbClr val="000000"/>
                </a:solidFill>
                <a:latin typeface="Calibri"/>
                <a:cs typeface="Times New Roman"/>
              </a:rPr>
              <a:t>    </a:t>
            </a:r>
            <a:r>
              <a:rPr lang="en-US" b="1" i="1" dirty="0">
                <a:solidFill>
                  <a:srgbClr val="000000"/>
                </a:solidFill>
                <a:latin typeface="Calibri"/>
                <a:cs typeface="Times New Roman"/>
              </a:rPr>
              <a:t>Transport mode: </a:t>
            </a:r>
            <a:r>
              <a:rPr lang="en-US" i="1" dirty="0">
                <a:solidFill>
                  <a:srgbClr val="000000"/>
                </a:solidFill>
                <a:latin typeface="Calibri"/>
                <a:cs typeface="Times New Roman"/>
              </a:rPr>
              <a:t>encrypts only the data </a:t>
            </a:r>
            <a:r>
              <a:rPr lang="en-US" i="1" dirty="0" smtClean="0">
                <a:solidFill>
                  <a:srgbClr val="000000"/>
                </a:solidFill>
                <a:latin typeface="Calibri"/>
                <a:cs typeface="Times New Roman"/>
              </a:rPr>
              <a:t>portion (payload</a:t>
            </a:r>
            <a:r>
              <a:rPr lang="en-US" i="1" dirty="0">
                <a:solidFill>
                  <a:srgbClr val="000000"/>
                </a:solidFill>
                <a:latin typeface="Calibri"/>
                <a:cs typeface="Times New Roman"/>
              </a:rPr>
              <a:t>) of each packet yet leaves the header </a:t>
            </a:r>
            <a:r>
              <a:rPr lang="en-US" i="1" dirty="0" smtClean="0">
                <a:solidFill>
                  <a:srgbClr val="000000"/>
                </a:solidFill>
                <a:latin typeface="Calibri"/>
                <a:cs typeface="Times New Roman"/>
              </a:rPr>
              <a:t>unencrypted</a:t>
            </a:r>
          </a:p>
          <a:p>
            <a:pPr marL="1188720" marR="0" lvl="0" indent="-914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i="1" dirty="0" smtClean="0">
                <a:solidFill>
                  <a:srgbClr val="000000"/>
                </a:solidFill>
                <a:latin typeface="Calibri"/>
                <a:cs typeface="Times New Roman"/>
              </a:rPr>
              <a:t>    </a:t>
            </a:r>
            <a:r>
              <a:rPr lang="en-US" b="1" i="1" dirty="0" smtClean="0">
                <a:solidFill>
                  <a:srgbClr val="000000"/>
                </a:solidFill>
                <a:latin typeface="Calibri"/>
                <a:cs typeface="Times New Roman"/>
              </a:rPr>
              <a:t>Tunnel mode: </a:t>
            </a:r>
            <a:r>
              <a:rPr lang="en-US" i="1" dirty="0">
                <a:solidFill>
                  <a:srgbClr val="000000"/>
                </a:solidFill>
                <a:latin typeface="Calibri"/>
                <a:cs typeface="Times New Roman"/>
              </a:rPr>
              <a:t>encrypts both the </a:t>
            </a:r>
            <a:r>
              <a:rPr lang="en-US" i="1" dirty="0" smtClean="0">
                <a:solidFill>
                  <a:srgbClr val="000000"/>
                </a:solidFill>
                <a:latin typeface="Calibri"/>
                <a:cs typeface="Times New Roman"/>
              </a:rPr>
              <a:t>header and </a:t>
            </a:r>
            <a:r>
              <a:rPr lang="en-US" i="1" dirty="0">
                <a:solidFill>
                  <a:srgbClr val="000000"/>
                </a:solidFill>
                <a:latin typeface="Calibri"/>
                <a:cs typeface="Times New Roman"/>
              </a:rPr>
              <a:t>the data </a:t>
            </a:r>
            <a:r>
              <a:rPr lang="en-US" i="1" dirty="0" smtClean="0">
                <a:solidFill>
                  <a:srgbClr val="000000"/>
                </a:solidFill>
                <a:latin typeface="Calibri"/>
                <a:cs typeface="Times New Roman"/>
              </a:rPr>
              <a:t>portion</a:t>
            </a:r>
            <a:endParaRPr lang="en-US" i="1" dirty="0">
              <a:solidFill>
                <a:srgbClr val="00B050"/>
              </a:solidFill>
              <a:latin typeface="+mn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5097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" y="6629400"/>
            <a:ext cx="12039600" cy="192024"/>
          </a:xfrm>
          <a:custGeom>
            <a:avLst/>
            <a:gdLst/>
            <a:ahLst/>
            <a:cxnLst/>
            <a:rect l="l" t="t" r="r" b="b"/>
            <a:pathLst>
              <a:path w="12192000" h="192404">
                <a:moveTo>
                  <a:pt x="12192000" y="0"/>
                </a:moveTo>
                <a:lnTo>
                  <a:pt x="0" y="0"/>
                </a:lnTo>
                <a:lnTo>
                  <a:pt x="0" y="192024"/>
                </a:lnTo>
                <a:lnTo>
                  <a:pt x="12192000" y="1920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CCD6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title"/>
          </p:nvPr>
        </p:nvSpPr>
        <p:spPr>
          <a:xfrm>
            <a:off x="152400" y="310634"/>
            <a:ext cx="6286500" cy="369332"/>
          </a:xfrm>
          <a:noFill/>
        </p:spPr>
        <p:txBody>
          <a:bodyPr/>
          <a:lstStyle/>
          <a:p>
            <a:r>
              <a:rPr lang="en-US" sz="2400" dirty="0"/>
              <a:t>Implementing Cryptography</a:t>
            </a:r>
          </a:p>
        </p:txBody>
      </p:sp>
      <p:sp>
        <p:nvSpPr>
          <p:cNvPr id="8" name="object 2"/>
          <p:cNvSpPr/>
          <p:nvPr/>
        </p:nvSpPr>
        <p:spPr>
          <a:xfrm>
            <a:off x="515" y="762000"/>
            <a:ext cx="12192000" cy="66459"/>
          </a:xfrm>
          <a:custGeom>
            <a:avLst/>
            <a:gdLst/>
            <a:ahLst/>
            <a:cxnLst/>
            <a:rect l="l" t="t" r="r" b="b"/>
            <a:pathLst>
              <a:path w="12192000" h="192404">
                <a:moveTo>
                  <a:pt x="12192000" y="0"/>
                </a:moveTo>
                <a:lnTo>
                  <a:pt x="0" y="0"/>
                </a:lnTo>
                <a:lnTo>
                  <a:pt x="0" y="192024"/>
                </a:lnTo>
                <a:lnTo>
                  <a:pt x="12192000" y="1920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/>
          <p:cNvSpPr txBox="1">
            <a:spLocks/>
          </p:cNvSpPr>
          <p:nvPr/>
        </p:nvSpPr>
        <p:spPr>
          <a:xfrm>
            <a:off x="76200" y="6654712"/>
            <a:ext cx="1203960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250" b="1" i="0">
                <a:solidFill>
                  <a:srgbClr val="003366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1000" dirty="0"/>
              <a:t>Dr. M Malook Rind                                                                                                                Information Security</a:t>
            </a:r>
            <a:r>
              <a:rPr lang="en-US" sz="1000" spc="-10" dirty="0" smtClean="0"/>
              <a:t>  </a:t>
            </a:r>
            <a:r>
              <a:rPr lang="en-US" sz="1000" dirty="0" smtClean="0"/>
              <a:t>                                                                                                                                                  Lecture 7          </a:t>
            </a:r>
            <a:endParaRPr lang="en-US" sz="1000" dirty="0"/>
          </a:p>
        </p:txBody>
      </p:sp>
      <p:sp>
        <p:nvSpPr>
          <p:cNvPr id="10" name="Rectangle 9"/>
          <p:cNvSpPr/>
          <p:nvPr/>
        </p:nvSpPr>
        <p:spPr>
          <a:xfrm>
            <a:off x="76200" y="838200"/>
            <a:ext cx="119634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8" indent="-342900" algn="just" rtl="0">
              <a:buFontTx/>
              <a:buChar char="-"/>
              <a:defRPr/>
            </a:pPr>
            <a:r>
              <a:rPr lang="en-US" sz="2200" dirty="0" smtClean="0">
                <a:solidFill>
                  <a:prstClr val="black"/>
                </a:solidFill>
                <a:latin typeface="+mn-lt"/>
                <a:ea typeface="+mn-ea"/>
                <a:cs typeface="Times New Roman"/>
              </a:rPr>
              <a:t>Cryptography </a:t>
            </a:r>
            <a:r>
              <a:rPr lang="en-US" sz="2200" dirty="0">
                <a:solidFill>
                  <a:prstClr val="black"/>
                </a:solidFill>
                <a:latin typeface="+mn-lt"/>
                <a:ea typeface="+mn-ea"/>
                <a:cs typeface="Times New Roman"/>
              </a:rPr>
              <a:t>that is improperly applied can lead to vulnerabilities that threat actors will exploit</a:t>
            </a:r>
            <a:r>
              <a:rPr lang="en-US" sz="2200" dirty="0" smtClean="0">
                <a:solidFill>
                  <a:prstClr val="black"/>
                </a:solidFill>
                <a:latin typeface="+mn-lt"/>
                <a:ea typeface="+mn-ea"/>
                <a:cs typeface="Times New Roman"/>
              </a:rPr>
              <a:t>.</a:t>
            </a:r>
          </a:p>
          <a:p>
            <a:pPr marL="342900" lvl="8" indent="-342900" algn="just" rtl="0">
              <a:buFontTx/>
              <a:buChar char="-"/>
              <a:defRPr/>
            </a:pPr>
            <a:r>
              <a:rPr lang="en-US" sz="2200" dirty="0" smtClean="0">
                <a:solidFill>
                  <a:prstClr val="black"/>
                </a:solidFill>
                <a:latin typeface="+mn-lt"/>
                <a:ea typeface="+mn-ea"/>
                <a:cs typeface="Times New Roman"/>
              </a:rPr>
              <a:t>In order to properly and correctly implement cryptography it is important to consider:</a:t>
            </a:r>
            <a:endParaRPr lang="en-US" sz="2200" dirty="0">
              <a:solidFill>
                <a:prstClr val="black"/>
              </a:solidFill>
              <a:latin typeface="+mn-lt"/>
              <a:ea typeface="+mn-ea"/>
              <a:cs typeface="Times New Roman"/>
            </a:endParaRPr>
          </a:p>
          <a:p>
            <a:pPr lvl="8" algn="l" rtl="0">
              <a:spcBef>
                <a:spcPts val="575"/>
              </a:spcBef>
              <a:defRPr/>
            </a:pPr>
            <a:r>
              <a:rPr lang="en-US" b="1" dirty="0" smtClean="0">
                <a:solidFill>
                  <a:srgbClr val="0070C0"/>
                </a:solidFill>
                <a:latin typeface="+mn-lt"/>
              </a:rPr>
              <a:t>      Key </a:t>
            </a:r>
            <a:r>
              <a:rPr lang="en-US" b="1" dirty="0">
                <a:solidFill>
                  <a:srgbClr val="0070C0"/>
                </a:solidFill>
                <a:latin typeface="+mn-lt"/>
              </a:rPr>
              <a:t>Strength</a:t>
            </a:r>
          </a:p>
          <a:p>
            <a:pPr marL="914400" marR="0" lvl="8" indent="-285750" algn="just" defTabSz="914400" rtl="0" eaLnBrk="1" fontAlgn="auto" latinLnBrk="0" hangingPunct="1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i="1" dirty="0" smtClean="0">
                <a:solidFill>
                  <a:srgbClr val="00B050"/>
                </a:solidFill>
                <a:latin typeface="+mn-lt"/>
                <a:cs typeface="Times New Roman"/>
              </a:rPr>
              <a:t>A key (a </a:t>
            </a:r>
            <a:r>
              <a:rPr lang="en-US" i="1" dirty="0">
                <a:solidFill>
                  <a:srgbClr val="00B050"/>
                </a:solidFill>
                <a:latin typeface="+mn-lt"/>
                <a:cs typeface="Times New Roman"/>
              </a:rPr>
              <a:t>random string of </a:t>
            </a:r>
            <a:r>
              <a:rPr lang="en-US" i="1" dirty="0" smtClean="0">
                <a:solidFill>
                  <a:srgbClr val="00B050"/>
                </a:solidFill>
                <a:latin typeface="+mn-lt"/>
                <a:cs typeface="Times New Roman"/>
              </a:rPr>
              <a:t>bits), </a:t>
            </a:r>
            <a:r>
              <a:rPr lang="en-US" i="1" dirty="0">
                <a:solidFill>
                  <a:srgbClr val="00B050"/>
                </a:solidFill>
                <a:latin typeface="+mn-lt"/>
                <a:cs typeface="Times New Roman"/>
              </a:rPr>
              <a:t>serves as an input parameter </a:t>
            </a:r>
            <a:r>
              <a:rPr lang="en-US" i="1" dirty="0" smtClean="0">
                <a:solidFill>
                  <a:srgbClr val="00B050"/>
                </a:solidFill>
                <a:latin typeface="+mn-lt"/>
                <a:cs typeface="Times New Roman"/>
              </a:rPr>
              <a:t>for hash</a:t>
            </a:r>
            <a:r>
              <a:rPr lang="en-US" i="1" dirty="0">
                <a:solidFill>
                  <a:srgbClr val="00B050"/>
                </a:solidFill>
                <a:latin typeface="+mn-lt"/>
                <a:cs typeface="Times New Roman"/>
              </a:rPr>
              <a:t>, symmetric encryption, and asymmetric cryptographic </a:t>
            </a:r>
            <a:r>
              <a:rPr lang="en-US" i="1" dirty="0" smtClean="0">
                <a:solidFill>
                  <a:srgbClr val="00B050"/>
                </a:solidFill>
                <a:latin typeface="+mn-lt"/>
                <a:cs typeface="Times New Roman"/>
              </a:rPr>
              <a:t>algorithms to</a:t>
            </a:r>
            <a:r>
              <a:rPr lang="en-US" i="1" dirty="0">
                <a:solidFill>
                  <a:srgbClr val="00B050"/>
                </a:solidFill>
                <a:cs typeface="Times New Roman"/>
              </a:rPr>
              <a:t> </a:t>
            </a:r>
            <a:r>
              <a:rPr lang="en-US" i="1" dirty="0" smtClean="0">
                <a:solidFill>
                  <a:srgbClr val="00B050"/>
                </a:solidFill>
                <a:cs typeface="Times New Roman"/>
              </a:rPr>
              <a:t>transform </a:t>
            </a:r>
            <a:r>
              <a:rPr lang="en-US" i="1" dirty="0">
                <a:solidFill>
                  <a:srgbClr val="00B050"/>
                </a:solidFill>
                <a:cs typeface="Times New Roman"/>
              </a:rPr>
              <a:t>plaintext into </a:t>
            </a:r>
            <a:r>
              <a:rPr lang="en-US" i="1" dirty="0" err="1" smtClean="0">
                <a:solidFill>
                  <a:srgbClr val="00B050"/>
                </a:solidFill>
                <a:cs typeface="Times New Roman"/>
              </a:rPr>
              <a:t>ciphertext</a:t>
            </a:r>
            <a:r>
              <a:rPr lang="en-US" i="1" dirty="0" smtClean="0">
                <a:solidFill>
                  <a:srgbClr val="00B050"/>
                </a:solidFill>
                <a:cs typeface="Times New Roman"/>
              </a:rPr>
              <a:t>. </a:t>
            </a:r>
          </a:p>
          <a:p>
            <a:pPr marL="914400" marR="0" lvl="8" indent="-285750" algn="just" defTabSz="914400" rtl="0" eaLnBrk="1" fontAlgn="auto" latinLnBrk="0" hangingPunct="1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i="1" dirty="0">
                <a:solidFill>
                  <a:srgbClr val="00B050"/>
                </a:solidFill>
                <a:latin typeface="+mn-lt"/>
                <a:cs typeface="Times New Roman"/>
              </a:rPr>
              <a:t>Three primary characteristics determine the resiliency of the key to </a:t>
            </a:r>
            <a:r>
              <a:rPr lang="en-US" i="1" dirty="0" smtClean="0">
                <a:solidFill>
                  <a:srgbClr val="00B050"/>
                </a:solidFill>
                <a:latin typeface="+mn-lt"/>
                <a:cs typeface="Times New Roman"/>
              </a:rPr>
              <a:t>attacks</a:t>
            </a:r>
          </a:p>
          <a:p>
            <a:pPr marL="1188720" indent="-91440" algn="l" rtl="0">
              <a:buFont typeface="Arial" panose="020B0604020202020204" pitchFamily="34" charset="0"/>
              <a:buChar char="•"/>
              <a:defRPr/>
            </a:pPr>
            <a:r>
              <a:rPr lang="en-US" b="1" i="1" dirty="0">
                <a:solidFill>
                  <a:srgbClr val="000000"/>
                </a:solidFill>
                <a:latin typeface="Calibri"/>
                <a:cs typeface="Times New Roman"/>
              </a:rPr>
              <a:t> Randomness:  </a:t>
            </a:r>
            <a:r>
              <a:rPr lang="en-US" i="1" dirty="0">
                <a:solidFill>
                  <a:srgbClr val="000000"/>
                </a:solidFill>
                <a:latin typeface="Calibri"/>
                <a:cs typeface="Times New Roman"/>
              </a:rPr>
              <a:t>A key is considered strong when it is random with no predictable pattern. A random key thwarts an attacker from attempting to uncover the key</a:t>
            </a:r>
            <a:r>
              <a:rPr lang="en-US" i="1" dirty="0" smtClean="0">
                <a:solidFill>
                  <a:srgbClr val="000000"/>
                </a:solidFill>
                <a:latin typeface="Calibri"/>
                <a:cs typeface="Times New Roman"/>
              </a:rPr>
              <a:t>.</a:t>
            </a:r>
          </a:p>
          <a:p>
            <a:pPr marL="1188720" indent="-91440" algn="l" rtl="0">
              <a:buFont typeface="Arial" panose="020B0604020202020204" pitchFamily="34" charset="0"/>
              <a:buChar char="•"/>
              <a:defRPr/>
            </a:pPr>
            <a:r>
              <a:rPr lang="en-US" b="1" i="1" dirty="0" smtClean="0">
                <a:solidFill>
                  <a:srgbClr val="000000"/>
                </a:solidFill>
                <a:latin typeface="Calibri"/>
                <a:cs typeface="Times New Roman"/>
              </a:rPr>
              <a:t> </a:t>
            </a:r>
            <a:r>
              <a:rPr lang="en-US" b="1" i="1" dirty="0" err="1" smtClean="0">
                <a:solidFill>
                  <a:srgbClr val="000000"/>
                </a:solidFill>
                <a:latin typeface="Calibri"/>
                <a:cs typeface="Times New Roman"/>
              </a:rPr>
              <a:t>Cryptoperiod</a:t>
            </a:r>
            <a:r>
              <a:rPr lang="en-US" b="1" i="1" dirty="0" smtClean="0">
                <a:solidFill>
                  <a:srgbClr val="000000"/>
                </a:solidFill>
                <a:latin typeface="Calibri"/>
                <a:cs typeface="Times New Roman"/>
              </a:rPr>
              <a:t>: </a:t>
            </a:r>
            <a:r>
              <a:rPr lang="en-US" i="1" dirty="0">
                <a:solidFill>
                  <a:srgbClr val="000000"/>
                </a:solidFill>
                <a:latin typeface="Calibri"/>
                <a:cs typeface="Times New Roman"/>
              </a:rPr>
              <a:t>or the length of time for which a key </a:t>
            </a:r>
            <a:r>
              <a:rPr lang="en-US" i="1" dirty="0" smtClean="0">
                <a:solidFill>
                  <a:srgbClr val="000000"/>
                </a:solidFill>
                <a:latin typeface="Calibri"/>
                <a:cs typeface="Times New Roman"/>
              </a:rPr>
              <a:t>is authorized </a:t>
            </a:r>
            <a:r>
              <a:rPr lang="en-US" i="1" dirty="0">
                <a:solidFill>
                  <a:srgbClr val="000000"/>
                </a:solidFill>
                <a:latin typeface="Calibri"/>
                <a:cs typeface="Times New Roman"/>
              </a:rPr>
              <a:t>for use. Having a limited </a:t>
            </a:r>
            <a:r>
              <a:rPr lang="en-US" i="1" dirty="0" err="1">
                <a:solidFill>
                  <a:srgbClr val="000000"/>
                </a:solidFill>
                <a:latin typeface="Calibri"/>
                <a:cs typeface="Times New Roman"/>
              </a:rPr>
              <a:t>cryptoperiod</a:t>
            </a:r>
            <a:r>
              <a:rPr lang="en-US" i="1" dirty="0">
                <a:solidFill>
                  <a:srgbClr val="000000"/>
                </a:solidFill>
                <a:latin typeface="Calibri"/>
                <a:cs typeface="Times New Roman"/>
              </a:rPr>
              <a:t> helps protect the </a:t>
            </a:r>
            <a:r>
              <a:rPr lang="en-US" i="1" dirty="0" err="1">
                <a:solidFill>
                  <a:srgbClr val="000000"/>
                </a:solidFill>
                <a:latin typeface="Calibri"/>
                <a:cs typeface="Times New Roman"/>
              </a:rPr>
              <a:t>ciphertext</a:t>
            </a:r>
            <a:r>
              <a:rPr lang="en-US" i="1" dirty="0">
                <a:solidFill>
                  <a:srgbClr val="000000"/>
                </a:solidFill>
                <a:latin typeface="Calibri"/>
                <a:cs typeface="Times New Roman"/>
              </a:rPr>
              <a:t> from extended cryptanalysis and </a:t>
            </a:r>
            <a:r>
              <a:rPr lang="en-US" i="1" dirty="0" smtClean="0">
                <a:solidFill>
                  <a:srgbClr val="000000"/>
                </a:solidFill>
                <a:latin typeface="Calibri"/>
                <a:cs typeface="Times New Roman"/>
              </a:rPr>
              <a:t>limits the </a:t>
            </a:r>
            <a:r>
              <a:rPr lang="en-US" i="1" dirty="0">
                <a:solidFill>
                  <a:srgbClr val="000000"/>
                </a:solidFill>
                <a:latin typeface="Calibri"/>
                <a:cs typeface="Times New Roman"/>
              </a:rPr>
              <a:t>exposure time if a key is compromised</a:t>
            </a:r>
          </a:p>
          <a:p>
            <a:pPr marL="1188720" indent="-91440" algn="l" rtl="0">
              <a:buFont typeface="Arial" panose="020B0604020202020204" pitchFamily="34" charset="0"/>
              <a:buChar char="•"/>
              <a:defRPr/>
            </a:pPr>
            <a:r>
              <a:rPr lang="en-US" b="1" i="1" dirty="0" smtClean="0">
                <a:solidFill>
                  <a:srgbClr val="000000"/>
                </a:solidFill>
                <a:latin typeface="Calibri"/>
                <a:cs typeface="Times New Roman"/>
              </a:rPr>
              <a:t> Length of the key: </a:t>
            </a:r>
            <a:r>
              <a:rPr lang="en-US" i="1" dirty="0" smtClean="0">
                <a:solidFill>
                  <a:srgbClr val="000000"/>
                </a:solidFill>
                <a:latin typeface="Calibri"/>
                <a:cs typeface="Times New Roman"/>
              </a:rPr>
              <a:t>Shorter keys can be more easily broken than longer keys. All the possible values for a specific key make up its key space</a:t>
            </a:r>
            <a:r>
              <a:rPr lang="en-US" b="1" i="1" dirty="0">
                <a:solidFill>
                  <a:srgbClr val="000000"/>
                </a:solidFill>
                <a:latin typeface="Calibri"/>
                <a:cs typeface="Times New Roman"/>
              </a:rPr>
              <a:t>. </a:t>
            </a:r>
            <a:r>
              <a:rPr lang="en-US" i="1" dirty="0">
                <a:solidFill>
                  <a:srgbClr val="000000"/>
                </a:solidFill>
                <a:latin typeface="Calibri"/>
                <a:cs typeface="Times New Roman"/>
              </a:rPr>
              <a:t>The formula for determining a given key space </a:t>
            </a:r>
            <a:r>
              <a:rPr lang="en-US" i="1" dirty="0" smtClean="0">
                <a:solidFill>
                  <a:srgbClr val="000000"/>
                </a:solidFill>
                <a:latin typeface="Calibri"/>
                <a:cs typeface="Times New Roman"/>
              </a:rPr>
              <a:t>is character-</a:t>
            </a:r>
            <a:r>
              <a:rPr lang="en-US" i="1" dirty="0" err="1" smtClean="0">
                <a:solidFill>
                  <a:srgbClr val="000000"/>
                </a:solidFill>
                <a:latin typeface="Calibri"/>
                <a:cs typeface="Times New Roman"/>
              </a:rPr>
              <a:t>set</a:t>
            </a:r>
            <a:r>
              <a:rPr lang="en-US" i="1" baseline="30000" dirty="0" err="1" smtClean="0">
                <a:solidFill>
                  <a:srgbClr val="000000"/>
                </a:solidFill>
                <a:latin typeface="Calibri"/>
                <a:cs typeface="Times New Roman"/>
              </a:rPr>
              <a:t>key</a:t>
            </a:r>
            <a:r>
              <a:rPr lang="en-US" i="1" baseline="30000" dirty="0" smtClean="0">
                <a:solidFill>
                  <a:srgbClr val="000000"/>
                </a:solidFill>
                <a:latin typeface="Calibri"/>
                <a:cs typeface="Times New Roman"/>
              </a:rPr>
              <a:t>-length</a:t>
            </a:r>
            <a:r>
              <a:rPr lang="en-US" i="1" dirty="0" smtClean="0">
                <a:solidFill>
                  <a:srgbClr val="000000"/>
                </a:solidFill>
                <a:latin typeface="Calibri"/>
                <a:cs typeface="Times New Roman"/>
              </a:rPr>
              <a:t> </a:t>
            </a:r>
            <a:endParaRPr lang="en-US" i="1" dirty="0">
              <a:solidFill>
                <a:srgbClr val="00B050"/>
              </a:solidFill>
              <a:latin typeface="+mn-lt"/>
              <a:cs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4572000"/>
            <a:ext cx="7421011" cy="1629002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2552701" y="6248400"/>
            <a:ext cx="7353299" cy="32316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500" b="0" i="0" u="none" strike="noStrike" baseline="0" dirty="0" smtClean="0">
                <a:latin typeface="+mn-lt"/>
              </a:rPr>
              <a:t>the key space, and average attempts necessary to break the key for a 26-character alphabet</a:t>
            </a:r>
            <a:endParaRPr lang="en-US" sz="15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1007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" y="6629400"/>
            <a:ext cx="12039600" cy="192024"/>
          </a:xfrm>
          <a:custGeom>
            <a:avLst/>
            <a:gdLst/>
            <a:ahLst/>
            <a:cxnLst/>
            <a:rect l="l" t="t" r="r" b="b"/>
            <a:pathLst>
              <a:path w="12192000" h="192404">
                <a:moveTo>
                  <a:pt x="12192000" y="0"/>
                </a:moveTo>
                <a:lnTo>
                  <a:pt x="0" y="0"/>
                </a:lnTo>
                <a:lnTo>
                  <a:pt x="0" y="192024"/>
                </a:lnTo>
                <a:lnTo>
                  <a:pt x="12192000" y="1920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CCD6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title"/>
          </p:nvPr>
        </p:nvSpPr>
        <p:spPr>
          <a:xfrm>
            <a:off x="152400" y="310634"/>
            <a:ext cx="6286500" cy="369332"/>
          </a:xfrm>
          <a:noFill/>
        </p:spPr>
        <p:txBody>
          <a:bodyPr/>
          <a:lstStyle/>
          <a:p>
            <a:r>
              <a:rPr lang="en-US" sz="2400" dirty="0"/>
              <a:t>Implementing Cryptography</a:t>
            </a:r>
          </a:p>
        </p:txBody>
      </p:sp>
      <p:sp>
        <p:nvSpPr>
          <p:cNvPr id="8" name="object 2"/>
          <p:cNvSpPr/>
          <p:nvPr/>
        </p:nvSpPr>
        <p:spPr>
          <a:xfrm>
            <a:off x="515" y="762000"/>
            <a:ext cx="12192000" cy="66459"/>
          </a:xfrm>
          <a:custGeom>
            <a:avLst/>
            <a:gdLst/>
            <a:ahLst/>
            <a:cxnLst/>
            <a:rect l="l" t="t" r="r" b="b"/>
            <a:pathLst>
              <a:path w="12192000" h="192404">
                <a:moveTo>
                  <a:pt x="12192000" y="0"/>
                </a:moveTo>
                <a:lnTo>
                  <a:pt x="0" y="0"/>
                </a:lnTo>
                <a:lnTo>
                  <a:pt x="0" y="192024"/>
                </a:lnTo>
                <a:lnTo>
                  <a:pt x="12192000" y="1920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/>
          <p:cNvSpPr txBox="1">
            <a:spLocks/>
          </p:cNvSpPr>
          <p:nvPr/>
        </p:nvSpPr>
        <p:spPr>
          <a:xfrm>
            <a:off x="76200" y="6654712"/>
            <a:ext cx="1203960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250" b="1" i="0">
                <a:solidFill>
                  <a:srgbClr val="003366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1000" dirty="0"/>
              <a:t>Dr. M Malook Rind                                                                                                                Information Security</a:t>
            </a:r>
            <a:r>
              <a:rPr lang="en-US" sz="1000" spc="-10" dirty="0" smtClean="0"/>
              <a:t>  </a:t>
            </a:r>
            <a:r>
              <a:rPr lang="en-US" sz="1000" dirty="0" smtClean="0"/>
              <a:t>                                                                                                                                                  Lecture 7          </a:t>
            </a:r>
            <a:endParaRPr lang="en-US" sz="1000" dirty="0"/>
          </a:p>
        </p:txBody>
      </p:sp>
      <p:sp>
        <p:nvSpPr>
          <p:cNvPr id="10" name="Rectangle 9"/>
          <p:cNvSpPr/>
          <p:nvPr/>
        </p:nvSpPr>
        <p:spPr>
          <a:xfrm>
            <a:off x="76200" y="876955"/>
            <a:ext cx="119634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8" algn="l" rtl="0">
              <a:spcBef>
                <a:spcPts val="575"/>
              </a:spcBef>
              <a:defRPr/>
            </a:pPr>
            <a:r>
              <a:rPr lang="en-US" b="1" dirty="0" smtClean="0">
                <a:solidFill>
                  <a:srgbClr val="0070C0"/>
                </a:solidFill>
                <a:latin typeface="+mn-lt"/>
              </a:rPr>
              <a:t>      Secret </a:t>
            </a:r>
            <a:r>
              <a:rPr lang="en-US" b="1" dirty="0">
                <a:solidFill>
                  <a:srgbClr val="0070C0"/>
                </a:solidFill>
                <a:latin typeface="+mn-lt"/>
              </a:rPr>
              <a:t>Algorithms</a:t>
            </a:r>
          </a:p>
          <a:p>
            <a:pPr marL="914400" lvl="8" indent="-285750" algn="l" rtl="0">
              <a:spcBef>
                <a:spcPts val="575"/>
              </a:spcBef>
              <a:buFont typeface="Arial" panose="020B0604020202020204" pitchFamily="34" charset="0"/>
              <a:buChar char="•"/>
              <a:defRPr/>
            </a:pPr>
            <a:r>
              <a:rPr lang="en-US" i="1" dirty="0" smtClean="0">
                <a:solidFill>
                  <a:srgbClr val="00B050"/>
                </a:solidFill>
                <a:latin typeface="+mn-lt"/>
                <a:cs typeface="Times New Roman"/>
              </a:rPr>
              <a:t>Keys </a:t>
            </a:r>
            <a:r>
              <a:rPr lang="en-US" i="1" dirty="0">
                <a:solidFill>
                  <a:srgbClr val="00B050"/>
                </a:solidFill>
                <a:latin typeface="+mn-lt"/>
                <a:cs typeface="Times New Roman"/>
              </a:rPr>
              <a:t>must be kept secret (except for public keys). </a:t>
            </a:r>
            <a:r>
              <a:rPr lang="en-US" i="1" dirty="0" smtClean="0">
                <a:solidFill>
                  <a:srgbClr val="00B050"/>
                </a:solidFill>
                <a:latin typeface="+mn-lt"/>
                <a:cs typeface="Times New Roman"/>
              </a:rPr>
              <a:t>the </a:t>
            </a:r>
            <a:r>
              <a:rPr lang="en-US" i="1" dirty="0">
                <a:solidFill>
                  <a:srgbClr val="00B050"/>
                </a:solidFill>
                <a:latin typeface="+mn-lt"/>
                <a:cs typeface="Times New Roman"/>
              </a:rPr>
              <a:t>same apply to algorithms? </a:t>
            </a:r>
            <a:endParaRPr lang="en-US" i="1" dirty="0" smtClean="0">
              <a:solidFill>
                <a:srgbClr val="00B050"/>
              </a:solidFill>
              <a:latin typeface="+mn-lt"/>
              <a:cs typeface="Times New Roman"/>
            </a:endParaRPr>
          </a:p>
          <a:p>
            <a:pPr marL="914400" lvl="8" indent="-285750" algn="l" rtl="0">
              <a:spcBef>
                <a:spcPts val="575"/>
              </a:spcBef>
              <a:buFont typeface="Arial" panose="020B0604020202020204" pitchFamily="34" charset="0"/>
              <a:buChar char="•"/>
              <a:defRPr/>
            </a:pPr>
            <a:r>
              <a:rPr lang="en-US" i="1" dirty="0" smtClean="0">
                <a:solidFill>
                  <a:srgbClr val="00B050"/>
                </a:solidFill>
                <a:latin typeface="+mn-lt"/>
                <a:cs typeface="Times New Roman"/>
              </a:rPr>
              <a:t>an enterprise may invest </a:t>
            </a:r>
            <a:r>
              <a:rPr lang="en-US" i="1" dirty="0">
                <a:solidFill>
                  <a:srgbClr val="00B050"/>
                </a:solidFill>
                <a:latin typeface="+mn-lt"/>
                <a:cs typeface="Times New Roman"/>
              </a:rPr>
              <a:t>in hiring a cryptographer to create a new cryptographic algorithm and then hide the existence of </a:t>
            </a:r>
            <a:r>
              <a:rPr lang="en-US" i="1" dirty="0" smtClean="0">
                <a:solidFill>
                  <a:srgbClr val="00B050"/>
                </a:solidFill>
                <a:latin typeface="+mn-lt"/>
                <a:cs typeface="Times New Roman"/>
              </a:rPr>
              <a:t>that algorithm </a:t>
            </a:r>
            <a:r>
              <a:rPr lang="en-US" i="1" dirty="0">
                <a:solidFill>
                  <a:srgbClr val="00B050"/>
                </a:solidFill>
                <a:latin typeface="+mn-lt"/>
                <a:cs typeface="Times New Roman"/>
              </a:rPr>
              <a:t>from everyone</a:t>
            </a:r>
            <a:r>
              <a:rPr lang="en-US" i="1" dirty="0" smtClean="0">
                <a:solidFill>
                  <a:srgbClr val="00B050"/>
                </a:solidFill>
                <a:latin typeface="+mn-lt"/>
                <a:cs typeface="Times New Roman"/>
              </a:rPr>
              <a:t>?</a:t>
            </a:r>
          </a:p>
          <a:p>
            <a:pPr marL="914400" lvl="8" indent="-285750" algn="l" rtl="0">
              <a:spcBef>
                <a:spcPts val="575"/>
              </a:spcBef>
              <a:buFont typeface="Arial" panose="020B0604020202020204" pitchFamily="34" charset="0"/>
              <a:buChar char="•"/>
              <a:defRPr/>
            </a:pPr>
            <a:r>
              <a:rPr lang="en-US" i="1" dirty="0" smtClean="0">
                <a:solidFill>
                  <a:srgbClr val="00B050"/>
                </a:solidFill>
                <a:latin typeface="+mn-lt"/>
                <a:cs typeface="Times New Roman"/>
              </a:rPr>
              <a:t>But this can not be considered same as equivalent to secret keys.</a:t>
            </a:r>
          </a:p>
          <a:p>
            <a:pPr lvl="8" algn="l" rtl="0">
              <a:spcBef>
                <a:spcPts val="575"/>
              </a:spcBef>
              <a:defRPr/>
            </a:pPr>
            <a:r>
              <a:rPr lang="en-US" b="1" dirty="0" smtClean="0">
                <a:solidFill>
                  <a:srgbClr val="0070C0"/>
                </a:solidFill>
                <a:latin typeface="+mn-lt"/>
              </a:rPr>
              <a:t>      Block Cipher Modes of Operation</a:t>
            </a:r>
          </a:p>
          <a:p>
            <a:pPr marL="914400" marR="0" lvl="8" indent="-285750" algn="l" defTabSz="914400" rtl="0" eaLnBrk="1" fontAlgn="auto" latinLnBrk="0" hangingPunct="1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i="1" dirty="0" smtClean="0">
                <a:solidFill>
                  <a:srgbClr val="00B050"/>
                </a:solidFill>
                <a:latin typeface="+mn-lt"/>
                <a:cs typeface="Times New Roman"/>
              </a:rPr>
              <a:t>a </a:t>
            </a:r>
            <a:r>
              <a:rPr lang="en-US" i="1" dirty="0">
                <a:solidFill>
                  <a:srgbClr val="00B050"/>
                </a:solidFill>
                <a:latin typeface="+mn-lt"/>
                <a:cs typeface="Times New Roman"/>
              </a:rPr>
              <a:t>block cipher manipulates an entire block of plaintext at one </a:t>
            </a:r>
            <a:r>
              <a:rPr lang="en-US" i="1" dirty="0" smtClean="0">
                <a:solidFill>
                  <a:srgbClr val="00B050"/>
                </a:solidFill>
                <a:latin typeface="+mn-lt"/>
                <a:cs typeface="Times New Roman"/>
              </a:rPr>
              <a:t>time.</a:t>
            </a:r>
          </a:p>
          <a:p>
            <a:pPr marL="914400" marR="0" lvl="8" indent="-285750" algn="l" defTabSz="914400" rtl="0" eaLnBrk="1" fontAlgn="auto" latinLnBrk="0" hangingPunct="1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i="1" dirty="0">
                <a:solidFill>
                  <a:srgbClr val="00B050"/>
                </a:solidFill>
                <a:latin typeface="+mn-lt"/>
                <a:cs typeface="Times New Roman"/>
              </a:rPr>
              <a:t>A block cipher mode of operation specifies how block ciphers should handle </a:t>
            </a:r>
            <a:r>
              <a:rPr lang="en-US" i="1" dirty="0" smtClean="0">
                <a:solidFill>
                  <a:srgbClr val="00B050"/>
                </a:solidFill>
                <a:latin typeface="+mn-lt"/>
                <a:cs typeface="Times New Roman"/>
              </a:rPr>
              <a:t>separate blocks </a:t>
            </a:r>
            <a:r>
              <a:rPr lang="en-US" i="1" dirty="0">
                <a:solidFill>
                  <a:srgbClr val="00B050"/>
                </a:solidFill>
                <a:latin typeface="+mn-lt"/>
                <a:cs typeface="Times New Roman"/>
              </a:rPr>
              <a:t>of </a:t>
            </a:r>
            <a:r>
              <a:rPr lang="en-US" i="1" dirty="0" smtClean="0">
                <a:solidFill>
                  <a:srgbClr val="00B050"/>
                </a:solidFill>
                <a:latin typeface="+mn-lt"/>
                <a:cs typeface="Times New Roman"/>
              </a:rPr>
              <a:t>plaintext. </a:t>
            </a:r>
          </a:p>
          <a:p>
            <a:pPr marL="914400" marR="0" lvl="8" indent="-285750" algn="l" defTabSz="914400" rtl="0" eaLnBrk="1" fontAlgn="auto" latinLnBrk="0" hangingPunct="1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i="1" dirty="0">
                <a:solidFill>
                  <a:srgbClr val="00B050"/>
                </a:solidFill>
                <a:latin typeface="+mn-lt"/>
                <a:cs typeface="Times New Roman"/>
              </a:rPr>
              <a:t>some of the most common modes include Cipher Block Chaining (CBC), Electronic Code Book (ECB), Counter (CTR</a:t>
            </a:r>
            <a:r>
              <a:rPr lang="en-US" i="1" dirty="0" smtClean="0">
                <a:solidFill>
                  <a:srgbClr val="00B050"/>
                </a:solidFill>
                <a:latin typeface="+mn-lt"/>
                <a:cs typeface="Times New Roman"/>
              </a:rPr>
              <a:t>)</a:t>
            </a:r>
            <a:endParaRPr lang="en-US" i="1" dirty="0">
              <a:solidFill>
                <a:srgbClr val="00B050"/>
              </a:solidFill>
              <a:latin typeface="+mn-lt"/>
              <a:cs typeface="Times New Roman"/>
            </a:endParaRPr>
          </a:p>
          <a:p>
            <a:pPr marR="0" lvl="8" algn="l" defTabSz="914400" rtl="0" eaLnBrk="1" fontAlgn="auto" latinLnBrk="0" hangingPunct="1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dirty="0" smtClean="0">
                <a:solidFill>
                  <a:srgbClr val="0070C0"/>
                </a:solidFill>
                <a:latin typeface="+mn-lt"/>
              </a:rPr>
              <a:t>      </a:t>
            </a:r>
            <a:r>
              <a:rPr lang="en-US" b="1" dirty="0">
                <a:solidFill>
                  <a:srgbClr val="0070C0"/>
                </a:solidFill>
                <a:latin typeface="+mn-lt"/>
              </a:rPr>
              <a:t>Crypto Service Providers</a:t>
            </a:r>
          </a:p>
          <a:p>
            <a:pPr marL="914400" lvl="8" indent="-285750" algn="l" rtl="0">
              <a:spcBef>
                <a:spcPts val="575"/>
              </a:spcBef>
              <a:buFont typeface="Arial" panose="020B0604020202020204" pitchFamily="34" charset="0"/>
              <a:buChar char="•"/>
              <a:defRPr/>
            </a:pPr>
            <a:r>
              <a:rPr lang="en-US" i="1" dirty="0" smtClean="0">
                <a:solidFill>
                  <a:srgbClr val="00B050"/>
                </a:solidFill>
                <a:latin typeface="+mn-lt"/>
                <a:cs typeface="Times New Roman"/>
              </a:rPr>
              <a:t>allows </a:t>
            </a:r>
            <a:r>
              <a:rPr lang="en-US" i="1" dirty="0">
                <a:solidFill>
                  <a:srgbClr val="00B050"/>
                </a:solidFill>
                <a:latin typeface="+mn-lt"/>
                <a:cs typeface="Times New Roman"/>
              </a:rPr>
              <a:t>an application to implement an encryption algorithm for execution. </a:t>
            </a:r>
            <a:endParaRPr lang="en-US" i="1" dirty="0" smtClean="0">
              <a:solidFill>
                <a:srgbClr val="00B050"/>
              </a:solidFill>
              <a:latin typeface="+mn-lt"/>
              <a:cs typeface="Times New Roman"/>
            </a:endParaRPr>
          </a:p>
          <a:p>
            <a:pPr marL="914400" lvl="8" indent="-285750" algn="l" rtl="0">
              <a:spcBef>
                <a:spcPts val="575"/>
              </a:spcBef>
              <a:buFont typeface="Arial" panose="020B0604020202020204" pitchFamily="34" charset="0"/>
              <a:buChar char="•"/>
              <a:defRPr/>
            </a:pPr>
            <a:r>
              <a:rPr lang="en-US" i="1" dirty="0" smtClean="0">
                <a:solidFill>
                  <a:srgbClr val="00B050"/>
                </a:solidFill>
                <a:latin typeface="+mn-lt"/>
                <a:cs typeface="Times New Roman"/>
              </a:rPr>
              <a:t>implement </a:t>
            </a:r>
            <a:r>
              <a:rPr lang="en-US" i="1" dirty="0">
                <a:solidFill>
                  <a:srgbClr val="00B050"/>
                </a:solidFill>
                <a:latin typeface="+mn-lt"/>
                <a:cs typeface="Times New Roman"/>
              </a:rPr>
              <a:t>cryptographic algorithms, generate keys, provide key storage, and </a:t>
            </a:r>
            <a:r>
              <a:rPr lang="en-US" i="1" dirty="0" smtClean="0">
                <a:solidFill>
                  <a:srgbClr val="00B050"/>
                </a:solidFill>
                <a:latin typeface="+mn-lt"/>
                <a:cs typeface="Times New Roman"/>
              </a:rPr>
              <a:t>authenticate.</a:t>
            </a:r>
          </a:p>
          <a:p>
            <a:pPr marL="914400" lvl="8" indent="-285750" algn="l" rtl="0">
              <a:spcBef>
                <a:spcPts val="575"/>
              </a:spcBef>
              <a:buFont typeface="Arial" panose="020B0604020202020204" pitchFamily="34" charset="0"/>
              <a:buChar char="•"/>
              <a:defRPr/>
            </a:pPr>
            <a:r>
              <a:rPr lang="en-US" i="1" dirty="0" smtClean="0">
                <a:solidFill>
                  <a:srgbClr val="00B050"/>
                </a:solidFill>
                <a:latin typeface="+mn-lt"/>
                <a:cs typeface="Times New Roman"/>
              </a:rPr>
              <a:t>Crypto </a:t>
            </a:r>
            <a:r>
              <a:rPr lang="en-US" i="1" dirty="0">
                <a:solidFill>
                  <a:srgbClr val="00B050"/>
                </a:solidFill>
                <a:latin typeface="+mn-lt"/>
                <a:cs typeface="Times New Roman"/>
              </a:rPr>
              <a:t>service providers can be implemented in </a:t>
            </a:r>
            <a:r>
              <a:rPr lang="en-US" i="1" dirty="0" smtClean="0">
                <a:solidFill>
                  <a:srgbClr val="00B050"/>
                </a:solidFill>
                <a:latin typeface="+mn-lt"/>
                <a:cs typeface="Times New Roman"/>
              </a:rPr>
              <a:t>software, hardware</a:t>
            </a:r>
            <a:r>
              <a:rPr lang="en-US" i="1" dirty="0">
                <a:solidFill>
                  <a:srgbClr val="00B050"/>
                </a:solidFill>
                <a:latin typeface="+mn-lt"/>
                <a:cs typeface="Times New Roman"/>
              </a:rPr>
              <a:t>, or both and are often part of the operating system.</a:t>
            </a:r>
          </a:p>
          <a:p>
            <a:pPr marL="91440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i="1" dirty="0" smtClean="0">
              <a:solidFill>
                <a:srgbClr val="00B050"/>
              </a:solidFill>
              <a:latin typeface="Calibri"/>
              <a:cs typeface="Times New Roman"/>
            </a:endParaRPr>
          </a:p>
          <a:p>
            <a:pPr marL="91440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i="1" dirty="0">
              <a:solidFill>
                <a:srgbClr val="00B050"/>
              </a:solidFill>
              <a:latin typeface="+mn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8398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" y="6629400"/>
            <a:ext cx="12039600" cy="192024"/>
          </a:xfrm>
          <a:custGeom>
            <a:avLst/>
            <a:gdLst/>
            <a:ahLst/>
            <a:cxnLst/>
            <a:rect l="l" t="t" r="r" b="b"/>
            <a:pathLst>
              <a:path w="12192000" h="192404">
                <a:moveTo>
                  <a:pt x="12192000" y="0"/>
                </a:moveTo>
                <a:lnTo>
                  <a:pt x="0" y="0"/>
                </a:lnTo>
                <a:lnTo>
                  <a:pt x="0" y="192024"/>
                </a:lnTo>
                <a:lnTo>
                  <a:pt x="12192000" y="1920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CCD6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Rounded Rectangle 5"/>
          <p:cNvSpPr/>
          <p:nvPr/>
        </p:nvSpPr>
        <p:spPr bwMode="auto">
          <a:xfrm>
            <a:off x="1790700" y="2667000"/>
            <a:ext cx="8610600" cy="609600"/>
          </a:xfrm>
          <a:prstGeom prst="roundRect">
            <a:avLst/>
          </a:prstGeom>
          <a:solidFill>
            <a:srgbClr val="92D050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41C4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Thanks</a:t>
            </a:r>
          </a:p>
        </p:txBody>
      </p:sp>
      <p:sp>
        <p:nvSpPr>
          <p:cNvPr id="5" name="object 6"/>
          <p:cNvSpPr txBox="1">
            <a:spLocks/>
          </p:cNvSpPr>
          <p:nvPr/>
        </p:nvSpPr>
        <p:spPr>
          <a:xfrm>
            <a:off x="76200" y="6654712"/>
            <a:ext cx="1203960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250" b="1" i="0">
                <a:solidFill>
                  <a:srgbClr val="003366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1000" dirty="0"/>
              <a:t>Dr. M Malook Rind                                                                                                                Information Security</a:t>
            </a:r>
            <a:r>
              <a:rPr lang="en-US" sz="1000" spc="-10" dirty="0" smtClean="0"/>
              <a:t>  </a:t>
            </a:r>
            <a:r>
              <a:rPr lang="en-US" sz="1000" dirty="0" smtClean="0"/>
              <a:t>                                                                                                                                                  Lecture 7         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26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" y="6629400"/>
            <a:ext cx="12039600" cy="192024"/>
          </a:xfrm>
          <a:custGeom>
            <a:avLst/>
            <a:gdLst/>
            <a:ahLst/>
            <a:cxnLst/>
            <a:rect l="l" t="t" r="r" b="b"/>
            <a:pathLst>
              <a:path w="12192000" h="192404">
                <a:moveTo>
                  <a:pt x="12192000" y="0"/>
                </a:moveTo>
                <a:lnTo>
                  <a:pt x="0" y="0"/>
                </a:lnTo>
                <a:lnTo>
                  <a:pt x="0" y="192024"/>
                </a:lnTo>
                <a:lnTo>
                  <a:pt x="12192000" y="1920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CCD6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Rounded Rectangle 5"/>
          <p:cNvSpPr/>
          <p:nvPr/>
        </p:nvSpPr>
        <p:spPr bwMode="auto">
          <a:xfrm>
            <a:off x="1676400" y="1219200"/>
            <a:ext cx="8610600" cy="609600"/>
          </a:xfrm>
          <a:prstGeom prst="roundRect">
            <a:avLst/>
          </a:prstGeom>
          <a:solidFill>
            <a:srgbClr val="92D050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1200" dirty="0" smtClean="0">
                <a:solidFill>
                  <a:srgbClr val="0041C4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Public Key Infrastructure (PKI)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41C4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" name="object 6"/>
          <p:cNvSpPr txBox="1">
            <a:spLocks/>
          </p:cNvSpPr>
          <p:nvPr/>
        </p:nvSpPr>
        <p:spPr>
          <a:xfrm>
            <a:off x="76200" y="6654712"/>
            <a:ext cx="1203960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250" b="1" i="0">
                <a:solidFill>
                  <a:srgbClr val="003366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1000" dirty="0"/>
              <a:t>Dr. M Malook Rind                                                                                                                Information Security</a:t>
            </a:r>
            <a:r>
              <a:rPr lang="en-US" sz="1000" spc="-10" dirty="0" smtClean="0"/>
              <a:t>  </a:t>
            </a:r>
            <a:r>
              <a:rPr lang="en-US" sz="1000" dirty="0" smtClean="0"/>
              <a:t>                                                                                                                                                  Lecture 7          </a:t>
            </a:r>
            <a:endParaRPr lang="en-US" sz="1000" dirty="0"/>
          </a:p>
        </p:txBody>
      </p:sp>
      <p:sp>
        <p:nvSpPr>
          <p:cNvPr id="4" name="Rectangle 3"/>
          <p:cNvSpPr/>
          <p:nvPr/>
        </p:nvSpPr>
        <p:spPr>
          <a:xfrm>
            <a:off x="1676400" y="2590800"/>
            <a:ext cx="7315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endParaRPr lang="en-US" b="1" dirty="0" smtClean="0">
              <a:latin typeface="+mn-lt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 dirty="0" smtClean="0">
                <a:latin typeface="+mn-lt"/>
              </a:rPr>
              <a:t>Public Key Infrastructure (PKI)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 dirty="0" smtClean="0">
                <a:latin typeface="+mn-lt"/>
              </a:rPr>
              <a:t>Describe the components of Public Key Infrastructure (PKI)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b="1" dirty="0">
                <a:latin typeface="+mn-lt"/>
              </a:rPr>
              <a:t>Define digital certificates 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 dirty="0" smtClean="0">
                <a:latin typeface="+mn-lt"/>
              </a:rPr>
              <a:t>Describe the different cryptographic protocols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 dirty="0" smtClean="0">
                <a:latin typeface="+mn-lt"/>
              </a:rPr>
              <a:t>Explain how to implement cryptography </a:t>
            </a:r>
            <a:endParaRPr lang="en-U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8146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" y="6629400"/>
            <a:ext cx="12039600" cy="192024"/>
          </a:xfrm>
          <a:custGeom>
            <a:avLst/>
            <a:gdLst/>
            <a:ahLst/>
            <a:cxnLst/>
            <a:rect l="l" t="t" r="r" b="b"/>
            <a:pathLst>
              <a:path w="12192000" h="192404">
                <a:moveTo>
                  <a:pt x="12192000" y="0"/>
                </a:moveTo>
                <a:lnTo>
                  <a:pt x="0" y="0"/>
                </a:lnTo>
                <a:lnTo>
                  <a:pt x="0" y="192024"/>
                </a:lnTo>
                <a:lnTo>
                  <a:pt x="12192000" y="1920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CCD6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52400" y="914400"/>
            <a:ext cx="115824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9885" indent="-342900" algn="just" rtl="0">
              <a:spcBef>
                <a:spcPts val="1200"/>
              </a:spcBef>
              <a:spcAft>
                <a:spcPts val="600"/>
              </a:spcAft>
              <a:buFontTx/>
              <a:buChar char="-"/>
            </a:pPr>
            <a:r>
              <a:rPr lang="en-US" sz="2400" dirty="0" smtClean="0">
                <a:solidFill>
                  <a:prstClr val="black"/>
                </a:solidFill>
                <a:latin typeface="+mn-lt"/>
                <a:ea typeface="+mn-ea"/>
                <a:cs typeface="Times New Roman"/>
              </a:rPr>
              <a:t>A public key infrastructure (PKI) is a set of roles, policies, hardware, software and procedures needed to create, manage, distribute, use, store and revoke </a:t>
            </a:r>
            <a:r>
              <a:rPr lang="en-US" sz="2400" b="1" dirty="0" smtClean="0">
                <a:solidFill>
                  <a:prstClr val="black"/>
                </a:solidFill>
                <a:latin typeface="+mn-lt"/>
                <a:ea typeface="+mn-ea"/>
                <a:cs typeface="Times New Roman"/>
              </a:rPr>
              <a:t>digital certificates</a:t>
            </a:r>
            <a:r>
              <a:rPr lang="en-US" sz="2400" dirty="0" smtClean="0">
                <a:solidFill>
                  <a:prstClr val="black"/>
                </a:solidFill>
                <a:latin typeface="+mn-lt"/>
                <a:ea typeface="+mn-ea"/>
                <a:cs typeface="Times New Roman"/>
              </a:rPr>
              <a:t> and manage public-key encryption.</a:t>
            </a:r>
          </a:p>
          <a:p>
            <a:pPr marL="349885" indent="-342900" algn="just" rtl="0">
              <a:spcBef>
                <a:spcPts val="1200"/>
              </a:spcBef>
              <a:spcAft>
                <a:spcPts val="600"/>
              </a:spcAft>
              <a:buFontTx/>
              <a:buChar char="-"/>
            </a:pPr>
            <a:r>
              <a:rPr lang="en-US" sz="2400" dirty="0" smtClean="0">
                <a:solidFill>
                  <a:prstClr val="black"/>
                </a:solidFill>
                <a:latin typeface="+mn-lt"/>
                <a:ea typeface="+mn-ea"/>
                <a:cs typeface="Times New Roman"/>
              </a:rPr>
              <a:t>The purpose of a PKI is to facilitate the secure electronic transfer of information for a range of network activities such as e-commerce, internet banking, confidential email and growing Internet of Things (</a:t>
            </a:r>
            <a:r>
              <a:rPr lang="en-US" sz="2400" dirty="0" err="1" smtClean="0">
                <a:solidFill>
                  <a:prstClr val="black"/>
                </a:solidFill>
                <a:latin typeface="+mn-lt"/>
                <a:ea typeface="+mn-ea"/>
                <a:cs typeface="Times New Roman"/>
              </a:rPr>
              <a:t>IoT</a:t>
            </a:r>
            <a:r>
              <a:rPr lang="en-US" sz="2400" dirty="0" smtClean="0">
                <a:solidFill>
                  <a:prstClr val="black"/>
                </a:solidFill>
                <a:latin typeface="+mn-lt"/>
                <a:ea typeface="+mn-ea"/>
                <a:cs typeface="Times New Roman"/>
              </a:rPr>
              <a:t>).</a:t>
            </a:r>
          </a:p>
          <a:p>
            <a:pPr marL="349885" indent="-342900" algn="just" rtl="0">
              <a:spcBef>
                <a:spcPts val="1200"/>
              </a:spcBef>
              <a:spcAft>
                <a:spcPts val="600"/>
              </a:spcAft>
              <a:buFontTx/>
              <a:buChar char="-"/>
            </a:pPr>
            <a:r>
              <a:rPr lang="en-US" sz="2400" dirty="0" smtClean="0">
                <a:solidFill>
                  <a:prstClr val="black"/>
                </a:solidFill>
                <a:latin typeface="+mn-lt"/>
                <a:ea typeface="+mn-ea"/>
                <a:cs typeface="Times New Roman"/>
              </a:rPr>
              <a:t>In cryptography, a PKI is an arrangement that binds public keys with respective identities of entities.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title"/>
          </p:nvPr>
        </p:nvSpPr>
        <p:spPr>
          <a:xfrm>
            <a:off x="152400" y="310634"/>
            <a:ext cx="6286500" cy="369332"/>
          </a:xfrm>
          <a:noFill/>
        </p:spPr>
        <p:txBody>
          <a:bodyPr/>
          <a:lstStyle/>
          <a:p>
            <a:r>
              <a:rPr lang="en-US" sz="2400" dirty="0"/>
              <a:t>Public Key Infrastructure (PKI)</a:t>
            </a:r>
          </a:p>
        </p:txBody>
      </p:sp>
      <p:sp>
        <p:nvSpPr>
          <p:cNvPr id="8" name="object 2"/>
          <p:cNvSpPr/>
          <p:nvPr/>
        </p:nvSpPr>
        <p:spPr>
          <a:xfrm>
            <a:off x="515" y="762000"/>
            <a:ext cx="12192000" cy="66459"/>
          </a:xfrm>
          <a:custGeom>
            <a:avLst/>
            <a:gdLst/>
            <a:ahLst/>
            <a:cxnLst/>
            <a:rect l="l" t="t" r="r" b="b"/>
            <a:pathLst>
              <a:path w="12192000" h="192404">
                <a:moveTo>
                  <a:pt x="12192000" y="0"/>
                </a:moveTo>
                <a:lnTo>
                  <a:pt x="0" y="0"/>
                </a:lnTo>
                <a:lnTo>
                  <a:pt x="0" y="192024"/>
                </a:lnTo>
                <a:lnTo>
                  <a:pt x="12192000" y="1920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/>
          <p:cNvSpPr txBox="1">
            <a:spLocks/>
          </p:cNvSpPr>
          <p:nvPr/>
        </p:nvSpPr>
        <p:spPr>
          <a:xfrm>
            <a:off x="76200" y="6654712"/>
            <a:ext cx="1203960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250" b="1" i="0">
                <a:solidFill>
                  <a:srgbClr val="003366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1000" dirty="0"/>
              <a:t>Dr. M Malook Rind                                                                                                                Information Security</a:t>
            </a:r>
            <a:r>
              <a:rPr lang="en-US" sz="1000" spc="-10" dirty="0" smtClean="0"/>
              <a:t>  </a:t>
            </a:r>
            <a:r>
              <a:rPr lang="en-US" sz="1000" dirty="0" smtClean="0"/>
              <a:t>                                                                                                                                                  Lecture 7          </a:t>
            </a:r>
            <a:endParaRPr lang="en-US" sz="1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900" y="3999387"/>
            <a:ext cx="5486400" cy="248152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152400" y="4343400"/>
            <a:ext cx="60198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9885" indent="-342900" algn="just" rtl="0">
              <a:spcBef>
                <a:spcPts val="1200"/>
              </a:spcBef>
              <a:spcAft>
                <a:spcPts val="600"/>
              </a:spcAft>
              <a:buFontTx/>
              <a:buChar char="-"/>
            </a:pPr>
            <a:r>
              <a:rPr lang="en-US" sz="2200" dirty="0">
                <a:solidFill>
                  <a:prstClr val="black"/>
                </a:solidFill>
                <a:latin typeface="+mn-lt"/>
                <a:ea typeface="+mn-ea"/>
                <a:cs typeface="Times New Roman"/>
              </a:rPr>
              <a:t>entity/users/subscriber scan be individual end users, web servers, embedded systems, connected devices, or programs/applications that are executing business processes</a:t>
            </a:r>
          </a:p>
        </p:txBody>
      </p:sp>
    </p:spTree>
    <p:extLst>
      <p:ext uri="{BB962C8B-B14F-4D97-AF65-F5344CB8AC3E}">
        <p14:creationId xmlns:p14="http://schemas.microsoft.com/office/powerpoint/2010/main" val="346174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" y="6629400"/>
            <a:ext cx="12039600" cy="192024"/>
          </a:xfrm>
          <a:custGeom>
            <a:avLst/>
            <a:gdLst/>
            <a:ahLst/>
            <a:cxnLst/>
            <a:rect l="l" t="t" r="r" b="b"/>
            <a:pathLst>
              <a:path w="12192000" h="192404">
                <a:moveTo>
                  <a:pt x="12192000" y="0"/>
                </a:moveTo>
                <a:lnTo>
                  <a:pt x="0" y="0"/>
                </a:lnTo>
                <a:lnTo>
                  <a:pt x="0" y="192024"/>
                </a:lnTo>
                <a:lnTo>
                  <a:pt x="12192000" y="1920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CCD6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52400" y="914400"/>
            <a:ext cx="11582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9885" indent="-342900" algn="just" rtl="0">
              <a:spcBef>
                <a:spcPts val="1200"/>
              </a:spcBef>
              <a:spcAft>
                <a:spcPts val="600"/>
              </a:spcAft>
              <a:buFontTx/>
              <a:buChar char="-"/>
            </a:pPr>
            <a:r>
              <a:rPr lang="en-US" sz="2000" dirty="0" smtClean="0">
                <a:solidFill>
                  <a:prstClr val="black"/>
                </a:solidFill>
                <a:latin typeface="+mn-lt"/>
                <a:ea typeface="+mn-ea"/>
                <a:cs typeface="Times New Roman"/>
              </a:rPr>
              <a:t>The purpose of a PKI is to facilitate the secure electronic transfer of information for a range of network activities such as e-commerce, internet banking, confidential email and growing Internet of Things (</a:t>
            </a:r>
            <a:r>
              <a:rPr lang="en-US" sz="2000" dirty="0" err="1" smtClean="0">
                <a:solidFill>
                  <a:prstClr val="black"/>
                </a:solidFill>
                <a:latin typeface="+mn-lt"/>
                <a:ea typeface="+mn-ea"/>
                <a:cs typeface="Times New Roman"/>
              </a:rPr>
              <a:t>IoT</a:t>
            </a:r>
            <a:r>
              <a:rPr lang="en-US" sz="2000" dirty="0" smtClean="0">
                <a:solidFill>
                  <a:prstClr val="black"/>
                </a:solidFill>
                <a:latin typeface="+mn-lt"/>
                <a:ea typeface="+mn-ea"/>
                <a:cs typeface="Times New Roman"/>
              </a:rPr>
              <a:t>).</a:t>
            </a:r>
          </a:p>
          <a:p>
            <a:pPr marL="349885" indent="-342900" algn="just" rtl="0">
              <a:spcBef>
                <a:spcPts val="1200"/>
              </a:spcBef>
              <a:spcAft>
                <a:spcPts val="600"/>
              </a:spcAft>
              <a:buFontTx/>
              <a:buChar char="-"/>
            </a:pPr>
            <a:endParaRPr lang="en-US" sz="2000" dirty="0" smtClean="0">
              <a:solidFill>
                <a:prstClr val="black"/>
              </a:solidFill>
              <a:latin typeface="+mn-lt"/>
              <a:ea typeface="+mn-ea"/>
              <a:cs typeface="Times New Roman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title"/>
          </p:nvPr>
        </p:nvSpPr>
        <p:spPr>
          <a:xfrm>
            <a:off x="152400" y="310634"/>
            <a:ext cx="7620000" cy="369332"/>
          </a:xfrm>
          <a:noFill/>
        </p:spPr>
        <p:txBody>
          <a:bodyPr/>
          <a:lstStyle/>
          <a:p>
            <a:r>
              <a:rPr lang="en-US" sz="2400" dirty="0"/>
              <a:t>Public Key Infrastructure (PKI</a:t>
            </a:r>
            <a:r>
              <a:rPr lang="en-US" sz="2400" dirty="0" smtClean="0"/>
              <a:t>) – How it works</a:t>
            </a:r>
            <a:endParaRPr lang="en-US" sz="2400" dirty="0"/>
          </a:p>
        </p:txBody>
      </p:sp>
      <p:sp>
        <p:nvSpPr>
          <p:cNvPr id="8" name="object 2"/>
          <p:cNvSpPr/>
          <p:nvPr/>
        </p:nvSpPr>
        <p:spPr>
          <a:xfrm>
            <a:off x="515" y="762000"/>
            <a:ext cx="12192000" cy="66459"/>
          </a:xfrm>
          <a:custGeom>
            <a:avLst/>
            <a:gdLst/>
            <a:ahLst/>
            <a:cxnLst/>
            <a:rect l="l" t="t" r="r" b="b"/>
            <a:pathLst>
              <a:path w="12192000" h="192404">
                <a:moveTo>
                  <a:pt x="12192000" y="0"/>
                </a:moveTo>
                <a:lnTo>
                  <a:pt x="0" y="0"/>
                </a:lnTo>
                <a:lnTo>
                  <a:pt x="0" y="192024"/>
                </a:lnTo>
                <a:lnTo>
                  <a:pt x="12192000" y="1920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/>
          <p:cNvSpPr txBox="1">
            <a:spLocks/>
          </p:cNvSpPr>
          <p:nvPr/>
        </p:nvSpPr>
        <p:spPr>
          <a:xfrm>
            <a:off x="76200" y="6654712"/>
            <a:ext cx="1203960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250" b="1" i="0">
                <a:solidFill>
                  <a:srgbClr val="003366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1000" dirty="0"/>
              <a:t>Dr. M Malook Rind                                                                                                                Information Security</a:t>
            </a:r>
            <a:r>
              <a:rPr lang="en-US" sz="1000" spc="-10" dirty="0" smtClean="0"/>
              <a:t>  </a:t>
            </a:r>
            <a:r>
              <a:rPr lang="en-US" sz="1000" dirty="0" smtClean="0"/>
              <a:t>                                                                                                                                                  Lecture 7          </a:t>
            </a:r>
            <a:endParaRPr lang="en-US" sz="1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748" t="8544"/>
          <a:stretch/>
        </p:blipFill>
        <p:spPr>
          <a:xfrm>
            <a:off x="52039" y="1676400"/>
            <a:ext cx="6096000" cy="46482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1676400"/>
            <a:ext cx="5806122" cy="464820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2057400" y="6292130"/>
            <a:ext cx="24256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+mn-lt"/>
                <a:cs typeface="Times New Roman"/>
              </a:rPr>
              <a:t>Digital </a:t>
            </a:r>
            <a:r>
              <a:rPr lang="en-US" sz="1600" dirty="0" smtClean="0">
                <a:solidFill>
                  <a:prstClr val="black"/>
                </a:solidFill>
                <a:latin typeface="+mn-lt"/>
                <a:cs typeface="Times New Roman"/>
              </a:rPr>
              <a:t>Certificate issuance </a:t>
            </a:r>
            <a:endParaRPr lang="en-US" sz="1600" dirty="0"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038816" y="6282855"/>
            <a:ext cx="22252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+mn-lt"/>
                <a:cs typeface="Times New Roman"/>
              </a:rPr>
              <a:t>Digital </a:t>
            </a:r>
            <a:r>
              <a:rPr lang="en-US" sz="1600" dirty="0" smtClean="0">
                <a:solidFill>
                  <a:prstClr val="black"/>
                </a:solidFill>
                <a:latin typeface="+mn-lt"/>
                <a:cs typeface="Times New Roman"/>
              </a:rPr>
              <a:t>Certificate Usage</a:t>
            </a: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2654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" y="6629400"/>
            <a:ext cx="12039600" cy="192024"/>
          </a:xfrm>
          <a:custGeom>
            <a:avLst/>
            <a:gdLst/>
            <a:ahLst/>
            <a:cxnLst/>
            <a:rect l="l" t="t" r="r" b="b"/>
            <a:pathLst>
              <a:path w="12192000" h="192404">
                <a:moveTo>
                  <a:pt x="12192000" y="0"/>
                </a:moveTo>
                <a:lnTo>
                  <a:pt x="0" y="0"/>
                </a:lnTo>
                <a:lnTo>
                  <a:pt x="0" y="192024"/>
                </a:lnTo>
                <a:lnTo>
                  <a:pt x="12192000" y="1920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CCD6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title"/>
          </p:nvPr>
        </p:nvSpPr>
        <p:spPr>
          <a:xfrm>
            <a:off x="152400" y="310634"/>
            <a:ext cx="6286500" cy="369332"/>
          </a:xfrm>
          <a:noFill/>
        </p:spPr>
        <p:txBody>
          <a:bodyPr/>
          <a:lstStyle/>
          <a:p>
            <a:r>
              <a:rPr lang="en-US" sz="2400" dirty="0"/>
              <a:t>Public Key Infrastructure (PKI)</a:t>
            </a:r>
          </a:p>
        </p:txBody>
      </p:sp>
      <p:sp>
        <p:nvSpPr>
          <p:cNvPr id="8" name="object 2"/>
          <p:cNvSpPr/>
          <p:nvPr/>
        </p:nvSpPr>
        <p:spPr>
          <a:xfrm>
            <a:off x="515" y="762000"/>
            <a:ext cx="12192000" cy="66459"/>
          </a:xfrm>
          <a:custGeom>
            <a:avLst/>
            <a:gdLst/>
            <a:ahLst/>
            <a:cxnLst/>
            <a:rect l="l" t="t" r="r" b="b"/>
            <a:pathLst>
              <a:path w="12192000" h="192404">
                <a:moveTo>
                  <a:pt x="12192000" y="0"/>
                </a:moveTo>
                <a:lnTo>
                  <a:pt x="0" y="0"/>
                </a:lnTo>
                <a:lnTo>
                  <a:pt x="0" y="192024"/>
                </a:lnTo>
                <a:lnTo>
                  <a:pt x="12192000" y="1920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/>
          <p:cNvSpPr txBox="1">
            <a:spLocks/>
          </p:cNvSpPr>
          <p:nvPr/>
        </p:nvSpPr>
        <p:spPr>
          <a:xfrm>
            <a:off x="76200" y="6654712"/>
            <a:ext cx="1203960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250" b="1" i="0">
                <a:solidFill>
                  <a:srgbClr val="003366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1000" dirty="0"/>
              <a:t>Dr. M Malook Rind                                                                                                                Information Security</a:t>
            </a:r>
            <a:r>
              <a:rPr lang="en-US" sz="1000" spc="-10" dirty="0" smtClean="0"/>
              <a:t>  </a:t>
            </a:r>
            <a:r>
              <a:rPr lang="en-US" sz="1000" dirty="0" smtClean="0"/>
              <a:t>                                                                                                                                                  Lecture 7          </a:t>
            </a:r>
            <a:endParaRPr lang="en-US" sz="1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4000" t="8197" r="2667" b="13115"/>
          <a:stretch/>
        </p:blipFill>
        <p:spPr>
          <a:xfrm>
            <a:off x="115229" y="990600"/>
            <a:ext cx="11506200" cy="455732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99853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" y="6629400"/>
            <a:ext cx="12039600" cy="192024"/>
          </a:xfrm>
          <a:custGeom>
            <a:avLst/>
            <a:gdLst/>
            <a:ahLst/>
            <a:cxnLst/>
            <a:rect l="l" t="t" r="r" b="b"/>
            <a:pathLst>
              <a:path w="12192000" h="192404">
                <a:moveTo>
                  <a:pt x="12192000" y="0"/>
                </a:moveTo>
                <a:lnTo>
                  <a:pt x="0" y="0"/>
                </a:lnTo>
                <a:lnTo>
                  <a:pt x="0" y="192024"/>
                </a:lnTo>
                <a:lnTo>
                  <a:pt x="12192000" y="1920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CCD6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52400" y="914400"/>
            <a:ext cx="11734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9885" indent="-342900" algn="l" rtl="0">
              <a:spcBef>
                <a:spcPts val="575"/>
              </a:spcBef>
              <a:buFontTx/>
              <a:buChar char="-"/>
            </a:pPr>
            <a:r>
              <a:rPr lang="en-US" sz="2400" dirty="0" smtClean="0">
                <a:solidFill>
                  <a:prstClr val="black"/>
                </a:solidFill>
                <a:latin typeface="+mn-lt"/>
                <a:ea typeface="+mn-ea"/>
                <a:cs typeface="Times New Roman"/>
              </a:rPr>
              <a:t>A Digital Certificate is an electronic document which provides information to prove the identity of an </a:t>
            </a:r>
            <a:r>
              <a:rPr lang="en-US" sz="2400" b="1" dirty="0" smtClean="0">
                <a:solidFill>
                  <a:prstClr val="black"/>
                </a:solidFill>
                <a:latin typeface="+mn-lt"/>
                <a:ea typeface="+mn-ea"/>
                <a:cs typeface="Times New Roman"/>
              </a:rPr>
              <a:t>entity. </a:t>
            </a:r>
            <a:r>
              <a:rPr lang="en-US" sz="2400" dirty="0" smtClean="0">
                <a:solidFill>
                  <a:prstClr val="black"/>
                </a:solidFill>
                <a:latin typeface="+mn-lt"/>
                <a:ea typeface="+mn-ea"/>
                <a:cs typeface="Times New Roman"/>
              </a:rPr>
              <a:t>It binds the identity of an entity to its public key.</a:t>
            </a:r>
          </a:p>
          <a:p>
            <a:pPr marL="349885" indent="-342900" algn="l" rtl="0">
              <a:spcBef>
                <a:spcPts val="575"/>
              </a:spcBef>
              <a:buFontTx/>
              <a:buChar char="-"/>
            </a:pPr>
            <a:r>
              <a:rPr lang="en-US" sz="2400" dirty="0" smtClean="0">
                <a:solidFill>
                  <a:prstClr val="black"/>
                </a:solidFill>
                <a:latin typeface="+mn-lt"/>
                <a:ea typeface="+mn-ea"/>
                <a:cs typeface="Times New Roman"/>
              </a:rPr>
              <a:t>Digital Certificate is one of the common application of cryptography </a:t>
            </a:r>
          </a:p>
          <a:p>
            <a:pPr marL="349885" indent="-342900" algn="l" rtl="0">
              <a:spcBef>
                <a:spcPts val="575"/>
              </a:spcBef>
              <a:buFontTx/>
              <a:buChar char="-"/>
            </a:pPr>
            <a:r>
              <a:rPr lang="en-US" sz="2400" dirty="0" smtClean="0">
                <a:solidFill>
                  <a:prstClr val="black"/>
                </a:solidFill>
                <a:latin typeface="+mn-lt"/>
                <a:ea typeface="+mn-ea"/>
                <a:cs typeface="Times New Roman"/>
              </a:rPr>
              <a:t>Using digital certificates involves </a:t>
            </a:r>
          </a:p>
          <a:p>
            <a:pPr marL="349885" indent="-342900" algn="l" rtl="0">
              <a:spcBef>
                <a:spcPts val="575"/>
              </a:spcBef>
              <a:buFontTx/>
              <a:buChar char="-"/>
            </a:pPr>
            <a:endParaRPr lang="en-US" sz="2400" dirty="0" smtClean="0">
              <a:solidFill>
                <a:prstClr val="black"/>
              </a:solidFill>
              <a:latin typeface="+mn-lt"/>
              <a:ea typeface="+mn-ea"/>
              <a:cs typeface="Times New Roman"/>
            </a:endParaRPr>
          </a:p>
          <a:p>
            <a:pPr marL="731520" lvl="8" indent="-342900" algn="l" rtl="0">
              <a:spcBef>
                <a:spcPts val="575"/>
              </a:spcBef>
              <a:buFont typeface="Wingdings" panose="05000000000000000000" pitchFamily="2" charset="2"/>
              <a:buChar char="§"/>
            </a:pPr>
            <a:r>
              <a:rPr lang="en-US" sz="2000" i="1" dirty="0">
                <a:solidFill>
                  <a:srgbClr val="00B050"/>
                </a:solidFill>
                <a:latin typeface="+mn-lt"/>
                <a:cs typeface="Times New Roman"/>
              </a:rPr>
              <a:t>Understanding purpose </a:t>
            </a:r>
          </a:p>
          <a:p>
            <a:pPr marL="731520" lvl="8" indent="-342900" algn="l" rtl="0">
              <a:spcBef>
                <a:spcPts val="575"/>
              </a:spcBef>
              <a:buFont typeface="Wingdings" panose="05000000000000000000" pitchFamily="2" charset="2"/>
              <a:buChar char="§"/>
            </a:pPr>
            <a:r>
              <a:rPr lang="en-US" sz="2000" i="1" dirty="0">
                <a:solidFill>
                  <a:srgbClr val="00B050"/>
                </a:solidFill>
                <a:latin typeface="+mn-lt"/>
                <a:cs typeface="Times New Roman"/>
              </a:rPr>
              <a:t>Knowing how they’re managed </a:t>
            </a:r>
          </a:p>
          <a:p>
            <a:pPr marL="731520" lvl="8" indent="-342900" algn="l" rtl="0">
              <a:spcBef>
                <a:spcPts val="575"/>
              </a:spcBef>
              <a:buFont typeface="Wingdings" panose="05000000000000000000" pitchFamily="2" charset="2"/>
              <a:buChar char="§"/>
            </a:pPr>
            <a:r>
              <a:rPr lang="en-US" sz="2000" i="1" dirty="0">
                <a:solidFill>
                  <a:srgbClr val="00B050"/>
                </a:solidFill>
                <a:latin typeface="+mn-lt"/>
                <a:cs typeface="Times New Roman"/>
              </a:rPr>
              <a:t>Determining which type of digital certificate is appropriate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title"/>
          </p:nvPr>
        </p:nvSpPr>
        <p:spPr>
          <a:xfrm>
            <a:off x="152400" y="310634"/>
            <a:ext cx="6286500" cy="369332"/>
          </a:xfrm>
          <a:noFill/>
        </p:spPr>
        <p:txBody>
          <a:bodyPr/>
          <a:lstStyle/>
          <a:p>
            <a:r>
              <a:rPr lang="en-US" sz="2400" dirty="0"/>
              <a:t>Digital </a:t>
            </a:r>
            <a:r>
              <a:rPr lang="en-US" sz="2400" dirty="0" smtClean="0"/>
              <a:t>Certificates  </a:t>
            </a:r>
            <a:endParaRPr lang="en-US" sz="2400" dirty="0"/>
          </a:p>
        </p:txBody>
      </p:sp>
      <p:sp>
        <p:nvSpPr>
          <p:cNvPr id="8" name="object 2"/>
          <p:cNvSpPr/>
          <p:nvPr/>
        </p:nvSpPr>
        <p:spPr>
          <a:xfrm>
            <a:off x="515" y="762000"/>
            <a:ext cx="12192000" cy="66459"/>
          </a:xfrm>
          <a:custGeom>
            <a:avLst/>
            <a:gdLst/>
            <a:ahLst/>
            <a:cxnLst/>
            <a:rect l="l" t="t" r="r" b="b"/>
            <a:pathLst>
              <a:path w="12192000" h="192404">
                <a:moveTo>
                  <a:pt x="12192000" y="0"/>
                </a:moveTo>
                <a:lnTo>
                  <a:pt x="0" y="0"/>
                </a:lnTo>
                <a:lnTo>
                  <a:pt x="0" y="192024"/>
                </a:lnTo>
                <a:lnTo>
                  <a:pt x="12192000" y="1920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/>
          <p:cNvSpPr txBox="1">
            <a:spLocks/>
          </p:cNvSpPr>
          <p:nvPr/>
        </p:nvSpPr>
        <p:spPr>
          <a:xfrm>
            <a:off x="76200" y="6654712"/>
            <a:ext cx="1203960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250" b="1" i="0">
                <a:solidFill>
                  <a:srgbClr val="003366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1000" dirty="0"/>
              <a:t>Dr. M Malook Rind                                                                                                                Information Security</a:t>
            </a:r>
            <a:r>
              <a:rPr lang="en-US" sz="1000" spc="-10" dirty="0" smtClean="0"/>
              <a:t>  </a:t>
            </a:r>
            <a:r>
              <a:rPr lang="en-US" sz="1000" dirty="0" smtClean="0"/>
              <a:t>                                                                                                                                                  Lecture 7         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3870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" y="6629400"/>
            <a:ext cx="12039600" cy="192024"/>
          </a:xfrm>
          <a:custGeom>
            <a:avLst/>
            <a:gdLst/>
            <a:ahLst/>
            <a:cxnLst/>
            <a:rect l="l" t="t" r="r" b="b"/>
            <a:pathLst>
              <a:path w="12192000" h="192404">
                <a:moveTo>
                  <a:pt x="12192000" y="0"/>
                </a:moveTo>
                <a:lnTo>
                  <a:pt x="0" y="0"/>
                </a:lnTo>
                <a:lnTo>
                  <a:pt x="0" y="192024"/>
                </a:lnTo>
                <a:lnTo>
                  <a:pt x="12192000" y="1920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CCD6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52400" y="914400"/>
            <a:ext cx="115824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9885" indent="-342900" algn="just" rtl="0">
              <a:spcBef>
                <a:spcPts val="575"/>
              </a:spcBef>
              <a:buFontTx/>
              <a:buChar char="-"/>
            </a:pPr>
            <a:r>
              <a:rPr lang="en-US" sz="2400" dirty="0" smtClean="0">
                <a:solidFill>
                  <a:prstClr val="black"/>
                </a:solidFill>
                <a:latin typeface="+mn-lt"/>
                <a:ea typeface="+mn-ea"/>
                <a:cs typeface="Times New Roman"/>
              </a:rPr>
              <a:t>A </a:t>
            </a:r>
            <a:r>
              <a:rPr lang="en-US" sz="2400" i="1" dirty="0" smtClean="0">
                <a:solidFill>
                  <a:prstClr val="black"/>
                </a:solidFill>
                <a:latin typeface="+mn-lt"/>
                <a:ea typeface="+mn-ea"/>
                <a:cs typeface="Times New Roman"/>
              </a:rPr>
              <a:t>digital signature </a:t>
            </a:r>
            <a:r>
              <a:rPr lang="en-US" sz="2400" dirty="0" smtClean="0">
                <a:solidFill>
                  <a:prstClr val="black"/>
                </a:solidFill>
                <a:latin typeface="+mn-lt"/>
                <a:ea typeface="+mn-ea"/>
                <a:cs typeface="Times New Roman"/>
              </a:rPr>
              <a:t>in asymmetric cryptography is s used to prove a document originated from a valid sender.</a:t>
            </a:r>
          </a:p>
          <a:p>
            <a:pPr marL="349885" indent="-342900" algn="just" rtl="0">
              <a:spcBef>
                <a:spcPts val="575"/>
              </a:spcBef>
              <a:buFontTx/>
              <a:buChar char="-"/>
            </a:pPr>
            <a:r>
              <a:rPr lang="en-US" sz="2400" b="1" dirty="0" smtClean="0">
                <a:solidFill>
                  <a:srgbClr val="0070C0"/>
                </a:solidFill>
                <a:latin typeface="+mn-lt"/>
                <a:ea typeface="+mn-ea"/>
                <a:cs typeface="Times New Roman"/>
              </a:rPr>
              <a:t>However, a digital signature has a weakness </a:t>
            </a:r>
          </a:p>
          <a:p>
            <a:pPr marL="731520" lvl="8" indent="-342900" algn="just" rtl="0">
              <a:spcBef>
                <a:spcPts val="575"/>
              </a:spcBef>
              <a:buFont typeface="Wingdings" panose="05000000000000000000" pitchFamily="2" charset="2"/>
              <a:buChar char="§"/>
            </a:pPr>
            <a:r>
              <a:rPr lang="en-US" sz="2000" i="1" dirty="0" smtClean="0">
                <a:solidFill>
                  <a:srgbClr val="00B050"/>
                </a:solidFill>
                <a:latin typeface="+mn-lt"/>
                <a:cs typeface="Times New Roman"/>
              </a:rPr>
              <a:t>it can only prove the owner of the private key and does not necessarily confirm the true identity of the sender.</a:t>
            </a:r>
          </a:p>
          <a:p>
            <a:pPr marL="731520" lvl="8" indent="-342900" algn="just" rtl="0">
              <a:spcBef>
                <a:spcPts val="575"/>
              </a:spcBef>
              <a:buFont typeface="Wingdings" panose="05000000000000000000" pitchFamily="2" charset="2"/>
              <a:buChar char="§"/>
            </a:pPr>
            <a:r>
              <a:rPr lang="en-US" sz="2000" i="1" dirty="0" smtClean="0">
                <a:solidFill>
                  <a:srgbClr val="00B050"/>
                </a:solidFill>
                <a:latin typeface="+mn-lt"/>
                <a:cs typeface="Times New Roman"/>
              </a:rPr>
              <a:t>Imposter could post public key under sender’s name</a:t>
            </a:r>
          </a:p>
          <a:p>
            <a:pPr marL="731520" lvl="8" indent="-342900" algn="l" rtl="0">
              <a:spcBef>
                <a:spcPts val="575"/>
              </a:spcBef>
              <a:buFont typeface="Wingdings" panose="05000000000000000000" pitchFamily="2" charset="2"/>
              <a:buChar char="§"/>
            </a:pPr>
            <a:endParaRPr lang="en-US" sz="2400" dirty="0">
              <a:solidFill>
                <a:prstClr val="black"/>
              </a:solidFill>
              <a:latin typeface="Century Gothic"/>
              <a:ea typeface="+mn-ea"/>
              <a:cs typeface="Times New Roman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title"/>
          </p:nvPr>
        </p:nvSpPr>
        <p:spPr>
          <a:xfrm>
            <a:off x="152399" y="310634"/>
            <a:ext cx="8859167" cy="365425"/>
          </a:xfrm>
          <a:noFill/>
        </p:spPr>
        <p:txBody>
          <a:bodyPr/>
          <a:lstStyle/>
          <a:p>
            <a:r>
              <a:rPr lang="en-US" sz="2400" dirty="0"/>
              <a:t>Digital Certificates </a:t>
            </a:r>
            <a:r>
              <a:rPr lang="en-US" sz="2400" dirty="0" smtClean="0"/>
              <a:t>- Defining </a:t>
            </a:r>
            <a:r>
              <a:rPr lang="en-US" sz="2400" dirty="0"/>
              <a:t>Digital Certificates</a:t>
            </a:r>
          </a:p>
        </p:txBody>
      </p:sp>
      <p:sp>
        <p:nvSpPr>
          <p:cNvPr id="8" name="object 2"/>
          <p:cNvSpPr/>
          <p:nvPr/>
        </p:nvSpPr>
        <p:spPr>
          <a:xfrm>
            <a:off x="515" y="762000"/>
            <a:ext cx="12192000" cy="66459"/>
          </a:xfrm>
          <a:custGeom>
            <a:avLst/>
            <a:gdLst/>
            <a:ahLst/>
            <a:cxnLst/>
            <a:rect l="l" t="t" r="r" b="b"/>
            <a:pathLst>
              <a:path w="12192000" h="192404">
                <a:moveTo>
                  <a:pt x="12192000" y="0"/>
                </a:moveTo>
                <a:lnTo>
                  <a:pt x="0" y="0"/>
                </a:lnTo>
                <a:lnTo>
                  <a:pt x="0" y="192024"/>
                </a:lnTo>
                <a:lnTo>
                  <a:pt x="12192000" y="1920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/>
          <p:cNvSpPr txBox="1">
            <a:spLocks/>
          </p:cNvSpPr>
          <p:nvPr/>
        </p:nvSpPr>
        <p:spPr>
          <a:xfrm>
            <a:off x="76200" y="6654712"/>
            <a:ext cx="1203960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250" b="1" i="0">
                <a:solidFill>
                  <a:srgbClr val="003366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1000" dirty="0"/>
              <a:t>Dr. M Malook Rind                                                                                                                Information Security</a:t>
            </a:r>
            <a:r>
              <a:rPr lang="en-US" sz="1000" spc="-10" dirty="0" smtClean="0"/>
              <a:t>  </a:t>
            </a:r>
            <a:r>
              <a:rPr lang="en-US" sz="1000" dirty="0" smtClean="0"/>
              <a:t>                                                                                                                                                  Lecture 7          </a:t>
            </a:r>
            <a:endParaRPr lang="en-US" sz="1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3387319"/>
            <a:ext cx="6573167" cy="215295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228600" y="5688010"/>
            <a:ext cx="11582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9885" indent="-342900" algn="just" rtl="0">
              <a:spcBef>
                <a:spcPts val="575"/>
              </a:spcBef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+mn-lt"/>
                <a:ea typeface="+mn-ea"/>
                <a:cs typeface="Times New Roman"/>
              </a:rPr>
              <a:t>In order to bind public keys with their associated user (owner of the private key), PKIs use digital certificates</a:t>
            </a:r>
          </a:p>
        </p:txBody>
      </p:sp>
    </p:spTree>
    <p:extLst>
      <p:ext uri="{BB962C8B-B14F-4D97-AF65-F5344CB8AC3E}">
        <p14:creationId xmlns:p14="http://schemas.microsoft.com/office/powerpoint/2010/main" val="137472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" y="6629400"/>
            <a:ext cx="12039600" cy="192024"/>
          </a:xfrm>
          <a:custGeom>
            <a:avLst/>
            <a:gdLst/>
            <a:ahLst/>
            <a:cxnLst/>
            <a:rect l="l" t="t" r="r" b="b"/>
            <a:pathLst>
              <a:path w="12192000" h="192404">
                <a:moveTo>
                  <a:pt x="12192000" y="0"/>
                </a:moveTo>
                <a:lnTo>
                  <a:pt x="0" y="0"/>
                </a:lnTo>
                <a:lnTo>
                  <a:pt x="0" y="192024"/>
                </a:lnTo>
                <a:lnTo>
                  <a:pt x="12192000" y="1920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CCD6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52400" y="914399"/>
            <a:ext cx="11811000" cy="574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9885" lvl="8" indent="-342900" algn="l" rtl="0">
              <a:spcBef>
                <a:spcPts val="575"/>
              </a:spcBef>
              <a:buFontTx/>
              <a:buChar char="-"/>
            </a:pPr>
            <a:r>
              <a:rPr lang="en-US" sz="2000" dirty="0" smtClean="0">
                <a:solidFill>
                  <a:prstClr val="black"/>
                </a:solidFill>
                <a:latin typeface="+mn-lt"/>
                <a:ea typeface="+mn-ea"/>
                <a:cs typeface="Times New Roman"/>
              </a:rPr>
              <a:t>A </a:t>
            </a:r>
            <a:r>
              <a:rPr lang="en-US" sz="2000" b="1" dirty="0" smtClean="0">
                <a:solidFill>
                  <a:prstClr val="black"/>
                </a:solidFill>
                <a:latin typeface="+mn-lt"/>
                <a:ea typeface="+mn-ea"/>
                <a:cs typeface="Times New Roman"/>
              </a:rPr>
              <a:t>digital certificate </a:t>
            </a:r>
            <a:r>
              <a:rPr lang="en-US" sz="2000" dirty="0" smtClean="0">
                <a:solidFill>
                  <a:prstClr val="black"/>
                </a:solidFill>
                <a:latin typeface="+mn-lt"/>
                <a:ea typeface="+mn-ea"/>
                <a:cs typeface="Times New Roman"/>
              </a:rPr>
              <a:t>is a technology used to associate a user’s identity to a public key and that has been digitally signed by a trusted third party. </a:t>
            </a:r>
          </a:p>
          <a:p>
            <a:pPr marL="349885" lvl="8" indent="-342900" algn="l" rtl="0">
              <a:spcBef>
                <a:spcPts val="575"/>
              </a:spcBef>
              <a:buFontTx/>
              <a:buChar char="-"/>
            </a:pPr>
            <a:r>
              <a:rPr lang="en-US" sz="2000" dirty="0" smtClean="0">
                <a:solidFill>
                  <a:prstClr val="black"/>
                </a:solidFill>
                <a:latin typeface="+mn-lt"/>
                <a:ea typeface="+mn-ea"/>
                <a:cs typeface="Times New Roman"/>
              </a:rPr>
              <a:t>Much as a passport certifies one’s identity as a citizen of a country, the </a:t>
            </a:r>
          </a:p>
          <a:p>
            <a:pPr marL="6985" lvl="8" algn="l" rtl="0">
              <a:spcBef>
                <a:spcPts val="575"/>
              </a:spcBef>
            </a:pPr>
            <a:r>
              <a:rPr lang="en-US" sz="2000" dirty="0" smtClean="0">
                <a:solidFill>
                  <a:prstClr val="black"/>
                </a:solidFill>
                <a:latin typeface="+mn-lt"/>
                <a:ea typeface="+mn-ea"/>
                <a:cs typeface="Times New Roman"/>
              </a:rPr>
              <a:t>      digital certificate establishes the identity of users within the ecosystem.</a:t>
            </a:r>
          </a:p>
          <a:p>
            <a:pPr marL="349885" lvl="8" indent="-342900" algn="l" rtl="0">
              <a:spcBef>
                <a:spcPts val="575"/>
              </a:spcBef>
              <a:buFontTx/>
              <a:buChar char="-"/>
            </a:pPr>
            <a:r>
              <a:rPr lang="en-US" sz="2000" dirty="0" smtClean="0">
                <a:solidFill>
                  <a:prstClr val="black"/>
                </a:solidFill>
                <a:latin typeface="+mn-lt"/>
                <a:ea typeface="+mn-ea"/>
                <a:cs typeface="Times New Roman"/>
              </a:rPr>
              <a:t>The third party is</a:t>
            </a:r>
            <a:r>
              <a:rPr lang="en-US" sz="2200" dirty="0" smtClean="0">
                <a:solidFill>
                  <a:prstClr val="black"/>
                </a:solidFill>
                <a:latin typeface="+mn-lt"/>
                <a:ea typeface="+mn-ea"/>
                <a:cs typeface="Times New Roman"/>
              </a:rPr>
              <a:t>:</a:t>
            </a:r>
          </a:p>
          <a:p>
            <a:pPr marL="731520" lvl="8" indent="-342900" algn="l" rtl="0">
              <a:buFont typeface="Wingdings" panose="05000000000000000000" pitchFamily="2" charset="2"/>
              <a:buChar char="§"/>
            </a:pPr>
            <a:r>
              <a:rPr lang="en-US" i="1" dirty="0">
                <a:solidFill>
                  <a:srgbClr val="00B050"/>
                </a:solidFill>
                <a:latin typeface="+mn-lt"/>
                <a:cs typeface="Times New Roman"/>
              </a:rPr>
              <a:t>Used to help solve the problem of verifying identity </a:t>
            </a:r>
          </a:p>
          <a:p>
            <a:pPr marL="731520" lvl="8" indent="-342900" algn="l" rtl="0">
              <a:buFont typeface="Wingdings" panose="05000000000000000000" pitchFamily="2" charset="2"/>
              <a:buChar char="§"/>
            </a:pPr>
            <a:r>
              <a:rPr lang="en-US" i="1" dirty="0">
                <a:solidFill>
                  <a:srgbClr val="00B050"/>
                </a:solidFill>
                <a:latin typeface="+mn-lt"/>
                <a:cs typeface="Times New Roman"/>
              </a:rPr>
              <a:t>Verifies owner and that the public key belongs to that owner</a:t>
            </a:r>
          </a:p>
          <a:p>
            <a:pPr marL="349885" lvl="8" indent="-342900" algn="l" rtl="0">
              <a:spcBef>
                <a:spcPts val="575"/>
              </a:spcBef>
              <a:buFontTx/>
              <a:buChar char="-"/>
            </a:pPr>
            <a:r>
              <a:rPr lang="en-US" sz="2000" dirty="0">
                <a:solidFill>
                  <a:prstClr val="black"/>
                </a:solidFill>
                <a:latin typeface="+mn-lt"/>
                <a:ea typeface="+mn-ea"/>
                <a:cs typeface="Times New Roman"/>
              </a:rPr>
              <a:t>A digital certificate is basically a container for a public key.</a:t>
            </a:r>
          </a:p>
          <a:p>
            <a:pPr marL="349885" lvl="8" indent="-342900" algn="l" rtl="0">
              <a:spcBef>
                <a:spcPts val="575"/>
              </a:spcBef>
              <a:buFontTx/>
              <a:buChar char="-"/>
            </a:pPr>
            <a:r>
              <a:rPr lang="en-US" sz="2000" dirty="0">
                <a:solidFill>
                  <a:prstClr val="black"/>
                </a:solidFill>
                <a:latin typeface="+mn-lt"/>
                <a:ea typeface="+mn-ea"/>
                <a:cs typeface="Times New Roman"/>
              </a:rPr>
              <a:t>Typically, a digital certificate contains information such as: </a:t>
            </a:r>
          </a:p>
          <a:p>
            <a:pPr marL="731520" lvl="8" indent="-342900" algn="l" rtl="0">
              <a:buFont typeface="Wingdings" panose="05000000000000000000" pitchFamily="2" charset="2"/>
              <a:buChar char="§"/>
            </a:pPr>
            <a:r>
              <a:rPr lang="en-US" i="1" dirty="0" smtClean="0">
                <a:solidFill>
                  <a:srgbClr val="00B050"/>
                </a:solidFill>
                <a:latin typeface="+mn-lt"/>
                <a:cs typeface="Times New Roman"/>
              </a:rPr>
              <a:t>the </a:t>
            </a:r>
            <a:r>
              <a:rPr lang="en-US" i="1" dirty="0">
                <a:solidFill>
                  <a:srgbClr val="00B050"/>
                </a:solidFill>
                <a:latin typeface="+mn-lt"/>
                <a:cs typeface="Times New Roman"/>
              </a:rPr>
              <a:t>owner’s name or alias, </a:t>
            </a:r>
          </a:p>
          <a:p>
            <a:pPr marL="731520" lvl="8" indent="-342900" algn="l" rtl="0">
              <a:buFont typeface="Wingdings" panose="05000000000000000000" pitchFamily="2" charset="2"/>
              <a:buChar char="§"/>
            </a:pPr>
            <a:r>
              <a:rPr lang="en-US" i="1" dirty="0">
                <a:solidFill>
                  <a:srgbClr val="00B050"/>
                </a:solidFill>
                <a:latin typeface="+mn-lt"/>
                <a:cs typeface="Times New Roman"/>
              </a:rPr>
              <a:t>the owner’s public key, </a:t>
            </a:r>
          </a:p>
          <a:p>
            <a:pPr marL="731520" lvl="8" indent="-342900" algn="l" rtl="0">
              <a:buFont typeface="Wingdings" panose="05000000000000000000" pitchFamily="2" charset="2"/>
              <a:buChar char="§"/>
            </a:pPr>
            <a:r>
              <a:rPr lang="en-US" i="1" dirty="0">
                <a:solidFill>
                  <a:srgbClr val="00B050"/>
                </a:solidFill>
                <a:latin typeface="+mn-lt"/>
                <a:cs typeface="Times New Roman"/>
              </a:rPr>
              <a:t>the name of the issuer, </a:t>
            </a:r>
          </a:p>
          <a:p>
            <a:pPr marL="731520" lvl="8" indent="-342900" algn="l" rtl="0">
              <a:buFont typeface="Wingdings" panose="05000000000000000000" pitchFamily="2" charset="2"/>
              <a:buChar char="§"/>
            </a:pPr>
            <a:r>
              <a:rPr lang="en-US" i="1" dirty="0">
                <a:solidFill>
                  <a:srgbClr val="00B050"/>
                </a:solidFill>
                <a:latin typeface="+mn-lt"/>
                <a:cs typeface="Times New Roman"/>
              </a:rPr>
              <a:t>the digital signature of the issuer, </a:t>
            </a:r>
          </a:p>
          <a:p>
            <a:pPr marL="731520" lvl="8" indent="-342900" algn="l" rtl="0">
              <a:buFont typeface="Wingdings" panose="05000000000000000000" pitchFamily="2" charset="2"/>
              <a:buChar char="§"/>
            </a:pPr>
            <a:r>
              <a:rPr lang="en-US" i="1" dirty="0">
                <a:solidFill>
                  <a:srgbClr val="00B050"/>
                </a:solidFill>
                <a:latin typeface="+mn-lt"/>
                <a:cs typeface="Times New Roman"/>
              </a:rPr>
              <a:t>the serial number of the digital certificate, </a:t>
            </a:r>
          </a:p>
          <a:p>
            <a:pPr marL="731520" lvl="8" indent="-342900" algn="l" rtl="0">
              <a:buFont typeface="Wingdings" panose="05000000000000000000" pitchFamily="2" charset="2"/>
              <a:buChar char="§"/>
            </a:pPr>
            <a:r>
              <a:rPr lang="en-US" i="1" dirty="0">
                <a:solidFill>
                  <a:srgbClr val="00B050"/>
                </a:solidFill>
                <a:latin typeface="+mn-lt"/>
                <a:cs typeface="Times New Roman"/>
              </a:rPr>
              <a:t>and the expiration date of the public key </a:t>
            </a:r>
            <a:endParaRPr lang="en-US" i="1" dirty="0" smtClean="0">
              <a:solidFill>
                <a:srgbClr val="00B050"/>
              </a:solidFill>
              <a:latin typeface="+mn-lt"/>
              <a:cs typeface="Times New Roman"/>
            </a:endParaRPr>
          </a:p>
          <a:p>
            <a:pPr marL="349885" marR="0" lvl="8" indent="-342900" algn="l" defTabSz="914400" rtl="0" eaLnBrk="1" fontAlgn="auto" latinLnBrk="0" hangingPunct="1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+mn-lt"/>
                <a:ea typeface="+mn-ea"/>
                <a:cs typeface="Times New Roman"/>
              </a:rPr>
              <a:t>It can contain other user-supplied information, such as: </a:t>
            </a:r>
          </a:p>
          <a:p>
            <a:pPr marL="731520" marR="0" lvl="8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i="1" dirty="0">
                <a:solidFill>
                  <a:srgbClr val="00B050"/>
                </a:solidFill>
                <a:latin typeface="+mn-lt"/>
                <a:cs typeface="Times New Roman"/>
              </a:rPr>
              <a:t>an email address, </a:t>
            </a:r>
            <a:r>
              <a:rPr lang="en-US" i="1" dirty="0" smtClean="0">
                <a:solidFill>
                  <a:srgbClr val="00B050"/>
                </a:solidFill>
                <a:latin typeface="+mn-lt"/>
                <a:cs typeface="Times New Roman"/>
              </a:rPr>
              <a:t>postal </a:t>
            </a:r>
            <a:r>
              <a:rPr lang="en-US" i="1" dirty="0">
                <a:solidFill>
                  <a:srgbClr val="00B050"/>
                </a:solidFill>
                <a:latin typeface="+mn-lt"/>
                <a:cs typeface="Times New Roman"/>
              </a:rPr>
              <a:t>address, and </a:t>
            </a:r>
            <a:r>
              <a:rPr lang="en-US" i="1" dirty="0" smtClean="0">
                <a:solidFill>
                  <a:srgbClr val="00B050"/>
                </a:solidFill>
                <a:latin typeface="+mn-lt"/>
                <a:cs typeface="Times New Roman"/>
              </a:rPr>
              <a:t>basic </a:t>
            </a:r>
            <a:r>
              <a:rPr lang="en-US" i="1" dirty="0">
                <a:solidFill>
                  <a:srgbClr val="00B050"/>
                </a:solidFill>
                <a:latin typeface="+mn-lt"/>
                <a:cs typeface="Times New Roman"/>
              </a:rPr>
              <a:t>registration information</a:t>
            </a:r>
          </a:p>
          <a:p>
            <a:pPr marL="6985" algn="l" rtl="0">
              <a:spcBef>
                <a:spcPts val="575"/>
              </a:spcBef>
            </a:pPr>
            <a:endParaRPr lang="en-US" sz="2400" dirty="0">
              <a:solidFill>
                <a:prstClr val="black"/>
              </a:solidFill>
              <a:latin typeface="Century Gothic"/>
              <a:ea typeface="+mn-ea"/>
              <a:cs typeface="Times New Roman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title"/>
          </p:nvPr>
        </p:nvSpPr>
        <p:spPr>
          <a:xfrm>
            <a:off x="152400" y="310634"/>
            <a:ext cx="10363200" cy="437053"/>
          </a:xfrm>
          <a:noFill/>
        </p:spPr>
        <p:txBody>
          <a:bodyPr/>
          <a:lstStyle/>
          <a:p>
            <a:r>
              <a:rPr lang="en-US" sz="2400" dirty="0"/>
              <a:t>Digital Certificates - Defining Digital Certificates</a:t>
            </a:r>
          </a:p>
        </p:txBody>
      </p:sp>
      <p:sp>
        <p:nvSpPr>
          <p:cNvPr id="8" name="object 2"/>
          <p:cNvSpPr/>
          <p:nvPr/>
        </p:nvSpPr>
        <p:spPr>
          <a:xfrm>
            <a:off x="515" y="762000"/>
            <a:ext cx="12192000" cy="66459"/>
          </a:xfrm>
          <a:custGeom>
            <a:avLst/>
            <a:gdLst/>
            <a:ahLst/>
            <a:cxnLst/>
            <a:rect l="l" t="t" r="r" b="b"/>
            <a:pathLst>
              <a:path w="12192000" h="192404">
                <a:moveTo>
                  <a:pt x="12192000" y="0"/>
                </a:moveTo>
                <a:lnTo>
                  <a:pt x="0" y="0"/>
                </a:lnTo>
                <a:lnTo>
                  <a:pt x="0" y="192024"/>
                </a:lnTo>
                <a:lnTo>
                  <a:pt x="12192000" y="1920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/>
          <p:cNvSpPr txBox="1">
            <a:spLocks/>
          </p:cNvSpPr>
          <p:nvPr/>
        </p:nvSpPr>
        <p:spPr>
          <a:xfrm>
            <a:off x="76200" y="6654712"/>
            <a:ext cx="1203960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250" b="1" i="0">
                <a:solidFill>
                  <a:srgbClr val="003366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1000" dirty="0"/>
              <a:t>Dr. M Malook Rind                                                                                                                Information Security</a:t>
            </a:r>
            <a:r>
              <a:rPr lang="en-US" sz="1000" spc="-10" dirty="0" smtClean="0"/>
              <a:t>  </a:t>
            </a:r>
            <a:r>
              <a:rPr lang="en-US" sz="1000" dirty="0" smtClean="0"/>
              <a:t>                                                                                                                                                  Lecture 7          </a:t>
            </a:r>
            <a:endParaRPr lang="en-US" sz="1000" dirty="0"/>
          </a:p>
        </p:txBody>
      </p:sp>
      <p:sp>
        <p:nvSpPr>
          <p:cNvPr id="3" name="Rectangle 2"/>
          <p:cNvSpPr/>
          <p:nvPr/>
        </p:nvSpPr>
        <p:spPr>
          <a:xfrm>
            <a:off x="8534400" y="1371600"/>
            <a:ext cx="3429000" cy="506292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1700" b="0" i="0" u="none" strike="noStrike" baseline="0" dirty="0" smtClean="0">
                <a:latin typeface="+mn-lt"/>
              </a:rPr>
              <a:t>When </a:t>
            </a:r>
            <a:r>
              <a:rPr lang="en-US" sz="1700" dirty="0" smtClean="0">
                <a:latin typeface="+mn-lt"/>
              </a:rPr>
              <a:t>a sender </a:t>
            </a:r>
            <a:r>
              <a:rPr lang="en-US" sz="1700" b="0" i="0" u="none" strike="noStrike" baseline="0" dirty="0" smtClean="0">
                <a:latin typeface="+mn-lt"/>
              </a:rPr>
              <a:t>sends a message to receiver, he does not ask her to retrieve his public key from a central site. Instead, sender attaches the digital certificate to the message. </a:t>
            </a:r>
          </a:p>
          <a:p>
            <a:pPr algn="just"/>
            <a:r>
              <a:rPr lang="en-US" sz="1700" b="0" i="0" u="none" strike="noStrike" baseline="0" dirty="0" smtClean="0">
                <a:latin typeface="+mn-lt"/>
              </a:rPr>
              <a:t>When receiver receives the message with the digital certificate, she can check the signature of the trusted third party on the certificate. If the signature was signed by a party that she trusts, then receiver can safely assume that the public key—contained in the digital certificate—is actually from sender.</a:t>
            </a:r>
          </a:p>
          <a:p>
            <a:pPr algn="just"/>
            <a:r>
              <a:rPr lang="en-US" sz="1700" b="0" i="0" u="none" strike="noStrike" baseline="0" dirty="0" smtClean="0">
                <a:latin typeface="+mn-lt"/>
              </a:rPr>
              <a:t>Digital certificates make it possible for receiver to verify sender’s claim that the key belongs to him and prevent an attack that impersonates the owner of the public key.</a:t>
            </a:r>
            <a:endParaRPr lang="en-US" sz="17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414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iography report presentation">
  <a:themeElements>
    <a:clrScheme name="Global 2">
      <a:dk1>
        <a:srgbClr val="000000"/>
      </a:dk1>
      <a:lt1>
        <a:srgbClr val="FFFFFF"/>
      </a:lt1>
      <a:dk2>
        <a:srgbClr val="CC6600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E5D093"/>
      </a:hlink>
      <a:folHlink>
        <a:srgbClr val="CCB374"/>
      </a:folHlink>
    </a:clrScheme>
    <a:fontScheme name="Global">
      <a:majorFont>
        <a:latin typeface="Century Gothic"/>
        <a:ea typeface=""/>
        <a:cs typeface="Times New Roman"/>
      </a:majorFont>
      <a:minorFont>
        <a:latin typeface="Century Gothic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5576</TotalTime>
  <Words>3468</Words>
  <Application>Microsoft Office PowerPoint</Application>
  <PresentationFormat>Widescreen</PresentationFormat>
  <Paragraphs>297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Century Gothic</vt:lpstr>
      <vt:lpstr>OpenSans-Semibold</vt:lpstr>
      <vt:lpstr>Times New Roman</vt:lpstr>
      <vt:lpstr>Verdana</vt:lpstr>
      <vt:lpstr>Wingdings</vt:lpstr>
      <vt:lpstr>Office Theme</vt:lpstr>
      <vt:lpstr>1_Biography report presentation</vt:lpstr>
      <vt:lpstr>PowerPoint Presentation</vt:lpstr>
      <vt:lpstr>Contents</vt:lpstr>
      <vt:lpstr>PowerPoint Presentation</vt:lpstr>
      <vt:lpstr>Public Key Infrastructure (PKI)</vt:lpstr>
      <vt:lpstr>Public Key Infrastructure (PKI) – How it works</vt:lpstr>
      <vt:lpstr>Public Key Infrastructure (PKI)</vt:lpstr>
      <vt:lpstr>Digital Certificates  </vt:lpstr>
      <vt:lpstr>Digital Certificates - Defining Digital Certificates</vt:lpstr>
      <vt:lpstr>Digital Certificates - Defining Digital Certificates</vt:lpstr>
      <vt:lpstr>Digital Certificates - Defining Digital Certificates</vt:lpstr>
      <vt:lpstr>Digital Certificates - Managing Digital Certificates</vt:lpstr>
      <vt:lpstr>Digital Certificates - Managing Digital Certificates</vt:lpstr>
      <vt:lpstr>Digital Certificates - Managing Digital Certificates</vt:lpstr>
      <vt:lpstr>Digital Certificates - Types of Digital Certificates</vt:lpstr>
      <vt:lpstr>Digital Certificates - Types of Digital Certificates</vt:lpstr>
      <vt:lpstr>Digital Certificates - Types of Digital Certificates</vt:lpstr>
      <vt:lpstr>Public Key Infrastructure (PKI) - Trust Models</vt:lpstr>
      <vt:lpstr>Public Key Infrastructure (PKI) - Trust Models</vt:lpstr>
      <vt:lpstr>Public Key Infrastructure (PKI) - Trust Models</vt:lpstr>
      <vt:lpstr>Public Key Infrastructure (PKI) - Managing PKI</vt:lpstr>
      <vt:lpstr>Public Key Infrastructure (PKI) - Managing PKI</vt:lpstr>
      <vt:lpstr>Public Key Infrastructure (PKI) - Key Management</vt:lpstr>
      <vt:lpstr>Cryptographic Protocols</vt:lpstr>
      <vt:lpstr>Cryptographic Protocols</vt:lpstr>
      <vt:lpstr>Cryptographic Protocols</vt:lpstr>
      <vt:lpstr>Implementing Cryptography</vt:lpstr>
      <vt:lpstr>Implementing Cryptography</vt:lpstr>
      <vt:lpstr>PowerPoint Presentation</vt:lpstr>
    </vt:vector>
  </TitlesOfParts>
  <Company>FU Berlin, Germany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Communications</dc:title>
  <dc:subject>Chapter 1 - Introduction</dc:subject>
  <dc:creator>Jochen H. Schiller</dc:creator>
  <cp:keywords>mobile communication, introduction, overview</cp:keywords>
  <cp:lastModifiedBy>Dr Engr Malook Rind</cp:lastModifiedBy>
  <cp:revision>795</cp:revision>
  <dcterms:created xsi:type="dcterms:W3CDTF">2022-09-21T05:57:17Z</dcterms:created>
  <dcterms:modified xsi:type="dcterms:W3CDTF">2023-11-01T08:40:33Z</dcterms:modified>
  <cp:category>lecture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2018-04-17T00:00:00Z</vt:filetime>
  </property>
  <property fmtid="{D5CDD505-2E9C-101B-9397-08002B2CF9AE}" pid="3" name="Creator">
    <vt:lpwstr>Acrobat PDFMaker 17 for PowerPoint</vt:lpwstr>
  </property>
  <property fmtid="{D5CDD505-2E9C-101B-9397-08002B2CF9AE}" pid="4" name="LastSaved">
    <vt:filetime>2022-09-21T00:00:00Z</vt:filetime>
  </property>
  <property fmtid="{D5CDD505-2E9C-101B-9397-08002B2CF9AE}" pid="5" name="Producer">
    <vt:lpwstr>Adobe PDF Library 15.0</vt:lpwstr>
  </property>
</Properties>
</file>