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0" r:id="rId2"/>
  </p:sldMasterIdLst>
  <p:notesMasterIdLst>
    <p:notesMasterId r:id="rId39"/>
  </p:notesMasterIdLst>
  <p:sldIdLst>
    <p:sldId id="297" r:id="rId3"/>
    <p:sldId id="289" r:id="rId4"/>
    <p:sldId id="431" r:id="rId5"/>
    <p:sldId id="481" r:id="rId6"/>
    <p:sldId id="483" r:id="rId7"/>
    <p:sldId id="501" r:id="rId8"/>
    <p:sldId id="479" r:id="rId9"/>
    <p:sldId id="485" r:id="rId10"/>
    <p:sldId id="486" r:id="rId11"/>
    <p:sldId id="451" r:id="rId12"/>
    <p:sldId id="487" r:id="rId13"/>
    <p:sldId id="452" r:id="rId14"/>
    <p:sldId id="488" r:id="rId15"/>
    <p:sldId id="489" r:id="rId16"/>
    <p:sldId id="455" r:id="rId17"/>
    <p:sldId id="490" r:id="rId18"/>
    <p:sldId id="458" r:id="rId19"/>
    <p:sldId id="491" r:id="rId20"/>
    <p:sldId id="492" r:id="rId21"/>
    <p:sldId id="493" r:id="rId22"/>
    <p:sldId id="495" r:id="rId23"/>
    <p:sldId id="494" r:id="rId24"/>
    <p:sldId id="496" r:id="rId25"/>
    <p:sldId id="463" r:id="rId26"/>
    <p:sldId id="497" r:id="rId27"/>
    <p:sldId id="465" r:id="rId28"/>
    <p:sldId id="498" r:id="rId29"/>
    <p:sldId id="500" r:id="rId30"/>
    <p:sldId id="502" r:id="rId31"/>
    <p:sldId id="503" r:id="rId32"/>
    <p:sldId id="468" r:id="rId33"/>
    <p:sldId id="471" r:id="rId34"/>
    <p:sldId id="473" r:id="rId35"/>
    <p:sldId id="477" r:id="rId36"/>
    <p:sldId id="484" r:id="rId37"/>
    <p:sldId id="444" r:id="rId3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00" autoAdjust="0"/>
  </p:normalViewPr>
  <p:slideViewPr>
    <p:cSldViewPr>
      <p:cViewPr varScale="1">
        <p:scale>
          <a:sx n="69" d="100"/>
          <a:sy n="69" d="100"/>
        </p:scale>
        <p:origin x="75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B5F55B-2B0B-493D-B5A6-0CD165B2D26A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0FF74-37B7-4E21-A86E-405D13812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28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271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0EDFCD-7148-4A94-A7EB-145A99094DB1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pPr marL="0" marR="0" lvl="0" indent="0" algn="r" defTabSz="9271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9413" y="696913"/>
            <a:ext cx="6188075" cy="3481387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35068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0FF74-37B7-4E21-A86E-405D13812DF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1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rgbClr val="5F5F5F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/>
              <a:t>MC</a:t>
            </a:r>
            <a:r>
              <a:rPr spc="-5"/>
              <a:t> </a:t>
            </a:r>
            <a:r>
              <a:rPr/>
              <a:t>-</a:t>
            </a:r>
            <a:r>
              <a:rPr spc="-10"/>
              <a:t> </a:t>
            </a:r>
            <a:r>
              <a:rPr spc="-20"/>
              <a:t>2018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1" i="0">
                <a:solidFill>
                  <a:srgbClr val="5F5F5F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0"/>
              <a:t>1.</a:t>
            </a:r>
            <a:fld id="{81D60167-4931-47E6-BA6A-407CBD079E47}" type="slidenum">
              <a:rPr spc="-20"/>
              <a:t>‹#›</a:t>
            </a:fld>
            <a:endParaRPr spc="-2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ea typeface="+mn-ea"/>
              <a:cs typeface="Times New Roman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ea typeface="+mn-ea"/>
              <a:cs typeface="Times New Roman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</a:pPr>
            <a:fld id="{384564A0-8E16-4651-A185-5FFCEDF3B9FA}" type="slidenum">
              <a:rPr lang="en-US" kern="1200" smtClean="0">
                <a:solidFill>
                  <a:srgbClr val="000000"/>
                </a:solidFill>
                <a:ea typeface="+mn-ea"/>
                <a:cs typeface="Times New Roman" pitchFamily="18" charset="0"/>
              </a:rPr>
              <a:pPr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kern="1200">
              <a:solidFill>
                <a:srgbClr val="000000"/>
              </a:solidFill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915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ea typeface="+mn-ea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ea typeface="+mn-ea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</a:pPr>
            <a:fld id="{F4D82EA2-D85C-48BF-8A93-EA0D2FE5D387}" type="slidenum">
              <a:rPr lang="en-US" kern="1200" smtClean="0">
                <a:solidFill>
                  <a:srgbClr val="000000"/>
                </a:solidFill>
                <a:ea typeface="+mn-ea"/>
                <a:cs typeface="Times New Roman" pitchFamily="18" charset="0"/>
              </a:rPr>
              <a:pPr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kern="1200">
              <a:solidFill>
                <a:srgbClr val="000000"/>
              </a:solidFill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732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ea typeface="+mn-ea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ea typeface="+mn-ea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</a:pPr>
            <a:fld id="{1157D14C-CC08-40B6-8437-BCF0EA7020D1}" type="slidenum">
              <a:rPr lang="en-US" kern="1200" smtClean="0">
                <a:solidFill>
                  <a:srgbClr val="000000"/>
                </a:solidFill>
                <a:ea typeface="+mn-ea"/>
                <a:cs typeface="Times New Roman" pitchFamily="18" charset="0"/>
              </a:rPr>
              <a:pPr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kern="1200">
              <a:solidFill>
                <a:srgbClr val="000000"/>
              </a:solidFill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234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8" y="273055"/>
            <a:ext cx="681566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ea typeface="+mn-ea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ea typeface="+mn-ea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</a:pPr>
            <a:fld id="{8EE747D5-FB23-45A0-9936-2AB24BB822A2}" type="slidenum">
              <a:rPr lang="en-US" kern="1200" smtClean="0">
                <a:solidFill>
                  <a:srgbClr val="000000"/>
                </a:solidFill>
                <a:ea typeface="+mn-ea"/>
                <a:cs typeface="Times New Roman" pitchFamily="18" charset="0"/>
              </a:rPr>
              <a:pPr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kern="1200">
              <a:solidFill>
                <a:srgbClr val="000000"/>
              </a:solidFill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811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2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ea typeface="+mn-ea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ea typeface="+mn-ea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</a:pPr>
            <a:fld id="{2A232921-A1F9-43F3-8BC8-8D5CBA5D2AFC}" type="slidenum">
              <a:rPr lang="en-US" kern="1200" smtClean="0">
                <a:solidFill>
                  <a:srgbClr val="000000"/>
                </a:solidFill>
                <a:ea typeface="+mn-ea"/>
                <a:cs typeface="Times New Roman" pitchFamily="18" charset="0"/>
              </a:rPr>
              <a:pPr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kern="1200">
              <a:solidFill>
                <a:srgbClr val="000000"/>
              </a:solidFill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9975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ea typeface="+mn-ea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ea typeface="+mn-ea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</a:pPr>
            <a:fld id="{315CEB7A-A053-429D-B447-D0F541C690E9}" type="slidenum">
              <a:rPr lang="en-US" kern="1200" smtClean="0">
                <a:solidFill>
                  <a:srgbClr val="000000"/>
                </a:solidFill>
                <a:ea typeface="+mn-ea"/>
                <a:cs typeface="Times New Roman" pitchFamily="18" charset="0"/>
              </a:rPr>
              <a:pPr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kern="1200">
              <a:solidFill>
                <a:srgbClr val="000000"/>
              </a:solidFill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319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85309" y="225429"/>
            <a:ext cx="2279652" cy="59753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4233" y="225429"/>
            <a:ext cx="6637867" cy="59753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ea typeface="+mn-ea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ea typeface="+mn-ea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</a:pPr>
            <a:fld id="{4CDAF1AF-2F14-4EA2-AE2E-B0F7B219C001}" type="slidenum">
              <a:rPr lang="en-US" kern="1200" smtClean="0">
                <a:solidFill>
                  <a:srgbClr val="000000"/>
                </a:solidFill>
                <a:ea typeface="+mn-ea"/>
                <a:cs typeface="Times New Roman" pitchFamily="18" charset="0"/>
              </a:rPr>
              <a:pPr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kern="1200">
              <a:solidFill>
                <a:srgbClr val="000000"/>
              </a:solidFill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173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4235" y="225429"/>
            <a:ext cx="9120719" cy="10080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544235" y="1449390"/>
            <a:ext cx="4457700" cy="47513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7205137" y="1449390"/>
            <a:ext cx="4459817" cy="4751387"/>
          </a:xfrm>
        </p:spPr>
        <p:txBody>
          <a:bodyPr/>
          <a:lstStyle/>
          <a:p>
            <a:r>
              <a:rPr lang="en-US" smtClean="0"/>
              <a:t>Click icon to add clip art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5735" y="6308725"/>
            <a:ext cx="2451100" cy="349250"/>
          </a:xfrm>
        </p:spPr>
        <p:txBody>
          <a:bodyPr/>
          <a:lstStyle>
            <a:lvl1pPr>
              <a:defRPr/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ea typeface="+mn-ea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68657" y="6308725"/>
            <a:ext cx="5753100" cy="349250"/>
          </a:xfrm>
        </p:spPr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ea typeface="+mn-ea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24951" y="6308725"/>
            <a:ext cx="2540000" cy="349250"/>
          </a:xfrm>
        </p:spPr>
        <p:txBody>
          <a:bodyPr/>
          <a:lstStyle>
            <a:lvl1pPr>
              <a:defRPr/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</a:pPr>
            <a:fld id="{5B6D7F81-D383-4C64-943A-5B2F1B32D755}" type="slidenum">
              <a:rPr lang="en-US" kern="1200" smtClean="0">
                <a:solidFill>
                  <a:srgbClr val="000000"/>
                </a:solidFill>
                <a:ea typeface="+mn-ea"/>
                <a:cs typeface="Times New Roman" pitchFamily="18" charset="0"/>
              </a:rPr>
              <a:pPr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kern="1200">
              <a:solidFill>
                <a:srgbClr val="000000"/>
              </a:solidFill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0462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4235" y="225429"/>
            <a:ext cx="9120719" cy="10080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544235" y="1449389"/>
            <a:ext cx="9120719" cy="2298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44235" y="3900492"/>
            <a:ext cx="9120719" cy="2300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5735" y="6308725"/>
            <a:ext cx="2451100" cy="349250"/>
          </a:xfrm>
        </p:spPr>
        <p:txBody>
          <a:bodyPr/>
          <a:lstStyle>
            <a:lvl1pPr>
              <a:defRPr/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ea typeface="+mn-ea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68657" y="6308725"/>
            <a:ext cx="5753100" cy="349250"/>
          </a:xfrm>
        </p:spPr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ea typeface="+mn-ea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24951" y="6308725"/>
            <a:ext cx="2540000" cy="349250"/>
          </a:xfrm>
        </p:spPr>
        <p:txBody>
          <a:bodyPr/>
          <a:lstStyle>
            <a:lvl1pPr>
              <a:defRPr/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</a:pPr>
            <a:fld id="{35C76EAD-5CA6-40B8-A9FD-204ACB69DADC}" type="slidenum">
              <a:rPr lang="en-US" kern="1200" smtClean="0">
                <a:solidFill>
                  <a:srgbClr val="000000"/>
                </a:solidFill>
                <a:ea typeface="+mn-ea"/>
                <a:cs typeface="Times New Roman" pitchFamily="18" charset="0"/>
              </a:rPr>
              <a:pPr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kern="1200">
              <a:solidFill>
                <a:srgbClr val="000000"/>
              </a:solidFill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702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1" i="0">
                <a:solidFill>
                  <a:srgbClr val="0033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rgbClr val="5F5F5F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/>
              <a:t>MC</a:t>
            </a:r>
            <a:r>
              <a:rPr spc="-5"/>
              <a:t> </a:t>
            </a:r>
            <a:r>
              <a:rPr/>
              <a:t>-</a:t>
            </a:r>
            <a:r>
              <a:rPr spc="-10"/>
              <a:t> </a:t>
            </a:r>
            <a:r>
              <a:rPr spc="-20"/>
              <a:t>2018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1" i="0">
                <a:solidFill>
                  <a:srgbClr val="5F5F5F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0"/>
              <a:t>1.</a:t>
            </a:r>
            <a:fld id="{81D60167-4931-47E6-BA6A-407CBD079E47}" type="slidenum">
              <a:rPr spc="-20"/>
              <a:t>‹#›</a:t>
            </a:fld>
            <a:endParaRPr spc="-2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1" i="0">
                <a:solidFill>
                  <a:srgbClr val="0033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5848" y="1705851"/>
            <a:ext cx="5429250" cy="3872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319014" y="1705851"/>
            <a:ext cx="4161790" cy="3591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rgbClr val="5F5F5F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/>
              <a:t>MC</a:t>
            </a:r>
            <a:r>
              <a:rPr spc="-5"/>
              <a:t> </a:t>
            </a:r>
            <a:r>
              <a:rPr/>
              <a:t>-</a:t>
            </a:r>
            <a:r>
              <a:rPr spc="-10"/>
              <a:t> </a:t>
            </a:r>
            <a:r>
              <a:rPr spc="-20"/>
              <a:t>2018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1" i="0">
                <a:solidFill>
                  <a:srgbClr val="5F5F5F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0"/>
              <a:t>1.</a:t>
            </a:r>
            <a:fld id="{81D60167-4931-47E6-BA6A-407CBD079E47}" type="slidenum">
              <a:rPr spc="-20"/>
              <a:t>‹#›</a:t>
            </a:fld>
            <a:endParaRPr spc="-2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1" i="0">
                <a:solidFill>
                  <a:srgbClr val="0033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rgbClr val="5F5F5F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/>
              <a:t>MC</a:t>
            </a:r>
            <a:r>
              <a:rPr spc="-5"/>
              <a:t> </a:t>
            </a:r>
            <a:r>
              <a:rPr/>
              <a:t>-</a:t>
            </a:r>
            <a:r>
              <a:rPr spc="-10"/>
              <a:t> </a:t>
            </a:r>
            <a:r>
              <a:rPr spc="-20"/>
              <a:t>2018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1" i="0">
                <a:solidFill>
                  <a:srgbClr val="5F5F5F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0"/>
              <a:t>1.</a:t>
            </a:r>
            <a:fld id="{81D60167-4931-47E6-BA6A-407CBD079E47}" type="slidenum">
              <a:rPr spc="-20"/>
              <a:t>‹#›</a:t>
            </a:fld>
            <a:endParaRPr spc="-2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rgbClr val="5F5F5F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/>
              <a:t>MC</a:t>
            </a:r>
            <a:r>
              <a:rPr spc="-5"/>
              <a:t> </a:t>
            </a:r>
            <a:r>
              <a:rPr/>
              <a:t>-</a:t>
            </a:r>
            <a:r>
              <a:rPr spc="-10"/>
              <a:t> </a:t>
            </a:r>
            <a:r>
              <a:rPr spc="-20"/>
              <a:t>2018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1" i="0">
                <a:solidFill>
                  <a:srgbClr val="5F5F5F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0"/>
              <a:t>1.</a:t>
            </a:r>
            <a:fld id="{81D60167-4931-47E6-BA6A-407CBD079E47}" type="slidenum">
              <a:rPr spc="-20"/>
              <a:t>‹#›</a:t>
            </a:fld>
            <a:endParaRPr spc="-2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57" name="Picture 177" descr="csk_biorep_page1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24721" y="3176589"/>
            <a:ext cx="8612716" cy="2074862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5737" y="296867"/>
            <a:ext cx="7505700" cy="1368425"/>
          </a:xfrm>
        </p:spPr>
        <p:txBody>
          <a:bodyPr/>
          <a:lstStyle>
            <a:lvl1pPr marL="0" indent="0">
              <a:buFontTx/>
              <a:buNone/>
              <a:defRPr sz="12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6254" name="Rectangle 17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ea typeface="+mn-ea"/>
              <a:cs typeface="Times New Roman" pitchFamily="18" charset="0"/>
            </a:endParaRPr>
          </a:p>
        </p:txBody>
      </p:sp>
      <p:sp>
        <p:nvSpPr>
          <p:cNvPr id="46255" name="Rectangle 17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ea typeface="+mn-ea"/>
              <a:cs typeface="Times New Roman" pitchFamily="18" charset="0"/>
            </a:endParaRPr>
          </a:p>
        </p:txBody>
      </p:sp>
      <p:sp>
        <p:nvSpPr>
          <p:cNvPr id="46256" name="Rectangle 17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</a:pPr>
            <a:fld id="{B959A3FB-12C1-4949-9DB2-4A4E63B4D691}" type="slidenum">
              <a:rPr lang="en-US" kern="1200" smtClean="0">
                <a:solidFill>
                  <a:srgbClr val="000000"/>
                </a:solidFill>
                <a:ea typeface="+mn-ea"/>
                <a:cs typeface="Times New Roman" pitchFamily="18" charset="0"/>
              </a:rPr>
              <a:pPr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kern="1200">
              <a:solidFill>
                <a:srgbClr val="000000"/>
              </a:solidFill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22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ea typeface="+mn-ea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ea typeface="+mn-ea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</a:pPr>
            <a:fld id="{0A4C6ADE-B3AE-43C3-832B-D74B71E851A5}" type="slidenum">
              <a:rPr lang="en-US" kern="1200" smtClean="0">
                <a:solidFill>
                  <a:srgbClr val="000000"/>
                </a:solidFill>
                <a:ea typeface="+mn-ea"/>
                <a:cs typeface="Times New Roman" pitchFamily="18" charset="0"/>
              </a:rPr>
              <a:pPr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kern="1200">
              <a:solidFill>
                <a:srgbClr val="000000"/>
              </a:solidFill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384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ea typeface="+mn-ea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ea typeface="+mn-ea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</a:pPr>
            <a:fld id="{230960D1-EE98-401B-A2EE-B5EE14AF28C8}" type="slidenum">
              <a:rPr lang="en-US" kern="1200" smtClean="0">
                <a:solidFill>
                  <a:srgbClr val="000000"/>
                </a:solidFill>
                <a:ea typeface="+mn-ea"/>
                <a:cs typeface="Times New Roman" pitchFamily="18" charset="0"/>
              </a:rPr>
              <a:pPr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kern="1200">
              <a:solidFill>
                <a:srgbClr val="000000"/>
              </a:solidFill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159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44235" y="1449390"/>
            <a:ext cx="4457700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5137" y="1449390"/>
            <a:ext cx="4459817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ea typeface="+mn-ea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ea typeface="+mn-ea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</a:pPr>
            <a:fld id="{B53C50EB-0A00-4B12-A89E-AE8488C7FCA8}" type="slidenum">
              <a:rPr lang="en-US" kern="1200" smtClean="0">
                <a:solidFill>
                  <a:srgbClr val="000000"/>
                </a:solidFill>
                <a:ea typeface="+mn-ea"/>
                <a:cs typeface="Times New Roman" pitchFamily="18" charset="0"/>
              </a:rPr>
              <a:pPr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kern="1200">
              <a:solidFill>
                <a:srgbClr val="000000"/>
              </a:solidFill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113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665976"/>
            <a:ext cx="12192000" cy="192405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CCD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645396" y="60960"/>
            <a:ext cx="2138171" cy="56692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1735" y="711937"/>
            <a:ext cx="7508240" cy="3695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50" b="1" i="0">
                <a:solidFill>
                  <a:srgbClr val="0033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2609" y="2557105"/>
            <a:ext cx="10699115" cy="1373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217141" y="6700340"/>
            <a:ext cx="527050" cy="142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" b="0" i="0">
                <a:solidFill>
                  <a:srgbClr val="5F5F5F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/>
              <a:t>MC</a:t>
            </a:r>
            <a:r>
              <a:rPr spc="-5"/>
              <a:t> </a:t>
            </a:r>
            <a:r>
              <a:rPr/>
              <a:t>-</a:t>
            </a:r>
            <a:r>
              <a:rPr spc="-10"/>
              <a:t> </a:t>
            </a:r>
            <a:r>
              <a:rPr spc="-20"/>
              <a:t>2018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437619" y="6696896"/>
            <a:ext cx="304800" cy="142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" b="1" i="0">
                <a:solidFill>
                  <a:srgbClr val="5F5F5F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0"/>
              <a:t>1.</a:t>
            </a:r>
            <a:fld id="{81D60167-4931-47E6-BA6A-407CBD079E47}" type="slidenum">
              <a:rPr spc="-20"/>
              <a:t>‹#›</a:t>
            </a:fld>
            <a:endParaRPr spc="-2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alphaModFix amt="7000"/>
            <a:lum/>
          </a:blip>
          <a:srcRect/>
          <a:stretch>
            <a:fillRect l="6000" t="10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94" name="Picture 166" descr="csk_biorep_page2IMAGE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44235" y="225429"/>
            <a:ext cx="9120719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4235" y="1449390"/>
            <a:ext cx="9120719" cy="475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75735" y="6308725"/>
            <a:ext cx="24511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900">
                <a:latin typeface="+mn-lt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ea typeface="+mn-ea"/>
              <a:cs typeface="Times New Roman" pitchFamily="18" charset="0"/>
            </a:endParaRP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68657" y="6308725"/>
            <a:ext cx="57531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+mn-lt"/>
              </a:defRPr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ea typeface="+mn-ea"/>
              <a:cs typeface="Times New Roman" pitchFamily="18" charset="0"/>
            </a:endParaRP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24951" y="6308725"/>
            <a:ext cx="25400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+mn-lt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</a:pPr>
            <a:fld id="{3F6FC8E5-14CA-48A0-A1F8-319ECDA3C4C2}" type="slidenum">
              <a:rPr lang="en-US" kern="1200" smtClean="0">
                <a:solidFill>
                  <a:srgbClr val="000000"/>
                </a:solidFill>
                <a:ea typeface="+mn-ea"/>
                <a:cs typeface="Times New Roman" pitchFamily="18" charset="0"/>
              </a:rPr>
              <a:pPr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kern="1200">
              <a:solidFill>
                <a:srgbClr val="000000"/>
              </a:solidFill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521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itchFamily="34" charset="0"/>
          <a:cs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itchFamily="34" charset="0"/>
          <a:cs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itchFamily="34" charset="0"/>
          <a:cs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itchFamily="34" charset="0"/>
          <a:cs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itchFamily="34" charset="0"/>
          <a:cs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itchFamily="34" charset="0"/>
          <a:cs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itchFamily="34" charset="0"/>
          <a:cs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itchFamily="34" charset="0"/>
          <a:cs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2000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2000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2000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20000"/>
        </a:spcAft>
        <a:buClr>
          <a:schemeClr val="tx1"/>
        </a:buClr>
        <a:buChar char="•"/>
        <a:defRPr sz="1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20000"/>
        </a:spcAft>
        <a:buClr>
          <a:schemeClr val="tx1"/>
        </a:buClr>
        <a:buChar char="•"/>
        <a:defRPr sz="12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20000"/>
        </a:spcAft>
        <a:buClr>
          <a:schemeClr val="tx1"/>
        </a:buClr>
        <a:buChar char="•"/>
        <a:defRPr sz="12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20000"/>
        </a:spcAft>
        <a:buClr>
          <a:schemeClr val="tx1"/>
        </a:buClr>
        <a:buChar char="•"/>
        <a:defRPr sz="12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20000"/>
        </a:spcAft>
        <a:buClr>
          <a:schemeClr val="tx1"/>
        </a:buClr>
        <a:buChar char="•"/>
        <a:defRPr sz="12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20000"/>
        </a:spcAft>
        <a:buClr>
          <a:schemeClr val="tx1"/>
        </a:buClr>
        <a:buChar char="•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gi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8458200" y="5474905"/>
            <a:ext cx="3657592" cy="1244149"/>
          </a:xfrm>
          <a:ln w="38100">
            <a:solidFill>
              <a:srgbClr val="3333CC"/>
            </a:solidFill>
          </a:ln>
        </p:spPr>
        <p:txBody>
          <a:bodyPr/>
          <a:lstStyle/>
          <a:p>
            <a:pPr>
              <a:defRPr/>
            </a:pPr>
            <a:r>
              <a:rPr lang="en-US" altLang="en-US" sz="2200" b="1" u="sng">
                <a:solidFill>
                  <a:srgbClr val="00B050"/>
                </a:solidFill>
              </a:rPr>
              <a:t>Dr. Engr. M Malook Rind</a:t>
            </a:r>
          </a:p>
          <a:p>
            <a:pPr algn="l">
              <a:defRPr/>
            </a:pPr>
            <a:r>
              <a:rPr lang="en-US" altLang="en-US" b="1" err="1" smtClean="0">
                <a:solidFill>
                  <a:schemeClr val="tx1"/>
                </a:solidFill>
                <a:latin typeface="+mj-lt"/>
              </a:rPr>
              <a:t>Ph.D</a:t>
            </a:r>
            <a:r>
              <a:rPr lang="en-US" altLang="en-US" b="1" smtClean="0">
                <a:solidFill>
                  <a:schemeClr val="tx1"/>
                </a:solidFill>
                <a:latin typeface="+mj-lt"/>
              </a:rPr>
              <a:t> (I.T), ME (CSN), MBA (MIS), BE (CS)</a:t>
            </a:r>
          </a:p>
          <a:p>
            <a:pPr algn="l">
              <a:defRPr/>
            </a:pPr>
            <a:r>
              <a:rPr lang="en-US" altLang="en-US" b="1" smtClean="0">
                <a:solidFill>
                  <a:schemeClr val="tx1"/>
                </a:solidFill>
                <a:latin typeface="+mj-lt"/>
              </a:rPr>
              <a:t>CCNA, CCNP, Juniper Certified.</a:t>
            </a:r>
          </a:p>
          <a:p>
            <a:pPr algn="l">
              <a:defRPr/>
            </a:pPr>
            <a:r>
              <a:rPr lang="en-US" altLang="en-US" sz="1400" b="1">
                <a:solidFill>
                  <a:srgbClr val="0070C0"/>
                </a:solidFill>
                <a:latin typeface="+mj-lt"/>
              </a:rPr>
              <a:t>Professor (Computer Science)</a:t>
            </a:r>
          </a:p>
          <a:p>
            <a:pPr algn="l">
              <a:defRPr/>
            </a:pPr>
            <a:endParaRPr lang="en-US" altLang="en-US" sz="1600" b="1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2074872" y="110485"/>
            <a:ext cx="8065827" cy="6467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1200">
                <a:solidFill>
                  <a:srgbClr val="0041C4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“Information Security”</a:t>
            </a:r>
            <a:endParaRPr lang="en-US" altLang="en-US" sz="3600" b="1" kern="1200">
              <a:solidFill>
                <a:srgbClr val="0041C4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9218" name="AutoShape 2" descr="Image result for kdu university college logo hd"/>
          <p:cNvSpPr>
            <a:spLocks noChangeAspect="1" noChangeArrowheads="1"/>
          </p:cNvSpPr>
          <p:nvPr/>
        </p:nvSpPr>
        <p:spPr bwMode="auto">
          <a:xfrm>
            <a:off x="1679575" y="-144460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solidFill>
                <a:srgbClr val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8194" name="AutoShape 2" descr="Image result for asia pacific university malaysia logo hd"/>
          <p:cNvSpPr>
            <a:spLocks noChangeAspect="1" noChangeArrowheads="1"/>
          </p:cNvSpPr>
          <p:nvPr/>
        </p:nvSpPr>
        <p:spPr bwMode="auto">
          <a:xfrm>
            <a:off x="1679575" y="-144460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solidFill>
                <a:srgbClr val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7" name="Picture 6" descr="384147982039798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4" y="5474905"/>
            <a:ext cx="3073402" cy="1317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 cap="flat" cmpd="sng" algn="ctr">
            <a:solidFill>
              <a:srgbClr val="006600"/>
            </a:solidFill>
            <a:prstDash val="solid"/>
            <a:round/>
            <a:headEnd type="none" w="sm" len="sm"/>
            <a:tailEnd type="none" w="sm" len="sm"/>
          </a:ln>
          <a:effectLst/>
        </p:spPr>
      </p:pic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4953000" y="4585234"/>
            <a:ext cx="1963002" cy="5049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/>
          <a:p>
            <a:pPr algn="just" rtl="0" fontAlgn="base">
              <a:spcBef>
                <a:spcPct val="20000"/>
              </a:spcBef>
              <a:spcAft>
                <a:spcPct val="20000"/>
              </a:spcAft>
              <a:buClr>
                <a:srgbClr val="000000"/>
              </a:buClr>
              <a:defRPr/>
            </a:pPr>
            <a:r>
              <a:rPr lang="en-US" altLang="en-US" sz="2600" b="1" i="1" u="sng" smtClean="0">
                <a:solidFill>
                  <a:srgbClr val="0070C0"/>
                </a:solidFill>
                <a:latin typeface="Century Gothic"/>
                <a:ea typeface="+mn-ea"/>
                <a:cs typeface="Times New Roman"/>
              </a:rPr>
              <a:t>Lecture # 8 </a:t>
            </a:r>
            <a:endParaRPr lang="en-US" altLang="en-US" sz="2600" b="1" i="1">
              <a:solidFill>
                <a:srgbClr val="0070C0"/>
              </a:solidFill>
              <a:latin typeface="Century Gothic"/>
              <a:ea typeface="+mn-ea"/>
              <a:cs typeface="Times New Roman"/>
            </a:endParaRPr>
          </a:p>
          <a:p>
            <a:pPr algn="just" rtl="0" fontAlgn="base">
              <a:spcBef>
                <a:spcPct val="20000"/>
              </a:spcBef>
              <a:spcAft>
                <a:spcPct val="20000"/>
              </a:spcAft>
              <a:buClr>
                <a:srgbClr val="000000"/>
              </a:buClr>
              <a:defRPr/>
            </a:pPr>
            <a:endParaRPr lang="en-US" altLang="en-US" sz="1600" b="1">
              <a:solidFill>
                <a:srgbClr val="000000"/>
              </a:solidFill>
              <a:latin typeface="Century Gothic"/>
              <a:ea typeface="+mn-ea"/>
              <a:cs typeface="Times New Roman"/>
            </a:endParaRPr>
          </a:p>
        </p:txBody>
      </p:sp>
      <p:pic>
        <p:nvPicPr>
          <p:cNvPr id="1026" name="Picture 2" descr="Types of wireless communication modules - Jotrin Electronic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872" y="828680"/>
            <a:ext cx="8051531" cy="337184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86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6629400"/>
            <a:ext cx="12039600" cy="192024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CCD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title"/>
          </p:nvPr>
        </p:nvSpPr>
        <p:spPr>
          <a:xfrm>
            <a:off x="152400" y="310634"/>
            <a:ext cx="6286500" cy="369332"/>
          </a:xfrm>
          <a:noFill/>
        </p:spPr>
        <p:txBody>
          <a:bodyPr/>
          <a:lstStyle/>
          <a:p>
            <a:r>
              <a:rPr lang="en-US" sz="2400" dirty="0" smtClean="0"/>
              <a:t>Factors/Types </a:t>
            </a:r>
            <a:r>
              <a:rPr lang="en-US" sz="2400" dirty="0"/>
              <a:t>of Authentication</a:t>
            </a:r>
          </a:p>
        </p:txBody>
      </p:sp>
      <p:sp>
        <p:nvSpPr>
          <p:cNvPr id="8" name="object 2"/>
          <p:cNvSpPr/>
          <p:nvPr/>
        </p:nvSpPr>
        <p:spPr>
          <a:xfrm>
            <a:off x="515" y="762000"/>
            <a:ext cx="12192000" cy="66459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 txBox="1">
            <a:spLocks/>
          </p:cNvSpPr>
          <p:nvPr/>
        </p:nvSpPr>
        <p:spPr>
          <a:xfrm>
            <a:off x="76200" y="6654712"/>
            <a:ext cx="120396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250" b="1" i="0">
                <a:solidFill>
                  <a:srgbClr val="003366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000"/>
              <a:t>Dr. M Malook Rind                                                                                                                Information Security</a:t>
            </a:r>
            <a:r>
              <a:rPr lang="en-US" sz="1000" spc="-10" smtClean="0"/>
              <a:t>  </a:t>
            </a:r>
            <a:r>
              <a:rPr lang="en-US" sz="1000" smtClean="0"/>
              <a:t>                                                                                                                                                  Lecture 8          </a:t>
            </a:r>
            <a:endParaRPr lang="en-US" sz="100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52400" y="884237"/>
            <a:ext cx="11811000" cy="5678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14350" indent="-51435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274320" algn="just">
              <a:spcBef>
                <a:spcPts val="575"/>
              </a:spcBef>
              <a:buClrTx/>
              <a:buFontTx/>
              <a:buChar char="-"/>
            </a:pPr>
            <a:r>
              <a:rPr lang="en-US" sz="2400" kern="0" dirty="0">
                <a:solidFill>
                  <a:prstClr val="black"/>
                </a:solidFill>
                <a:cs typeface="Times New Roman"/>
              </a:rPr>
              <a:t>Factors/types </a:t>
            </a:r>
            <a:r>
              <a:rPr lang="en-US" sz="2400" kern="0" dirty="0">
                <a:solidFill>
                  <a:prstClr val="black"/>
                </a:solidFill>
                <a:cs typeface="Times New Roman"/>
              </a:rPr>
              <a:t>of authentications can confirm </a:t>
            </a:r>
            <a:r>
              <a:rPr lang="en-US" sz="2400" kern="0" dirty="0" smtClean="0">
                <a:solidFill>
                  <a:prstClr val="black"/>
                </a:solidFill>
                <a:cs typeface="Times New Roman"/>
              </a:rPr>
              <a:t>an entity/person’s </a:t>
            </a:r>
            <a:r>
              <a:rPr lang="en-US" sz="2400" kern="0" dirty="0">
                <a:solidFill>
                  <a:prstClr val="black"/>
                </a:solidFill>
                <a:cs typeface="Times New Roman"/>
              </a:rPr>
              <a:t>identity </a:t>
            </a:r>
            <a:r>
              <a:rPr lang="en-US" sz="2400" kern="0" dirty="0">
                <a:solidFill>
                  <a:prstClr val="black"/>
                </a:solidFill>
                <a:cs typeface="Times New Roman"/>
              </a:rPr>
              <a:t>and thus give access to restricted areas or materials while also denying access by an imposter</a:t>
            </a:r>
            <a:r>
              <a:rPr lang="en-US" sz="2400" kern="0" dirty="0">
                <a:solidFill>
                  <a:prstClr val="black"/>
                </a:solidFill>
                <a:cs typeface="Times New Roman"/>
              </a:rPr>
              <a:t>.</a:t>
            </a:r>
          </a:p>
          <a:p>
            <a:pPr marL="274320" indent="-274320" algn="just">
              <a:spcBef>
                <a:spcPts val="575"/>
              </a:spcBef>
              <a:buClrTx/>
              <a:buFontTx/>
              <a:buChar char="-"/>
            </a:pPr>
            <a:r>
              <a:rPr lang="en-US" sz="2400" kern="0" dirty="0">
                <a:solidFill>
                  <a:prstClr val="black"/>
                </a:solidFill>
                <a:cs typeface="Times New Roman"/>
              </a:rPr>
              <a:t>In </a:t>
            </a:r>
            <a:r>
              <a:rPr lang="en-US" sz="2400" kern="0" dirty="0" smtClean="0">
                <a:solidFill>
                  <a:prstClr val="black"/>
                </a:solidFill>
                <a:cs typeface="Times New Roman"/>
              </a:rPr>
              <a:t>IT context, </a:t>
            </a:r>
            <a:r>
              <a:rPr lang="en-US" sz="2400" kern="0" dirty="0">
                <a:solidFill>
                  <a:prstClr val="black"/>
                </a:solidFill>
                <a:cs typeface="Times New Roman"/>
              </a:rPr>
              <a:t>these types of elements </a:t>
            </a:r>
            <a:r>
              <a:rPr lang="en-US" sz="2400" kern="0" dirty="0" smtClean="0">
                <a:solidFill>
                  <a:prstClr val="black"/>
                </a:solidFill>
                <a:cs typeface="Times New Roman"/>
              </a:rPr>
              <a:t>are known </a:t>
            </a:r>
            <a:r>
              <a:rPr lang="en-US" sz="2400" kern="0" dirty="0">
                <a:solidFill>
                  <a:prstClr val="black"/>
                </a:solidFill>
                <a:cs typeface="Times New Roman"/>
              </a:rPr>
              <a:t>as </a:t>
            </a:r>
            <a:r>
              <a:rPr lang="en-US" sz="2400" i="1" kern="0" dirty="0" smtClean="0">
                <a:solidFill>
                  <a:srgbClr val="00B0F0"/>
                </a:solidFill>
                <a:cs typeface="Times New Roman"/>
              </a:rPr>
              <a:t>authentication credentials</a:t>
            </a:r>
          </a:p>
          <a:p>
            <a:pPr marL="274320" lvl="0" indent="-274320" algn="just">
              <a:spcBef>
                <a:spcPts val="575"/>
              </a:spcBef>
              <a:buClrTx/>
              <a:buFontTx/>
              <a:buChar char="-"/>
            </a:pPr>
            <a:r>
              <a:rPr lang="en-US" sz="2400" kern="0" dirty="0" smtClean="0">
                <a:solidFill>
                  <a:prstClr val="black"/>
                </a:solidFill>
                <a:cs typeface="Times New Roman"/>
              </a:rPr>
              <a:t>Basic Factors </a:t>
            </a:r>
            <a:r>
              <a:rPr lang="en-US" sz="2400" kern="0" dirty="0">
                <a:solidFill>
                  <a:prstClr val="black"/>
                </a:solidFill>
                <a:cs typeface="Times New Roman"/>
              </a:rPr>
              <a:t>of </a:t>
            </a:r>
            <a:r>
              <a:rPr lang="en-US" sz="2400" kern="0" dirty="0" smtClean="0">
                <a:solidFill>
                  <a:prstClr val="black"/>
                </a:solidFill>
                <a:cs typeface="Times New Roman"/>
              </a:rPr>
              <a:t>Authentication include:</a:t>
            </a:r>
            <a:endParaRPr lang="en-US" sz="2400" b="1" dirty="0" smtClean="0">
              <a:solidFill>
                <a:srgbClr val="0070C0"/>
              </a:solidFill>
              <a:cs typeface="Times New Roman"/>
            </a:endParaRPr>
          </a:p>
          <a:p>
            <a:pPr marL="548640" indent="-365760">
              <a:lnSpc>
                <a:spcPct val="110000"/>
              </a:lnSpc>
              <a:spcBef>
                <a:spcPts val="575"/>
              </a:spcBef>
              <a:defRPr/>
            </a:pPr>
            <a:r>
              <a:rPr lang="en-US" sz="2400" b="1" dirty="0" smtClean="0">
                <a:solidFill>
                  <a:srgbClr val="0070C0"/>
                </a:solidFill>
                <a:cs typeface="Times New Roman"/>
              </a:rPr>
              <a:t>Something </a:t>
            </a:r>
            <a:r>
              <a:rPr lang="en-US" sz="2400" b="1" dirty="0">
                <a:solidFill>
                  <a:srgbClr val="0070C0"/>
                </a:solidFill>
                <a:cs typeface="Times New Roman"/>
              </a:rPr>
              <a:t>you know </a:t>
            </a:r>
            <a:r>
              <a:rPr lang="en-US" sz="2000" b="1" i="1" dirty="0">
                <a:solidFill>
                  <a:srgbClr val="FF0000"/>
                </a:solidFill>
                <a:cs typeface="Times New Roman"/>
              </a:rPr>
              <a:t>(Knowledge </a:t>
            </a:r>
            <a:r>
              <a:rPr lang="en-US" sz="2000" b="1" i="1" dirty="0" smtClean="0">
                <a:solidFill>
                  <a:srgbClr val="FF0000"/>
                </a:solidFill>
                <a:cs typeface="Times New Roman"/>
              </a:rPr>
              <a:t>factors)</a:t>
            </a:r>
            <a:endParaRPr lang="en-US" sz="2000" b="1" i="1" dirty="0">
              <a:solidFill>
                <a:srgbClr val="FF0000"/>
              </a:solidFill>
              <a:cs typeface="Times New Roman"/>
            </a:endParaRPr>
          </a:p>
          <a:p>
            <a:pPr lvl="1">
              <a:defRPr/>
            </a:pPr>
            <a:r>
              <a:rPr lang="en-US" sz="2200" dirty="0"/>
              <a:t>Such as username and password</a:t>
            </a:r>
          </a:p>
          <a:p>
            <a:pPr marL="548640" indent="-365760">
              <a:lnSpc>
                <a:spcPct val="110000"/>
              </a:lnSpc>
              <a:spcBef>
                <a:spcPts val="575"/>
              </a:spcBef>
              <a:defRPr/>
            </a:pPr>
            <a:r>
              <a:rPr lang="en-US" sz="2400" b="1" dirty="0" smtClean="0">
                <a:solidFill>
                  <a:srgbClr val="0070C0"/>
                </a:solidFill>
                <a:cs typeface="Times New Roman"/>
              </a:rPr>
              <a:t>Something </a:t>
            </a:r>
            <a:r>
              <a:rPr lang="en-US" sz="2400" b="1" dirty="0">
                <a:solidFill>
                  <a:srgbClr val="0070C0"/>
                </a:solidFill>
                <a:cs typeface="Times New Roman"/>
              </a:rPr>
              <a:t>you have </a:t>
            </a:r>
            <a:r>
              <a:rPr lang="en-US" sz="2000" b="1" i="1" dirty="0">
                <a:solidFill>
                  <a:srgbClr val="FF0000"/>
                </a:solidFill>
                <a:cs typeface="Times New Roman"/>
              </a:rPr>
              <a:t>(Possession </a:t>
            </a:r>
            <a:r>
              <a:rPr lang="en-US" sz="2000" b="1" i="1" dirty="0" smtClean="0">
                <a:solidFill>
                  <a:srgbClr val="FF0000"/>
                </a:solidFill>
                <a:cs typeface="Times New Roman"/>
              </a:rPr>
              <a:t>factors)</a:t>
            </a:r>
            <a:endParaRPr lang="en-US" sz="2000" b="1" i="1" dirty="0">
              <a:solidFill>
                <a:srgbClr val="FF0000"/>
              </a:solidFill>
              <a:cs typeface="Times New Roman"/>
            </a:endParaRP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SzTx/>
              <a:tabLst/>
              <a:defRPr/>
            </a:pPr>
            <a:r>
              <a:rPr lang="en-US" sz="2200" dirty="0"/>
              <a:t>Such as a smart card</a:t>
            </a:r>
          </a:p>
          <a:p>
            <a:pPr marL="548640" marR="0" lvl="0" indent="-365760" fontAlgn="auto">
              <a:lnSpc>
                <a:spcPct val="110000"/>
              </a:lnSpc>
              <a:spcBef>
                <a:spcPts val="575"/>
              </a:spcBef>
              <a:spcAft>
                <a:spcPts val="0"/>
              </a:spcAft>
              <a:buSzTx/>
              <a:tabLst/>
              <a:defRPr/>
            </a:pPr>
            <a:r>
              <a:rPr lang="en-US" sz="2400" b="1" dirty="0" smtClean="0">
                <a:solidFill>
                  <a:srgbClr val="0070C0"/>
                </a:solidFill>
                <a:cs typeface="Times New Roman"/>
              </a:rPr>
              <a:t>Something </a:t>
            </a:r>
            <a:r>
              <a:rPr lang="en-US" sz="2400" b="1" dirty="0">
                <a:solidFill>
                  <a:srgbClr val="0070C0"/>
                </a:solidFill>
                <a:cs typeface="Times New Roman"/>
              </a:rPr>
              <a:t>you are </a:t>
            </a:r>
            <a:r>
              <a:rPr lang="en-US" sz="2000" b="1" i="1" dirty="0">
                <a:solidFill>
                  <a:srgbClr val="FF0000"/>
                </a:solidFill>
                <a:cs typeface="Times New Roman"/>
              </a:rPr>
              <a:t>(Inherence </a:t>
            </a:r>
            <a:r>
              <a:rPr lang="en-US" sz="2000" b="1" i="1" dirty="0" smtClean="0">
                <a:solidFill>
                  <a:srgbClr val="FF0000"/>
                </a:solidFill>
                <a:cs typeface="Times New Roman"/>
              </a:rPr>
              <a:t>factors)</a:t>
            </a:r>
            <a:endParaRPr lang="en-US" sz="2000" b="1" i="1" dirty="0">
              <a:solidFill>
                <a:srgbClr val="FF0000"/>
              </a:solidFill>
              <a:cs typeface="Times New Roman"/>
            </a:endParaRPr>
          </a:p>
          <a:p>
            <a:pPr lvl="1">
              <a:defRPr/>
            </a:pPr>
            <a:r>
              <a:rPr lang="en-US" sz="2200" dirty="0"/>
              <a:t>Such as a fingerprint or </a:t>
            </a:r>
            <a:r>
              <a:rPr lang="en-US" sz="2200" dirty="0"/>
              <a:t>other biometric</a:t>
            </a:r>
          </a:p>
          <a:p>
            <a:pPr marL="457200" lvl="1" indent="0">
              <a:buNone/>
              <a:defRPr/>
            </a:pPr>
            <a:r>
              <a:rPr lang="en-US" sz="2200" dirty="0"/>
              <a:t> </a:t>
            </a:r>
            <a:r>
              <a:rPr lang="en-US" sz="2200" dirty="0" smtClean="0"/>
              <a:t>    identification</a:t>
            </a:r>
            <a:endParaRPr lang="en-US" sz="2200" dirty="0"/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4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40261"/>
            <a:ext cx="1946564" cy="72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miro.medium.com/v2/resize:fit:700/1*OEwZLkkgThuPvV3E4OR4B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362200"/>
            <a:ext cx="6309732" cy="4118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63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6629400"/>
            <a:ext cx="12039600" cy="192024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CCD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title"/>
          </p:nvPr>
        </p:nvSpPr>
        <p:spPr>
          <a:xfrm>
            <a:off x="152400" y="310634"/>
            <a:ext cx="6286500" cy="369332"/>
          </a:xfrm>
          <a:noFill/>
        </p:spPr>
        <p:txBody>
          <a:bodyPr/>
          <a:lstStyle/>
          <a:p>
            <a:r>
              <a:rPr lang="en-US" sz="2400" dirty="0" smtClean="0"/>
              <a:t>Factors/Types </a:t>
            </a:r>
            <a:r>
              <a:rPr lang="en-US" sz="2400" dirty="0"/>
              <a:t>of Authentication</a:t>
            </a:r>
          </a:p>
        </p:txBody>
      </p:sp>
      <p:sp>
        <p:nvSpPr>
          <p:cNvPr id="8" name="object 2"/>
          <p:cNvSpPr/>
          <p:nvPr/>
        </p:nvSpPr>
        <p:spPr>
          <a:xfrm>
            <a:off x="515" y="762000"/>
            <a:ext cx="12192000" cy="66459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 txBox="1">
            <a:spLocks/>
          </p:cNvSpPr>
          <p:nvPr/>
        </p:nvSpPr>
        <p:spPr>
          <a:xfrm>
            <a:off x="76200" y="6654712"/>
            <a:ext cx="120396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250" b="1" i="0">
                <a:solidFill>
                  <a:srgbClr val="003366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000"/>
              <a:t>Dr. M Malook Rind                                                                                                                Information Security</a:t>
            </a:r>
            <a:r>
              <a:rPr lang="en-US" sz="1000" spc="-10" smtClean="0"/>
              <a:t>  </a:t>
            </a:r>
            <a:r>
              <a:rPr lang="en-US" sz="1000" smtClean="0"/>
              <a:t>                                                                                                                                                  Lecture 8          </a:t>
            </a:r>
            <a:endParaRPr lang="en-US" sz="100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52400" y="884237"/>
            <a:ext cx="11811000" cy="5678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14350" indent="-51435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274320" algn="just">
              <a:spcBef>
                <a:spcPts val="575"/>
              </a:spcBef>
              <a:buClrTx/>
              <a:buFontTx/>
              <a:buChar char="-"/>
            </a:pPr>
            <a:r>
              <a:rPr lang="en-US" sz="2400" kern="0" dirty="0" smtClean="0">
                <a:solidFill>
                  <a:prstClr val="black"/>
                </a:solidFill>
                <a:cs typeface="Times New Roman"/>
              </a:rPr>
              <a:t>Other than these three Factors/Types of Authentication </a:t>
            </a:r>
            <a:r>
              <a:rPr lang="en-US" sz="2000" i="1" kern="0" dirty="0" smtClean="0">
                <a:solidFill>
                  <a:srgbClr val="00B050"/>
                </a:solidFill>
                <a:cs typeface="Times New Roman"/>
              </a:rPr>
              <a:t>(something you know, something you have, and something you are)</a:t>
            </a:r>
            <a:r>
              <a:rPr lang="en-US" sz="2000" i="1" kern="0" dirty="0" smtClean="0">
                <a:solidFill>
                  <a:srgbClr val="00B0F0"/>
                </a:solidFill>
                <a:cs typeface="Times New Roman"/>
              </a:rPr>
              <a:t> </a:t>
            </a:r>
            <a:r>
              <a:rPr lang="en-US" sz="2400" kern="0" dirty="0">
                <a:solidFill>
                  <a:prstClr val="black"/>
                </a:solidFill>
                <a:cs typeface="Times New Roman"/>
              </a:rPr>
              <a:t>four other factors </a:t>
            </a:r>
            <a:r>
              <a:rPr lang="en-US" sz="2400" kern="0" dirty="0" smtClean="0">
                <a:solidFill>
                  <a:prstClr val="black"/>
                </a:solidFill>
                <a:cs typeface="Times New Roman"/>
              </a:rPr>
              <a:t>(called attributes)  are also used:</a:t>
            </a:r>
            <a:endParaRPr lang="en-US" sz="2400" kern="0" dirty="0">
              <a:solidFill>
                <a:prstClr val="black"/>
              </a:solidFill>
              <a:cs typeface="Times New Roman"/>
            </a:endParaRPr>
          </a:p>
          <a:p>
            <a:pPr marL="548640" indent="-365760">
              <a:lnSpc>
                <a:spcPct val="110000"/>
              </a:lnSpc>
              <a:spcBef>
                <a:spcPts val="575"/>
              </a:spcBef>
              <a:defRPr/>
            </a:pPr>
            <a:r>
              <a:rPr lang="en-US" sz="2400" b="1" dirty="0">
                <a:solidFill>
                  <a:srgbClr val="0070C0"/>
                </a:solidFill>
                <a:cs typeface="Times New Roman"/>
              </a:rPr>
              <a:t>Somewhere you </a:t>
            </a:r>
            <a:r>
              <a:rPr lang="en-US" sz="2400" b="1" dirty="0" smtClean="0">
                <a:solidFill>
                  <a:srgbClr val="0070C0"/>
                </a:solidFill>
                <a:cs typeface="Times New Roman"/>
              </a:rPr>
              <a:t>are</a:t>
            </a:r>
            <a:r>
              <a:rPr lang="en-US" sz="2400" b="1" dirty="0">
                <a:solidFill>
                  <a:srgbClr val="0070C0"/>
                </a:solidFill>
                <a:cs typeface="Times New Roman"/>
              </a:rPr>
              <a:t> </a:t>
            </a:r>
            <a:r>
              <a:rPr lang="en-US" sz="2000" b="1" i="1" dirty="0">
                <a:solidFill>
                  <a:srgbClr val="FF0000"/>
                </a:solidFill>
                <a:cs typeface="Times New Roman"/>
              </a:rPr>
              <a:t>(Location factors)</a:t>
            </a:r>
          </a:p>
          <a:p>
            <a:pPr lvl="1">
              <a:defRPr/>
            </a:pPr>
            <a:r>
              <a:rPr lang="en-US" sz="2200" dirty="0"/>
              <a:t>Restricted </a:t>
            </a:r>
            <a:r>
              <a:rPr lang="en-US" sz="2200" dirty="0" smtClean="0"/>
              <a:t>location</a:t>
            </a:r>
            <a:endParaRPr lang="en-US" sz="2200" dirty="0"/>
          </a:p>
          <a:p>
            <a:pPr marL="548640" indent="-365760">
              <a:lnSpc>
                <a:spcPct val="110000"/>
              </a:lnSpc>
              <a:spcBef>
                <a:spcPts val="575"/>
              </a:spcBef>
              <a:defRPr/>
            </a:pPr>
            <a:r>
              <a:rPr lang="en-US" sz="2400" b="1" dirty="0">
                <a:solidFill>
                  <a:srgbClr val="0070C0"/>
                </a:solidFill>
                <a:cs typeface="Times New Roman"/>
              </a:rPr>
              <a:t>Something you </a:t>
            </a:r>
            <a:r>
              <a:rPr lang="en-US" sz="2400" b="1" dirty="0" smtClean="0">
                <a:solidFill>
                  <a:srgbClr val="0070C0"/>
                </a:solidFill>
                <a:cs typeface="Times New Roman"/>
              </a:rPr>
              <a:t>exhibit</a:t>
            </a:r>
            <a:endParaRPr lang="en-US" sz="2000" b="1" i="1" dirty="0" smtClean="0">
              <a:solidFill>
                <a:srgbClr val="FF0000"/>
              </a:solidFill>
              <a:cs typeface="Times New Roman"/>
            </a:endParaRP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SzTx/>
              <a:tabLst/>
              <a:defRPr/>
            </a:pPr>
            <a:r>
              <a:rPr lang="en-US" sz="2200" dirty="0" smtClean="0"/>
              <a:t>Genetically determined characteristic</a:t>
            </a:r>
          </a:p>
          <a:p>
            <a:pPr marL="548640" marR="0" lvl="0" indent="-365760" fontAlgn="auto">
              <a:lnSpc>
                <a:spcPct val="110000"/>
              </a:lnSpc>
              <a:spcBef>
                <a:spcPts val="575"/>
              </a:spcBef>
              <a:spcAft>
                <a:spcPts val="0"/>
              </a:spcAft>
              <a:buSzTx/>
              <a:tabLst/>
              <a:defRPr/>
            </a:pPr>
            <a:r>
              <a:rPr lang="en-US" sz="2400" b="1" dirty="0" smtClean="0">
                <a:solidFill>
                  <a:srgbClr val="0070C0"/>
                </a:solidFill>
                <a:cs typeface="Times New Roman"/>
              </a:rPr>
              <a:t>Someone you know </a:t>
            </a:r>
          </a:p>
          <a:p>
            <a:pPr lvl="1">
              <a:defRPr/>
            </a:pPr>
            <a:r>
              <a:rPr lang="en-US" sz="2200" dirty="0" smtClean="0"/>
              <a:t>Validated </a:t>
            </a:r>
            <a:r>
              <a:rPr lang="en-US" sz="2200" dirty="0"/>
              <a:t>by another </a:t>
            </a:r>
            <a:r>
              <a:rPr lang="en-US" sz="2200" dirty="0" smtClean="0"/>
              <a:t>person</a:t>
            </a:r>
          </a:p>
          <a:p>
            <a:pPr marL="548640" marR="0" lvl="0" indent="-365760" fontAlgn="auto">
              <a:lnSpc>
                <a:spcPct val="110000"/>
              </a:lnSpc>
              <a:spcBef>
                <a:spcPts val="575"/>
              </a:spcBef>
              <a:spcAft>
                <a:spcPts val="0"/>
              </a:spcAft>
              <a:buSzTx/>
              <a:tabLst/>
              <a:defRPr/>
            </a:pPr>
            <a:r>
              <a:rPr lang="en-US" sz="2400" b="1" dirty="0">
                <a:solidFill>
                  <a:srgbClr val="0070C0"/>
                </a:solidFill>
                <a:cs typeface="Times New Roman"/>
              </a:rPr>
              <a:t>Someone you </a:t>
            </a:r>
            <a:r>
              <a:rPr lang="en-US" sz="2400" b="1" dirty="0" smtClean="0">
                <a:solidFill>
                  <a:srgbClr val="0070C0"/>
                </a:solidFill>
                <a:cs typeface="Times New Roman"/>
              </a:rPr>
              <a:t>can do </a:t>
            </a:r>
            <a:r>
              <a:rPr lang="en-US" sz="2000" b="1" i="1" dirty="0">
                <a:solidFill>
                  <a:srgbClr val="FF0000"/>
                </a:solidFill>
                <a:cs typeface="Times New Roman"/>
              </a:rPr>
              <a:t>(Behavior-Based)  </a:t>
            </a:r>
          </a:p>
          <a:p>
            <a:pPr lvl="1">
              <a:defRPr/>
            </a:pPr>
            <a:r>
              <a:rPr lang="en-US" sz="2200" dirty="0"/>
              <a:t>Perform an activity that cannot be exactly copied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4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40261"/>
            <a:ext cx="1946564" cy="72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41249" y="5717149"/>
            <a:ext cx="11887714" cy="5847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600" b="0" i="0" u="none" strike="noStrike" baseline="0" dirty="0" smtClean="0">
                <a:solidFill>
                  <a:srgbClr val="00B0F0"/>
                </a:solidFill>
                <a:latin typeface="+mn-lt"/>
              </a:rPr>
              <a:t>Note: </a:t>
            </a:r>
            <a:r>
              <a:rPr lang="en-US" sz="1600" b="0" i="1" u="none" strike="noStrike" baseline="0" dirty="0" smtClean="0">
                <a:latin typeface="+mn-lt"/>
              </a:rPr>
              <a:t>Although many authentication credentials can be presented to an IT system to verify the genuineness of the user, all credentials can be classified into one of these seven categories.</a:t>
            </a:r>
            <a:endParaRPr lang="en-US" sz="16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5798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6629400"/>
            <a:ext cx="12039600" cy="192024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CCD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title"/>
          </p:nvPr>
        </p:nvSpPr>
        <p:spPr>
          <a:xfrm>
            <a:off x="152400" y="310634"/>
            <a:ext cx="9372600" cy="369332"/>
          </a:xfrm>
          <a:noFill/>
        </p:spPr>
        <p:txBody>
          <a:bodyPr/>
          <a:lstStyle/>
          <a:p>
            <a:r>
              <a:rPr lang="en-US" sz="2400" dirty="0"/>
              <a:t>Factors of Authentication - Something You </a:t>
            </a:r>
            <a:r>
              <a:rPr lang="en-US" sz="2400" dirty="0" smtClean="0"/>
              <a:t>Know (Password)</a:t>
            </a:r>
            <a:endParaRPr lang="en-US" sz="2400" dirty="0"/>
          </a:p>
        </p:txBody>
      </p:sp>
      <p:sp>
        <p:nvSpPr>
          <p:cNvPr id="8" name="object 2"/>
          <p:cNvSpPr/>
          <p:nvPr/>
        </p:nvSpPr>
        <p:spPr>
          <a:xfrm>
            <a:off x="515" y="762000"/>
            <a:ext cx="12192000" cy="66459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 txBox="1">
            <a:spLocks/>
          </p:cNvSpPr>
          <p:nvPr/>
        </p:nvSpPr>
        <p:spPr>
          <a:xfrm>
            <a:off x="76200" y="6654712"/>
            <a:ext cx="120396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250" b="1" i="0">
                <a:solidFill>
                  <a:srgbClr val="003366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000"/>
              <a:t>Dr. M Malook Rind                                                                                                                Information Security</a:t>
            </a:r>
            <a:r>
              <a:rPr lang="en-US" sz="1000" spc="-10" smtClean="0"/>
              <a:t>  </a:t>
            </a:r>
            <a:r>
              <a:rPr lang="en-US" sz="1000" smtClean="0"/>
              <a:t>                                                                                                                                                  Lecture 8          </a:t>
            </a:r>
            <a:endParaRPr lang="en-US" sz="100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87108A2-FA38-4661-8856-E46F378CBC28}"/>
              </a:ext>
            </a:extLst>
          </p:cNvPr>
          <p:cNvSpPr txBox="1">
            <a:spLocks/>
          </p:cNvSpPr>
          <p:nvPr/>
        </p:nvSpPr>
        <p:spPr>
          <a:xfrm>
            <a:off x="152400" y="858454"/>
            <a:ext cx="11853746" cy="56185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514350" indent="-51435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274320" algn="just">
              <a:spcBef>
                <a:spcPts val="575"/>
              </a:spcBef>
              <a:buClrTx/>
              <a:buFontTx/>
              <a:buChar char="-"/>
              <a:defRPr/>
            </a:pPr>
            <a:r>
              <a:rPr lang="en-US" sz="2600" kern="0" dirty="0">
                <a:solidFill>
                  <a:prstClr val="black"/>
                </a:solidFill>
                <a:cs typeface="Times New Roman"/>
              </a:rPr>
              <a:t>The </a:t>
            </a:r>
            <a:r>
              <a:rPr lang="en-US" sz="2600" i="1" kern="0" dirty="0">
                <a:solidFill>
                  <a:srgbClr val="00B050"/>
                </a:solidFill>
                <a:cs typeface="Times New Roman"/>
              </a:rPr>
              <a:t>something you know </a:t>
            </a:r>
            <a:r>
              <a:rPr lang="en-US" sz="2600" kern="0" dirty="0">
                <a:solidFill>
                  <a:prstClr val="black"/>
                </a:solidFill>
                <a:cs typeface="Times New Roman"/>
              </a:rPr>
              <a:t>authentication factor typically refers to </a:t>
            </a:r>
            <a:r>
              <a:rPr lang="en-US" sz="2600" kern="0" dirty="0" smtClean="0">
                <a:solidFill>
                  <a:prstClr val="black"/>
                </a:solidFill>
                <a:cs typeface="Times New Roman"/>
              </a:rPr>
              <a:t>a shared </a:t>
            </a:r>
            <a:r>
              <a:rPr lang="en-US" sz="2600" kern="0" dirty="0">
                <a:solidFill>
                  <a:prstClr val="black"/>
                </a:solidFill>
                <a:cs typeface="Times New Roman"/>
              </a:rPr>
              <a:t>secret, such as a password, a static code, or a PIN. </a:t>
            </a:r>
            <a:endParaRPr lang="en-US" sz="2600" kern="0" dirty="0" smtClean="0">
              <a:solidFill>
                <a:prstClr val="black"/>
              </a:solidFill>
              <a:cs typeface="Times New Roman"/>
            </a:endParaRPr>
          </a:p>
          <a:p>
            <a:pPr marL="274320" indent="-274320" algn="just">
              <a:spcBef>
                <a:spcPts val="575"/>
              </a:spcBef>
              <a:buClrTx/>
              <a:buFontTx/>
              <a:buChar char="-"/>
              <a:defRPr/>
            </a:pPr>
            <a:r>
              <a:rPr lang="en-US" sz="2600" kern="0" dirty="0">
                <a:solidFill>
                  <a:prstClr val="black"/>
                </a:solidFill>
                <a:cs typeface="Times New Roman"/>
              </a:rPr>
              <a:t>This </a:t>
            </a:r>
            <a:r>
              <a:rPr lang="en-US" sz="2600" kern="0" dirty="0">
                <a:solidFill>
                  <a:prstClr val="black"/>
                </a:solidFill>
                <a:cs typeface="Times New Roman"/>
              </a:rPr>
              <a:t>factor is </a:t>
            </a:r>
            <a:r>
              <a:rPr lang="en-US" sz="2600" kern="0" dirty="0">
                <a:solidFill>
                  <a:prstClr val="black"/>
                </a:solidFill>
                <a:cs typeface="Times New Roman"/>
              </a:rPr>
              <a:t>the least </a:t>
            </a:r>
            <a:r>
              <a:rPr lang="en-US" sz="2600" kern="0" dirty="0">
                <a:solidFill>
                  <a:prstClr val="black"/>
                </a:solidFill>
                <a:cs typeface="Times New Roman"/>
              </a:rPr>
              <a:t>secure form of authentication. </a:t>
            </a:r>
            <a:endParaRPr lang="en-US" sz="2600" kern="0" dirty="0">
              <a:solidFill>
                <a:prstClr val="black"/>
              </a:solidFill>
              <a:cs typeface="Times New Roman"/>
            </a:endParaRPr>
          </a:p>
          <a:p>
            <a:pPr marL="640080" marR="0" lvl="0" indent="-365760" fontAlgn="auto">
              <a:lnSpc>
                <a:spcPct val="120000"/>
              </a:lnSpc>
              <a:spcBef>
                <a:spcPts val="575"/>
              </a:spcBef>
              <a:spcAft>
                <a:spcPts val="0"/>
              </a:spcAft>
              <a:buSzTx/>
              <a:tabLst/>
              <a:defRPr/>
            </a:pPr>
            <a:r>
              <a:rPr lang="en-US" sz="2400" b="1" dirty="0">
                <a:solidFill>
                  <a:srgbClr val="0070C0"/>
                </a:solidFill>
                <a:cs typeface="Times New Roman"/>
              </a:rPr>
              <a:t>Password complexity</a:t>
            </a:r>
          </a:p>
          <a:p>
            <a:pPr marL="822960" marR="0" lvl="1" fontAlgn="auto">
              <a:lnSpc>
                <a:spcPct val="120000"/>
              </a:lnSpc>
              <a:spcAft>
                <a:spcPts val="0"/>
              </a:spcAft>
              <a:buSzTx/>
              <a:tabLst/>
              <a:defRPr/>
            </a:pPr>
            <a:r>
              <a:rPr lang="en-US" sz="2200" dirty="0" smtClean="0"/>
              <a:t>making </a:t>
            </a:r>
            <a:r>
              <a:rPr lang="en-US" sz="2200" dirty="0"/>
              <a:t>passwords more secure is to require them </a:t>
            </a:r>
            <a:r>
              <a:rPr lang="en-US" sz="2200" dirty="0" smtClean="0"/>
              <a:t>to be </a:t>
            </a:r>
            <a:r>
              <a:rPr lang="en-US" sz="2200" dirty="0"/>
              <a:t>complex and </a:t>
            </a:r>
            <a:r>
              <a:rPr lang="en-US" sz="2200" dirty="0" smtClean="0"/>
              <a:t>strong.</a:t>
            </a:r>
          </a:p>
          <a:p>
            <a:pPr marL="822960" marR="0" lvl="1" fontAlgn="auto">
              <a:lnSpc>
                <a:spcPct val="120000"/>
              </a:lnSpc>
              <a:spcAft>
                <a:spcPts val="0"/>
              </a:spcAft>
              <a:buSzTx/>
              <a:tabLst/>
              <a:defRPr/>
            </a:pPr>
            <a:r>
              <a:rPr lang="en-US" sz="2200" dirty="0"/>
              <a:t>current recommendations suggest a length of </a:t>
            </a:r>
            <a:r>
              <a:rPr lang="en-US" sz="2200" dirty="0" smtClean="0"/>
              <a:t>at least </a:t>
            </a:r>
            <a:r>
              <a:rPr lang="en-US" sz="2200" dirty="0"/>
              <a:t>8 </a:t>
            </a:r>
            <a:r>
              <a:rPr lang="en-US" sz="2200" dirty="0" smtClean="0"/>
              <a:t>characters</a:t>
            </a:r>
          </a:p>
          <a:p>
            <a:pPr marL="822960" marR="0" lvl="1" fontAlgn="auto">
              <a:lnSpc>
                <a:spcPct val="120000"/>
              </a:lnSpc>
              <a:spcAft>
                <a:spcPts val="0"/>
              </a:spcAft>
              <a:buSzTx/>
              <a:tabLst/>
              <a:defRPr/>
            </a:pPr>
            <a:r>
              <a:rPr lang="en-US" sz="2200" dirty="0"/>
              <a:t>longer password isn’t necessarily stronger if it </a:t>
            </a:r>
            <a:r>
              <a:rPr lang="en-US" sz="2200" dirty="0" smtClean="0"/>
              <a:t>isn’t complex</a:t>
            </a:r>
            <a:endParaRPr lang="en-US" sz="2200" dirty="0"/>
          </a:p>
          <a:p>
            <a:pPr marL="1005840" marR="0" lvl="1" indent="-182880" fontAlgn="auto">
              <a:lnSpc>
                <a:spcPct val="120000"/>
              </a:lnSpc>
              <a:spcAft>
                <a:spcPts val="0"/>
              </a:spcAft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900" i="1" dirty="0" smtClean="0">
                <a:solidFill>
                  <a:srgbClr val="00B050"/>
                </a:solidFill>
              </a:rPr>
              <a:t>Uppercase </a:t>
            </a:r>
            <a:r>
              <a:rPr lang="en-US" sz="1900" i="1" dirty="0">
                <a:solidFill>
                  <a:srgbClr val="00B050"/>
                </a:solidFill>
              </a:rPr>
              <a:t>characters (26 letters A–Z)</a:t>
            </a:r>
          </a:p>
          <a:p>
            <a:pPr marL="1005840" marR="0" lvl="1" indent="-182880" fontAlgn="auto">
              <a:lnSpc>
                <a:spcPct val="120000"/>
              </a:lnSpc>
              <a:spcAft>
                <a:spcPts val="0"/>
              </a:spcAft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900" i="1" dirty="0">
                <a:solidFill>
                  <a:srgbClr val="00B050"/>
                </a:solidFill>
              </a:rPr>
              <a:t>Lowercase characters (26 letters a–z)</a:t>
            </a:r>
          </a:p>
          <a:p>
            <a:pPr marL="1005840" marR="0" lvl="1" indent="-182880" fontAlgn="auto">
              <a:lnSpc>
                <a:spcPct val="120000"/>
              </a:lnSpc>
              <a:spcAft>
                <a:spcPts val="0"/>
              </a:spcAft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900" i="1" dirty="0">
                <a:solidFill>
                  <a:srgbClr val="00B050"/>
                </a:solidFill>
              </a:rPr>
              <a:t>Numbers (10 numbers 0–9)</a:t>
            </a:r>
          </a:p>
          <a:p>
            <a:pPr marL="1005840" marR="0" lvl="1" indent="-182880" fontAlgn="auto">
              <a:lnSpc>
                <a:spcPct val="120000"/>
              </a:lnSpc>
              <a:spcAft>
                <a:spcPts val="0"/>
              </a:spcAft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900" i="1" dirty="0">
                <a:solidFill>
                  <a:srgbClr val="00B050"/>
                </a:solidFill>
              </a:rPr>
              <a:t>Special characters (such as !, $, and </a:t>
            </a:r>
            <a:r>
              <a:rPr lang="en-US" sz="1900" i="1" dirty="0" smtClean="0">
                <a:solidFill>
                  <a:srgbClr val="00B050"/>
                </a:solidFill>
              </a:rPr>
              <a:t>*)</a:t>
            </a:r>
            <a:endParaRPr lang="en-US" sz="1900" i="1" dirty="0">
              <a:solidFill>
                <a:srgbClr val="00B050"/>
              </a:solidFill>
            </a:endParaRPr>
          </a:p>
          <a:p>
            <a:pPr marL="640080" indent="-365760">
              <a:lnSpc>
                <a:spcPct val="130000"/>
              </a:lnSpc>
              <a:spcBef>
                <a:spcPts val="575"/>
              </a:spcBef>
              <a:defRPr/>
            </a:pPr>
            <a:r>
              <a:rPr lang="en-US" sz="2400" b="1" dirty="0" smtClean="0">
                <a:solidFill>
                  <a:srgbClr val="0070C0"/>
                </a:solidFill>
                <a:cs typeface="Times New Roman"/>
              </a:rPr>
              <a:t>Password expiration</a:t>
            </a:r>
          </a:p>
          <a:p>
            <a:pPr marL="822960" lvl="1">
              <a:lnSpc>
                <a:spcPct val="120000"/>
              </a:lnSpc>
              <a:defRPr/>
            </a:pPr>
            <a:r>
              <a:rPr lang="en-US" sz="2200" dirty="0"/>
              <a:t>password expiration setting identifies when users must change their password</a:t>
            </a:r>
          </a:p>
          <a:p>
            <a:pPr marL="1005840" lvl="1" indent="-182880">
              <a:lnSpc>
                <a:spcPct val="120000"/>
              </a:lnSpc>
              <a:buFont typeface="Wingdings" panose="05000000000000000000" pitchFamily="2" charset="2"/>
              <a:buChar char="§"/>
              <a:defRPr/>
            </a:pPr>
            <a:r>
              <a:rPr lang="en-US" sz="1900" i="1" dirty="0">
                <a:solidFill>
                  <a:srgbClr val="00B050"/>
                </a:solidFill>
              </a:rPr>
              <a:t>the maximum password age should be 60 days.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3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40261"/>
            <a:ext cx="1946564" cy="72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87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6629400"/>
            <a:ext cx="12039600" cy="192024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CCD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title"/>
          </p:nvPr>
        </p:nvSpPr>
        <p:spPr>
          <a:xfrm>
            <a:off x="152400" y="310634"/>
            <a:ext cx="9372600" cy="369332"/>
          </a:xfrm>
          <a:noFill/>
        </p:spPr>
        <p:txBody>
          <a:bodyPr/>
          <a:lstStyle/>
          <a:p>
            <a:r>
              <a:rPr lang="en-US" sz="2400" dirty="0"/>
              <a:t>Factors of Authentication - Something You </a:t>
            </a:r>
            <a:r>
              <a:rPr lang="en-US" sz="2400" dirty="0" smtClean="0"/>
              <a:t>Know (Password)</a:t>
            </a:r>
            <a:endParaRPr lang="en-US" sz="2400" dirty="0"/>
          </a:p>
        </p:txBody>
      </p:sp>
      <p:sp>
        <p:nvSpPr>
          <p:cNvPr id="8" name="object 2"/>
          <p:cNvSpPr/>
          <p:nvPr/>
        </p:nvSpPr>
        <p:spPr>
          <a:xfrm>
            <a:off x="515" y="762000"/>
            <a:ext cx="12192000" cy="66459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 txBox="1">
            <a:spLocks/>
          </p:cNvSpPr>
          <p:nvPr/>
        </p:nvSpPr>
        <p:spPr>
          <a:xfrm>
            <a:off x="76200" y="6654712"/>
            <a:ext cx="120396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250" b="1" i="0">
                <a:solidFill>
                  <a:srgbClr val="003366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000"/>
              <a:t>Dr. M Malook Rind                                                                                                                Information Security</a:t>
            </a:r>
            <a:r>
              <a:rPr lang="en-US" sz="1000" spc="-10" smtClean="0"/>
              <a:t>  </a:t>
            </a:r>
            <a:r>
              <a:rPr lang="en-US" sz="1000" smtClean="0"/>
              <a:t>                                                                                                                                                  Lecture 8          </a:t>
            </a:r>
            <a:endParaRPr lang="en-US" sz="100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87108A2-FA38-4661-8856-E46F378CBC28}"/>
              </a:ext>
            </a:extLst>
          </p:cNvPr>
          <p:cNvSpPr txBox="1">
            <a:spLocks/>
          </p:cNvSpPr>
          <p:nvPr/>
        </p:nvSpPr>
        <p:spPr>
          <a:xfrm>
            <a:off x="152400" y="858454"/>
            <a:ext cx="11853746" cy="561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14350" indent="-51435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0" marR="0" lvl="0" indent="-365760" fontAlgn="auto">
              <a:lnSpc>
                <a:spcPct val="110000"/>
              </a:lnSpc>
              <a:spcBef>
                <a:spcPts val="575"/>
              </a:spcBef>
              <a:spcAft>
                <a:spcPts val="0"/>
              </a:spcAft>
              <a:buSzTx/>
              <a:tabLst/>
              <a:defRPr/>
            </a:pPr>
            <a:r>
              <a:rPr lang="en-US" sz="2200" b="1" dirty="0">
                <a:solidFill>
                  <a:srgbClr val="0070C0"/>
                </a:solidFill>
                <a:cs typeface="Times New Roman"/>
              </a:rPr>
              <a:t>Password vaults</a:t>
            </a:r>
          </a:p>
          <a:p>
            <a:pPr marL="822960" lvl="1">
              <a:lnSpc>
                <a:spcPct val="110000"/>
              </a:lnSpc>
              <a:defRPr/>
            </a:pPr>
            <a:r>
              <a:rPr lang="en-US" sz="2000" dirty="0"/>
              <a:t>A password vault (or password manager) is a single source designed </a:t>
            </a:r>
            <a:r>
              <a:rPr lang="en-US" sz="2000" dirty="0" smtClean="0"/>
              <a:t>to keep </a:t>
            </a:r>
            <a:r>
              <a:rPr lang="en-US" sz="2000" dirty="0"/>
              <a:t>most of your passwords. </a:t>
            </a:r>
            <a:endParaRPr lang="en-US" sz="2000" dirty="0" smtClean="0"/>
          </a:p>
          <a:p>
            <a:pPr marL="822960" lvl="1">
              <a:lnSpc>
                <a:spcPct val="110000"/>
              </a:lnSpc>
              <a:defRPr/>
            </a:pPr>
            <a:r>
              <a:rPr lang="en-US" sz="2000" dirty="0" smtClean="0"/>
              <a:t>Instead </a:t>
            </a:r>
            <a:r>
              <a:rPr lang="en-US" sz="2000" dirty="0"/>
              <a:t>of requiring you to memorize </a:t>
            </a:r>
            <a:r>
              <a:rPr lang="en-US" sz="2000" dirty="0" smtClean="0"/>
              <a:t>many different </a:t>
            </a:r>
            <a:r>
              <a:rPr lang="en-US" sz="2000" dirty="0"/>
              <a:t>passwords, you only need to remember the password to open </a:t>
            </a:r>
            <a:r>
              <a:rPr lang="en-US" sz="2000" dirty="0" smtClean="0"/>
              <a:t>the vault.</a:t>
            </a:r>
          </a:p>
          <a:p>
            <a:pPr marL="822960" lvl="1">
              <a:lnSpc>
                <a:spcPct val="110000"/>
              </a:lnSpc>
              <a:defRPr/>
            </a:pPr>
            <a:r>
              <a:rPr lang="en-US" sz="2000" dirty="0" smtClean="0"/>
              <a:t>It </a:t>
            </a:r>
            <a:r>
              <a:rPr lang="en-US" sz="2000" dirty="0"/>
              <a:t>keeps these passwords in an encrypted format, </a:t>
            </a:r>
            <a:r>
              <a:rPr lang="en-US" sz="2000" dirty="0" smtClean="0"/>
              <a:t>preventing unauthorized </a:t>
            </a:r>
            <a:r>
              <a:rPr lang="en-US" sz="2000" dirty="0"/>
              <a:t>users from seeing </a:t>
            </a:r>
            <a:r>
              <a:rPr lang="en-US" sz="2000" dirty="0" smtClean="0"/>
              <a:t>them</a:t>
            </a:r>
            <a:endParaRPr lang="en-US" sz="2000" dirty="0"/>
          </a:p>
          <a:p>
            <a:pPr marL="1005840" lvl="1" indent="-182880">
              <a:lnSpc>
                <a:spcPct val="11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en-US" sz="1800" i="1" kern="0" dirty="0" smtClean="0">
                <a:solidFill>
                  <a:srgbClr val="00B050"/>
                </a:solidFill>
              </a:rPr>
              <a:t>Google </a:t>
            </a:r>
            <a:r>
              <a:rPr lang="en-US" sz="1800" i="1" kern="0" dirty="0">
                <a:solidFill>
                  <a:srgbClr val="00B050"/>
                </a:solidFill>
              </a:rPr>
              <a:t>Chrome includes a password manager </a:t>
            </a:r>
            <a:r>
              <a:rPr lang="en-US" sz="1800" i="1" kern="0" dirty="0" smtClean="0">
                <a:solidFill>
                  <a:srgbClr val="00B050"/>
                </a:solidFill>
              </a:rPr>
              <a:t>built into </a:t>
            </a:r>
            <a:r>
              <a:rPr lang="en-US" sz="1800" i="1" kern="0" dirty="0">
                <a:solidFill>
                  <a:srgbClr val="00B050"/>
                </a:solidFill>
              </a:rPr>
              <a:t>the browser.</a:t>
            </a:r>
            <a:endParaRPr lang="en-US" sz="2400" b="1" dirty="0" smtClean="0">
              <a:solidFill>
                <a:srgbClr val="0070C0"/>
              </a:solidFill>
              <a:cs typeface="Times New Roman"/>
            </a:endParaRPr>
          </a:p>
          <a:p>
            <a:pPr marL="640080" indent="-365760">
              <a:lnSpc>
                <a:spcPct val="110000"/>
              </a:lnSpc>
              <a:spcBef>
                <a:spcPts val="575"/>
              </a:spcBef>
              <a:defRPr/>
            </a:pPr>
            <a:r>
              <a:rPr lang="en-US" sz="2200" b="1" dirty="0">
                <a:solidFill>
                  <a:srgbClr val="0070C0"/>
                </a:solidFill>
                <a:cs typeface="Times New Roman"/>
              </a:rPr>
              <a:t>Password history and password reuse</a:t>
            </a:r>
          </a:p>
          <a:p>
            <a:pPr marL="822960" marR="0" lvl="1" fontAlgn="auto">
              <a:lnSpc>
                <a:spcPct val="110000"/>
              </a:lnSpc>
              <a:spcAft>
                <a:spcPts val="0"/>
              </a:spcAft>
              <a:buSzTx/>
              <a:tabLst/>
              <a:defRPr/>
            </a:pPr>
            <a:r>
              <a:rPr lang="en-US" sz="2000" dirty="0"/>
              <a:t>Prevents users from reusing same password</a:t>
            </a:r>
          </a:p>
          <a:p>
            <a:pPr marL="1005840" lvl="1" indent="-182880">
              <a:lnSpc>
                <a:spcPct val="11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en-US" sz="1800" i="1" kern="0" dirty="0">
                <a:solidFill>
                  <a:srgbClr val="00B050"/>
                </a:solidFill>
              </a:rPr>
              <a:t>Recommended to  use password policy settings to remember the last 24 passwords and prevent users from reusing them until they’ve used 24 new passwords</a:t>
            </a:r>
            <a:r>
              <a:rPr lang="en-US" sz="1800" i="1" kern="0" dirty="0" smtClean="0">
                <a:solidFill>
                  <a:srgbClr val="00B050"/>
                </a:solidFill>
              </a:rPr>
              <a:t>.</a:t>
            </a:r>
            <a:endParaRPr lang="en-US" sz="2200" dirty="0" smtClean="0"/>
          </a:p>
          <a:p>
            <a:pPr marL="640080" indent="-365760">
              <a:lnSpc>
                <a:spcPct val="110000"/>
              </a:lnSpc>
              <a:spcBef>
                <a:spcPts val="575"/>
              </a:spcBef>
              <a:defRPr/>
            </a:pPr>
            <a:r>
              <a:rPr lang="en-US" sz="2200" b="1" dirty="0" smtClean="0">
                <a:solidFill>
                  <a:srgbClr val="0070C0"/>
                </a:solidFill>
                <a:cs typeface="Times New Roman"/>
              </a:rPr>
              <a:t>Changing </a:t>
            </a:r>
            <a:r>
              <a:rPr lang="en-US" sz="2200" b="1" dirty="0">
                <a:solidFill>
                  <a:srgbClr val="0070C0"/>
                </a:solidFill>
                <a:cs typeface="Times New Roman"/>
              </a:rPr>
              <a:t>Default </a:t>
            </a:r>
            <a:r>
              <a:rPr lang="en-US" sz="2200" b="1" dirty="0" smtClean="0">
                <a:solidFill>
                  <a:srgbClr val="0070C0"/>
                </a:solidFill>
                <a:cs typeface="Times New Roman"/>
              </a:rPr>
              <a:t>Passwords</a:t>
            </a:r>
            <a:endParaRPr lang="en-US" sz="2200" b="1" dirty="0">
              <a:solidFill>
                <a:srgbClr val="0070C0"/>
              </a:solidFill>
              <a:cs typeface="Times New Roman"/>
            </a:endParaRPr>
          </a:p>
          <a:p>
            <a:pPr marL="822960" lvl="1">
              <a:lnSpc>
                <a:spcPct val="110000"/>
              </a:lnSpc>
              <a:defRPr/>
            </a:pPr>
            <a:r>
              <a:rPr lang="en-US" sz="2000" dirty="0" smtClean="0"/>
              <a:t>defaults </a:t>
            </a:r>
            <a:r>
              <a:rPr lang="en-US" sz="2000" dirty="0"/>
              <a:t>should be changed before putting the application </a:t>
            </a:r>
            <a:r>
              <a:rPr lang="en-US" sz="2000" dirty="0" smtClean="0"/>
              <a:t>or device </a:t>
            </a:r>
            <a:r>
              <a:rPr lang="en-US" sz="2000" dirty="0"/>
              <a:t>into service.</a:t>
            </a:r>
          </a:p>
          <a:p>
            <a:pPr marL="1005840" lvl="1" indent="-182880">
              <a:lnSpc>
                <a:spcPct val="11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en-US" sz="1800" i="1" kern="0" dirty="0" smtClean="0">
                <a:solidFill>
                  <a:srgbClr val="00B050"/>
                </a:solidFill>
              </a:rPr>
              <a:t>Changing </a:t>
            </a:r>
            <a:r>
              <a:rPr lang="en-US" sz="1800" i="1" kern="0" dirty="0">
                <a:solidFill>
                  <a:srgbClr val="00B050"/>
                </a:solidFill>
              </a:rPr>
              <a:t>defaults also includes changing the default name of </a:t>
            </a:r>
            <a:r>
              <a:rPr lang="en-US" sz="1800" i="1" kern="0" dirty="0" smtClean="0">
                <a:solidFill>
                  <a:srgbClr val="00B050"/>
                </a:solidFill>
              </a:rPr>
              <a:t>the Administrator </a:t>
            </a:r>
            <a:r>
              <a:rPr lang="en-US" sz="1800" i="1" kern="0" dirty="0">
                <a:solidFill>
                  <a:srgbClr val="00B050"/>
                </a:solidFill>
              </a:rPr>
              <a:t>account, if </a:t>
            </a:r>
            <a:r>
              <a:rPr lang="en-US" sz="1800" i="1" kern="0" dirty="0" smtClean="0">
                <a:solidFill>
                  <a:srgbClr val="00B050"/>
                </a:solidFill>
              </a:rPr>
              <a:t>possible.</a:t>
            </a:r>
            <a:endParaRPr lang="en-US" sz="2400" b="1" kern="0" dirty="0" smtClean="0">
              <a:solidFill>
                <a:srgbClr val="0070C0"/>
              </a:solidFill>
              <a:cs typeface="Times New Roman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3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40261"/>
            <a:ext cx="1946564" cy="72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15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6629400"/>
            <a:ext cx="12039600" cy="192024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CCD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title"/>
          </p:nvPr>
        </p:nvSpPr>
        <p:spPr>
          <a:xfrm>
            <a:off x="152400" y="310634"/>
            <a:ext cx="9372600" cy="369332"/>
          </a:xfrm>
          <a:noFill/>
        </p:spPr>
        <p:txBody>
          <a:bodyPr/>
          <a:lstStyle/>
          <a:p>
            <a:r>
              <a:rPr lang="en-US" sz="2400" dirty="0"/>
              <a:t>Factors of Authentication - Something You </a:t>
            </a:r>
            <a:r>
              <a:rPr lang="en-US" sz="2400" dirty="0" smtClean="0"/>
              <a:t>Know (Password)</a:t>
            </a:r>
            <a:endParaRPr lang="en-US" sz="2400" dirty="0"/>
          </a:p>
        </p:txBody>
      </p:sp>
      <p:sp>
        <p:nvSpPr>
          <p:cNvPr id="8" name="object 2"/>
          <p:cNvSpPr/>
          <p:nvPr/>
        </p:nvSpPr>
        <p:spPr>
          <a:xfrm>
            <a:off x="515" y="762000"/>
            <a:ext cx="12192000" cy="66459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 txBox="1">
            <a:spLocks/>
          </p:cNvSpPr>
          <p:nvPr/>
        </p:nvSpPr>
        <p:spPr>
          <a:xfrm>
            <a:off x="76200" y="6654712"/>
            <a:ext cx="120396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250" b="1" i="0">
                <a:solidFill>
                  <a:srgbClr val="003366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000"/>
              <a:t>Dr. M Malook Rind                                                                                                                Information Security</a:t>
            </a:r>
            <a:r>
              <a:rPr lang="en-US" sz="1000" spc="-10" smtClean="0"/>
              <a:t>  </a:t>
            </a:r>
            <a:r>
              <a:rPr lang="en-US" sz="1000" smtClean="0"/>
              <a:t>                                                                                                                                                  Lecture 8          </a:t>
            </a:r>
            <a:endParaRPr lang="en-US" sz="100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87108A2-FA38-4661-8856-E46F378CBC28}"/>
              </a:ext>
            </a:extLst>
          </p:cNvPr>
          <p:cNvSpPr txBox="1">
            <a:spLocks/>
          </p:cNvSpPr>
          <p:nvPr/>
        </p:nvSpPr>
        <p:spPr>
          <a:xfrm>
            <a:off x="152400" y="858454"/>
            <a:ext cx="11853746" cy="561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14350" indent="-51435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0" marR="0" lvl="0" indent="-365760" fontAlgn="auto">
              <a:lnSpc>
                <a:spcPct val="110000"/>
              </a:lnSpc>
              <a:spcBef>
                <a:spcPts val="575"/>
              </a:spcBef>
              <a:spcAft>
                <a:spcPts val="0"/>
              </a:spcAft>
              <a:buSzTx/>
              <a:tabLst/>
              <a:defRPr/>
            </a:pPr>
            <a:r>
              <a:rPr lang="en-US" sz="2200" b="1" dirty="0">
                <a:solidFill>
                  <a:srgbClr val="0070C0"/>
                </a:solidFill>
                <a:cs typeface="Times New Roman"/>
              </a:rPr>
              <a:t>Knowledge-Based </a:t>
            </a:r>
            <a:r>
              <a:rPr lang="en-US" sz="2200" b="1" dirty="0" smtClean="0">
                <a:solidFill>
                  <a:srgbClr val="0070C0"/>
                </a:solidFill>
                <a:cs typeface="Times New Roman"/>
              </a:rPr>
              <a:t>Authentication</a:t>
            </a:r>
            <a:endParaRPr lang="en-US" sz="2200" b="1" dirty="0">
              <a:solidFill>
                <a:srgbClr val="0070C0"/>
              </a:solidFill>
              <a:cs typeface="Times New Roman"/>
            </a:endParaRPr>
          </a:p>
          <a:p>
            <a:pPr marL="822960" lvl="1">
              <a:lnSpc>
                <a:spcPct val="110000"/>
              </a:lnSpc>
              <a:defRPr/>
            </a:pPr>
            <a:r>
              <a:rPr lang="en-US" sz="2000" dirty="0" smtClean="0"/>
              <a:t>typically </a:t>
            </a:r>
            <a:r>
              <a:rPr lang="en-US" sz="2000" dirty="0"/>
              <a:t>used to verify your identity when you’ve forgotten your password. </a:t>
            </a:r>
          </a:p>
          <a:p>
            <a:pPr marL="1005840" lvl="1" indent="-182880">
              <a:lnSpc>
                <a:spcPct val="11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en-US" sz="1800" i="1" kern="0" dirty="0">
                <a:solidFill>
                  <a:srgbClr val="00B050"/>
                </a:solidFill>
              </a:rPr>
              <a:t>After creating your account (or when you </a:t>
            </a:r>
            <a:r>
              <a:rPr lang="en-US" sz="1800" i="1" kern="0" dirty="0" smtClean="0">
                <a:solidFill>
                  <a:srgbClr val="00B050"/>
                </a:solidFill>
              </a:rPr>
              <a:t>create your </a:t>
            </a:r>
            <a:r>
              <a:rPr lang="en-US" sz="1800" i="1" kern="0" dirty="0">
                <a:solidFill>
                  <a:srgbClr val="00B050"/>
                </a:solidFill>
              </a:rPr>
              <a:t>account), you’re prompted to answer questions about yourself, such </a:t>
            </a:r>
            <a:r>
              <a:rPr lang="en-US" sz="1800" i="1" kern="0" dirty="0" smtClean="0">
                <a:solidFill>
                  <a:srgbClr val="00B050"/>
                </a:solidFill>
              </a:rPr>
              <a:t>as your </a:t>
            </a:r>
            <a:r>
              <a:rPr lang="en-US" sz="1800" i="1" kern="0" dirty="0">
                <a:solidFill>
                  <a:srgbClr val="00B050"/>
                </a:solidFill>
              </a:rPr>
              <a:t>first dog’s name or your mother’s maiden name</a:t>
            </a:r>
            <a:r>
              <a:rPr lang="en-US" sz="1800" i="1" kern="0" dirty="0" smtClean="0">
                <a:solidFill>
                  <a:srgbClr val="00B050"/>
                </a:solidFill>
              </a:rPr>
              <a:t>.</a:t>
            </a:r>
          </a:p>
          <a:p>
            <a:pPr marL="1005840" lvl="1" indent="-182880">
              <a:lnSpc>
                <a:spcPct val="11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en-US" sz="1800" i="1" kern="0" dirty="0" smtClean="0">
                <a:solidFill>
                  <a:srgbClr val="00B050"/>
                </a:solidFill>
              </a:rPr>
              <a:t>Later</a:t>
            </a:r>
            <a:r>
              <a:rPr lang="en-US" sz="1800" i="1" kern="0" dirty="0">
                <a:solidFill>
                  <a:srgbClr val="00B050"/>
                </a:solidFill>
              </a:rPr>
              <a:t>, when you try </a:t>
            </a:r>
            <a:r>
              <a:rPr lang="en-US" sz="1800" i="1" kern="0" dirty="0" smtClean="0">
                <a:solidFill>
                  <a:srgbClr val="00B050"/>
                </a:solidFill>
              </a:rPr>
              <a:t>to retrieve </a:t>
            </a:r>
            <a:r>
              <a:rPr lang="en-US" sz="1800" i="1" kern="0" dirty="0">
                <a:solidFill>
                  <a:srgbClr val="00B050"/>
                </a:solidFill>
              </a:rPr>
              <a:t>a forgotten password, you’re first prompted to answer the </a:t>
            </a:r>
            <a:r>
              <a:rPr lang="en-US" sz="1800" i="1" kern="0" dirty="0" smtClean="0">
                <a:solidFill>
                  <a:srgbClr val="00B050"/>
                </a:solidFill>
              </a:rPr>
              <a:t>same questions</a:t>
            </a:r>
            <a:r>
              <a:rPr lang="en-US" sz="1800" i="1" kern="0" dirty="0">
                <a:solidFill>
                  <a:srgbClr val="00B050"/>
                </a:solidFill>
              </a:rPr>
              <a:t>.</a:t>
            </a:r>
            <a:endParaRPr lang="en-US" sz="1800" b="1" dirty="0" smtClean="0">
              <a:solidFill>
                <a:srgbClr val="0070C0"/>
              </a:solidFill>
              <a:cs typeface="Times New Roman"/>
            </a:endParaRPr>
          </a:p>
          <a:p>
            <a:pPr marL="640080" indent="-365760">
              <a:lnSpc>
                <a:spcPct val="110000"/>
              </a:lnSpc>
              <a:spcBef>
                <a:spcPts val="575"/>
              </a:spcBef>
              <a:defRPr/>
            </a:pPr>
            <a:r>
              <a:rPr lang="en-US" sz="2200" b="1" dirty="0" smtClean="0">
                <a:solidFill>
                  <a:srgbClr val="0070C0"/>
                </a:solidFill>
                <a:cs typeface="Times New Roman"/>
              </a:rPr>
              <a:t>Implementing </a:t>
            </a:r>
            <a:r>
              <a:rPr lang="en-US" sz="2200" b="1" dirty="0">
                <a:solidFill>
                  <a:srgbClr val="0070C0"/>
                </a:solidFill>
                <a:cs typeface="Times New Roman"/>
              </a:rPr>
              <a:t>Account Lockout </a:t>
            </a:r>
            <a:r>
              <a:rPr lang="en-US" sz="2200" b="1" dirty="0" smtClean="0">
                <a:solidFill>
                  <a:srgbClr val="0070C0"/>
                </a:solidFill>
                <a:cs typeface="Times New Roman"/>
              </a:rPr>
              <a:t>Policies</a:t>
            </a:r>
            <a:endParaRPr lang="en-US" sz="2200" b="1" dirty="0">
              <a:solidFill>
                <a:srgbClr val="0070C0"/>
              </a:solidFill>
              <a:cs typeface="Times New Roman"/>
            </a:endParaRPr>
          </a:p>
          <a:p>
            <a:pPr marL="822960" marR="0" lvl="1" fontAlgn="auto">
              <a:lnSpc>
                <a:spcPct val="110000"/>
              </a:lnSpc>
              <a:spcAft>
                <a:spcPts val="0"/>
              </a:spcAft>
              <a:buSzTx/>
              <a:tabLst/>
              <a:defRPr/>
            </a:pPr>
            <a:r>
              <a:rPr lang="en-US" sz="2000" dirty="0" smtClean="0"/>
              <a:t>preventing </a:t>
            </a:r>
            <a:r>
              <a:rPr lang="en-US" sz="2000" dirty="0"/>
              <a:t>users </a:t>
            </a:r>
            <a:r>
              <a:rPr lang="en-US" sz="2000" dirty="0" smtClean="0"/>
              <a:t>from guessing </a:t>
            </a:r>
            <a:r>
              <a:rPr lang="en-US" sz="2000" dirty="0"/>
              <a:t>the password.</a:t>
            </a:r>
          </a:p>
          <a:p>
            <a:pPr marL="1005840" lvl="1" indent="-182880">
              <a:lnSpc>
                <a:spcPct val="11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en-US" sz="1800" i="1" kern="0" dirty="0">
                <a:solidFill>
                  <a:srgbClr val="00B050"/>
                </a:solidFill>
              </a:rPr>
              <a:t>If a user enters the wrong password too many times (such as three or five times), the system locks the user’s account. </a:t>
            </a:r>
            <a:endParaRPr lang="en-US" sz="1800" i="1" kern="0" dirty="0" smtClean="0">
              <a:solidFill>
                <a:srgbClr val="00B050"/>
              </a:solidFill>
            </a:endParaRPr>
          </a:p>
          <a:p>
            <a:pPr marL="1005840" lvl="1" indent="-182880">
              <a:lnSpc>
                <a:spcPct val="11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en-US" sz="1800" b="1" kern="0" dirty="0" smtClean="0">
                <a:solidFill>
                  <a:srgbClr val="FF0000"/>
                </a:solidFill>
              </a:rPr>
              <a:t>Account </a:t>
            </a:r>
            <a:r>
              <a:rPr lang="en-US" sz="1800" b="1" kern="0" dirty="0">
                <a:solidFill>
                  <a:srgbClr val="FF0000"/>
                </a:solidFill>
              </a:rPr>
              <a:t>lockout </a:t>
            </a:r>
            <a:r>
              <a:rPr lang="en-US" sz="1800" b="1" kern="0" dirty="0" smtClean="0">
                <a:solidFill>
                  <a:srgbClr val="FF0000"/>
                </a:solidFill>
              </a:rPr>
              <a:t>threshold:  </a:t>
            </a:r>
            <a:r>
              <a:rPr lang="en-US" sz="1800" i="1" kern="0" dirty="0">
                <a:solidFill>
                  <a:srgbClr val="00B050"/>
                </a:solidFill>
              </a:rPr>
              <a:t>This is the maximum number </a:t>
            </a:r>
            <a:r>
              <a:rPr lang="en-US" sz="1800" i="1" kern="0" dirty="0" smtClean="0">
                <a:solidFill>
                  <a:srgbClr val="00B050"/>
                </a:solidFill>
              </a:rPr>
              <a:t>of times </a:t>
            </a:r>
            <a:r>
              <a:rPr lang="en-US" sz="1800" i="1" kern="0" dirty="0">
                <a:solidFill>
                  <a:srgbClr val="00B050"/>
                </a:solidFill>
              </a:rPr>
              <a:t>a user can enter the wrong password. </a:t>
            </a:r>
          </a:p>
          <a:p>
            <a:pPr marL="1005840" lvl="1" indent="-182880">
              <a:lnSpc>
                <a:spcPct val="11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en-US" sz="1800" b="1" kern="0" dirty="0">
                <a:solidFill>
                  <a:srgbClr val="FF0000"/>
                </a:solidFill>
              </a:rPr>
              <a:t>Account lockout duration. </a:t>
            </a:r>
            <a:r>
              <a:rPr lang="en-US" sz="1800" i="1" kern="0" dirty="0">
                <a:solidFill>
                  <a:srgbClr val="00B050"/>
                </a:solidFill>
              </a:rPr>
              <a:t>This indicates how long </a:t>
            </a:r>
            <a:r>
              <a:rPr lang="en-US" sz="1800" i="1" kern="0" dirty="0" smtClean="0">
                <a:solidFill>
                  <a:srgbClr val="00B050"/>
                </a:solidFill>
              </a:rPr>
              <a:t>an account </a:t>
            </a:r>
            <a:r>
              <a:rPr lang="en-US" sz="1800" i="1" kern="0" dirty="0">
                <a:solidFill>
                  <a:srgbClr val="00B050"/>
                </a:solidFill>
              </a:rPr>
              <a:t>remains locked.</a:t>
            </a:r>
            <a:endParaRPr lang="en-US" sz="2200" dirty="0" smtClean="0"/>
          </a:p>
          <a:p>
            <a:pPr marL="640080" indent="-365760">
              <a:lnSpc>
                <a:spcPct val="110000"/>
              </a:lnSpc>
              <a:spcBef>
                <a:spcPts val="575"/>
              </a:spcBef>
              <a:defRPr/>
            </a:pPr>
            <a:r>
              <a:rPr lang="en-US" sz="2200" b="1" dirty="0" smtClean="0">
                <a:solidFill>
                  <a:srgbClr val="0070C0"/>
                </a:solidFill>
                <a:cs typeface="Times New Roman"/>
              </a:rPr>
              <a:t>Training </a:t>
            </a:r>
            <a:r>
              <a:rPr lang="en-US" sz="2200" b="1" dirty="0">
                <a:solidFill>
                  <a:srgbClr val="0070C0"/>
                </a:solidFill>
                <a:cs typeface="Times New Roman"/>
              </a:rPr>
              <a:t>Users About Password </a:t>
            </a:r>
            <a:r>
              <a:rPr lang="en-US" sz="2200" b="1" dirty="0" smtClean="0">
                <a:solidFill>
                  <a:srgbClr val="0070C0"/>
                </a:solidFill>
                <a:cs typeface="Times New Roman"/>
              </a:rPr>
              <a:t>Behaviors</a:t>
            </a:r>
            <a:endParaRPr lang="en-US" sz="2200" b="1" dirty="0">
              <a:solidFill>
                <a:srgbClr val="0070C0"/>
              </a:solidFill>
              <a:cs typeface="Times New Roman"/>
            </a:endParaRPr>
          </a:p>
          <a:p>
            <a:pPr marL="822960" lvl="1">
              <a:lnSpc>
                <a:spcPct val="110000"/>
              </a:lnSpc>
              <a:defRPr/>
            </a:pPr>
            <a:r>
              <a:rPr lang="en-US" sz="2000" dirty="0" smtClean="0"/>
              <a:t>Organizations </a:t>
            </a:r>
            <a:r>
              <a:rPr lang="en-US" sz="2000" dirty="0"/>
              <a:t>need to </a:t>
            </a:r>
            <a:r>
              <a:rPr lang="en-US" sz="2000" dirty="0" smtClean="0"/>
              <a:t>provide adequate </a:t>
            </a:r>
            <a:r>
              <a:rPr lang="en-US" sz="2000" dirty="0"/>
              <a:t>training to users on password security if they use </a:t>
            </a:r>
            <a:r>
              <a:rPr lang="en-US" sz="2000" dirty="0" smtClean="0"/>
              <a:t>passwords within </a:t>
            </a:r>
            <a:r>
              <a:rPr lang="en-US" sz="2000" dirty="0"/>
              <a:t>the organization</a:t>
            </a:r>
          </a:p>
          <a:p>
            <a:pPr marL="1005840" lvl="1" indent="-182880">
              <a:lnSpc>
                <a:spcPct val="11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en-US" sz="1800" i="1" kern="0" dirty="0" smtClean="0">
                <a:solidFill>
                  <a:srgbClr val="00B050"/>
                </a:solidFill>
              </a:rPr>
              <a:t>Including creating </a:t>
            </a:r>
            <a:r>
              <a:rPr lang="en-US" sz="1800" i="1" kern="0" dirty="0">
                <a:solidFill>
                  <a:srgbClr val="00B050"/>
                </a:solidFill>
              </a:rPr>
              <a:t>strong passwords, not </a:t>
            </a:r>
            <a:r>
              <a:rPr lang="en-US" sz="1800" i="1" kern="0" dirty="0" smtClean="0">
                <a:solidFill>
                  <a:srgbClr val="00B050"/>
                </a:solidFill>
              </a:rPr>
              <a:t>using the </a:t>
            </a:r>
            <a:r>
              <a:rPr lang="en-US" sz="1800" i="1" kern="0" dirty="0">
                <a:solidFill>
                  <a:srgbClr val="00B050"/>
                </a:solidFill>
              </a:rPr>
              <a:t>same password with other systems, and never giving their password </a:t>
            </a:r>
            <a:r>
              <a:rPr lang="en-US" sz="1800" i="1" kern="0" dirty="0" smtClean="0">
                <a:solidFill>
                  <a:srgbClr val="00B050"/>
                </a:solidFill>
              </a:rPr>
              <a:t>to someone </a:t>
            </a:r>
            <a:r>
              <a:rPr lang="en-US" sz="1800" i="1" kern="0" dirty="0">
                <a:solidFill>
                  <a:srgbClr val="00B050"/>
                </a:solidFill>
              </a:rPr>
              <a:t>else.</a:t>
            </a:r>
            <a:endParaRPr lang="en-US" sz="2400" b="1" kern="0" dirty="0">
              <a:solidFill>
                <a:srgbClr val="0070C0"/>
              </a:solidFill>
              <a:cs typeface="Times New Roman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3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40261"/>
            <a:ext cx="1946564" cy="72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15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6629400"/>
            <a:ext cx="12039600" cy="192024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CCD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title"/>
          </p:nvPr>
        </p:nvSpPr>
        <p:spPr>
          <a:xfrm>
            <a:off x="76200" y="310634"/>
            <a:ext cx="10058400" cy="369332"/>
          </a:xfrm>
          <a:noFill/>
        </p:spPr>
        <p:txBody>
          <a:bodyPr/>
          <a:lstStyle/>
          <a:p>
            <a:r>
              <a:rPr lang="en-US" sz="2400" dirty="0"/>
              <a:t>Factors of Authentication - Something you have (Possession factors)</a:t>
            </a:r>
          </a:p>
        </p:txBody>
      </p:sp>
      <p:sp>
        <p:nvSpPr>
          <p:cNvPr id="8" name="object 2"/>
          <p:cNvSpPr/>
          <p:nvPr/>
        </p:nvSpPr>
        <p:spPr>
          <a:xfrm>
            <a:off x="515" y="762000"/>
            <a:ext cx="12192000" cy="66459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 txBox="1">
            <a:spLocks/>
          </p:cNvSpPr>
          <p:nvPr/>
        </p:nvSpPr>
        <p:spPr>
          <a:xfrm>
            <a:off x="76200" y="6654712"/>
            <a:ext cx="120396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250" b="1" i="0">
                <a:solidFill>
                  <a:srgbClr val="003366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000"/>
              <a:t>Dr. M Malook Rind                                                                                                                Information Security</a:t>
            </a:r>
            <a:r>
              <a:rPr lang="en-US" sz="1000" spc="-10" smtClean="0"/>
              <a:t>  </a:t>
            </a:r>
            <a:r>
              <a:rPr lang="en-US" sz="1000" smtClean="0"/>
              <a:t>                                                                                                                                                  Lecture 8          </a:t>
            </a:r>
            <a:endParaRPr lang="en-US" sz="1000"/>
          </a:p>
        </p:txBody>
      </p:sp>
      <p:pic>
        <p:nvPicPr>
          <p:cNvPr id="13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40261"/>
            <a:ext cx="1946564" cy="72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1E555754-B371-444D-98E4-2FD49BAD913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8740" y="4018593"/>
            <a:ext cx="4878624" cy="921626"/>
          </a:xfrm>
          <a:prstGeom prst="rect">
            <a:avLst/>
          </a:prstGeom>
        </p:spPr>
      </p:pic>
      <p:sp>
        <p:nvSpPr>
          <p:cNvPr id="79" name="Content Placeholder 2">
            <a:extLst>
              <a:ext uri="{FF2B5EF4-FFF2-40B4-BE49-F238E27FC236}">
                <a16:creationId xmlns:a16="http://schemas.microsoft.com/office/drawing/2014/main" id="{387108A2-FA38-4661-8856-E46F378CBC28}"/>
              </a:ext>
            </a:extLst>
          </p:cNvPr>
          <p:cNvSpPr txBox="1">
            <a:spLocks/>
          </p:cNvSpPr>
          <p:nvPr/>
        </p:nvSpPr>
        <p:spPr>
          <a:xfrm>
            <a:off x="76199" y="858454"/>
            <a:ext cx="9906001" cy="56185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514350" indent="-51435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885" indent="-342900" algn="just">
              <a:spcBef>
                <a:spcPts val="575"/>
              </a:spcBef>
              <a:buClrTx/>
              <a:buFontTx/>
              <a:buChar char="-"/>
              <a:defRPr/>
            </a:pPr>
            <a:r>
              <a:rPr lang="en-US" sz="2400" kern="0" dirty="0" smtClean="0">
                <a:solidFill>
                  <a:prstClr val="black"/>
                </a:solidFill>
                <a:cs typeface="Times New Roman"/>
              </a:rPr>
              <a:t>The </a:t>
            </a:r>
            <a:r>
              <a:rPr lang="en-US" sz="2400" i="1" kern="0" dirty="0" smtClean="0">
                <a:solidFill>
                  <a:srgbClr val="00B050"/>
                </a:solidFill>
                <a:cs typeface="Times New Roman"/>
              </a:rPr>
              <a:t>something you have </a:t>
            </a:r>
            <a:r>
              <a:rPr lang="en-US" sz="2400" kern="0" dirty="0">
                <a:solidFill>
                  <a:prstClr val="black"/>
                </a:solidFill>
                <a:cs typeface="Times New Roman"/>
              </a:rPr>
              <a:t>authentication factor refers to something </a:t>
            </a:r>
            <a:r>
              <a:rPr lang="en-US" sz="2400" kern="0" dirty="0" smtClean="0">
                <a:solidFill>
                  <a:prstClr val="black"/>
                </a:solidFill>
                <a:cs typeface="Times New Roman"/>
              </a:rPr>
              <a:t>you can </a:t>
            </a:r>
            <a:r>
              <a:rPr lang="en-US" sz="2400" kern="0" dirty="0">
                <a:solidFill>
                  <a:prstClr val="black"/>
                </a:solidFill>
                <a:cs typeface="Times New Roman"/>
              </a:rPr>
              <a:t>physically hold</a:t>
            </a:r>
            <a:r>
              <a:rPr lang="en-US" sz="2400" kern="0" dirty="0" smtClean="0">
                <a:solidFill>
                  <a:prstClr val="black"/>
                </a:solidFill>
                <a:cs typeface="Times New Roman"/>
              </a:rPr>
              <a:t>. </a:t>
            </a:r>
            <a:r>
              <a:rPr lang="en-US" sz="2400" kern="0" dirty="0" smtClean="0">
                <a:solidFill>
                  <a:prstClr val="black"/>
                </a:solidFill>
                <a:cs typeface="Times New Roman"/>
              </a:rPr>
              <a:t>Such </a:t>
            </a:r>
            <a:r>
              <a:rPr lang="en-US" sz="2400" kern="0" dirty="0" smtClean="0">
                <a:solidFill>
                  <a:prstClr val="black"/>
                </a:solidFill>
                <a:cs typeface="Times New Roman"/>
              </a:rPr>
              <a:t>as smart </a:t>
            </a:r>
            <a:r>
              <a:rPr lang="en-US" sz="2400" kern="0" dirty="0">
                <a:solidFill>
                  <a:prstClr val="black"/>
                </a:solidFill>
                <a:cs typeface="Times New Roman"/>
              </a:rPr>
              <a:t>cards, Common Access Cards, and </a:t>
            </a:r>
            <a:r>
              <a:rPr lang="en-US" sz="2400" kern="0" dirty="0" smtClean="0">
                <a:solidFill>
                  <a:prstClr val="black"/>
                </a:solidFill>
                <a:cs typeface="Times New Roman"/>
              </a:rPr>
              <a:t>Hardware Tokens </a:t>
            </a:r>
            <a:endParaRPr lang="en-US" sz="2400" kern="0" dirty="0" smtClean="0">
              <a:solidFill>
                <a:prstClr val="black"/>
              </a:solidFill>
              <a:cs typeface="Times New Roman"/>
            </a:endParaRPr>
          </a:p>
          <a:p>
            <a:pPr marL="640080" marR="0" lvl="0" indent="-365760" fontAlgn="auto">
              <a:lnSpc>
                <a:spcPct val="120000"/>
              </a:lnSpc>
              <a:spcBef>
                <a:spcPts val="575"/>
              </a:spcBef>
              <a:spcAft>
                <a:spcPts val="0"/>
              </a:spcAft>
              <a:buSzTx/>
              <a:tabLst/>
              <a:defRPr/>
            </a:pPr>
            <a:r>
              <a:rPr lang="en-US" sz="2400" b="1" dirty="0">
                <a:solidFill>
                  <a:srgbClr val="0070C0"/>
                </a:solidFill>
                <a:cs typeface="Times New Roman"/>
              </a:rPr>
              <a:t>Smart </a:t>
            </a:r>
            <a:r>
              <a:rPr lang="en-US" sz="2400" b="1" dirty="0" smtClean="0">
                <a:solidFill>
                  <a:srgbClr val="0070C0"/>
                </a:solidFill>
                <a:cs typeface="Times New Roman"/>
              </a:rPr>
              <a:t>Card</a:t>
            </a:r>
            <a:endParaRPr lang="en-US" sz="2400" b="1" dirty="0">
              <a:solidFill>
                <a:srgbClr val="0070C0"/>
              </a:solidFill>
              <a:cs typeface="Times New Roman"/>
            </a:endParaRPr>
          </a:p>
          <a:p>
            <a:pPr marL="822960" marR="0" lvl="1" fontAlgn="auto">
              <a:lnSpc>
                <a:spcPct val="120000"/>
              </a:lnSpc>
              <a:spcAft>
                <a:spcPts val="0"/>
              </a:spcAft>
              <a:buSzTx/>
              <a:tabLst/>
              <a:defRPr/>
            </a:pPr>
            <a:r>
              <a:rPr lang="en-US" sz="2200" dirty="0" smtClean="0"/>
              <a:t>Smart </a:t>
            </a:r>
            <a:r>
              <a:rPr lang="en-US" sz="2200" dirty="0"/>
              <a:t>cards are credit card-sized cards that have an </a:t>
            </a:r>
            <a:r>
              <a:rPr lang="en-US" sz="2200" dirty="0" smtClean="0"/>
              <a:t>embedded microchip </a:t>
            </a:r>
            <a:r>
              <a:rPr lang="en-US" sz="2200" dirty="0"/>
              <a:t>and a certificate.</a:t>
            </a:r>
          </a:p>
          <a:p>
            <a:pPr marL="1005840" marR="0" lvl="1" indent="-18288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800" i="1" kern="0" dirty="0">
                <a:solidFill>
                  <a:srgbClr val="00B050"/>
                </a:solidFill>
              </a:rPr>
              <a:t>The smart card reader reads the card’s information, including the details from the certificate, which provides certificate-based authentication</a:t>
            </a:r>
          </a:p>
          <a:p>
            <a:pPr marL="1005840" marR="0" lvl="1" indent="-18288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800" i="1" kern="0" dirty="0">
                <a:solidFill>
                  <a:srgbClr val="00B050"/>
                </a:solidFill>
              </a:rPr>
              <a:t>The smart card provides confidentiality, integrity, authentication, and non-repudiation</a:t>
            </a:r>
          </a:p>
          <a:p>
            <a:pPr marL="1005840" marR="0" lvl="1" indent="-18288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800" i="1" kern="0" dirty="0">
                <a:solidFill>
                  <a:srgbClr val="00B050"/>
                </a:solidFill>
              </a:rPr>
              <a:t>often used with another factor of authentication. a user may also enter a PIN or password and use the smart card (a dual-factor authentication)</a:t>
            </a:r>
          </a:p>
          <a:p>
            <a:pPr marL="640080" indent="-365760">
              <a:lnSpc>
                <a:spcPct val="130000"/>
              </a:lnSpc>
              <a:spcBef>
                <a:spcPts val="575"/>
              </a:spcBef>
              <a:defRPr/>
            </a:pPr>
            <a:r>
              <a:rPr lang="en-US" sz="2400" b="1" dirty="0" smtClean="0">
                <a:solidFill>
                  <a:srgbClr val="0070C0"/>
                </a:solidFill>
                <a:cs typeface="Times New Roman"/>
              </a:rPr>
              <a:t>Token Key </a:t>
            </a:r>
          </a:p>
          <a:p>
            <a:pPr marL="822960" lvl="1">
              <a:lnSpc>
                <a:spcPct val="120000"/>
              </a:lnSpc>
              <a:defRPr/>
            </a:pPr>
            <a:r>
              <a:rPr lang="en-US" sz="2200" dirty="0" smtClean="0"/>
              <a:t>A </a:t>
            </a:r>
            <a:r>
              <a:rPr lang="en-US" sz="2200" dirty="0"/>
              <a:t>token key </a:t>
            </a:r>
            <a:r>
              <a:rPr lang="en-US" sz="2200" dirty="0" smtClean="0"/>
              <a:t>is an electronic </a:t>
            </a:r>
            <a:r>
              <a:rPr lang="en-US" sz="2200" dirty="0"/>
              <a:t>device about the size of a remote key for a car.</a:t>
            </a:r>
          </a:p>
          <a:p>
            <a:pPr marL="1005840" lvl="1" indent="-182880">
              <a:lnSpc>
                <a:spcPct val="120000"/>
              </a:lnSpc>
              <a:buFont typeface="Wingdings" panose="05000000000000000000" pitchFamily="2" charset="2"/>
              <a:buChar char="§"/>
              <a:defRPr/>
            </a:pPr>
            <a:r>
              <a:rPr lang="en-US" sz="1900" i="1" dirty="0" smtClean="0">
                <a:solidFill>
                  <a:srgbClr val="00B050"/>
                </a:solidFill>
              </a:rPr>
              <a:t>Number on the LCD changes </a:t>
            </a:r>
            <a:r>
              <a:rPr lang="en-US" sz="1900" i="1" dirty="0">
                <a:solidFill>
                  <a:srgbClr val="00B050"/>
                </a:solidFill>
              </a:rPr>
              <a:t>periodically, </a:t>
            </a:r>
            <a:r>
              <a:rPr lang="en-US" sz="1900" i="1" dirty="0" smtClean="0">
                <a:solidFill>
                  <a:srgbClr val="00B050"/>
                </a:solidFill>
              </a:rPr>
              <a:t>every </a:t>
            </a:r>
            <a:r>
              <a:rPr lang="en-US" sz="1900" i="1" dirty="0">
                <a:solidFill>
                  <a:srgbClr val="00B050"/>
                </a:solidFill>
              </a:rPr>
              <a:t>60 </a:t>
            </a:r>
            <a:r>
              <a:rPr lang="en-US" sz="1900" i="1" dirty="0" smtClean="0">
                <a:solidFill>
                  <a:srgbClr val="00B050"/>
                </a:solidFill>
              </a:rPr>
              <a:t>seconds </a:t>
            </a:r>
            <a:r>
              <a:rPr lang="en-US" sz="1900" i="1" dirty="0">
                <a:solidFill>
                  <a:srgbClr val="00B050"/>
                </a:solidFill>
              </a:rPr>
              <a:t>and is replaced by another one-time </a:t>
            </a:r>
            <a:r>
              <a:rPr lang="en-US" sz="1900" i="1" dirty="0" smtClean="0">
                <a:solidFill>
                  <a:srgbClr val="00B050"/>
                </a:solidFill>
              </a:rPr>
              <a:t>password.</a:t>
            </a:r>
          </a:p>
          <a:p>
            <a:pPr marL="1005840" lvl="1" indent="-182880">
              <a:lnSpc>
                <a:spcPct val="120000"/>
              </a:lnSpc>
              <a:buFont typeface="Wingdings" panose="05000000000000000000" pitchFamily="2" charset="2"/>
              <a:buChar char="§"/>
              <a:defRPr/>
            </a:pPr>
            <a:r>
              <a:rPr lang="en-US" sz="1900" i="1" dirty="0">
                <a:solidFill>
                  <a:srgbClr val="00B050"/>
                </a:solidFill>
              </a:rPr>
              <a:t>The token is synced with a server that knows what the number is </a:t>
            </a:r>
            <a:r>
              <a:rPr lang="en-US" sz="1900" i="1" dirty="0" smtClean="0">
                <a:solidFill>
                  <a:srgbClr val="00B050"/>
                </a:solidFill>
              </a:rPr>
              <a:t>at any </a:t>
            </a:r>
            <a:r>
              <a:rPr lang="en-US" sz="1900" i="1" dirty="0">
                <a:solidFill>
                  <a:srgbClr val="00B050"/>
                </a:solidFill>
              </a:rPr>
              <a:t>moment.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050" name="Picture 2" descr="https://miro.medium.com/v2/resize:fit:500/1*oDOQQliNCu-Kgl_DUa3yOQ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083" y="5254065"/>
            <a:ext cx="2277717" cy="90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miro.medium.com/v2/resize:fit:209/1*wDEeMxrZtFygdXt9gMSaCQ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5075" y="980859"/>
            <a:ext cx="1990725" cy="305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5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6629400"/>
            <a:ext cx="12039600" cy="192024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CCD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title"/>
          </p:nvPr>
        </p:nvSpPr>
        <p:spPr>
          <a:xfrm>
            <a:off x="76200" y="310634"/>
            <a:ext cx="10058400" cy="369332"/>
          </a:xfrm>
          <a:noFill/>
        </p:spPr>
        <p:txBody>
          <a:bodyPr/>
          <a:lstStyle/>
          <a:p>
            <a:r>
              <a:rPr lang="en-US" sz="2400" dirty="0"/>
              <a:t>Factors of Authentication - Something you have (Possession factors)</a:t>
            </a:r>
          </a:p>
        </p:txBody>
      </p:sp>
      <p:sp>
        <p:nvSpPr>
          <p:cNvPr id="8" name="object 2"/>
          <p:cNvSpPr/>
          <p:nvPr/>
        </p:nvSpPr>
        <p:spPr>
          <a:xfrm>
            <a:off x="515" y="762000"/>
            <a:ext cx="12192000" cy="66459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 txBox="1">
            <a:spLocks/>
          </p:cNvSpPr>
          <p:nvPr/>
        </p:nvSpPr>
        <p:spPr>
          <a:xfrm>
            <a:off x="76200" y="6654712"/>
            <a:ext cx="120396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250" b="1" i="0">
                <a:solidFill>
                  <a:srgbClr val="003366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000"/>
              <a:t>Dr. M Malook Rind                                                                                                                Information Security</a:t>
            </a:r>
            <a:r>
              <a:rPr lang="en-US" sz="1000" spc="-10" smtClean="0"/>
              <a:t>  </a:t>
            </a:r>
            <a:r>
              <a:rPr lang="en-US" sz="1000" smtClean="0"/>
              <a:t>                                                                                                                                                  Lecture 8          </a:t>
            </a:r>
            <a:endParaRPr lang="en-US" sz="1000"/>
          </a:p>
        </p:txBody>
      </p:sp>
      <p:pic>
        <p:nvPicPr>
          <p:cNvPr id="13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40261"/>
            <a:ext cx="1946564" cy="72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Content Placeholder 2">
            <a:extLst>
              <a:ext uri="{FF2B5EF4-FFF2-40B4-BE49-F238E27FC236}">
                <a16:creationId xmlns:a16="http://schemas.microsoft.com/office/drawing/2014/main" id="{387108A2-FA38-4661-8856-E46F378CBC28}"/>
              </a:ext>
            </a:extLst>
          </p:cNvPr>
          <p:cNvSpPr txBox="1">
            <a:spLocks/>
          </p:cNvSpPr>
          <p:nvPr/>
        </p:nvSpPr>
        <p:spPr>
          <a:xfrm>
            <a:off x="76199" y="858454"/>
            <a:ext cx="11934525" cy="5466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14350" indent="-51435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0" marR="0" lvl="0" indent="-365760" fontAlgn="auto">
              <a:lnSpc>
                <a:spcPct val="120000"/>
              </a:lnSpc>
              <a:spcBef>
                <a:spcPts val="575"/>
              </a:spcBef>
              <a:spcAft>
                <a:spcPts val="0"/>
              </a:spcAft>
              <a:buSzTx/>
              <a:tabLst/>
              <a:defRPr/>
            </a:pPr>
            <a:r>
              <a:rPr lang="en-US" sz="2400" b="1" dirty="0" smtClean="0">
                <a:solidFill>
                  <a:srgbClr val="0070C0"/>
                </a:solidFill>
                <a:cs typeface="Times New Roman"/>
              </a:rPr>
              <a:t>HOTP </a:t>
            </a:r>
            <a:r>
              <a:rPr lang="en-US" sz="2400" b="1" dirty="0">
                <a:solidFill>
                  <a:srgbClr val="0070C0"/>
                </a:solidFill>
                <a:cs typeface="Times New Roman"/>
              </a:rPr>
              <a:t>(</a:t>
            </a:r>
            <a:r>
              <a:rPr lang="en-US" sz="2400" b="1" dirty="0" smtClean="0">
                <a:solidFill>
                  <a:srgbClr val="0070C0"/>
                </a:solidFill>
                <a:cs typeface="Times New Roman"/>
              </a:rPr>
              <a:t>HMAC-based One-Time </a:t>
            </a:r>
            <a:r>
              <a:rPr lang="en-US" sz="2400" b="1" dirty="0">
                <a:solidFill>
                  <a:srgbClr val="0070C0"/>
                </a:solidFill>
                <a:cs typeface="Times New Roman"/>
              </a:rPr>
              <a:t>Password (HOTP</a:t>
            </a:r>
            <a:r>
              <a:rPr lang="en-US" sz="2400" b="1" dirty="0" smtClean="0">
                <a:solidFill>
                  <a:srgbClr val="0070C0"/>
                </a:solidFill>
                <a:cs typeface="Times New Roman"/>
              </a:rPr>
              <a:t>))</a:t>
            </a:r>
            <a:endParaRPr lang="en-US" sz="2400" b="1" dirty="0">
              <a:solidFill>
                <a:srgbClr val="0070C0"/>
              </a:solidFill>
              <a:cs typeface="Times New Roman"/>
            </a:endParaRPr>
          </a:p>
          <a:p>
            <a:pPr marL="822960" marR="0" lvl="1" fontAlgn="auto">
              <a:lnSpc>
                <a:spcPct val="120000"/>
              </a:lnSpc>
              <a:spcAft>
                <a:spcPts val="0"/>
              </a:spcAft>
              <a:buSzTx/>
              <a:tabLst/>
              <a:defRPr/>
            </a:pPr>
            <a:r>
              <a:rPr lang="en-US" sz="2200" dirty="0" smtClean="0"/>
              <a:t>Hash-based </a:t>
            </a:r>
            <a:r>
              <a:rPr lang="en-US" sz="2200" dirty="0"/>
              <a:t>Message Authentication Code (</a:t>
            </a:r>
            <a:r>
              <a:rPr lang="en-US" sz="2200" dirty="0" smtClean="0"/>
              <a:t>HMAC) OTP is </a:t>
            </a:r>
            <a:r>
              <a:rPr lang="en-US" sz="2200" dirty="0"/>
              <a:t>an open standard used for creating </a:t>
            </a:r>
            <a:r>
              <a:rPr lang="en-US" sz="2200" dirty="0" smtClean="0"/>
              <a:t>one-time passwords</a:t>
            </a:r>
            <a:r>
              <a:rPr lang="en-US" sz="2200" dirty="0"/>
              <a:t>, a number created with a hashing </a:t>
            </a:r>
            <a:r>
              <a:rPr lang="en-US" sz="2200" dirty="0" smtClean="0"/>
              <a:t>algorithm (6 to 8 digit).</a:t>
            </a:r>
          </a:p>
          <a:p>
            <a:pPr marL="822960" marR="0" lvl="1" fontAlgn="auto">
              <a:lnSpc>
                <a:spcPct val="120000"/>
              </a:lnSpc>
              <a:spcAft>
                <a:spcPts val="0"/>
              </a:spcAft>
              <a:buSzTx/>
              <a:tabLst/>
              <a:defRPr/>
            </a:pPr>
            <a:r>
              <a:rPr lang="en-US" sz="2200" dirty="0" smtClean="0"/>
              <a:t>Similar </a:t>
            </a:r>
            <a:r>
              <a:rPr lang="en-US" sz="2200" dirty="0"/>
              <a:t>to those used in tokens or key </a:t>
            </a:r>
            <a:r>
              <a:rPr lang="en-US" sz="2200" dirty="0" smtClean="0"/>
              <a:t>fobs (uses incrementing counter)</a:t>
            </a:r>
            <a:endParaRPr lang="en-US" sz="2200" dirty="0"/>
          </a:p>
          <a:p>
            <a:pPr marL="1005840" marR="0" lvl="1" indent="-18288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800" i="1" kern="0" dirty="0" smtClean="0">
                <a:solidFill>
                  <a:srgbClr val="00B050"/>
                </a:solidFill>
              </a:rPr>
              <a:t>A </a:t>
            </a:r>
            <a:r>
              <a:rPr lang="en-US" sz="1800" i="1" kern="0" dirty="0">
                <a:solidFill>
                  <a:srgbClr val="00B050"/>
                </a:solidFill>
              </a:rPr>
              <a:t>password created with </a:t>
            </a:r>
            <a:r>
              <a:rPr lang="en-US" sz="1800" i="1" kern="0" dirty="0" smtClean="0">
                <a:solidFill>
                  <a:srgbClr val="00B050"/>
                </a:solidFill>
              </a:rPr>
              <a:t>HOTP remains </a:t>
            </a:r>
            <a:r>
              <a:rPr lang="en-US" sz="1800" i="1" kern="0" dirty="0">
                <a:solidFill>
                  <a:srgbClr val="00B050"/>
                </a:solidFill>
              </a:rPr>
              <a:t>valid until it’s used</a:t>
            </a:r>
          </a:p>
          <a:p>
            <a:pPr marL="640080" indent="-365760">
              <a:lnSpc>
                <a:spcPct val="130000"/>
              </a:lnSpc>
              <a:spcBef>
                <a:spcPts val="575"/>
              </a:spcBef>
              <a:defRPr/>
            </a:pPr>
            <a:r>
              <a:rPr lang="en-US" sz="2400" b="1" dirty="0" smtClean="0">
                <a:solidFill>
                  <a:srgbClr val="0070C0"/>
                </a:solidFill>
                <a:cs typeface="Times New Roman"/>
              </a:rPr>
              <a:t>TOTP (Time-based </a:t>
            </a:r>
            <a:r>
              <a:rPr lang="en-US" sz="2400" b="1" dirty="0">
                <a:solidFill>
                  <a:srgbClr val="0070C0"/>
                </a:solidFill>
                <a:cs typeface="Times New Roman"/>
              </a:rPr>
              <a:t>One-Time </a:t>
            </a:r>
            <a:r>
              <a:rPr lang="en-US" sz="2400" b="1" dirty="0" smtClean="0">
                <a:solidFill>
                  <a:srgbClr val="0070C0"/>
                </a:solidFill>
                <a:cs typeface="Times New Roman"/>
              </a:rPr>
              <a:t>Password)</a:t>
            </a:r>
            <a:endParaRPr lang="en-US" sz="2400" b="1" dirty="0">
              <a:solidFill>
                <a:srgbClr val="0070C0"/>
              </a:solidFill>
              <a:cs typeface="Times New Roman"/>
            </a:endParaRPr>
          </a:p>
          <a:p>
            <a:pPr marL="822960" lvl="1">
              <a:lnSpc>
                <a:spcPct val="120000"/>
              </a:lnSpc>
              <a:defRPr/>
            </a:pPr>
            <a:r>
              <a:rPr lang="en-US" sz="2200" dirty="0"/>
              <a:t> </a:t>
            </a:r>
            <a:r>
              <a:rPr lang="en-US" sz="2200" dirty="0" smtClean="0"/>
              <a:t>Similar </a:t>
            </a:r>
            <a:r>
              <a:rPr lang="en-US" sz="2200" dirty="0"/>
              <a:t>to HOTP, but it uses a timestamp instead of a counter. </a:t>
            </a:r>
          </a:p>
          <a:p>
            <a:pPr marL="822960" lvl="1">
              <a:lnSpc>
                <a:spcPct val="120000"/>
              </a:lnSpc>
              <a:defRPr/>
            </a:pPr>
            <a:r>
              <a:rPr lang="en-US" sz="2200" dirty="0"/>
              <a:t>One-time passwords created typically expire after 30 seconds, but the time is adjustable</a:t>
            </a:r>
            <a:r>
              <a:rPr lang="en-US" sz="2200" dirty="0" smtClean="0"/>
              <a:t>.</a:t>
            </a:r>
          </a:p>
          <a:p>
            <a:pPr marL="640080" indent="-365760">
              <a:lnSpc>
                <a:spcPct val="120000"/>
              </a:lnSpc>
              <a:spcBef>
                <a:spcPts val="575"/>
              </a:spcBef>
              <a:defRPr/>
            </a:pPr>
            <a:r>
              <a:rPr lang="en-US" sz="2400" b="1" dirty="0">
                <a:solidFill>
                  <a:srgbClr val="0070C0"/>
                </a:solidFill>
                <a:cs typeface="Times New Roman"/>
              </a:rPr>
              <a:t>Two-Step Verification</a:t>
            </a:r>
          </a:p>
          <a:p>
            <a:pPr marL="822960" lvl="1">
              <a:lnSpc>
                <a:spcPct val="120000"/>
              </a:lnSpc>
              <a:defRPr/>
            </a:pPr>
            <a:r>
              <a:rPr lang="en-US" sz="2200" dirty="0"/>
              <a:t> also called two-factor authentication) adds an extra layer of security to accounts.</a:t>
            </a:r>
          </a:p>
          <a:p>
            <a:pPr marL="1005840" lvl="1" indent="-182880">
              <a:lnSpc>
                <a:spcPct val="11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en-US" sz="1800" i="1" kern="0" dirty="0" smtClean="0">
                <a:solidFill>
                  <a:srgbClr val="00B050"/>
                </a:solidFill>
              </a:rPr>
              <a:t>Users </a:t>
            </a:r>
            <a:r>
              <a:rPr lang="en-US" sz="1800" i="1" kern="0" dirty="0">
                <a:solidFill>
                  <a:srgbClr val="00B050"/>
                </a:solidFill>
              </a:rPr>
              <a:t>typically enter their username </a:t>
            </a:r>
            <a:r>
              <a:rPr lang="en-US" sz="1800" i="1" kern="0" dirty="0" smtClean="0">
                <a:solidFill>
                  <a:srgbClr val="00B050"/>
                </a:solidFill>
              </a:rPr>
              <a:t>and password </a:t>
            </a:r>
            <a:r>
              <a:rPr lang="en-US" sz="1800" i="1" kern="0" dirty="0">
                <a:solidFill>
                  <a:srgbClr val="00B050"/>
                </a:solidFill>
              </a:rPr>
              <a:t>into a website using the </a:t>
            </a:r>
            <a:r>
              <a:rPr lang="en-US" sz="1800" i="1" kern="0" dirty="0">
                <a:solidFill>
                  <a:srgbClr val="FF0000"/>
                </a:solidFill>
              </a:rPr>
              <a:t>something you know </a:t>
            </a:r>
            <a:r>
              <a:rPr lang="en-US" sz="1800" i="1" kern="0" dirty="0">
                <a:solidFill>
                  <a:srgbClr val="00B050"/>
                </a:solidFill>
              </a:rPr>
              <a:t>factor. </a:t>
            </a:r>
            <a:endParaRPr lang="en-US" sz="1800" i="1" kern="0" dirty="0" smtClean="0">
              <a:solidFill>
                <a:srgbClr val="00B050"/>
              </a:solidFill>
            </a:endParaRPr>
          </a:p>
          <a:p>
            <a:pPr marL="1005840" lvl="1" indent="-182880">
              <a:lnSpc>
                <a:spcPct val="11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en-US" sz="1800" i="1" kern="0" dirty="0" smtClean="0">
                <a:solidFill>
                  <a:srgbClr val="00B050"/>
                </a:solidFill>
              </a:rPr>
              <a:t>Then</a:t>
            </a:r>
            <a:r>
              <a:rPr lang="en-US" sz="1800" i="1" kern="0" dirty="0">
                <a:solidFill>
                  <a:srgbClr val="00B050"/>
                </a:solidFill>
              </a:rPr>
              <a:t>, </a:t>
            </a:r>
            <a:r>
              <a:rPr lang="en-US" sz="1800" i="1" kern="0" dirty="0" smtClean="0">
                <a:solidFill>
                  <a:srgbClr val="00B050"/>
                </a:solidFill>
              </a:rPr>
              <a:t>they receive </a:t>
            </a:r>
            <a:r>
              <a:rPr lang="en-US" sz="1800" i="1" kern="0" dirty="0">
                <a:solidFill>
                  <a:srgbClr val="00B050"/>
                </a:solidFill>
              </a:rPr>
              <a:t>a message or notification on their </a:t>
            </a:r>
            <a:r>
              <a:rPr lang="en-US" sz="1800" i="1" kern="0" dirty="0" smtClean="0">
                <a:solidFill>
                  <a:srgbClr val="00B050"/>
                </a:solidFill>
              </a:rPr>
              <a:t>phone </a:t>
            </a:r>
            <a:r>
              <a:rPr lang="en-US" sz="1800" i="1" kern="0" dirty="0">
                <a:solidFill>
                  <a:srgbClr val="FF0000"/>
                </a:solidFill>
              </a:rPr>
              <a:t>something you have </a:t>
            </a:r>
            <a:r>
              <a:rPr lang="en-US" sz="1800" i="1" kern="0" dirty="0">
                <a:solidFill>
                  <a:srgbClr val="00B050"/>
                </a:solidFill>
              </a:rPr>
              <a:t>factor</a:t>
            </a:r>
          </a:p>
          <a:p>
            <a:pPr marL="822960" lvl="1">
              <a:lnSpc>
                <a:spcPct val="120000"/>
              </a:lnSpc>
              <a:defRPr/>
            </a:pPr>
            <a:endParaRPr lang="en-US" sz="2200" dirty="0" smtClean="0"/>
          </a:p>
          <a:p>
            <a:pPr marL="822960" lvl="1" indent="0">
              <a:lnSpc>
                <a:spcPct val="110000"/>
              </a:lnSpc>
              <a:spcBef>
                <a:spcPts val="0"/>
              </a:spcBef>
              <a:buClrTx/>
              <a:buNone/>
              <a:defRPr/>
            </a:pPr>
            <a:endParaRPr lang="en-US" sz="1800" i="1" kern="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38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6629400"/>
            <a:ext cx="12039600" cy="192024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CCD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title"/>
          </p:nvPr>
        </p:nvSpPr>
        <p:spPr>
          <a:xfrm>
            <a:off x="152400" y="310634"/>
            <a:ext cx="10439400" cy="370108"/>
          </a:xfrm>
          <a:noFill/>
        </p:spPr>
        <p:txBody>
          <a:bodyPr/>
          <a:lstStyle/>
          <a:p>
            <a:r>
              <a:rPr lang="en-US" sz="2400" dirty="0"/>
              <a:t>Factors of Authentication - Something you are (Inherence factors)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8" name="object 2"/>
          <p:cNvSpPr/>
          <p:nvPr/>
        </p:nvSpPr>
        <p:spPr>
          <a:xfrm>
            <a:off x="515" y="762000"/>
            <a:ext cx="12192000" cy="66459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 txBox="1">
            <a:spLocks/>
          </p:cNvSpPr>
          <p:nvPr/>
        </p:nvSpPr>
        <p:spPr>
          <a:xfrm>
            <a:off x="76200" y="6654712"/>
            <a:ext cx="120396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250" b="1" i="0">
                <a:solidFill>
                  <a:srgbClr val="003366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000"/>
              <a:t>Dr. M Malook Rind                                                                                                                Information Security</a:t>
            </a:r>
            <a:r>
              <a:rPr lang="en-US" sz="1000" spc="-10" smtClean="0"/>
              <a:t>  </a:t>
            </a:r>
            <a:r>
              <a:rPr lang="en-US" sz="1000" smtClean="0"/>
              <a:t>                                                                                                                                                  Lecture 8          </a:t>
            </a:r>
            <a:endParaRPr lang="en-US" sz="1000"/>
          </a:p>
        </p:txBody>
      </p:sp>
      <p:pic>
        <p:nvPicPr>
          <p:cNvPr id="13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40261"/>
            <a:ext cx="1946564" cy="72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87108A2-FA38-4661-8856-E46F378CBC28}"/>
              </a:ext>
            </a:extLst>
          </p:cNvPr>
          <p:cNvSpPr txBox="1">
            <a:spLocks/>
          </p:cNvSpPr>
          <p:nvPr/>
        </p:nvSpPr>
        <p:spPr>
          <a:xfrm>
            <a:off x="76199" y="858454"/>
            <a:ext cx="12039601" cy="561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14350" indent="-51435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885" indent="-342900" algn="just">
              <a:spcBef>
                <a:spcPts val="575"/>
              </a:spcBef>
              <a:buClrTx/>
              <a:buFontTx/>
              <a:buChar char="-"/>
              <a:defRPr/>
            </a:pPr>
            <a:r>
              <a:rPr lang="en-US" sz="2400" kern="0" dirty="0" smtClean="0">
                <a:solidFill>
                  <a:prstClr val="black"/>
                </a:solidFill>
                <a:cs typeface="Times New Roman"/>
              </a:rPr>
              <a:t>The </a:t>
            </a:r>
            <a:r>
              <a:rPr lang="en-US" sz="2400" i="1" kern="0" dirty="0" smtClean="0">
                <a:solidFill>
                  <a:srgbClr val="00B050"/>
                </a:solidFill>
                <a:cs typeface="Times New Roman"/>
              </a:rPr>
              <a:t>something you Are </a:t>
            </a:r>
            <a:r>
              <a:rPr lang="en-US" sz="2400" kern="0" dirty="0">
                <a:solidFill>
                  <a:prstClr val="black"/>
                </a:solidFill>
                <a:cs typeface="Times New Roman"/>
              </a:rPr>
              <a:t>authentication </a:t>
            </a:r>
            <a:r>
              <a:rPr lang="en-US" sz="2400" kern="0" dirty="0" smtClean="0">
                <a:solidFill>
                  <a:prstClr val="black"/>
                </a:solidFill>
                <a:cs typeface="Times New Roman"/>
              </a:rPr>
              <a:t>factor </a:t>
            </a:r>
            <a:r>
              <a:rPr lang="en-US" sz="2400" kern="0" dirty="0">
                <a:solidFill>
                  <a:prstClr val="black"/>
                </a:solidFill>
                <a:cs typeface="Times New Roman"/>
              </a:rPr>
              <a:t>uses biometrics </a:t>
            </a:r>
            <a:r>
              <a:rPr lang="en-US" sz="2400" kern="0" dirty="0" smtClean="0">
                <a:solidFill>
                  <a:prstClr val="black"/>
                </a:solidFill>
                <a:cs typeface="Times New Roman"/>
              </a:rPr>
              <a:t>for authentication.</a:t>
            </a:r>
          </a:p>
          <a:p>
            <a:pPr marL="349885" indent="-342900" algn="just">
              <a:spcBef>
                <a:spcPts val="575"/>
              </a:spcBef>
              <a:buClrTx/>
              <a:buFontTx/>
              <a:buChar char="-"/>
              <a:defRPr/>
            </a:pPr>
            <a:r>
              <a:rPr lang="en-US" sz="2400" kern="0" dirty="0" smtClean="0">
                <a:solidFill>
                  <a:prstClr val="black"/>
                </a:solidFill>
                <a:cs typeface="Times New Roman"/>
              </a:rPr>
              <a:t> </a:t>
            </a:r>
            <a:r>
              <a:rPr lang="en-US" sz="2400" kern="0" dirty="0">
                <a:solidFill>
                  <a:prstClr val="black"/>
                </a:solidFill>
                <a:cs typeface="Times New Roman"/>
              </a:rPr>
              <a:t>Biometric methods are the strongest form of </a:t>
            </a:r>
            <a:r>
              <a:rPr lang="en-US" sz="2400" kern="0" dirty="0" smtClean="0">
                <a:solidFill>
                  <a:prstClr val="black"/>
                </a:solidFill>
                <a:cs typeface="Times New Roman"/>
              </a:rPr>
              <a:t>authentication because </a:t>
            </a:r>
            <a:r>
              <a:rPr lang="en-US" sz="2400" kern="0" dirty="0">
                <a:solidFill>
                  <a:prstClr val="black"/>
                </a:solidFill>
                <a:cs typeface="Times New Roman"/>
              </a:rPr>
              <a:t>they are the most difficult for an attacker to falsify. </a:t>
            </a:r>
            <a:endParaRPr lang="en-US" sz="2400" kern="0" dirty="0" smtClean="0">
              <a:solidFill>
                <a:prstClr val="black"/>
              </a:solidFill>
              <a:cs typeface="Times New Roman"/>
            </a:endParaRPr>
          </a:p>
          <a:p>
            <a:pPr marL="640080" marR="0" lvl="0" indent="-365760" fontAlgn="auto">
              <a:lnSpc>
                <a:spcPct val="120000"/>
              </a:lnSpc>
              <a:spcBef>
                <a:spcPts val="575"/>
              </a:spcBef>
              <a:spcAft>
                <a:spcPts val="0"/>
              </a:spcAft>
              <a:buSzTx/>
              <a:tabLst/>
              <a:defRPr/>
            </a:pPr>
            <a:r>
              <a:rPr lang="en-US" sz="2400" b="1" dirty="0" smtClean="0">
                <a:solidFill>
                  <a:srgbClr val="0070C0"/>
                </a:solidFill>
                <a:cs typeface="Times New Roman"/>
              </a:rPr>
              <a:t>Biometrics Methods</a:t>
            </a:r>
            <a:endParaRPr lang="en-US" sz="2400" b="1" dirty="0">
              <a:solidFill>
                <a:srgbClr val="0070C0"/>
              </a:solidFill>
              <a:cs typeface="Times New Roman"/>
            </a:endParaRPr>
          </a:p>
          <a:p>
            <a:pPr marL="822960" marR="0" lvl="1" fontAlgn="auto">
              <a:lnSpc>
                <a:spcPct val="120000"/>
              </a:lnSpc>
              <a:spcAft>
                <a:spcPts val="0"/>
              </a:spcAft>
              <a:buSzTx/>
              <a:tabLst/>
              <a:defRPr/>
            </a:pPr>
            <a:r>
              <a:rPr lang="en-US" sz="2200" dirty="0" smtClean="0"/>
              <a:t>Biometrics </a:t>
            </a:r>
            <a:r>
              <a:rPr lang="en-US" sz="2200" dirty="0"/>
              <a:t>uses a physical characteristic, such as a </a:t>
            </a:r>
            <a:r>
              <a:rPr lang="en-US" sz="2200" dirty="0" smtClean="0"/>
              <a:t>fingerprint.</a:t>
            </a:r>
          </a:p>
          <a:p>
            <a:pPr marL="822960" marR="0" lvl="1" fontAlgn="auto">
              <a:lnSpc>
                <a:spcPct val="120000"/>
              </a:lnSpc>
              <a:spcAft>
                <a:spcPts val="0"/>
              </a:spcAft>
              <a:buSzTx/>
              <a:tabLst/>
              <a:defRPr/>
            </a:pPr>
            <a:r>
              <a:rPr lang="en-US" sz="2200" dirty="0" smtClean="0"/>
              <a:t>Most </a:t>
            </a:r>
            <a:r>
              <a:rPr lang="en-US" sz="2200" dirty="0"/>
              <a:t>biometric systems use a two-step process. </a:t>
            </a:r>
            <a:r>
              <a:rPr lang="en-US" sz="2200" dirty="0" smtClean="0"/>
              <a:t>First users </a:t>
            </a:r>
            <a:r>
              <a:rPr lang="en-US" sz="2200" dirty="0"/>
              <a:t>register or enroll </a:t>
            </a:r>
            <a:r>
              <a:rPr lang="en-US" sz="2200" dirty="0" smtClean="0"/>
              <a:t>(captures, </a:t>
            </a:r>
            <a:r>
              <a:rPr lang="en-US" sz="2200" dirty="0" smtClean="0"/>
              <a:t>associates - </a:t>
            </a:r>
            <a:r>
              <a:rPr lang="en-US" sz="2200" dirty="0" smtClean="0">
                <a:solidFill>
                  <a:srgbClr val="FF0000"/>
                </a:solidFill>
              </a:rPr>
              <a:t>Identification</a:t>
            </a:r>
            <a:r>
              <a:rPr lang="en-US" sz="2200" dirty="0" smtClean="0"/>
              <a:t>), second  to </a:t>
            </a:r>
            <a:r>
              <a:rPr lang="en-US" sz="2200" dirty="0"/>
              <a:t>prove their </a:t>
            </a:r>
            <a:r>
              <a:rPr lang="en-US" sz="2200" dirty="0" smtClean="0"/>
              <a:t>identity </a:t>
            </a:r>
            <a:r>
              <a:rPr lang="en-US" sz="2200" dirty="0" smtClean="0">
                <a:solidFill>
                  <a:srgbClr val="FF0000"/>
                </a:solidFill>
              </a:rPr>
              <a:t>(authentication)</a:t>
            </a:r>
          </a:p>
          <a:p>
            <a:pPr marL="1005840" marR="0" lvl="1" indent="-18288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800" i="1" kern="0" dirty="0" smtClean="0">
                <a:solidFill>
                  <a:srgbClr val="00B050"/>
                </a:solidFill>
              </a:rPr>
              <a:t>fingerprint</a:t>
            </a:r>
            <a:r>
              <a:rPr lang="en-US" sz="1800" i="1" kern="0" dirty="0">
                <a:solidFill>
                  <a:srgbClr val="00B050"/>
                </a:solidFill>
              </a:rPr>
              <a:t>, thumbprint, or handprints</a:t>
            </a:r>
          </a:p>
          <a:p>
            <a:pPr marL="1005840" lvl="1" indent="-182880">
              <a:lnSpc>
                <a:spcPct val="11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en-US" sz="1800" i="1" kern="0" dirty="0">
                <a:solidFill>
                  <a:srgbClr val="00B050"/>
                </a:solidFill>
              </a:rPr>
              <a:t>Retinal scanners (scans the retina of one or both eyes)</a:t>
            </a:r>
          </a:p>
          <a:p>
            <a:pPr marL="1005840" lvl="1" indent="-182880">
              <a:lnSpc>
                <a:spcPct val="11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en-US" sz="1800" i="1" kern="0" dirty="0">
                <a:solidFill>
                  <a:srgbClr val="00B050"/>
                </a:solidFill>
              </a:rPr>
              <a:t>Iris scanners (scans the iris of one or both </a:t>
            </a:r>
            <a:r>
              <a:rPr lang="en-US" sz="1800" i="1" kern="0" dirty="0" smtClean="0">
                <a:solidFill>
                  <a:srgbClr val="00B050"/>
                </a:solidFill>
              </a:rPr>
              <a:t>eyes)</a:t>
            </a:r>
            <a:endParaRPr lang="en-US" sz="1800" i="1" kern="0" dirty="0">
              <a:solidFill>
                <a:srgbClr val="00B050"/>
              </a:solidFill>
            </a:endParaRPr>
          </a:p>
          <a:p>
            <a:pPr marL="1005840" marR="0" lvl="1" indent="-18288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800" i="1" kern="0" dirty="0">
                <a:solidFill>
                  <a:srgbClr val="00B050"/>
                </a:solidFill>
              </a:rPr>
              <a:t>Vein </a:t>
            </a:r>
            <a:r>
              <a:rPr lang="en-US" sz="1800" i="1" kern="0" dirty="0" smtClean="0">
                <a:solidFill>
                  <a:srgbClr val="00B050"/>
                </a:solidFill>
              </a:rPr>
              <a:t>matching: Many systems and health </a:t>
            </a:r>
            <a:r>
              <a:rPr lang="en-US" sz="1800" i="1" kern="0" dirty="0">
                <a:solidFill>
                  <a:srgbClr val="00B050"/>
                </a:solidFill>
              </a:rPr>
              <a:t>care systems use </a:t>
            </a:r>
            <a:r>
              <a:rPr lang="en-US" sz="1800" i="1" kern="0" dirty="0">
                <a:solidFill>
                  <a:srgbClr val="FF0000"/>
                </a:solidFill>
              </a:rPr>
              <a:t>palm scanners</a:t>
            </a:r>
            <a:r>
              <a:rPr lang="en-US" sz="1800" i="1" kern="0" dirty="0">
                <a:solidFill>
                  <a:srgbClr val="00B050"/>
                </a:solidFill>
              </a:rPr>
              <a:t> as a quick and easy </a:t>
            </a:r>
            <a:r>
              <a:rPr lang="en-US" sz="1800" i="1" kern="0" dirty="0" smtClean="0">
                <a:solidFill>
                  <a:srgbClr val="00B050"/>
                </a:solidFill>
              </a:rPr>
              <a:t>way of identification</a:t>
            </a:r>
            <a:endParaRPr lang="en-US" sz="1800" i="1" kern="0" dirty="0">
              <a:solidFill>
                <a:srgbClr val="00B050"/>
              </a:solidFill>
            </a:endParaRPr>
          </a:p>
          <a:p>
            <a:pPr marL="1005840" marR="0" lvl="1" indent="-18288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800" i="1" kern="0" dirty="0">
                <a:solidFill>
                  <a:srgbClr val="00B050"/>
                </a:solidFill>
              </a:rPr>
              <a:t>Voice </a:t>
            </a:r>
            <a:r>
              <a:rPr lang="en-US" sz="1800" i="1" kern="0" dirty="0" smtClean="0">
                <a:solidFill>
                  <a:srgbClr val="00B050"/>
                </a:solidFill>
              </a:rPr>
              <a:t>recognition</a:t>
            </a:r>
            <a:endParaRPr lang="en-US" sz="1800" i="1" kern="0" dirty="0">
              <a:solidFill>
                <a:srgbClr val="00B050"/>
              </a:solidFill>
            </a:endParaRPr>
          </a:p>
          <a:p>
            <a:pPr marL="1005840" marR="0" lvl="1" indent="-18288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800" i="1" kern="0" dirty="0">
                <a:solidFill>
                  <a:srgbClr val="00B050"/>
                </a:solidFill>
              </a:rPr>
              <a:t>Facial </a:t>
            </a:r>
            <a:r>
              <a:rPr lang="en-US" sz="1800" i="1" kern="0" dirty="0" smtClean="0">
                <a:solidFill>
                  <a:srgbClr val="00B050"/>
                </a:solidFill>
              </a:rPr>
              <a:t>recognition</a:t>
            </a:r>
            <a:endParaRPr lang="en-US" sz="1800" i="1" kern="0" dirty="0">
              <a:solidFill>
                <a:srgbClr val="00B050"/>
              </a:solidFill>
            </a:endParaRPr>
          </a:p>
          <a:p>
            <a:pPr marL="1005840" marR="0" lvl="1" indent="-18288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800" i="1" kern="0" dirty="0">
                <a:solidFill>
                  <a:srgbClr val="00B050"/>
                </a:solidFill>
              </a:rPr>
              <a:t>Gait analysis </a:t>
            </a:r>
            <a:r>
              <a:rPr lang="en-US" sz="1800" i="1" kern="0" dirty="0" smtClean="0">
                <a:solidFill>
                  <a:srgbClr val="00B050"/>
                </a:solidFill>
              </a:rPr>
              <a:t>(identifies </a:t>
            </a:r>
            <a:r>
              <a:rPr lang="en-US" sz="1800" i="1" kern="0" dirty="0">
                <a:solidFill>
                  <a:srgbClr val="00B050"/>
                </a:solidFill>
              </a:rPr>
              <a:t>individuals based on </a:t>
            </a:r>
            <a:r>
              <a:rPr lang="en-US" sz="1800" i="1" kern="0" dirty="0" smtClean="0">
                <a:solidFill>
                  <a:srgbClr val="00B050"/>
                </a:solidFill>
              </a:rPr>
              <a:t>the way </a:t>
            </a:r>
            <a:r>
              <a:rPr lang="en-US" sz="1800" i="1" kern="0" dirty="0">
                <a:solidFill>
                  <a:srgbClr val="00B050"/>
                </a:solidFill>
              </a:rPr>
              <a:t>they </a:t>
            </a:r>
            <a:r>
              <a:rPr lang="en-US" sz="1800" i="1" kern="0" dirty="0" smtClean="0">
                <a:solidFill>
                  <a:srgbClr val="00B050"/>
                </a:solidFill>
              </a:rPr>
              <a:t>walk)</a:t>
            </a:r>
            <a:endParaRPr lang="en-US" sz="1800" i="1" kern="0" dirty="0">
              <a:solidFill>
                <a:srgbClr val="00B050"/>
              </a:solidFill>
            </a:endParaRPr>
          </a:p>
          <a:p>
            <a:pPr marL="1005840" marR="0" lvl="1" indent="-18288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1800" i="1" kern="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15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6629400"/>
            <a:ext cx="12039600" cy="192024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CCD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"/>
          <p:cNvSpPr/>
          <p:nvPr/>
        </p:nvSpPr>
        <p:spPr>
          <a:xfrm>
            <a:off x="515" y="762000"/>
            <a:ext cx="12192000" cy="66459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 txBox="1">
            <a:spLocks/>
          </p:cNvSpPr>
          <p:nvPr/>
        </p:nvSpPr>
        <p:spPr>
          <a:xfrm>
            <a:off x="76200" y="6654712"/>
            <a:ext cx="120396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250" b="1" i="0">
                <a:solidFill>
                  <a:srgbClr val="003366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000"/>
              <a:t>Dr. M Malook Rind                                                                                                                Information Security</a:t>
            </a:r>
            <a:r>
              <a:rPr lang="en-US" sz="1000" spc="-10" smtClean="0"/>
              <a:t>  </a:t>
            </a:r>
            <a:r>
              <a:rPr lang="en-US" sz="1000" smtClean="0"/>
              <a:t>                                                                                                                                                  Lecture 8          </a:t>
            </a:r>
            <a:endParaRPr lang="en-US" sz="1000"/>
          </a:p>
        </p:txBody>
      </p:sp>
      <p:pic>
        <p:nvPicPr>
          <p:cNvPr id="13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40261"/>
            <a:ext cx="1946564" cy="72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Graphic of various biometric authentication option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8" t="8870" r="8408" b="9551"/>
          <a:stretch/>
        </p:blipFill>
        <p:spPr bwMode="auto">
          <a:xfrm>
            <a:off x="152400" y="962625"/>
            <a:ext cx="11658600" cy="5519057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2"/>
          <p:cNvSpPr>
            <a:spLocks noGrp="1" noChangeArrowheads="1"/>
          </p:cNvSpPr>
          <p:nvPr>
            <p:ph type="title"/>
          </p:nvPr>
        </p:nvSpPr>
        <p:spPr>
          <a:xfrm>
            <a:off x="152400" y="310634"/>
            <a:ext cx="10439400" cy="370108"/>
          </a:xfrm>
          <a:noFill/>
        </p:spPr>
        <p:txBody>
          <a:bodyPr/>
          <a:lstStyle/>
          <a:p>
            <a:r>
              <a:rPr lang="en-US" sz="2400" dirty="0"/>
              <a:t>Factors of Authentication - Something you are (Inherence factors)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612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6629400"/>
            <a:ext cx="12039600" cy="192024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CCD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title"/>
          </p:nvPr>
        </p:nvSpPr>
        <p:spPr>
          <a:xfrm>
            <a:off x="152400" y="310634"/>
            <a:ext cx="10439400" cy="370108"/>
          </a:xfrm>
          <a:noFill/>
        </p:spPr>
        <p:txBody>
          <a:bodyPr/>
          <a:lstStyle/>
          <a:p>
            <a:r>
              <a:rPr lang="en-US" sz="2400" dirty="0"/>
              <a:t>Factors of Authentication - Something you are (Inherence factors)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8" name="object 2"/>
          <p:cNvSpPr/>
          <p:nvPr/>
        </p:nvSpPr>
        <p:spPr>
          <a:xfrm>
            <a:off x="515" y="762000"/>
            <a:ext cx="12192000" cy="66459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 txBox="1">
            <a:spLocks/>
          </p:cNvSpPr>
          <p:nvPr/>
        </p:nvSpPr>
        <p:spPr>
          <a:xfrm>
            <a:off x="76200" y="6654712"/>
            <a:ext cx="120396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250" b="1" i="0">
                <a:solidFill>
                  <a:srgbClr val="003366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000"/>
              <a:t>Dr. M Malook Rind                                                                                                                Information Security</a:t>
            </a:r>
            <a:r>
              <a:rPr lang="en-US" sz="1000" spc="-10" smtClean="0"/>
              <a:t>  </a:t>
            </a:r>
            <a:r>
              <a:rPr lang="en-US" sz="1000" smtClean="0"/>
              <a:t>                                                                                                                                                  Lecture 8          </a:t>
            </a:r>
            <a:endParaRPr lang="en-US" sz="1000"/>
          </a:p>
        </p:txBody>
      </p:sp>
      <p:pic>
        <p:nvPicPr>
          <p:cNvPr id="13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40261"/>
            <a:ext cx="1946564" cy="72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87108A2-FA38-4661-8856-E46F378CBC28}"/>
              </a:ext>
            </a:extLst>
          </p:cNvPr>
          <p:cNvSpPr txBox="1">
            <a:spLocks/>
          </p:cNvSpPr>
          <p:nvPr/>
        </p:nvSpPr>
        <p:spPr>
          <a:xfrm>
            <a:off x="76199" y="858454"/>
            <a:ext cx="12039601" cy="561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14350" indent="-51435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0" marR="0" lvl="0" indent="-365760" fontAlgn="auto">
              <a:lnSpc>
                <a:spcPct val="120000"/>
              </a:lnSpc>
              <a:spcBef>
                <a:spcPts val="575"/>
              </a:spcBef>
              <a:spcAft>
                <a:spcPts val="0"/>
              </a:spcAft>
              <a:buSzTx/>
              <a:tabLst/>
              <a:defRPr/>
            </a:pPr>
            <a:r>
              <a:rPr lang="en-US" sz="2400" b="1" dirty="0" smtClean="0">
                <a:solidFill>
                  <a:srgbClr val="0070C0"/>
                </a:solidFill>
                <a:cs typeface="Times New Roman"/>
              </a:rPr>
              <a:t>Biometric </a:t>
            </a:r>
            <a:r>
              <a:rPr lang="en-US" sz="2400" b="1" dirty="0">
                <a:solidFill>
                  <a:srgbClr val="0070C0"/>
                </a:solidFill>
                <a:cs typeface="Times New Roman"/>
              </a:rPr>
              <a:t>Efficacy </a:t>
            </a:r>
            <a:r>
              <a:rPr lang="en-US" sz="2400" b="1" dirty="0" smtClean="0">
                <a:solidFill>
                  <a:srgbClr val="0070C0"/>
                </a:solidFill>
                <a:cs typeface="Times New Roman"/>
              </a:rPr>
              <a:t>Rates</a:t>
            </a:r>
            <a:endParaRPr lang="en-US" sz="2400" b="1" dirty="0">
              <a:solidFill>
                <a:srgbClr val="0070C0"/>
              </a:solidFill>
              <a:cs typeface="Times New Roman"/>
            </a:endParaRPr>
          </a:p>
          <a:p>
            <a:pPr marL="822960" marR="0" lvl="1" fontAlgn="auto">
              <a:lnSpc>
                <a:spcPct val="120000"/>
              </a:lnSpc>
              <a:spcAft>
                <a:spcPts val="0"/>
              </a:spcAft>
              <a:buSzTx/>
              <a:tabLst/>
              <a:defRPr/>
            </a:pPr>
            <a:r>
              <a:rPr lang="en-US" sz="2200" dirty="0" smtClean="0"/>
              <a:t>The </a:t>
            </a:r>
            <a:r>
              <a:rPr lang="en-US" sz="2200" dirty="0"/>
              <a:t>biometric efficacy rate refers to the performance of the </a:t>
            </a:r>
            <a:r>
              <a:rPr lang="en-US" sz="2200" dirty="0" smtClean="0"/>
              <a:t>system under </a:t>
            </a:r>
            <a:r>
              <a:rPr lang="en-US" sz="2200" dirty="0"/>
              <a:t>ideal conditions. </a:t>
            </a:r>
            <a:endParaRPr lang="en-US" sz="2200" dirty="0" smtClean="0"/>
          </a:p>
          <a:p>
            <a:pPr marL="822960" marR="0" lvl="1" fontAlgn="auto">
              <a:lnSpc>
                <a:spcPct val="120000"/>
              </a:lnSpc>
              <a:spcAft>
                <a:spcPts val="0"/>
              </a:spcAft>
              <a:buSzTx/>
              <a:tabLst/>
              <a:defRPr/>
            </a:pPr>
            <a:r>
              <a:rPr lang="en-US" sz="2200" dirty="0" smtClean="0"/>
              <a:t>If </a:t>
            </a:r>
            <a:r>
              <a:rPr lang="en-US" sz="2200" dirty="0"/>
              <a:t>the system is implemented correctly, it can </a:t>
            </a:r>
            <a:r>
              <a:rPr lang="en-US" sz="2200" dirty="0" smtClean="0"/>
              <a:t>be very </a:t>
            </a:r>
            <a:r>
              <a:rPr lang="en-US" sz="2200" dirty="0"/>
              <a:t>exact. </a:t>
            </a:r>
            <a:endParaRPr lang="en-US" sz="2200" dirty="0" smtClean="0"/>
          </a:p>
          <a:p>
            <a:pPr marL="822960" marR="0" lvl="1" fontAlgn="auto">
              <a:lnSpc>
                <a:spcPct val="120000"/>
              </a:lnSpc>
              <a:spcAft>
                <a:spcPts val="0"/>
              </a:spcAft>
              <a:buSzTx/>
              <a:tabLst/>
              <a:defRPr/>
            </a:pPr>
            <a:r>
              <a:rPr lang="en-US" sz="2200" dirty="0" smtClean="0"/>
              <a:t>However</a:t>
            </a:r>
            <a:r>
              <a:rPr lang="en-US" sz="2200" dirty="0"/>
              <a:t>, if it isn’t implemented correctly, its </a:t>
            </a:r>
            <a:r>
              <a:rPr lang="en-US" sz="2200" dirty="0" smtClean="0"/>
              <a:t>real-world effectiveness </a:t>
            </a:r>
            <a:r>
              <a:rPr lang="en-US" sz="2200" dirty="0"/>
              <a:t>may not match the efficacy rate.</a:t>
            </a:r>
            <a:endParaRPr lang="en-US" sz="2200" dirty="0" smtClean="0"/>
          </a:p>
          <a:p>
            <a:pPr marL="1005840" marR="0" lvl="1" indent="-18288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800" b="1" i="1" kern="0" dirty="0" smtClean="0">
                <a:solidFill>
                  <a:srgbClr val="00B050"/>
                </a:solidFill>
              </a:rPr>
              <a:t>False </a:t>
            </a:r>
            <a:r>
              <a:rPr lang="en-US" sz="1800" b="1" i="1" kern="0" dirty="0">
                <a:solidFill>
                  <a:srgbClr val="00B050"/>
                </a:solidFill>
              </a:rPr>
              <a:t>acceptance</a:t>
            </a:r>
            <a:r>
              <a:rPr lang="en-US" sz="1800" i="1" kern="0" dirty="0">
                <a:solidFill>
                  <a:srgbClr val="00B050"/>
                </a:solidFill>
              </a:rPr>
              <a:t>. This is when a biometric </a:t>
            </a:r>
            <a:r>
              <a:rPr lang="en-US" sz="1800" i="1" kern="0" dirty="0" smtClean="0">
                <a:solidFill>
                  <a:srgbClr val="00B050"/>
                </a:solidFill>
              </a:rPr>
              <a:t>system incorrectly </a:t>
            </a:r>
            <a:r>
              <a:rPr lang="en-US" sz="1800" i="1" kern="0" dirty="0">
                <a:solidFill>
                  <a:srgbClr val="00B050"/>
                </a:solidFill>
              </a:rPr>
              <a:t>identifies an unknown user as a registered user.</a:t>
            </a:r>
          </a:p>
          <a:p>
            <a:pPr marL="822960" marR="0" lvl="1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1800" i="1" kern="0" dirty="0" smtClean="0">
                <a:solidFill>
                  <a:srgbClr val="00B050"/>
                </a:solidFill>
              </a:rPr>
              <a:t>    The </a:t>
            </a:r>
            <a:r>
              <a:rPr lang="en-US" sz="1800" i="1" kern="0" dirty="0">
                <a:solidFill>
                  <a:srgbClr val="00B050"/>
                </a:solidFill>
              </a:rPr>
              <a:t>false acceptance </a:t>
            </a:r>
            <a:r>
              <a:rPr lang="en-US" sz="1800" i="1" kern="0" dirty="0" smtClean="0">
                <a:solidFill>
                  <a:srgbClr val="00B050"/>
                </a:solidFill>
              </a:rPr>
              <a:t>rate </a:t>
            </a:r>
            <a:r>
              <a:rPr lang="en-US" sz="1800" i="1" kern="0" dirty="0">
                <a:solidFill>
                  <a:srgbClr val="00B050"/>
                </a:solidFill>
              </a:rPr>
              <a:t>identifies the percentage of times </a:t>
            </a:r>
            <a:r>
              <a:rPr lang="en-US" sz="1800" i="1" kern="0" dirty="0" smtClean="0">
                <a:solidFill>
                  <a:srgbClr val="00B050"/>
                </a:solidFill>
              </a:rPr>
              <a:t>false acceptance </a:t>
            </a:r>
            <a:r>
              <a:rPr lang="en-US" sz="1800" i="1" kern="0" dirty="0">
                <a:solidFill>
                  <a:srgbClr val="00B050"/>
                </a:solidFill>
              </a:rPr>
              <a:t>occurs.</a:t>
            </a:r>
          </a:p>
          <a:p>
            <a:pPr marL="1005840" marR="0" lvl="1" indent="-18288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800" b="1" i="1" kern="0" dirty="0">
                <a:solidFill>
                  <a:srgbClr val="00B050"/>
                </a:solidFill>
              </a:rPr>
              <a:t>False rejection</a:t>
            </a:r>
            <a:r>
              <a:rPr lang="en-US" sz="1800" i="1" kern="0" dirty="0">
                <a:solidFill>
                  <a:srgbClr val="00B050"/>
                </a:solidFill>
              </a:rPr>
              <a:t>. This is when a biometric </a:t>
            </a:r>
            <a:r>
              <a:rPr lang="en-US" sz="1800" i="1" kern="0" dirty="0" smtClean="0">
                <a:solidFill>
                  <a:srgbClr val="00B050"/>
                </a:solidFill>
              </a:rPr>
              <a:t>system incorrectly </a:t>
            </a:r>
            <a:r>
              <a:rPr lang="en-US" sz="1800" i="1" kern="0" dirty="0">
                <a:solidFill>
                  <a:srgbClr val="00B050"/>
                </a:solidFill>
              </a:rPr>
              <a:t>rejects a registered user. </a:t>
            </a:r>
            <a:endParaRPr lang="en-US" sz="1800" i="1" kern="0" dirty="0" smtClean="0">
              <a:solidFill>
                <a:srgbClr val="00B050"/>
              </a:solidFill>
            </a:endParaRPr>
          </a:p>
          <a:p>
            <a:pPr marL="822960" marR="0" lvl="1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1800" i="1" kern="0" dirty="0" smtClean="0">
                <a:solidFill>
                  <a:srgbClr val="00B050"/>
                </a:solidFill>
              </a:rPr>
              <a:t>    The </a:t>
            </a:r>
            <a:r>
              <a:rPr lang="en-US" sz="1800" i="1" kern="0" dirty="0">
                <a:solidFill>
                  <a:srgbClr val="00B050"/>
                </a:solidFill>
              </a:rPr>
              <a:t>false rejection </a:t>
            </a:r>
            <a:r>
              <a:rPr lang="en-US" sz="1800" i="1" kern="0" dirty="0" smtClean="0">
                <a:solidFill>
                  <a:srgbClr val="00B050"/>
                </a:solidFill>
              </a:rPr>
              <a:t>rate (FRR</a:t>
            </a:r>
            <a:r>
              <a:rPr lang="en-US" sz="1800" i="1" kern="0" dirty="0">
                <a:solidFill>
                  <a:srgbClr val="00B050"/>
                </a:solidFill>
              </a:rPr>
              <a:t>, also known as a false </a:t>
            </a:r>
            <a:r>
              <a:rPr lang="en-US" sz="1800" i="1" kern="0" dirty="0" smtClean="0">
                <a:solidFill>
                  <a:srgbClr val="00B050"/>
                </a:solidFill>
              </a:rPr>
              <a:t>non match </a:t>
            </a:r>
            <a:r>
              <a:rPr lang="en-US" sz="1800" i="1" kern="0" dirty="0">
                <a:solidFill>
                  <a:srgbClr val="00B050"/>
                </a:solidFill>
              </a:rPr>
              <a:t>rate) identifies </a:t>
            </a:r>
            <a:r>
              <a:rPr lang="en-US" sz="1800" i="1" kern="0" dirty="0" smtClean="0">
                <a:solidFill>
                  <a:srgbClr val="00B050"/>
                </a:solidFill>
              </a:rPr>
              <a:t>the percentage </a:t>
            </a:r>
            <a:r>
              <a:rPr lang="en-US" sz="1800" i="1" kern="0" dirty="0">
                <a:solidFill>
                  <a:srgbClr val="00B050"/>
                </a:solidFill>
              </a:rPr>
              <a:t>of </a:t>
            </a:r>
            <a:endParaRPr lang="en-US" sz="1800" i="1" kern="0" dirty="0" smtClean="0">
              <a:solidFill>
                <a:srgbClr val="00B050"/>
              </a:solidFill>
            </a:endParaRPr>
          </a:p>
          <a:p>
            <a:pPr marL="822960" marR="0" lvl="1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1800" i="1" kern="0" dirty="0">
                <a:solidFill>
                  <a:srgbClr val="00B050"/>
                </a:solidFill>
              </a:rPr>
              <a:t> </a:t>
            </a:r>
            <a:r>
              <a:rPr lang="en-US" sz="1800" i="1" kern="0" dirty="0" smtClean="0">
                <a:solidFill>
                  <a:srgbClr val="00B050"/>
                </a:solidFill>
              </a:rPr>
              <a:t>    </a:t>
            </a:r>
            <a:r>
              <a:rPr lang="en-US" sz="1800" i="1" kern="0" dirty="0" smtClean="0">
                <a:solidFill>
                  <a:srgbClr val="00B050"/>
                </a:solidFill>
              </a:rPr>
              <a:t>times </a:t>
            </a:r>
            <a:r>
              <a:rPr lang="en-US" sz="1800" i="1" kern="0" dirty="0">
                <a:solidFill>
                  <a:srgbClr val="00B050"/>
                </a:solidFill>
              </a:rPr>
              <a:t>false rejections occur.</a:t>
            </a:r>
          </a:p>
          <a:p>
            <a:pPr marL="1005840" marR="0" lvl="1" indent="-18288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800" b="1" i="1" kern="0" dirty="0">
                <a:solidFill>
                  <a:srgbClr val="00B050"/>
                </a:solidFill>
              </a:rPr>
              <a:t>True acceptance</a:t>
            </a:r>
            <a:r>
              <a:rPr lang="en-US" sz="1800" i="1" kern="0" dirty="0">
                <a:solidFill>
                  <a:srgbClr val="00B050"/>
                </a:solidFill>
              </a:rPr>
              <a:t>. This indicates that the biometric </a:t>
            </a:r>
            <a:r>
              <a:rPr lang="en-US" sz="1800" i="1" kern="0" dirty="0" smtClean="0">
                <a:solidFill>
                  <a:srgbClr val="00B050"/>
                </a:solidFill>
              </a:rPr>
              <a:t>system correctly </a:t>
            </a:r>
            <a:r>
              <a:rPr lang="en-US" sz="1800" i="1" kern="0" dirty="0">
                <a:solidFill>
                  <a:srgbClr val="00B050"/>
                </a:solidFill>
              </a:rPr>
              <a:t>identified a registered user.</a:t>
            </a:r>
          </a:p>
          <a:p>
            <a:pPr marL="1005840" marR="0" lvl="1" indent="-18288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800" b="1" i="1" kern="0" dirty="0">
                <a:solidFill>
                  <a:srgbClr val="00B050"/>
                </a:solidFill>
              </a:rPr>
              <a:t>True rejection</a:t>
            </a:r>
            <a:r>
              <a:rPr lang="en-US" sz="1800" i="1" kern="0" dirty="0">
                <a:solidFill>
                  <a:srgbClr val="00B050"/>
                </a:solidFill>
              </a:rPr>
              <a:t>. This indicates that the biometric </a:t>
            </a:r>
            <a:r>
              <a:rPr lang="en-US" sz="1800" i="1" kern="0" dirty="0" smtClean="0">
                <a:solidFill>
                  <a:srgbClr val="00B050"/>
                </a:solidFill>
              </a:rPr>
              <a:t>system correctly </a:t>
            </a:r>
            <a:r>
              <a:rPr lang="en-US" sz="1800" i="1" kern="0" dirty="0">
                <a:solidFill>
                  <a:srgbClr val="00B050"/>
                </a:solidFill>
              </a:rPr>
              <a:t>rejected an unknown user.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5334000"/>
            <a:ext cx="10439400" cy="12192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35880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6629400"/>
            <a:ext cx="12039600" cy="192024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CCD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924348"/>
            <a:ext cx="1158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985" algn="l" rtl="0">
              <a:spcBef>
                <a:spcPts val="575"/>
              </a:spcBef>
            </a:pPr>
            <a:r>
              <a:rPr lang="en-US" sz="2400" dirty="0" smtClean="0">
                <a:solidFill>
                  <a:prstClr val="black"/>
                </a:solidFill>
                <a:latin typeface="Century Gothic"/>
                <a:ea typeface="+mn-ea"/>
                <a:cs typeface="Times New Roman"/>
              </a:rPr>
              <a:t>Identity and Access Management (IAM)</a:t>
            </a:r>
          </a:p>
          <a:p>
            <a:pPr marL="6985" algn="l" rtl="0">
              <a:spcBef>
                <a:spcPts val="575"/>
              </a:spcBef>
            </a:pPr>
            <a:endParaRPr lang="en-US" sz="2400" dirty="0">
              <a:solidFill>
                <a:prstClr val="black"/>
              </a:solidFill>
              <a:latin typeface="Century Gothic"/>
              <a:ea typeface="+mn-ea"/>
              <a:cs typeface="Times New Roman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title"/>
          </p:nvPr>
        </p:nvSpPr>
        <p:spPr>
          <a:xfrm>
            <a:off x="4914900" y="310634"/>
            <a:ext cx="1676400" cy="369332"/>
          </a:xfrm>
          <a:noFill/>
        </p:spPr>
        <p:txBody>
          <a:bodyPr/>
          <a:lstStyle/>
          <a:p>
            <a:r>
              <a:rPr lang="en-US" sz="2400" smtClean="0"/>
              <a:t>Contents</a:t>
            </a:r>
            <a:endParaRPr lang="en-US" sz="2400"/>
          </a:p>
        </p:txBody>
      </p:sp>
      <p:sp>
        <p:nvSpPr>
          <p:cNvPr id="8" name="object 2"/>
          <p:cNvSpPr/>
          <p:nvPr/>
        </p:nvSpPr>
        <p:spPr>
          <a:xfrm>
            <a:off x="515" y="762000"/>
            <a:ext cx="12192000" cy="66459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 txBox="1">
            <a:spLocks/>
          </p:cNvSpPr>
          <p:nvPr/>
        </p:nvSpPr>
        <p:spPr>
          <a:xfrm>
            <a:off x="76200" y="6654712"/>
            <a:ext cx="120396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250" b="1" i="0">
                <a:solidFill>
                  <a:srgbClr val="003366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000"/>
              <a:t>Dr. M Malook Rind                                                                                                                Information Security</a:t>
            </a:r>
            <a:r>
              <a:rPr lang="en-US" sz="1000" spc="-10" smtClean="0"/>
              <a:t>  </a:t>
            </a:r>
            <a:r>
              <a:rPr lang="en-US" sz="1000" smtClean="0"/>
              <a:t>                                                                                                                                                  Lecture 8          </a:t>
            </a:r>
            <a:endParaRPr lang="en-US" sz="1000"/>
          </a:p>
        </p:txBody>
      </p:sp>
      <p:pic>
        <p:nvPicPr>
          <p:cNvPr id="11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40261"/>
            <a:ext cx="1946564" cy="72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6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6629400"/>
            <a:ext cx="12039600" cy="192024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CCD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title"/>
          </p:nvPr>
        </p:nvSpPr>
        <p:spPr>
          <a:xfrm>
            <a:off x="152400" y="310634"/>
            <a:ext cx="10439400" cy="370108"/>
          </a:xfrm>
          <a:noFill/>
        </p:spPr>
        <p:txBody>
          <a:bodyPr/>
          <a:lstStyle/>
          <a:p>
            <a:r>
              <a:rPr lang="en-US" sz="2400" dirty="0"/>
              <a:t>Factors of Authentication - Something you are (Inherence factors)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8" name="object 2"/>
          <p:cNvSpPr/>
          <p:nvPr/>
        </p:nvSpPr>
        <p:spPr>
          <a:xfrm>
            <a:off x="515" y="762000"/>
            <a:ext cx="12192000" cy="66459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 txBox="1">
            <a:spLocks/>
          </p:cNvSpPr>
          <p:nvPr/>
        </p:nvSpPr>
        <p:spPr>
          <a:xfrm>
            <a:off x="76200" y="6654712"/>
            <a:ext cx="120396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250" b="1" i="0">
                <a:solidFill>
                  <a:srgbClr val="003366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000"/>
              <a:t>Dr. M Malook Rind                                                                                                                Information Security</a:t>
            </a:r>
            <a:r>
              <a:rPr lang="en-US" sz="1000" spc="-10" smtClean="0"/>
              <a:t>  </a:t>
            </a:r>
            <a:r>
              <a:rPr lang="en-US" sz="1000" smtClean="0"/>
              <a:t>                                                                                                                                                  Lecture 8          </a:t>
            </a:r>
            <a:endParaRPr lang="en-US" sz="1000"/>
          </a:p>
        </p:txBody>
      </p:sp>
      <p:pic>
        <p:nvPicPr>
          <p:cNvPr id="13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40261"/>
            <a:ext cx="1946564" cy="72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87108A2-FA38-4661-8856-E46F378CBC28}"/>
              </a:ext>
            </a:extLst>
          </p:cNvPr>
          <p:cNvSpPr txBox="1">
            <a:spLocks/>
          </p:cNvSpPr>
          <p:nvPr/>
        </p:nvSpPr>
        <p:spPr>
          <a:xfrm>
            <a:off x="76199" y="858454"/>
            <a:ext cx="11811001" cy="561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14350" indent="-51435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0" marR="0" lvl="0" indent="-365760" fontAlgn="auto">
              <a:lnSpc>
                <a:spcPct val="120000"/>
              </a:lnSpc>
              <a:spcBef>
                <a:spcPts val="575"/>
              </a:spcBef>
              <a:spcAft>
                <a:spcPts val="0"/>
              </a:spcAft>
              <a:buSzTx/>
              <a:tabLst/>
              <a:defRPr/>
            </a:pPr>
            <a:r>
              <a:rPr lang="en-US" sz="2400" b="1" dirty="0">
                <a:solidFill>
                  <a:srgbClr val="0070C0"/>
                </a:solidFill>
                <a:cs typeface="Times New Roman"/>
              </a:rPr>
              <a:t>Two-Factor and Multifactor </a:t>
            </a:r>
            <a:r>
              <a:rPr lang="en-US" sz="2400" b="1" dirty="0" smtClean="0">
                <a:solidFill>
                  <a:srgbClr val="0070C0"/>
                </a:solidFill>
                <a:cs typeface="Times New Roman"/>
              </a:rPr>
              <a:t>Authentication</a:t>
            </a:r>
          </a:p>
          <a:p>
            <a:pPr marL="822960" marR="0" lvl="1" fontAlgn="auto">
              <a:lnSpc>
                <a:spcPct val="120000"/>
              </a:lnSpc>
              <a:spcAft>
                <a:spcPts val="0"/>
              </a:spcAft>
              <a:buSzTx/>
              <a:tabLst/>
              <a:defRPr/>
            </a:pPr>
            <a:r>
              <a:rPr lang="en-US" sz="2200" dirty="0" smtClean="0"/>
              <a:t>Two-factor </a:t>
            </a:r>
            <a:r>
              <a:rPr lang="en-US" sz="2200" dirty="0"/>
              <a:t>authentication (sometimes called </a:t>
            </a:r>
            <a:r>
              <a:rPr lang="en-US" sz="2200" dirty="0" smtClean="0"/>
              <a:t>dual-factor authentication</a:t>
            </a:r>
            <a:r>
              <a:rPr lang="en-US" sz="2200" dirty="0"/>
              <a:t>) uses two different authentication factors such as </a:t>
            </a:r>
            <a:r>
              <a:rPr lang="en-US" sz="2200" dirty="0" smtClean="0"/>
              <a:t>something you </a:t>
            </a:r>
            <a:r>
              <a:rPr lang="en-US" sz="2200" dirty="0"/>
              <a:t>have and something you know</a:t>
            </a:r>
            <a:r>
              <a:rPr lang="en-US" sz="2200" dirty="0" smtClean="0"/>
              <a:t>.</a:t>
            </a:r>
          </a:p>
          <a:p>
            <a:pPr marL="822960" marR="0" lvl="1" fontAlgn="auto">
              <a:lnSpc>
                <a:spcPct val="120000"/>
              </a:lnSpc>
              <a:spcAft>
                <a:spcPts val="0"/>
              </a:spcAft>
              <a:buSzTx/>
              <a:tabLst/>
              <a:defRPr/>
            </a:pPr>
            <a:r>
              <a:rPr lang="en-US" sz="2200" dirty="0" smtClean="0"/>
              <a:t> </a:t>
            </a:r>
            <a:r>
              <a:rPr lang="en-US" sz="2200" dirty="0"/>
              <a:t>Two-factor authentication often </a:t>
            </a:r>
            <a:r>
              <a:rPr lang="en-US" sz="2200" dirty="0" smtClean="0"/>
              <a:t>uses combinations of:</a:t>
            </a:r>
          </a:p>
          <a:p>
            <a:pPr marL="1097280" lvl="1" indent="-182880">
              <a:lnSpc>
                <a:spcPct val="11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en-US" sz="1800" i="1" kern="0" dirty="0">
                <a:solidFill>
                  <a:srgbClr val="00B050"/>
                </a:solidFill>
              </a:rPr>
              <a:t>a smart card and a PIN, </a:t>
            </a:r>
          </a:p>
          <a:p>
            <a:pPr marL="1097280" lvl="1" indent="-182880">
              <a:lnSpc>
                <a:spcPct val="11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en-US" sz="1800" i="1" kern="0" dirty="0">
                <a:solidFill>
                  <a:srgbClr val="00B050"/>
                </a:solidFill>
              </a:rPr>
              <a:t>a USB token and a PIN, or </a:t>
            </a:r>
          </a:p>
          <a:p>
            <a:pPr marL="1097280" lvl="1" indent="-182880">
              <a:lnSpc>
                <a:spcPct val="11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en-US" sz="1800" i="1" kern="0" dirty="0">
                <a:solidFill>
                  <a:srgbClr val="00B050"/>
                </a:solidFill>
              </a:rPr>
              <a:t>a hardware token and a password</a:t>
            </a:r>
            <a:r>
              <a:rPr lang="en-US" sz="1800" i="1" kern="0" dirty="0" smtClean="0">
                <a:solidFill>
                  <a:srgbClr val="00B050"/>
                </a:solidFill>
              </a:rPr>
              <a:t>.</a:t>
            </a:r>
          </a:p>
          <a:p>
            <a:pPr marL="822960" lvl="1">
              <a:lnSpc>
                <a:spcPct val="120000"/>
              </a:lnSpc>
              <a:defRPr/>
            </a:pPr>
            <a:r>
              <a:rPr lang="en-US" sz="2200" dirty="0" smtClean="0"/>
              <a:t>Using two </a:t>
            </a:r>
            <a:r>
              <a:rPr lang="en-US" sz="2200" dirty="0"/>
              <a:t>methods of authentication in the </a:t>
            </a:r>
            <a:r>
              <a:rPr lang="en-US" sz="2200" dirty="0" smtClean="0"/>
              <a:t>same factor </a:t>
            </a:r>
            <a:r>
              <a:rPr lang="en-US" sz="2200" dirty="0"/>
              <a:t>is not two-factor </a:t>
            </a:r>
            <a:r>
              <a:rPr lang="en-US" sz="2200" dirty="0" smtClean="0"/>
              <a:t>authentication</a:t>
            </a:r>
          </a:p>
          <a:p>
            <a:pPr marL="1097280" lvl="1" indent="-182880">
              <a:lnSpc>
                <a:spcPct val="11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en-US" sz="1800" i="1" kern="0" dirty="0" smtClean="0">
                <a:solidFill>
                  <a:srgbClr val="00B050"/>
                </a:solidFill>
              </a:rPr>
              <a:t>requiring </a:t>
            </a:r>
            <a:r>
              <a:rPr lang="en-US" sz="1800" i="1" kern="0" dirty="0">
                <a:solidFill>
                  <a:srgbClr val="00B050"/>
                </a:solidFill>
              </a:rPr>
              <a:t>users to </a:t>
            </a:r>
            <a:r>
              <a:rPr lang="en-US" sz="1800" i="1" kern="0" dirty="0" smtClean="0">
                <a:solidFill>
                  <a:srgbClr val="00B050"/>
                </a:solidFill>
              </a:rPr>
              <a:t>enter a </a:t>
            </a:r>
            <a:r>
              <a:rPr lang="en-US" sz="1800" i="1" kern="0" dirty="0">
                <a:solidFill>
                  <a:srgbClr val="00B050"/>
                </a:solidFill>
              </a:rPr>
              <a:t>password and a reusable PIN (both in the something you know factor) </a:t>
            </a:r>
            <a:r>
              <a:rPr lang="en-US" sz="1800" i="1" kern="0" dirty="0" smtClean="0">
                <a:solidFill>
                  <a:srgbClr val="00B050"/>
                </a:solidFill>
              </a:rPr>
              <a:t>is single-factor </a:t>
            </a:r>
            <a:r>
              <a:rPr lang="en-US" sz="1800" i="1" kern="0" dirty="0">
                <a:solidFill>
                  <a:srgbClr val="00B050"/>
                </a:solidFill>
              </a:rPr>
              <a:t>authentication, not dual-factor </a:t>
            </a:r>
            <a:r>
              <a:rPr lang="en-US" sz="1800" i="1" kern="0" dirty="0" smtClean="0">
                <a:solidFill>
                  <a:srgbClr val="00B050"/>
                </a:solidFill>
              </a:rPr>
              <a:t>authentication</a:t>
            </a:r>
          </a:p>
          <a:p>
            <a:pPr marL="1097280" lvl="1" indent="-182880">
              <a:lnSpc>
                <a:spcPct val="11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en-US" sz="1800" i="1" kern="0" dirty="0" smtClean="0">
                <a:solidFill>
                  <a:srgbClr val="00B050"/>
                </a:solidFill>
              </a:rPr>
              <a:t> </a:t>
            </a:r>
            <a:r>
              <a:rPr lang="en-US" sz="1800" i="1" kern="0" dirty="0">
                <a:solidFill>
                  <a:srgbClr val="00B050"/>
                </a:solidFill>
              </a:rPr>
              <a:t>Similarly, using a thumbprint and </a:t>
            </a:r>
            <a:r>
              <a:rPr lang="en-US" sz="1800" i="1" kern="0" dirty="0" smtClean="0">
                <a:solidFill>
                  <a:srgbClr val="00B050"/>
                </a:solidFill>
              </a:rPr>
              <a:t>a retina </a:t>
            </a:r>
            <a:r>
              <a:rPr lang="en-US" sz="1800" i="1" kern="0" dirty="0">
                <a:solidFill>
                  <a:srgbClr val="00B050"/>
                </a:solidFill>
              </a:rPr>
              <a:t>scan is not dual-factor authentication because both methods are in the</a:t>
            </a:r>
          </a:p>
          <a:p>
            <a:pPr marL="1097280" lvl="1" indent="-182880">
              <a:lnSpc>
                <a:spcPct val="11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en-US" sz="1800" i="1" kern="0" dirty="0">
                <a:solidFill>
                  <a:srgbClr val="00B050"/>
                </a:solidFill>
              </a:rPr>
              <a:t>something you are </a:t>
            </a:r>
            <a:r>
              <a:rPr lang="en-US" sz="1800" i="1" kern="0" dirty="0" smtClean="0">
                <a:solidFill>
                  <a:srgbClr val="00B050"/>
                </a:solidFill>
              </a:rPr>
              <a:t>factor.</a:t>
            </a:r>
          </a:p>
          <a:p>
            <a:pPr marL="1005840" lvl="1" indent="-182880">
              <a:lnSpc>
                <a:spcPct val="11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§"/>
              <a:defRPr/>
            </a:pPr>
            <a:endParaRPr lang="en-US" sz="1800" i="1" kern="0" dirty="0" smtClean="0">
              <a:solidFill>
                <a:srgbClr val="00B050"/>
              </a:solidFill>
            </a:endParaRPr>
          </a:p>
          <a:p>
            <a:pPr marL="1005840" marR="0" lvl="1" indent="-18288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1800" i="1" kern="0" dirty="0">
              <a:solidFill>
                <a:srgbClr val="00B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4952999"/>
            <a:ext cx="7935432" cy="1609941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11649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6629400"/>
            <a:ext cx="12039600" cy="192024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CCD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title"/>
          </p:nvPr>
        </p:nvSpPr>
        <p:spPr>
          <a:xfrm>
            <a:off x="152400" y="310634"/>
            <a:ext cx="10439400" cy="738664"/>
          </a:xfrm>
          <a:noFill/>
        </p:spPr>
        <p:txBody>
          <a:bodyPr/>
          <a:lstStyle/>
          <a:p>
            <a:r>
              <a:rPr lang="en-US" sz="2400" dirty="0"/>
              <a:t>Factors of Authentication - Authentication </a:t>
            </a:r>
            <a:r>
              <a:rPr lang="en-US" sz="2400" dirty="0" smtClean="0"/>
              <a:t>Attributes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8" name="object 2"/>
          <p:cNvSpPr/>
          <p:nvPr/>
        </p:nvSpPr>
        <p:spPr>
          <a:xfrm>
            <a:off x="515" y="762000"/>
            <a:ext cx="12192000" cy="66459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 txBox="1">
            <a:spLocks/>
          </p:cNvSpPr>
          <p:nvPr/>
        </p:nvSpPr>
        <p:spPr>
          <a:xfrm>
            <a:off x="76200" y="6654712"/>
            <a:ext cx="120396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250" b="1" i="0">
                <a:solidFill>
                  <a:srgbClr val="003366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000"/>
              <a:t>Dr. M Malook Rind                                                                                                                Information Security</a:t>
            </a:r>
            <a:r>
              <a:rPr lang="en-US" sz="1000" spc="-10" smtClean="0"/>
              <a:t>  </a:t>
            </a:r>
            <a:r>
              <a:rPr lang="en-US" sz="1000" smtClean="0"/>
              <a:t>                                                                                                                                                  Lecture 8          </a:t>
            </a:r>
            <a:endParaRPr lang="en-US" sz="1000"/>
          </a:p>
        </p:txBody>
      </p:sp>
      <p:pic>
        <p:nvPicPr>
          <p:cNvPr id="13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40261"/>
            <a:ext cx="1946564" cy="72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87108A2-FA38-4661-8856-E46F378CBC28}"/>
              </a:ext>
            </a:extLst>
          </p:cNvPr>
          <p:cNvSpPr txBox="1">
            <a:spLocks/>
          </p:cNvSpPr>
          <p:nvPr/>
        </p:nvSpPr>
        <p:spPr>
          <a:xfrm>
            <a:off x="76199" y="858454"/>
            <a:ext cx="11811001" cy="56185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514350" indent="-51435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885" marR="0" lvl="0" indent="-342900" algn="just" fontAlgn="auto">
              <a:lnSpc>
                <a:spcPct val="120000"/>
              </a:lnSpc>
              <a:spcBef>
                <a:spcPts val="575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400" kern="0" dirty="0" smtClean="0">
                <a:solidFill>
                  <a:prstClr val="black"/>
                </a:solidFill>
                <a:cs typeface="Times New Roman"/>
              </a:rPr>
              <a:t>Authentication </a:t>
            </a:r>
            <a:r>
              <a:rPr lang="en-US" sz="2400" kern="0" dirty="0">
                <a:solidFill>
                  <a:prstClr val="black"/>
                </a:solidFill>
                <a:cs typeface="Times New Roman"/>
              </a:rPr>
              <a:t>attributes help identify a user or a device based </a:t>
            </a:r>
            <a:r>
              <a:rPr lang="en-US" sz="2400" kern="0" dirty="0" smtClean="0">
                <a:solidFill>
                  <a:prstClr val="black"/>
                </a:solidFill>
                <a:cs typeface="Times New Roman"/>
              </a:rPr>
              <a:t>on characteristics </a:t>
            </a:r>
            <a:r>
              <a:rPr lang="en-US" sz="2400" kern="0" dirty="0">
                <a:solidFill>
                  <a:prstClr val="black"/>
                </a:solidFill>
                <a:cs typeface="Times New Roman"/>
              </a:rPr>
              <a:t>or traits. </a:t>
            </a:r>
            <a:endParaRPr lang="en-US" sz="2400" kern="0" dirty="0" smtClean="0">
              <a:solidFill>
                <a:prstClr val="black"/>
              </a:solidFill>
              <a:cs typeface="Times New Roman"/>
            </a:endParaRPr>
          </a:p>
          <a:p>
            <a:pPr marL="349885" marR="0" lvl="0" indent="-342900" algn="just" fontAlgn="auto">
              <a:lnSpc>
                <a:spcPct val="120000"/>
              </a:lnSpc>
              <a:spcBef>
                <a:spcPts val="575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400" kern="0" dirty="0" smtClean="0">
                <a:solidFill>
                  <a:prstClr val="black"/>
                </a:solidFill>
                <a:cs typeface="Times New Roman"/>
              </a:rPr>
              <a:t>These </a:t>
            </a:r>
            <a:r>
              <a:rPr lang="en-US" sz="2400" kern="0" dirty="0">
                <a:solidFill>
                  <a:prstClr val="black"/>
                </a:solidFill>
                <a:cs typeface="Times New Roman"/>
              </a:rPr>
              <a:t>are rarely used on their own but instead </a:t>
            </a:r>
            <a:r>
              <a:rPr lang="en-US" sz="2400" kern="0" dirty="0" smtClean="0">
                <a:solidFill>
                  <a:prstClr val="black"/>
                </a:solidFill>
                <a:cs typeface="Times New Roman"/>
              </a:rPr>
              <a:t>are used </a:t>
            </a:r>
            <a:r>
              <a:rPr lang="en-US" sz="2400" kern="0" dirty="0">
                <a:solidFill>
                  <a:prstClr val="black"/>
                </a:solidFill>
                <a:cs typeface="Times New Roman"/>
              </a:rPr>
              <a:t>with one or more authentication factors</a:t>
            </a:r>
            <a:r>
              <a:rPr lang="en-US" sz="2400" kern="0" dirty="0" smtClean="0">
                <a:solidFill>
                  <a:prstClr val="black"/>
                </a:solidFill>
                <a:cs typeface="Times New Roman"/>
              </a:rPr>
              <a:t>.</a:t>
            </a:r>
            <a:endParaRPr lang="en-US" sz="2400" kern="0" dirty="0">
              <a:solidFill>
                <a:prstClr val="black"/>
              </a:solidFill>
              <a:cs typeface="Times New Roman"/>
            </a:endParaRPr>
          </a:p>
          <a:p>
            <a:pPr marL="640080" marR="0" lvl="0" indent="-365760" fontAlgn="auto">
              <a:lnSpc>
                <a:spcPct val="120000"/>
              </a:lnSpc>
              <a:spcBef>
                <a:spcPts val="575"/>
              </a:spcBef>
              <a:spcAft>
                <a:spcPts val="0"/>
              </a:spcAft>
              <a:buSzTx/>
              <a:tabLst/>
              <a:defRPr/>
            </a:pPr>
            <a:r>
              <a:rPr lang="en-US" sz="2400" b="1" dirty="0">
                <a:solidFill>
                  <a:srgbClr val="0070C0"/>
                </a:solidFill>
                <a:cs typeface="Times New Roman"/>
              </a:rPr>
              <a:t>Somewhere You Are </a:t>
            </a:r>
            <a:r>
              <a:rPr lang="en-US" sz="2200" b="1" dirty="0" smtClean="0">
                <a:solidFill>
                  <a:srgbClr val="FF0000"/>
                </a:solidFill>
                <a:cs typeface="Times New Roman"/>
              </a:rPr>
              <a:t>(</a:t>
            </a:r>
            <a:r>
              <a:rPr lang="en-US" sz="2200" b="1" dirty="0">
                <a:solidFill>
                  <a:srgbClr val="FF0000"/>
                </a:solidFill>
                <a:cs typeface="Times New Roman"/>
              </a:rPr>
              <a:t>Location factors)</a:t>
            </a:r>
          </a:p>
          <a:p>
            <a:pPr marL="822960" marR="0" lvl="1" fontAlgn="auto">
              <a:lnSpc>
                <a:spcPct val="120000"/>
              </a:lnSpc>
              <a:spcAft>
                <a:spcPts val="0"/>
              </a:spcAft>
              <a:buSzTx/>
              <a:tabLst/>
              <a:defRPr/>
            </a:pPr>
            <a:r>
              <a:rPr lang="en-US" sz="2200" dirty="0" smtClean="0"/>
              <a:t>The </a:t>
            </a:r>
            <a:r>
              <a:rPr lang="en-US" sz="2200" dirty="0"/>
              <a:t>somewhere you are authentication attribute identifies a </a:t>
            </a:r>
            <a:r>
              <a:rPr lang="en-US" sz="2200" dirty="0" smtClean="0"/>
              <a:t>user’s location</a:t>
            </a:r>
            <a:r>
              <a:rPr lang="en-US" sz="2200" dirty="0"/>
              <a:t>. </a:t>
            </a:r>
            <a:endParaRPr lang="en-US" sz="2200" dirty="0" smtClean="0"/>
          </a:p>
          <a:p>
            <a:pPr marL="822960" marR="0" lvl="1" fontAlgn="auto">
              <a:lnSpc>
                <a:spcPct val="120000"/>
              </a:lnSpc>
              <a:spcAft>
                <a:spcPts val="0"/>
              </a:spcAft>
              <a:buSzTx/>
              <a:tabLst/>
              <a:defRPr/>
            </a:pPr>
            <a:r>
              <a:rPr lang="en-US" sz="2200" b="1" dirty="0"/>
              <a:t>Geo-Fencing: </a:t>
            </a:r>
            <a:r>
              <a:rPr lang="en-US" sz="2200" dirty="0"/>
              <a:t>Grants access only when the user is in a specific geographical </a:t>
            </a:r>
            <a:r>
              <a:rPr lang="en-US" sz="2200" dirty="0" smtClean="0"/>
              <a:t>area.</a:t>
            </a:r>
          </a:p>
          <a:p>
            <a:pPr marL="822960" marR="0" lvl="1" fontAlgn="auto">
              <a:lnSpc>
                <a:spcPct val="120000"/>
              </a:lnSpc>
              <a:spcAft>
                <a:spcPts val="0"/>
              </a:spcAft>
              <a:buSzTx/>
              <a:tabLst/>
              <a:defRPr/>
            </a:pPr>
            <a:r>
              <a:rPr lang="en-US" sz="2200" b="1" dirty="0"/>
              <a:t>IP Address Verification: </a:t>
            </a:r>
            <a:r>
              <a:rPr lang="en-US" sz="2200" dirty="0"/>
              <a:t>Allows access only from certain IP addresses, often used in corporate settings</a:t>
            </a:r>
            <a:r>
              <a:rPr lang="en-US" sz="2200" dirty="0" smtClean="0"/>
              <a:t>.</a:t>
            </a:r>
            <a:endParaRPr lang="en-US" sz="2200" dirty="0"/>
          </a:p>
          <a:p>
            <a:pPr marL="1005840" marR="0" lvl="1" indent="-18288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800" i="1" kern="0" dirty="0" smtClean="0">
                <a:solidFill>
                  <a:srgbClr val="00B050"/>
                </a:solidFill>
              </a:rPr>
              <a:t>an </a:t>
            </a:r>
            <a:r>
              <a:rPr lang="en-US" sz="1800" i="1" kern="0" dirty="0">
                <a:solidFill>
                  <a:srgbClr val="00B050"/>
                </a:solidFill>
              </a:rPr>
              <a:t>IP address for geolocation </a:t>
            </a:r>
            <a:r>
              <a:rPr lang="en-US" sz="1800" i="1" kern="0" dirty="0" smtClean="0">
                <a:solidFill>
                  <a:srgbClr val="00B050"/>
                </a:solidFill>
              </a:rPr>
              <a:t>isn’t foolproof</a:t>
            </a:r>
            <a:r>
              <a:rPr lang="en-US" sz="1800" i="1" kern="0" dirty="0">
                <a:solidFill>
                  <a:srgbClr val="00B050"/>
                </a:solidFill>
              </a:rPr>
              <a:t>. There are many virtual private network (VPN) IP </a:t>
            </a:r>
            <a:r>
              <a:rPr lang="en-US" sz="1800" i="1" kern="0" dirty="0" smtClean="0">
                <a:solidFill>
                  <a:srgbClr val="00B050"/>
                </a:solidFill>
              </a:rPr>
              <a:t>address changers </a:t>
            </a:r>
            <a:r>
              <a:rPr lang="en-US" sz="1800" i="1" kern="0" dirty="0">
                <a:solidFill>
                  <a:srgbClr val="00B050"/>
                </a:solidFill>
              </a:rPr>
              <a:t>available online.</a:t>
            </a:r>
            <a:endParaRPr lang="en-US" sz="1800" i="1" kern="0" dirty="0" smtClean="0">
              <a:solidFill>
                <a:srgbClr val="00B050"/>
              </a:solidFill>
            </a:endParaRPr>
          </a:p>
          <a:p>
            <a:pPr marL="640080" indent="-365760">
              <a:lnSpc>
                <a:spcPct val="120000"/>
              </a:lnSpc>
              <a:spcBef>
                <a:spcPts val="575"/>
              </a:spcBef>
              <a:defRPr/>
            </a:pPr>
            <a:r>
              <a:rPr lang="en-US" sz="2400" b="1" dirty="0">
                <a:solidFill>
                  <a:srgbClr val="0070C0"/>
                </a:solidFill>
                <a:cs typeface="Times New Roman"/>
              </a:rPr>
              <a:t>Something You Can Do </a:t>
            </a:r>
            <a:r>
              <a:rPr lang="en-US" sz="2200" b="1" dirty="0">
                <a:solidFill>
                  <a:srgbClr val="FF0000"/>
                </a:solidFill>
                <a:cs typeface="Times New Roman"/>
              </a:rPr>
              <a:t>(Behavior-Based)</a:t>
            </a:r>
          </a:p>
          <a:p>
            <a:pPr marL="822960" marR="0" lvl="1" fontAlgn="auto">
              <a:lnSpc>
                <a:spcPct val="120000"/>
              </a:lnSpc>
              <a:spcAft>
                <a:spcPts val="0"/>
              </a:spcAft>
              <a:buSzTx/>
              <a:tabLst/>
              <a:defRPr/>
            </a:pPr>
            <a:r>
              <a:rPr lang="en-US" sz="2200" dirty="0" smtClean="0"/>
              <a:t>The </a:t>
            </a:r>
            <a:r>
              <a:rPr lang="en-US" sz="2200" dirty="0"/>
              <a:t>something you can do authentication factor refers to actions </a:t>
            </a:r>
            <a:r>
              <a:rPr lang="en-US" sz="2200" dirty="0" smtClean="0"/>
              <a:t>you can </a:t>
            </a:r>
            <a:r>
              <a:rPr lang="en-US" sz="2200" dirty="0"/>
              <a:t>take such as gestures on a touch screen. </a:t>
            </a:r>
            <a:endParaRPr lang="en-US" sz="2200" dirty="0" smtClean="0"/>
          </a:p>
          <a:p>
            <a:pPr marL="822960" marR="0" lvl="1" fontAlgn="auto">
              <a:lnSpc>
                <a:spcPct val="120000"/>
              </a:lnSpc>
              <a:spcAft>
                <a:spcPts val="0"/>
              </a:spcAft>
              <a:buSzTx/>
              <a:tabLst/>
              <a:defRPr/>
            </a:pPr>
            <a:r>
              <a:rPr lang="en-US" sz="2200" b="1" dirty="0"/>
              <a:t>Keystroke Dynamics</a:t>
            </a:r>
            <a:r>
              <a:rPr lang="en-US" sz="2200" dirty="0"/>
              <a:t>: Studies the unique way a user types on a keyboard.</a:t>
            </a:r>
          </a:p>
          <a:p>
            <a:pPr marL="822960" marR="0" lvl="1" fontAlgn="auto">
              <a:lnSpc>
                <a:spcPct val="120000"/>
              </a:lnSpc>
              <a:spcAft>
                <a:spcPts val="0"/>
              </a:spcAft>
              <a:buSzTx/>
              <a:tabLst/>
              <a:defRPr/>
            </a:pPr>
            <a:r>
              <a:rPr lang="en-US" sz="2200" b="1" dirty="0"/>
              <a:t>Mouse Movement Patterns: </a:t>
            </a:r>
            <a:r>
              <a:rPr lang="en-US" sz="2200" dirty="0"/>
              <a:t>Analyzes the way a user moves the mouse while interacting with a </a:t>
            </a:r>
            <a:r>
              <a:rPr lang="en-US" sz="2200" dirty="0" smtClean="0"/>
              <a:t>system.</a:t>
            </a:r>
            <a:endParaRPr lang="en-US" sz="1800" i="1" kern="0" dirty="0">
              <a:solidFill>
                <a:srgbClr val="00B050"/>
              </a:solidFill>
            </a:endParaRPr>
          </a:p>
          <a:p>
            <a:pPr marL="1005840" marR="0" lvl="1" indent="-18288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1800" i="1" kern="0" dirty="0">
              <a:solidFill>
                <a:srgbClr val="00B050"/>
              </a:solidFill>
            </a:endParaRPr>
          </a:p>
          <a:p>
            <a:pPr marL="1005840" marR="0" lvl="1" indent="-18288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1800" i="1" kern="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13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6629400"/>
            <a:ext cx="12039600" cy="192024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CCD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title"/>
          </p:nvPr>
        </p:nvSpPr>
        <p:spPr>
          <a:xfrm>
            <a:off x="152400" y="310634"/>
            <a:ext cx="10439400" cy="738664"/>
          </a:xfrm>
          <a:noFill/>
        </p:spPr>
        <p:txBody>
          <a:bodyPr/>
          <a:lstStyle/>
          <a:p>
            <a:r>
              <a:rPr lang="en-US" sz="2400" dirty="0"/>
              <a:t>Factors of Authentication - Authentication </a:t>
            </a:r>
            <a:r>
              <a:rPr lang="en-US" sz="2400" dirty="0" smtClean="0"/>
              <a:t>Attributes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8" name="object 2"/>
          <p:cNvSpPr/>
          <p:nvPr/>
        </p:nvSpPr>
        <p:spPr>
          <a:xfrm>
            <a:off x="515" y="762000"/>
            <a:ext cx="12192000" cy="66459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 txBox="1">
            <a:spLocks/>
          </p:cNvSpPr>
          <p:nvPr/>
        </p:nvSpPr>
        <p:spPr>
          <a:xfrm>
            <a:off x="76200" y="6654712"/>
            <a:ext cx="120396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250" b="1" i="0">
                <a:solidFill>
                  <a:srgbClr val="003366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000"/>
              <a:t>Dr. M Malook Rind                                                                                                                Information Security</a:t>
            </a:r>
            <a:r>
              <a:rPr lang="en-US" sz="1000" spc="-10" smtClean="0"/>
              <a:t>  </a:t>
            </a:r>
            <a:r>
              <a:rPr lang="en-US" sz="1000" smtClean="0"/>
              <a:t>                                                                                                                                                  Lecture 8          </a:t>
            </a:r>
            <a:endParaRPr lang="en-US" sz="1000"/>
          </a:p>
        </p:txBody>
      </p:sp>
      <p:pic>
        <p:nvPicPr>
          <p:cNvPr id="13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40261"/>
            <a:ext cx="1946564" cy="72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87108A2-FA38-4661-8856-E46F378CBC28}"/>
              </a:ext>
            </a:extLst>
          </p:cNvPr>
          <p:cNvSpPr txBox="1">
            <a:spLocks/>
          </p:cNvSpPr>
          <p:nvPr/>
        </p:nvSpPr>
        <p:spPr>
          <a:xfrm>
            <a:off x="76199" y="858454"/>
            <a:ext cx="11811001" cy="561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14350" indent="-51435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0" marR="0" lvl="0" indent="-365760" fontAlgn="auto">
              <a:lnSpc>
                <a:spcPct val="120000"/>
              </a:lnSpc>
              <a:spcBef>
                <a:spcPts val="575"/>
              </a:spcBef>
              <a:spcAft>
                <a:spcPts val="0"/>
              </a:spcAft>
              <a:buSzTx/>
              <a:tabLst/>
              <a:defRPr/>
            </a:pPr>
            <a:r>
              <a:rPr lang="en-US" sz="2400" b="1" dirty="0" smtClean="0">
                <a:solidFill>
                  <a:srgbClr val="0070C0"/>
                </a:solidFill>
                <a:cs typeface="Times New Roman"/>
              </a:rPr>
              <a:t>Something </a:t>
            </a:r>
            <a:r>
              <a:rPr lang="en-US" sz="2400" b="1" dirty="0">
                <a:solidFill>
                  <a:srgbClr val="0070C0"/>
                </a:solidFill>
                <a:cs typeface="Times New Roman"/>
              </a:rPr>
              <a:t>You </a:t>
            </a:r>
            <a:r>
              <a:rPr lang="en-US" sz="2400" b="1" dirty="0" smtClean="0">
                <a:solidFill>
                  <a:srgbClr val="0070C0"/>
                </a:solidFill>
                <a:cs typeface="Times New Roman"/>
              </a:rPr>
              <a:t>Exhibit</a:t>
            </a:r>
            <a:endParaRPr lang="en-US" sz="2400" b="1" dirty="0">
              <a:solidFill>
                <a:srgbClr val="0070C0"/>
              </a:solidFill>
              <a:cs typeface="Times New Roman"/>
            </a:endParaRPr>
          </a:p>
          <a:p>
            <a:pPr marL="822960" marR="0" lvl="1" fontAlgn="auto">
              <a:lnSpc>
                <a:spcPct val="120000"/>
              </a:lnSpc>
              <a:spcAft>
                <a:spcPts val="0"/>
              </a:spcAft>
              <a:buSzTx/>
              <a:tabLst/>
              <a:defRPr/>
            </a:pPr>
            <a:r>
              <a:rPr lang="en-US" sz="2200" dirty="0" smtClean="0"/>
              <a:t>Generically</a:t>
            </a:r>
            <a:r>
              <a:rPr lang="en-US" sz="2200" dirty="0"/>
              <a:t>, exhibit refers to something that you show or </a:t>
            </a:r>
            <a:r>
              <a:rPr lang="en-US" sz="2200" dirty="0" smtClean="0"/>
              <a:t>display.</a:t>
            </a:r>
          </a:p>
          <a:p>
            <a:pPr marL="822960" marR="0" lvl="1" fontAlgn="auto">
              <a:lnSpc>
                <a:spcPct val="120000"/>
              </a:lnSpc>
              <a:spcAft>
                <a:spcPts val="0"/>
              </a:spcAft>
              <a:buSzTx/>
              <a:tabLst/>
              <a:defRPr/>
            </a:pPr>
            <a:r>
              <a:rPr lang="en-US" sz="2200" dirty="0" smtClean="0"/>
              <a:t>Within </a:t>
            </a:r>
            <a:r>
              <a:rPr lang="en-US" sz="2200" dirty="0"/>
              <a:t>the context </a:t>
            </a:r>
            <a:r>
              <a:rPr lang="en-US" sz="2200" dirty="0" smtClean="0"/>
              <a:t>of authentication </a:t>
            </a:r>
            <a:r>
              <a:rPr lang="en-US" sz="2200" dirty="0"/>
              <a:t>attributes, a badge worn by an employee is something </a:t>
            </a:r>
            <a:r>
              <a:rPr lang="en-US" sz="2200" dirty="0" smtClean="0"/>
              <a:t>you can </a:t>
            </a:r>
            <a:r>
              <a:rPr lang="en-US" sz="2200" dirty="0"/>
              <a:t>exhibit. </a:t>
            </a:r>
            <a:endParaRPr lang="en-US" sz="2200" dirty="0" smtClean="0"/>
          </a:p>
          <a:p>
            <a:pPr marL="1005840" lvl="1" indent="-182880">
              <a:lnSpc>
                <a:spcPct val="11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en-US" sz="1800" i="1" kern="0" dirty="0">
                <a:solidFill>
                  <a:srgbClr val="00B050"/>
                </a:solidFill>
              </a:rPr>
              <a:t>Common Access Cards (CACs) or Personal Identity Verification (PIV) cards include a picture of users along with personnel information, such as their name, and are worn as a badge when users are walking around the building.</a:t>
            </a:r>
          </a:p>
          <a:p>
            <a:pPr marL="640080" marR="0" lvl="0" indent="-365760" fontAlgn="auto">
              <a:lnSpc>
                <a:spcPct val="120000"/>
              </a:lnSpc>
              <a:spcBef>
                <a:spcPts val="575"/>
              </a:spcBef>
              <a:spcAft>
                <a:spcPts val="0"/>
              </a:spcAft>
              <a:buSzTx/>
              <a:tabLst/>
              <a:defRPr/>
            </a:pPr>
            <a:r>
              <a:rPr lang="en-US" sz="2400" b="1" dirty="0" smtClean="0">
                <a:solidFill>
                  <a:srgbClr val="0070C0"/>
                </a:solidFill>
                <a:cs typeface="Times New Roman"/>
              </a:rPr>
              <a:t>Someone </a:t>
            </a:r>
            <a:r>
              <a:rPr lang="en-US" sz="2400" b="1" dirty="0">
                <a:solidFill>
                  <a:srgbClr val="0070C0"/>
                </a:solidFill>
                <a:cs typeface="Times New Roman"/>
              </a:rPr>
              <a:t>You </a:t>
            </a:r>
            <a:r>
              <a:rPr lang="en-US" sz="2400" b="1" dirty="0" smtClean="0">
                <a:solidFill>
                  <a:srgbClr val="0070C0"/>
                </a:solidFill>
                <a:cs typeface="Times New Roman"/>
              </a:rPr>
              <a:t>Know</a:t>
            </a:r>
            <a:endParaRPr lang="en-US" sz="2400" b="1" dirty="0">
              <a:solidFill>
                <a:srgbClr val="0070C0"/>
              </a:solidFill>
              <a:cs typeface="Times New Roman"/>
            </a:endParaRPr>
          </a:p>
          <a:p>
            <a:pPr marL="822960" marR="0" lvl="1" fontAlgn="auto">
              <a:lnSpc>
                <a:spcPct val="120000"/>
              </a:lnSpc>
              <a:spcAft>
                <a:spcPts val="0"/>
              </a:spcAft>
              <a:buSzTx/>
              <a:tabLst/>
              <a:defRPr/>
            </a:pPr>
            <a:r>
              <a:rPr lang="en-US" sz="2200" dirty="0" smtClean="0"/>
              <a:t>Validated </a:t>
            </a:r>
            <a:r>
              <a:rPr lang="en-US" sz="2200" dirty="0"/>
              <a:t>by another person</a:t>
            </a:r>
          </a:p>
          <a:p>
            <a:pPr marL="1005840" marR="0" lvl="1" indent="-18288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800" i="1" kern="0" dirty="0" smtClean="0">
                <a:solidFill>
                  <a:srgbClr val="00B050"/>
                </a:solidFill>
              </a:rPr>
              <a:t>A </a:t>
            </a:r>
            <a:r>
              <a:rPr lang="en-US" sz="1800" i="1" kern="0" dirty="0">
                <a:solidFill>
                  <a:srgbClr val="00B050"/>
                </a:solidFill>
              </a:rPr>
              <a:t>web of trust is </a:t>
            </a:r>
            <a:r>
              <a:rPr lang="en-US" sz="1800" i="1" kern="0" dirty="0" smtClean="0">
                <a:solidFill>
                  <a:srgbClr val="00B050"/>
                </a:solidFill>
              </a:rPr>
              <a:t>an </a:t>
            </a:r>
            <a:r>
              <a:rPr lang="en-US" sz="1800" i="1" kern="0" dirty="0">
                <a:solidFill>
                  <a:srgbClr val="00B050"/>
                </a:solidFill>
              </a:rPr>
              <a:t>example</a:t>
            </a:r>
          </a:p>
          <a:p>
            <a:pPr marL="1005840" marR="0" lvl="1" indent="-18288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1800" i="1" kern="0" dirty="0">
              <a:solidFill>
                <a:srgbClr val="00B050"/>
              </a:solidFill>
            </a:endParaRPr>
          </a:p>
          <a:p>
            <a:pPr marL="1005840" marR="0" lvl="1" indent="-18288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1800" i="1" kern="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30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6629400"/>
            <a:ext cx="12039600" cy="192024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CCD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title"/>
          </p:nvPr>
        </p:nvSpPr>
        <p:spPr>
          <a:xfrm>
            <a:off x="152400" y="310634"/>
            <a:ext cx="10439400" cy="395420"/>
          </a:xfrm>
          <a:noFill/>
        </p:spPr>
        <p:txBody>
          <a:bodyPr/>
          <a:lstStyle/>
          <a:p>
            <a:r>
              <a:rPr lang="en-US" sz="2400" dirty="0"/>
              <a:t>Factors of Authentication - Authentication Log Files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8" name="object 2"/>
          <p:cNvSpPr/>
          <p:nvPr/>
        </p:nvSpPr>
        <p:spPr>
          <a:xfrm>
            <a:off x="515" y="762000"/>
            <a:ext cx="12192000" cy="66459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 txBox="1">
            <a:spLocks/>
          </p:cNvSpPr>
          <p:nvPr/>
        </p:nvSpPr>
        <p:spPr>
          <a:xfrm>
            <a:off x="76200" y="6654712"/>
            <a:ext cx="120396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250" b="1" i="0">
                <a:solidFill>
                  <a:srgbClr val="003366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000"/>
              <a:t>Dr. M Malook Rind                                                                                                                Information Security</a:t>
            </a:r>
            <a:r>
              <a:rPr lang="en-US" sz="1000" spc="-10" smtClean="0"/>
              <a:t>  </a:t>
            </a:r>
            <a:r>
              <a:rPr lang="en-US" sz="1000" smtClean="0"/>
              <a:t>                                                                                                                                                  Lecture 8          </a:t>
            </a:r>
            <a:endParaRPr lang="en-US" sz="1000"/>
          </a:p>
        </p:txBody>
      </p:sp>
      <p:pic>
        <p:nvPicPr>
          <p:cNvPr id="13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40261"/>
            <a:ext cx="1946564" cy="72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87108A2-FA38-4661-8856-E46F378CBC28}"/>
              </a:ext>
            </a:extLst>
          </p:cNvPr>
          <p:cNvSpPr txBox="1">
            <a:spLocks/>
          </p:cNvSpPr>
          <p:nvPr/>
        </p:nvSpPr>
        <p:spPr>
          <a:xfrm>
            <a:off x="76199" y="858454"/>
            <a:ext cx="11887201" cy="561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14350" indent="-51435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2960" marR="0" lvl="1" algn="just" fontAlgn="auto">
              <a:lnSpc>
                <a:spcPct val="120000"/>
              </a:lnSpc>
              <a:spcAft>
                <a:spcPts val="0"/>
              </a:spcAft>
              <a:buSzTx/>
              <a:tabLst/>
              <a:defRPr/>
            </a:pPr>
            <a:r>
              <a:rPr lang="en-US" sz="2200" dirty="0" smtClean="0"/>
              <a:t>Authentication </a:t>
            </a:r>
            <a:r>
              <a:rPr lang="en-US" sz="2200" dirty="0"/>
              <a:t>log files can track both successful and </a:t>
            </a:r>
            <a:r>
              <a:rPr lang="en-US" sz="2200" dirty="0" smtClean="0"/>
              <a:t>unsuccessful login </a:t>
            </a:r>
            <a:r>
              <a:rPr lang="en-US" sz="2200" dirty="0"/>
              <a:t>attempts</a:t>
            </a:r>
            <a:r>
              <a:rPr lang="en-US" sz="2200" dirty="0" smtClean="0"/>
              <a:t>.</a:t>
            </a:r>
          </a:p>
          <a:p>
            <a:pPr marL="822960" marR="0" lvl="1" algn="just" fontAlgn="auto">
              <a:lnSpc>
                <a:spcPct val="120000"/>
              </a:lnSpc>
              <a:spcAft>
                <a:spcPts val="0"/>
              </a:spcAft>
              <a:buSzTx/>
              <a:tabLst/>
              <a:defRPr/>
            </a:pPr>
            <a:r>
              <a:rPr lang="en-US" sz="2200" dirty="0" smtClean="0"/>
              <a:t>It’s </a:t>
            </a:r>
            <a:r>
              <a:rPr lang="en-US" sz="2200" dirty="0"/>
              <a:t>most important to monitor login activity for </a:t>
            </a:r>
            <a:r>
              <a:rPr lang="en-US" sz="2200" dirty="0" smtClean="0"/>
              <a:t>any privileged </a:t>
            </a:r>
            <a:r>
              <a:rPr lang="en-US" sz="2200" dirty="0"/>
              <a:t>accounts, such as administrators. </a:t>
            </a:r>
            <a:endParaRPr lang="en-US" sz="2200" dirty="0" smtClean="0"/>
          </a:p>
          <a:p>
            <a:pPr marL="822960" marR="0" lvl="1" algn="just" fontAlgn="auto">
              <a:lnSpc>
                <a:spcPct val="120000"/>
              </a:lnSpc>
              <a:spcAft>
                <a:spcPts val="0"/>
              </a:spcAft>
              <a:buSzTx/>
              <a:tabLst/>
              <a:defRPr/>
            </a:pPr>
            <a:r>
              <a:rPr lang="en-US" sz="2200" dirty="0" smtClean="0"/>
              <a:t>Entries </a:t>
            </a:r>
            <a:r>
              <a:rPr lang="en-US" sz="2200" dirty="0"/>
              <a:t>from authentication logs </a:t>
            </a:r>
            <a:r>
              <a:rPr lang="en-US" sz="2200" dirty="0" smtClean="0"/>
              <a:t>can be sent to </a:t>
            </a:r>
            <a:r>
              <a:rPr lang="en-US" sz="2200" dirty="0" smtClean="0"/>
              <a:t>a </a:t>
            </a:r>
            <a:r>
              <a:rPr lang="en-US" sz="2200" dirty="0"/>
              <a:t>SIEM system for analysis </a:t>
            </a:r>
            <a:r>
              <a:rPr lang="en-US" sz="2200" dirty="0" smtClean="0"/>
              <a:t>and notification </a:t>
            </a:r>
            <a:r>
              <a:rPr lang="en-US" sz="2200" dirty="0"/>
              <a:t>of suspicious events.</a:t>
            </a:r>
            <a:endParaRPr lang="en-US" sz="2200" dirty="0" smtClean="0"/>
          </a:p>
          <a:p>
            <a:pPr marL="822960" marR="0" lvl="1" algn="just" fontAlgn="auto">
              <a:lnSpc>
                <a:spcPct val="120000"/>
              </a:lnSpc>
              <a:spcAft>
                <a:spcPts val="0"/>
              </a:spcAft>
              <a:buSzTx/>
              <a:tabLst/>
              <a:defRPr/>
            </a:pPr>
            <a:r>
              <a:rPr lang="en-US" sz="2200" dirty="0"/>
              <a:t>L</a:t>
            </a:r>
            <a:r>
              <a:rPr lang="en-US" sz="2200" dirty="0" smtClean="0"/>
              <a:t>og </a:t>
            </a:r>
            <a:r>
              <a:rPr lang="en-US" sz="2200" dirty="0"/>
              <a:t>entries help administrators </a:t>
            </a:r>
            <a:r>
              <a:rPr lang="en-US" sz="2200" dirty="0" smtClean="0"/>
              <a:t>determine what </a:t>
            </a:r>
            <a:r>
              <a:rPr lang="en-US" sz="2200" dirty="0"/>
              <a:t>happened, when it happened, where </a:t>
            </a:r>
            <a:r>
              <a:rPr lang="en-US" sz="2200" dirty="0" smtClean="0"/>
              <a:t>it happened</a:t>
            </a:r>
            <a:r>
              <a:rPr lang="en-US" sz="2200" dirty="0"/>
              <a:t>, and who or what </a:t>
            </a:r>
            <a:r>
              <a:rPr lang="en-US" sz="2200" dirty="0" smtClean="0"/>
              <a:t>did it</a:t>
            </a:r>
            <a:r>
              <a:rPr lang="en-US" sz="2200" dirty="0"/>
              <a:t>. For authentication log entries:</a:t>
            </a:r>
          </a:p>
          <a:p>
            <a:pPr marL="1005840" lvl="1" indent="-182880" algn="just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en-US" sz="1800" i="1" kern="0" dirty="0" smtClean="0">
                <a:solidFill>
                  <a:srgbClr val="00B050"/>
                </a:solidFill>
              </a:rPr>
              <a:t>What </a:t>
            </a:r>
            <a:r>
              <a:rPr lang="en-US" sz="1800" i="1" kern="0" dirty="0">
                <a:solidFill>
                  <a:srgbClr val="00B050"/>
                </a:solidFill>
              </a:rPr>
              <a:t>happened is either a login success or failure</a:t>
            </a:r>
          </a:p>
          <a:p>
            <a:pPr marL="1005840" lvl="1" indent="-182880" algn="just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en-US" sz="1800" i="1" kern="0" dirty="0">
                <a:solidFill>
                  <a:srgbClr val="00B050"/>
                </a:solidFill>
              </a:rPr>
              <a:t>When it happened is determined by the time and date stamps</a:t>
            </a:r>
          </a:p>
          <a:p>
            <a:pPr marL="1005840" lvl="1" indent="-182880" algn="just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en-US" sz="1800" i="1" kern="0" dirty="0">
                <a:solidFill>
                  <a:srgbClr val="00B050"/>
                </a:solidFill>
              </a:rPr>
              <a:t>Where it happened is typically an IP address or computer name</a:t>
            </a:r>
          </a:p>
          <a:p>
            <a:pPr marL="1005840" lvl="1" indent="-182880" algn="just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en-US" sz="1800" i="1" kern="0" dirty="0">
                <a:solidFill>
                  <a:srgbClr val="00B050"/>
                </a:solidFill>
              </a:rPr>
              <a:t>Who or what did it refers to the user account</a:t>
            </a:r>
          </a:p>
        </p:txBody>
      </p:sp>
    </p:spTree>
    <p:extLst>
      <p:ext uri="{BB962C8B-B14F-4D97-AF65-F5344CB8AC3E}">
        <p14:creationId xmlns:p14="http://schemas.microsoft.com/office/powerpoint/2010/main" val="329465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6629400"/>
            <a:ext cx="12039600" cy="192024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CCD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title"/>
          </p:nvPr>
        </p:nvSpPr>
        <p:spPr>
          <a:xfrm>
            <a:off x="152400" y="310634"/>
            <a:ext cx="9906000" cy="369332"/>
          </a:xfrm>
          <a:noFill/>
        </p:spPr>
        <p:txBody>
          <a:bodyPr/>
          <a:lstStyle/>
          <a:p>
            <a:r>
              <a:rPr lang="en-US" sz="2400"/>
              <a:t>Managing Accounts</a:t>
            </a:r>
          </a:p>
        </p:txBody>
      </p:sp>
      <p:sp>
        <p:nvSpPr>
          <p:cNvPr id="8" name="object 2"/>
          <p:cNvSpPr/>
          <p:nvPr/>
        </p:nvSpPr>
        <p:spPr>
          <a:xfrm>
            <a:off x="515" y="762000"/>
            <a:ext cx="12192000" cy="66459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 txBox="1">
            <a:spLocks/>
          </p:cNvSpPr>
          <p:nvPr/>
        </p:nvSpPr>
        <p:spPr>
          <a:xfrm>
            <a:off x="76200" y="6654712"/>
            <a:ext cx="120396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250" b="1" i="0">
                <a:solidFill>
                  <a:srgbClr val="003366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000"/>
              <a:t>Dr. M Malook Rind                                                                                                                Information Security</a:t>
            </a:r>
            <a:r>
              <a:rPr lang="en-US" sz="1000" spc="-10" smtClean="0"/>
              <a:t>  </a:t>
            </a:r>
            <a:r>
              <a:rPr lang="en-US" sz="1000" smtClean="0"/>
              <a:t>                                                                                                                                                  Lecture 8          </a:t>
            </a:r>
            <a:endParaRPr lang="en-US" sz="1000"/>
          </a:p>
        </p:txBody>
      </p:sp>
      <p:pic>
        <p:nvPicPr>
          <p:cNvPr id="13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40261"/>
            <a:ext cx="1946564" cy="72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157976" y="910492"/>
            <a:ext cx="11957824" cy="557041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514350" indent="-51435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indent="-182880" algn="just">
              <a:lnSpc>
                <a:spcPct val="120000"/>
              </a:lnSpc>
              <a:spcBef>
                <a:spcPts val="575"/>
              </a:spcBef>
              <a:buClrTx/>
              <a:buFontTx/>
              <a:buChar char="-"/>
              <a:defRPr/>
            </a:pPr>
            <a:r>
              <a:rPr lang="en-US" sz="6800" kern="0" dirty="0">
                <a:solidFill>
                  <a:prstClr val="black"/>
                </a:solidFill>
                <a:cs typeface="Times New Roman"/>
              </a:rPr>
              <a:t>Account management is concerned with the creation, management, disablement, and termination of accounts. </a:t>
            </a:r>
            <a:endParaRPr lang="en-US" sz="6800" kern="0" dirty="0" smtClean="0">
              <a:solidFill>
                <a:prstClr val="black"/>
              </a:solidFill>
              <a:cs typeface="Times New Roman"/>
            </a:endParaRPr>
          </a:p>
          <a:p>
            <a:pPr marL="182880" indent="-182880" algn="just">
              <a:lnSpc>
                <a:spcPct val="120000"/>
              </a:lnSpc>
              <a:spcBef>
                <a:spcPts val="575"/>
              </a:spcBef>
              <a:buClrTx/>
              <a:buFontTx/>
              <a:buChar char="-"/>
              <a:defRPr/>
            </a:pPr>
            <a:r>
              <a:rPr lang="en-US" sz="6800" kern="0" dirty="0" smtClean="0">
                <a:solidFill>
                  <a:prstClr val="black"/>
                </a:solidFill>
                <a:cs typeface="Times New Roman"/>
              </a:rPr>
              <a:t>When </a:t>
            </a:r>
            <a:r>
              <a:rPr lang="en-US" sz="6800" kern="0" dirty="0">
                <a:solidFill>
                  <a:prstClr val="black"/>
                </a:solidFill>
                <a:cs typeface="Times New Roman"/>
              </a:rPr>
              <a:t>the account is active, access control methods are used to control what the user can do. </a:t>
            </a:r>
            <a:endParaRPr lang="en-US" sz="6800" kern="0" dirty="0" smtClean="0">
              <a:solidFill>
                <a:prstClr val="black"/>
              </a:solidFill>
              <a:cs typeface="Times New Roman"/>
            </a:endParaRPr>
          </a:p>
          <a:p>
            <a:pPr marL="182880" indent="-182880" algn="just">
              <a:lnSpc>
                <a:spcPct val="120000"/>
              </a:lnSpc>
              <a:spcBef>
                <a:spcPts val="575"/>
              </a:spcBef>
              <a:buClrTx/>
              <a:buFontTx/>
              <a:buChar char="-"/>
              <a:defRPr/>
            </a:pPr>
            <a:r>
              <a:rPr lang="en-US" sz="6800" kern="0" dirty="0" smtClean="0">
                <a:solidFill>
                  <a:prstClr val="black"/>
                </a:solidFill>
                <a:cs typeface="Times New Roman"/>
              </a:rPr>
              <a:t>Additionally</a:t>
            </a:r>
            <a:r>
              <a:rPr lang="en-US" sz="6800" kern="0" dirty="0">
                <a:solidFill>
                  <a:prstClr val="black"/>
                </a:solidFill>
                <a:cs typeface="Times New Roman"/>
              </a:rPr>
              <a:t>, administrators use access controls to control when, where, and how users can log on. </a:t>
            </a:r>
            <a:endParaRPr lang="en-US" sz="6800" kern="0" dirty="0" smtClean="0">
              <a:solidFill>
                <a:prstClr val="black"/>
              </a:solidFill>
              <a:cs typeface="Times New Roman"/>
            </a:endParaRPr>
          </a:p>
          <a:p>
            <a:pPr marL="182880" indent="-182880" algn="just">
              <a:lnSpc>
                <a:spcPct val="120000"/>
              </a:lnSpc>
              <a:spcBef>
                <a:spcPts val="575"/>
              </a:spcBef>
              <a:buClrTx/>
              <a:buFontTx/>
              <a:buChar char="-"/>
              <a:defRPr/>
            </a:pPr>
            <a:r>
              <a:rPr lang="en-US" sz="6800" kern="0" dirty="0">
                <a:solidFill>
                  <a:prstClr val="black"/>
                </a:solidFill>
                <a:cs typeface="Times New Roman"/>
              </a:rPr>
              <a:t>C</a:t>
            </a:r>
            <a:r>
              <a:rPr lang="en-US" sz="6800" kern="0" dirty="0" smtClean="0">
                <a:solidFill>
                  <a:prstClr val="black"/>
                </a:solidFill>
                <a:cs typeface="Times New Roman"/>
              </a:rPr>
              <a:t>ommon </a:t>
            </a:r>
            <a:r>
              <a:rPr lang="en-US" sz="6800" kern="0" dirty="0" smtClean="0">
                <a:solidFill>
                  <a:prstClr val="black"/>
                </a:solidFill>
                <a:cs typeface="Times New Roman"/>
              </a:rPr>
              <a:t>account management practices include:  </a:t>
            </a:r>
            <a:endParaRPr lang="en-US" sz="6800" kern="0" dirty="0">
              <a:solidFill>
                <a:prstClr val="black"/>
              </a:solidFill>
              <a:cs typeface="Times New Roman"/>
            </a:endParaRPr>
          </a:p>
          <a:p>
            <a:pPr marL="457200" indent="-274320">
              <a:lnSpc>
                <a:spcPct val="140000"/>
              </a:lnSpc>
              <a:spcBef>
                <a:spcPts val="575"/>
              </a:spcBef>
              <a:defRPr/>
            </a:pPr>
            <a:r>
              <a:rPr lang="en-US" sz="7400" b="1" dirty="0">
                <a:solidFill>
                  <a:srgbClr val="0070C0"/>
                </a:solidFill>
                <a:cs typeface="Times New Roman"/>
              </a:rPr>
              <a:t>Credential Policies and Account </a:t>
            </a:r>
            <a:r>
              <a:rPr lang="en-US" sz="7400" b="1" dirty="0" smtClean="0">
                <a:solidFill>
                  <a:srgbClr val="0070C0"/>
                </a:solidFill>
                <a:cs typeface="Times New Roman"/>
              </a:rPr>
              <a:t>Types </a:t>
            </a:r>
            <a:endParaRPr lang="en-US" sz="7400" b="1" dirty="0">
              <a:solidFill>
                <a:srgbClr val="0070C0"/>
              </a:solidFill>
              <a:cs typeface="Times New Roman"/>
            </a:endParaRPr>
          </a:p>
          <a:p>
            <a:pPr marL="548640" lvl="1" indent="-182880">
              <a:lnSpc>
                <a:spcPct val="140000"/>
              </a:lnSpc>
              <a:defRPr/>
            </a:pPr>
            <a:r>
              <a:rPr lang="en-US" sz="5500" dirty="0" smtClean="0"/>
              <a:t>Credential </a:t>
            </a:r>
            <a:r>
              <a:rPr lang="en-US" sz="5500" dirty="0"/>
              <a:t>policies define </a:t>
            </a:r>
            <a:r>
              <a:rPr lang="en-US" sz="5500" i="1" dirty="0">
                <a:solidFill>
                  <a:srgbClr val="FF0000"/>
                </a:solidFill>
              </a:rPr>
              <a:t>login policies </a:t>
            </a:r>
            <a:r>
              <a:rPr lang="en-US" sz="5500" dirty="0"/>
              <a:t>for different </a:t>
            </a:r>
            <a:r>
              <a:rPr lang="en-US" sz="5500" dirty="0" smtClean="0"/>
              <a:t>personnel, devices</a:t>
            </a:r>
            <a:r>
              <a:rPr lang="en-US" sz="5500" dirty="0"/>
              <a:t>, and accounts. </a:t>
            </a:r>
            <a:endParaRPr lang="en-US" sz="5500" dirty="0" smtClean="0"/>
          </a:p>
          <a:p>
            <a:pPr marL="548640" lvl="1" indent="-182880">
              <a:lnSpc>
                <a:spcPct val="140000"/>
              </a:lnSpc>
              <a:defRPr/>
            </a:pPr>
            <a:r>
              <a:rPr lang="en-US" sz="5500" dirty="0" smtClean="0"/>
              <a:t>This </a:t>
            </a:r>
            <a:r>
              <a:rPr lang="en-US" sz="5500" dirty="0"/>
              <a:t>includes items in the something you </a:t>
            </a:r>
            <a:r>
              <a:rPr lang="en-US" sz="5500" dirty="0" smtClean="0"/>
              <a:t>know factor </a:t>
            </a:r>
            <a:r>
              <a:rPr lang="en-US" sz="5500" dirty="0"/>
              <a:t>(such as passwords) or any other factor or combination of factors. </a:t>
            </a:r>
            <a:endParaRPr lang="en-US" sz="5500" dirty="0" smtClean="0"/>
          </a:p>
          <a:p>
            <a:pPr marL="548640" lvl="1" indent="-182880">
              <a:lnSpc>
                <a:spcPct val="140000"/>
              </a:lnSpc>
              <a:defRPr/>
            </a:pPr>
            <a:r>
              <a:rPr lang="en-US" sz="5500" dirty="0" smtClean="0"/>
              <a:t>It’s common </a:t>
            </a:r>
            <a:r>
              <a:rPr lang="en-US" sz="5500" dirty="0"/>
              <a:t>for an organization to apply credential policies differently </a:t>
            </a:r>
            <a:r>
              <a:rPr lang="en-US" sz="5500" dirty="0" smtClean="0"/>
              <a:t>to different </a:t>
            </a:r>
            <a:r>
              <a:rPr lang="en-US" sz="5500" dirty="0"/>
              <a:t>types of accounts</a:t>
            </a:r>
            <a:r>
              <a:rPr lang="en-US" sz="4500" dirty="0"/>
              <a:t>.</a:t>
            </a:r>
          </a:p>
          <a:p>
            <a:pPr marL="640080" lvl="1" indent="-182880">
              <a:lnSpc>
                <a:spcPct val="13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en-US" sz="4900" b="1" i="1" kern="0" dirty="0" smtClean="0">
                <a:solidFill>
                  <a:srgbClr val="00B050"/>
                </a:solidFill>
              </a:rPr>
              <a:t>Personnel </a:t>
            </a:r>
            <a:r>
              <a:rPr lang="en-US" sz="4900" b="1" i="1" kern="0" dirty="0">
                <a:solidFill>
                  <a:srgbClr val="00B050"/>
                </a:solidFill>
              </a:rPr>
              <a:t>or end-user accounts</a:t>
            </a:r>
            <a:r>
              <a:rPr lang="en-US" sz="4900" i="1" kern="0" dirty="0" smtClean="0">
                <a:solidFill>
                  <a:srgbClr val="00B050"/>
                </a:solidFill>
              </a:rPr>
              <a:t>: creating these </a:t>
            </a:r>
            <a:r>
              <a:rPr lang="en-US" sz="4900" i="1" kern="0" dirty="0">
                <a:solidFill>
                  <a:srgbClr val="00B050"/>
                </a:solidFill>
              </a:rPr>
              <a:t>accounts and </a:t>
            </a:r>
            <a:r>
              <a:rPr lang="en-US" sz="4900" i="1" kern="0" dirty="0" smtClean="0">
                <a:solidFill>
                  <a:srgbClr val="00B050"/>
                </a:solidFill>
              </a:rPr>
              <a:t>assigning appropriate </a:t>
            </a:r>
            <a:r>
              <a:rPr lang="en-US" sz="4900" i="1" kern="0" dirty="0">
                <a:solidFill>
                  <a:srgbClr val="00B050"/>
                </a:solidFill>
              </a:rPr>
              <a:t>privileges based on the user’s job responsibilities</a:t>
            </a:r>
          </a:p>
          <a:p>
            <a:pPr marL="640080" lvl="1" indent="-182880">
              <a:lnSpc>
                <a:spcPct val="13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en-US" sz="4900" b="1" i="1" kern="0" dirty="0">
                <a:solidFill>
                  <a:srgbClr val="00B050"/>
                </a:solidFill>
              </a:rPr>
              <a:t>Administrator and root accounts</a:t>
            </a:r>
            <a:r>
              <a:rPr lang="en-US" sz="4900" i="1" kern="0" dirty="0" smtClean="0">
                <a:solidFill>
                  <a:srgbClr val="00B050"/>
                </a:solidFill>
              </a:rPr>
              <a:t>: are </a:t>
            </a:r>
            <a:r>
              <a:rPr lang="en-US" sz="4900" i="1" kern="0" dirty="0">
                <a:solidFill>
                  <a:srgbClr val="00B050"/>
                </a:solidFill>
              </a:rPr>
              <a:t>privileged accounts that have additional rights </a:t>
            </a:r>
            <a:r>
              <a:rPr lang="en-US" sz="4900" i="1" kern="0" dirty="0" smtClean="0">
                <a:solidFill>
                  <a:srgbClr val="00B050"/>
                </a:solidFill>
              </a:rPr>
              <a:t>and privileges </a:t>
            </a:r>
            <a:r>
              <a:rPr lang="en-US" sz="4900" i="1" kern="0" dirty="0">
                <a:solidFill>
                  <a:srgbClr val="00B050"/>
                </a:solidFill>
              </a:rPr>
              <a:t>beyond </a:t>
            </a:r>
            <a:r>
              <a:rPr lang="en-US" sz="4900" i="1" kern="0" dirty="0" smtClean="0">
                <a:solidFill>
                  <a:srgbClr val="00B050"/>
                </a:solidFill>
              </a:rPr>
              <a:t>a </a:t>
            </a:r>
            <a:r>
              <a:rPr lang="en-US" sz="4900" i="1" kern="0" dirty="0">
                <a:solidFill>
                  <a:srgbClr val="00B050"/>
                </a:solidFill>
              </a:rPr>
              <a:t>regular user </a:t>
            </a:r>
            <a:r>
              <a:rPr lang="en-US" sz="4900" i="1" kern="0" dirty="0" smtClean="0">
                <a:solidFill>
                  <a:srgbClr val="00B050"/>
                </a:solidFill>
              </a:rPr>
              <a:t>has.</a:t>
            </a:r>
            <a:endParaRPr lang="en-US" sz="4900" i="1" kern="0" dirty="0">
              <a:solidFill>
                <a:srgbClr val="00B050"/>
              </a:solidFill>
            </a:endParaRPr>
          </a:p>
          <a:p>
            <a:pPr marL="640080" lvl="1" indent="-182880">
              <a:lnSpc>
                <a:spcPct val="13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en-US" sz="4900" b="1" i="1" kern="0" dirty="0">
                <a:solidFill>
                  <a:srgbClr val="00B050"/>
                </a:solidFill>
              </a:rPr>
              <a:t>Service accounts</a:t>
            </a:r>
            <a:r>
              <a:rPr lang="en-US" sz="4900" i="1" kern="0" dirty="0" smtClean="0">
                <a:solidFill>
                  <a:srgbClr val="00B050"/>
                </a:solidFill>
              </a:rPr>
              <a:t>: like </a:t>
            </a:r>
            <a:r>
              <a:rPr lang="en-US" sz="4900" i="1" kern="0" dirty="0">
                <a:solidFill>
                  <a:srgbClr val="00B050"/>
                </a:solidFill>
              </a:rPr>
              <a:t>a regular end-user account, </a:t>
            </a:r>
            <a:r>
              <a:rPr lang="en-US" sz="4900" i="1" kern="0" dirty="0" smtClean="0">
                <a:solidFill>
                  <a:srgbClr val="00B050"/>
                </a:solidFill>
              </a:rPr>
              <a:t>but it’s </a:t>
            </a:r>
            <a:r>
              <a:rPr lang="en-US" sz="4900" i="1" kern="0" dirty="0">
                <a:solidFill>
                  <a:srgbClr val="00B050"/>
                </a:solidFill>
              </a:rPr>
              <a:t>used by the service or application, not an end user</a:t>
            </a:r>
          </a:p>
          <a:p>
            <a:pPr marL="640080" lvl="1" indent="-182880">
              <a:lnSpc>
                <a:spcPct val="13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en-US" sz="4900" b="1" i="1" kern="0" dirty="0">
                <a:solidFill>
                  <a:srgbClr val="00B050"/>
                </a:solidFill>
              </a:rPr>
              <a:t>Device accounts</a:t>
            </a:r>
            <a:r>
              <a:rPr lang="en-US" sz="4900" b="1" i="1" kern="0" dirty="0" smtClean="0">
                <a:solidFill>
                  <a:srgbClr val="00B050"/>
                </a:solidFill>
              </a:rPr>
              <a:t>: </a:t>
            </a:r>
            <a:r>
              <a:rPr lang="en-US" sz="4900" i="1" kern="0" dirty="0" smtClean="0">
                <a:solidFill>
                  <a:srgbClr val="00B050"/>
                </a:solidFill>
              </a:rPr>
              <a:t>Computers </a:t>
            </a:r>
            <a:r>
              <a:rPr lang="en-US" sz="4900" i="1" kern="0" dirty="0">
                <a:solidFill>
                  <a:srgbClr val="00B050"/>
                </a:solidFill>
              </a:rPr>
              <a:t>and other devices also have accounts, only allows users to log on </a:t>
            </a:r>
            <a:r>
              <a:rPr lang="en-US" sz="4900" i="1" kern="0" dirty="0" smtClean="0">
                <a:solidFill>
                  <a:srgbClr val="00B050"/>
                </a:solidFill>
              </a:rPr>
              <a:t>to computers </a:t>
            </a:r>
            <a:r>
              <a:rPr lang="en-US" sz="4900" i="1" kern="0" dirty="0">
                <a:solidFill>
                  <a:srgbClr val="00B050"/>
                </a:solidFill>
              </a:rPr>
              <a:t>joined to the domain</a:t>
            </a:r>
          </a:p>
          <a:p>
            <a:pPr marL="640080" lvl="1" indent="-182880">
              <a:lnSpc>
                <a:spcPct val="13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en-US" sz="4900" b="1" i="1" kern="0" dirty="0">
                <a:solidFill>
                  <a:srgbClr val="00B050"/>
                </a:solidFill>
              </a:rPr>
              <a:t>Third-party accounts</a:t>
            </a:r>
            <a:r>
              <a:rPr lang="en-US" sz="4900" i="1" kern="0" dirty="0">
                <a:solidFill>
                  <a:srgbClr val="00B050"/>
                </a:solidFill>
              </a:rPr>
              <a:t>: are accounts </a:t>
            </a:r>
            <a:r>
              <a:rPr lang="en-US" sz="4900" i="1" kern="0" dirty="0" smtClean="0">
                <a:solidFill>
                  <a:srgbClr val="00B050"/>
                </a:solidFill>
              </a:rPr>
              <a:t>from external </a:t>
            </a:r>
            <a:r>
              <a:rPr lang="en-US" sz="4900" i="1" kern="0" dirty="0">
                <a:solidFill>
                  <a:srgbClr val="00B050"/>
                </a:solidFill>
              </a:rPr>
              <a:t>entities that have access to a network.</a:t>
            </a:r>
          </a:p>
          <a:p>
            <a:pPr marL="640080" lvl="1" indent="-182880">
              <a:lnSpc>
                <a:spcPct val="13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en-US" sz="4900" b="1" i="1" kern="0" dirty="0">
                <a:solidFill>
                  <a:srgbClr val="00B050"/>
                </a:solidFill>
              </a:rPr>
              <a:t>Guest accounts: </a:t>
            </a:r>
            <a:r>
              <a:rPr lang="en-US" sz="4900" i="1" kern="0" dirty="0">
                <a:solidFill>
                  <a:srgbClr val="00B050"/>
                </a:solidFill>
              </a:rPr>
              <a:t>are useful if you want to grant someone </a:t>
            </a:r>
            <a:r>
              <a:rPr lang="en-US" sz="4900" i="1" kern="0" dirty="0" smtClean="0">
                <a:solidFill>
                  <a:srgbClr val="00B050"/>
                </a:solidFill>
              </a:rPr>
              <a:t>limited access </a:t>
            </a:r>
            <a:r>
              <a:rPr lang="en-US" sz="4900" i="1" kern="0" dirty="0">
                <a:solidFill>
                  <a:srgbClr val="00B050"/>
                </a:solidFill>
              </a:rPr>
              <a:t>to a computer or network without creating a </a:t>
            </a:r>
            <a:r>
              <a:rPr lang="en-US" sz="4900" i="1" kern="0" dirty="0" smtClean="0">
                <a:solidFill>
                  <a:srgbClr val="00B050"/>
                </a:solidFill>
              </a:rPr>
              <a:t>new account</a:t>
            </a:r>
            <a:endParaRPr lang="en-US" sz="4900" i="1" kern="0" dirty="0">
              <a:solidFill>
                <a:srgbClr val="00B050"/>
              </a:solidFill>
            </a:endParaRPr>
          </a:p>
          <a:p>
            <a:pPr marL="640080" lvl="1" indent="-182880">
              <a:lnSpc>
                <a:spcPct val="13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en-US" sz="4900" b="1" i="1" kern="0" dirty="0">
                <a:solidFill>
                  <a:srgbClr val="00B050"/>
                </a:solidFill>
              </a:rPr>
              <a:t>Shared and generic: </a:t>
            </a:r>
            <a:r>
              <a:rPr lang="en-US" sz="4900" i="1" kern="0" dirty="0">
                <a:solidFill>
                  <a:srgbClr val="00B050"/>
                </a:solidFill>
              </a:rPr>
              <a:t>An organization </a:t>
            </a:r>
            <a:r>
              <a:rPr lang="en-US" sz="4900" i="1" kern="0" dirty="0" smtClean="0">
                <a:solidFill>
                  <a:srgbClr val="00B050"/>
                </a:solidFill>
              </a:rPr>
              <a:t>can create </a:t>
            </a:r>
            <a:r>
              <a:rPr lang="en-US" sz="4900" i="1" kern="0" dirty="0">
                <a:solidFill>
                  <a:srgbClr val="00B050"/>
                </a:solidFill>
              </a:rPr>
              <a:t>a regular user account that temporary workers will share</a:t>
            </a:r>
          </a:p>
        </p:txBody>
      </p:sp>
    </p:spTree>
    <p:extLst>
      <p:ext uri="{BB962C8B-B14F-4D97-AF65-F5344CB8AC3E}">
        <p14:creationId xmlns:p14="http://schemas.microsoft.com/office/powerpoint/2010/main" val="279875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6629400"/>
            <a:ext cx="12039600" cy="192024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CCD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title"/>
          </p:nvPr>
        </p:nvSpPr>
        <p:spPr>
          <a:xfrm>
            <a:off x="152400" y="310634"/>
            <a:ext cx="9906000" cy="369332"/>
          </a:xfrm>
          <a:noFill/>
        </p:spPr>
        <p:txBody>
          <a:bodyPr/>
          <a:lstStyle/>
          <a:p>
            <a:r>
              <a:rPr lang="en-US" sz="2400"/>
              <a:t>Managing Accounts</a:t>
            </a:r>
          </a:p>
        </p:txBody>
      </p:sp>
      <p:sp>
        <p:nvSpPr>
          <p:cNvPr id="8" name="object 2"/>
          <p:cNvSpPr/>
          <p:nvPr/>
        </p:nvSpPr>
        <p:spPr>
          <a:xfrm>
            <a:off x="515" y="762000"/>
            <a:ext cx="12192000" cy="66459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 txBox="1">
            <a:spLocks/>
          </p:cNvSpPr>
          <p:nvPr/>
        </p:nvSpPr>
        <p:spPr>
          <a:xfrm>
            <a:off x="76200" y="6654712"/>
            <a:ext cx="120396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250" b="1" i="0">
                <a:solidFill>
                  <a:srgbClr val="003366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000"/>
              <a:t>Dr. M Malook Rind                                                                                                                Information Security</a:t>
            </a:r>
            <a:r>
              <a:rPr lang="en-US" sz="1000" spc="-10" smtClean="0"/>
              <a:t>  </a:t>
            </a:r>
            <a:r>
              <a:rPr lang="en-US" sz="1000" smtClean="0"/>
              <a:t>                                                                                                                                                  Lecture 8          </a:t>
            </a:r>
            <a:endParaRPr lang="en-US" sz="1000"/>
          </a:p>
        </p:txBody>
      </p:sp>
      <p:pic>
        <p:nvPicPr>
          <p:cNvPr id="13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40261"/>
            <a:ext cx="1946564" cy="72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76200" y="838200"/>
            <a:ext cx="11957824" cy="5718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14350" indent="-51435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274320">
              <a:lnSpc>
                <a:spcPct val="120000"/>
              </a:lnSpc>
              <a:spcBef>
                <a:spcPts val="575"/>
              </a:spcBef>
              <a:defRPr/>
            </a:pPr>
            <a:r>
              <a:rPr lang="en-US" sz="2400" b="1" dirty="0">
                <a:solidFill>
                  <a:srgbClr val="0070C0"/>
                </a:solidFill>
                <a:cs typeface="Times New Roman"/>
              </a:rPr>
              <a:t>Privileged Access Management</a:t>
            </a:r>
          </a:p>
          <a:p>
            <a:pPr marL="548640" lvl="1" indent="-182880">
              <a:spcBef>
                <a:spcPts val="0"/>
              </a:spcBef>
              <a:defRPr/>
            </a:pPr>
            <a:r>
              <a:rPr lang="en-US" sz="2000" dirty="0" smtClean="0"/>
              <a:t>allows </a:t>
            </a:r>
            <a:r>
              <a:rPr lang="en-US" sz="2000" dirty="0"/>
              <a:t>an organization to apply more </a:t>
            </a:r>
            <a:r>
              <a:rPr lang="en-US" sz="2000" dirty="0" smtClean="0"/>
              <a:t>stringent security </a:t>
            </a:r>
            <a:r>
              <a:rPr lang="en-US" sz="2000" dirty="0"/>
              <a:t>controls over accounts with elevated privileges, </a:t>
            </a:r>
            <a:r>
              <a:rPr lang="en-US" sz="2000" dirty="0" smtClean="0"/>
              <a:t>such as administrator </a:t>
            </a:r>
            <a:r>
              <a:rPr lang="en-US" sz="2000" dirty="0"/>
              <a:t>or root-level </a:t>
            </a:r>
            <a:r>
              <a:rPr lang="en-US" sz="2000" dirty="0" smtClean="0"/>
              <a:t>accounts </a:t>
            </a:r>
            <a:endParaRPr lang="en-US" sz="2000" dirty="0"/>
          </a:p>
          <a:p>
            <a:pPr marL="640080" lvl="1" indent="-182880">
              <a:lnSpc>
                <a:spcPct val="13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en-US" sz="1800" i="1" kern="0" dirty="0" smtClean="0">
                <a:solidFill>
                  <a:srgbClr val="00B050"/>
                </a:solidFill>
              </a:rPr>
              <a:t>implements </a:t>
            </a:r>
            <a:r>
              <a:rPr lang="en-US" sz="1800" i="1" kern="0" dirty="0">
                <a:solidFill>
                  <a:srgbClr val="00B050"/>
                </a:solidFill>
              </a:rPr>
              <a:t>the concept of just-in-time administration. </a:t>
            </a:r>
            <a:endParaRPr lang="en-US" sz="1800" i="1" kern="0" dirty="0" smtClean="0">
              <a:solidFill>
                <a:srgbClr val="00B050"/>
              </a:solidFill>
            </a:endParaRPr>
          </a:p>
          <a:p>
            <a:pPr marL="640080" lvl="1" indent="-182880">
              <a:lnSpc>
                <a:spcPct val="13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en-US" sz="1800" i="1" kern="0" dirty="0" smtClean="0">
                <a:solidFill>
                  <a:srgbClr val="00B050"/>
                </a:solidFill>
              </a:rPr>
              <a:t>PAM system </a:t>
            </a:r>
            <a:r>
              <a:rPr lang="en-US" sz="1800" i="1" kern="0" dirty="0">
                <a:solidFill>
                  <a:srgbClr val="00B050"/>
                </a:solidFill>
              </a:rPr>
              <a:t>grants the </a:t>
            </a:r>
            <a:r>
              <a:rPr lang="en-US" sz="1800" i="1" kern="0" dirty="0" smtClean="0">
                <a:solidFill>
                  <a:srgbClr val="00B050"/>
                </a:solidFill>
              </a:rPr>
              <a:t>add </a:t>
            </a:r>
            <a:r>
              <a:rPr lang="en-US" sz="1800" i="1" kern="0" dirty="0">
                <a:solidFill>
                  <a:srgbClr val="00B050"/>
                </a:solidFill>
              </a:rPr>
              <a:t>the account to a group </a:t>
            </a:r>
            <a:r>
              <a:rPr lang="en-US" sz="1800" i="1" kern="0" dirty="0" smtClean="0">
                <a:solidFill>
                  <a:srgbClr val="00B050"/>
                </a:solidFill>
              </a:rPr>
              <a:t>with elevated privileges for a pre-set </a:t>
            </a:r>
            <a:r>
              <a:rPr lang="en-US" sz="1800" i="1" kern="0" dirty="0">
                <a:solidFill>
                  <a:srgbClr val="00B050"/>
                </a:solidFill>
              </a:rPr>
              <a:t>time (such as 15 minutes), </a:t>
            </a:r>
            <a:r>
              <a:rPr lang="en-US" sz="1800" i="1" kern="0" dirty="0" smtClean="0">
                <a:solidFill>
                  <a:srgbClr val="00B050"/>
                </a:solidFill>
              </a:rPr>
              <a:t>and is </a:t>
            </a:r>
            <a:r>
              <a:rPr lang="en-US" sz="1800" i="1" kern="0" dirty="0">
                <a:solidFill>
                  <a:srgbClr val="00B050"/>
                </a:solidFill>
              </a:rPr>
              <a:t>automatically removed from the group, revoking the </a:t>
            </a:r>
            <a:r>
              <a:rPr lang="en-US" sz="1800" i="1" kern="0" dirty="0" smtClean="0">
                <a:solidFill>
                  <a:srgbClr val="00B050"/>
                </a:solidFill>
              </a:rPr>
              <a:t>privileges.</a:t>
            </a:r>
          </a:p>
          <a:p>
            <a:pPr marL="640080" lvl="1" indent="-182880">
              <a:lnSpc>
                <a:spcPct val="13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en-US" sz="1800" i="1" kern="0" dirty="0">
                <a:solidFill>
                  <a:srgbClr val="00B050"/>
                </a:solidFill>
              </a:rPr>
              <a:t>PAM is the protection against </a:t>
            </a:r>
            <a:r>
              <a:rPr lang="en-US" sz="1800" i="1" kern="0" dirty="0" smtClean="0">
                <a:solidFill>
                  <a:srgbClr val="00B050"/>
                </a:solidFill>
              </a:rPr>
              <a:t>attacks and  </a:t>
            </a:r>
            <a:r>
              <a:rPr lang="en-US" sz="1800" i="1" kern="0" dirty="0">
                <a:solidFill>
                  <a:srgbClr val="00B050"/>
                </a:solidFill>
              </a:rPr>
              <a:t>reduces the opportunities for attackers to use </a:t>
            </a:r>
            <a:r>
              <a:rPr lang="en-US" sz="1800" i="1" kern="0" dirty="0" smtClean="0">
                <a:solidFill>
                  <a:srgbClr val="00B050"/>
                </a:solidFill>
              </a:rPr>
              <a:t>administrative privileges</a:t>
            </a:r>
            <a:r>
              <a:rPr lang="en-US" sz="1800" i="1" kern="0" dirty="0">
                <a:solidFill>
                  <a:srgbClr val="00B050"/>
                </a:solidFill>
              </a:rPr>
              <a:t>.</a:t>
            </a:r>
          </a:p>
          <a:p>
            <a:pPr marL="457200" indent="-274320">
              <a:lnSpc>
                <a:spcPct val="120000"/>
              </a:lnSpc>
              <a:spcBef>
                <a:spcPts val="575"/>
              </a:spcBef>
              <a:defRPr/>
            </a:pPr>
            <a:r>
              <a:rPr lang="en-US" sz="2400" b="1" dirty="0">
                <a:solidFill>
                  <a:srgbClr val="0070C0"/>
                </a:solidFill>
                <a:cs typeface="Times New Roman"/>
              </a:rPr>
              <a:t>Using Two Accounts for Administrators</a:t>
            </a:r>
          </a:p>
          <a:p>
            <a:pPr marL="548640" lvl="1" indent="-182880">
              <a:spcBef>
                <a:spcPts val="0"/>
              </a:spcBef>
              <a:defRPr/>
            </a:pPr>
            <a:r>
              <a:rPr lang="en-US" sz="2000" dirty="0" smtClean="0"/>
              <a:t>administrators have </a:t>
            </a:r>
            <a:r>
              <a:rPr lang="en-US" sz="2000" dirty="0"/>
              <a:t>two accounts. </a:t>
            </a:r>
            <a:endParaRPr lang="en-US" sz="2000" dirty="0" smtClean="0"/>
          </a:p>
          <a:p>
            <a:pPr marL="640080" lvl="1" indent="-182880">
              <a:lnSpc>
                <a:spcPct val="14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en-US" sz="1800" i="1" kern="0" dirty="0">
                <a:solidFill>
                  <a:srgbClr val="00B050"/>
                </a:solidFill>
              </a:rPr>
              <a:t>They use one for regular day-to-day </a:t>
            </a:r>
            <a:r>
              <a:rPr lang="en-US" sz="1800" i="1" kern="0" dirty="0" smtClean="0">
                <a:solidFill>
                  <a:srgbClr val="00B050"/>
                </a:solidFill>
              </a:rPr>
              <a:t>work with </a:t>
            </a:r>
            <a:r>
              <a:rPr lang="en-US" sz="1800" i="1" kern="0" dirty="0">
                <a:solidFill>
                  <a:srgbClr val="00B050"/>
                </a:solidFill>
              </a:rPr>
              <a:t>the same limited privileges as </a:t>
            </a:r>
            <a:r>
              <a:rPr lang="en-US" sz="1800" i="1" kern="0" dirty="0" smtClean="0">
                <a:solidFill>
                  <a:srgbClr val="00B050"/>
                </a:solidFill>
              </a:rPr>
              <a:t>a regular </a:t>
            </a:r>
            <a:r>
              <a:rPr lang="en-US" sz="1800" i="1" kern="0" dirty="0">
                <a:solidFill>
                  <a:srgbClr val="00B050"/>
                </a:solidFill>
              </a:rPr>
              <a:t>end user</a:t>
            </a:r>
            <a:r>
              <a:rPr lang="en-US" sz="1800" i="1" kern="0" dirty="0" smtClean="0">
                <a:solidFill>
                  <a:srgbClr val="00B050"/>
                </a:solidFill>
              </a:rPr>
              <a:t>.</a:t>
            </a:r>
          </a:p>
          <a:p>
            <a:pPr marL="640080" lvl="1" indent="-182880">
              <a:lnSpc>
                <a:spcPct val="14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en-US" sz="1800" i="1" kern="0" dirty="0" smtClean="0">
                <a:solidFill>
                  <a:srgbClr val="00B050"/>
                </a:solidFill>
              </a:rPr>
              <a:t>The </a:t>
            </a:r>
            <a:r>
              <a:rPr lang="en-US" sz="1800" i="1" kern="0" dirty="0">
                <a:solidFill>
                  <a:srgbClr val="00B050"/>
                </a:solidFill>
              </a:rPr>
              <a:t>other account has elevated privileges required </a:t>
            </a:r>
            <a:r>
              <a:rPr lang="en-US" sz="1800" i="1" kern="0" dirty="0" smtClean="0">
                <a:solidFill>
                  <a:srgbClr val="00B050"/>
                </a:solidFill>
              </a:rPr>
              <a:t>to perform </a:t>
            </a:r>
            <a:r>
              <a:rPr lang="en-US" sz="1800" i="1" kern="0" dirty="0">
                <a:solidFill>
                  <a:srgbClr val="00B050"/>
                </a:solidFill>
              </a:rPr>
              <a:t>administrative work, and they use this only when </a:t>
            </a:r>
            <a:r>
              <a:rPr lang="en-US" sz="1800" i="1" kern="0" dirty="0" smtClean="0">
                <a:solidFill>
                  <a:srgbClr val="00B050"/>
                </a:solidFill>
              </a:rPr>
              <a:t>performing administrative </a:t>
            </a:r>
            <a:r>
              <a:rPr lang="en-US" sz="1800" i="1" kern="0" dirty="0">
                <a:solidFill>
                  <a:srgbClr val="00B050"/>
                </a:solidFill>
              </a:rPr>
              <a:t>work.</a:t>
            </a:r>
          </a:p>
          <a:p>
            <a:pPr marL="457200" lvl="0" indent="-274320">
              <a:lnSpc>
                <a:spcPct val="120000"/>
              </a:lnSpc>
              <a:spcBef>
                <a:spcPts val="575"/>
              </a:spcBef>
              <a:defRPr/>
            </a:pPr>
            <a:r>
              <a:rPr lang="en-US" sz="2400" b="1" dirty="0">
                <a:solidFill>
                  <a:srgbClr val="0070C0"/>
                </a:solidFill>
                <a:cs typeface="Times New Roman"/>
              </a:rPr>
              <a:t>Prohibiting Shared and Generic Accounts</a:t>
            </a:r>
          </a:p>
          <a:p>
            <a:pPr marL="548640" lvl="1" indent="-182880">
              <a:spcBef>
                <a:spcPts val="0"/>
              </a:spcBef>
              <a:defRPr/>
            </a:pPr>
            <a:r>
              <a:rPr lang="en-US" sz="2000" dirty="0" smtClean="0"/>
              <a:t>policies </a:t>
            </a:r>
            <a:r>
              <a:rPr lang="en-US" sz="2000" dirty="0"/>
              <a:t>often dictate that personnel should </a:t>
            </a:r>
            <a:r>
              <a:rPr lang="en-US" sz="2000" dirty="0" smtClean="0"/>
              <a:t>not use </a:t>
            </a:r>
            <a:r>
              <a:rPr lang="en-US" sz="2000" dirty="0"/>
              <a:t>shared or generic accounts.</a:t>
            </a:r>
          </a:p>
          <a:p>
            <a:pPr marL="640080" lvl="1" indent="-182880">
              <a:lnSpc>
                <a:spcPct val="13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en-US" sz="1800" i="1" kern="0" dirty="0" smtClean="0">
                <a:solidFill>
                  <a:srgbClr val="00B050"/>
                </a:solidFill>
              </a:rPr>
              <a:t>basic </a:t>
            </a:r>
            <a:r>
              <a:rPr lang="en-US" sz="1800" i="1" kern="0" dirty="0">
                <a:solidFill>
                  <a:srgbClr val="00B050"/>
                </a:solidFill>
              </a:rPr>
              <a:t>authorization </a:t>
            </a:r>
            <a:r>
              <a:rPr lang="en-US" sz="1800" i="1" kern="0" dirty="0" smtClean="0">
                <a:solidFill>
                  <a:srgbClr val="00B050"/>
                </a:solidFill>
              </a:rPr>
              <a:t>controls cannot be implement on shared accounts</a:t>
            </a:r>
          </a:p>
          <a:p>
            <a:pPr marL="640080" lvl="1" indent="-182880">
              <a:lnSpc>
                <a:spcPct val="13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§"/>
              <a:defRPr/>
            </a:pPr>
            <a:endParaRPr lang="en-US" sz="1800" i="1" kern="0" dirty="0">
              <a:solidFill>
                <a:srgbClr val="00B050"/>
              </a:solidFill>
            </a:endParaRPr>
          </a:p>
          <a:p>
            <a:pPr marL="640080" lvl="1" indent="-182880">
              <a:lnSpc>
                <a:spcPct val="13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§"/>
              <a:defRPr/>
            </a:pPr>
            <a:endParaRPr lang="en-US" sz="1800" i="1" kern="0" dirty="0">
              <a:solidFill>
                <a:srgbClr val="00B050"/>
              </a:solidFill>
            </a:endParaRPr>
          </a:p>
          <a:p>
            <a:pPr marL="640080" lvl="1" indent="-182880">
              <a:lnSpc>
                <a:spcPct val="13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§"/>
              <a:defRPr/>
            </a:pPr>
            <a:endParaRPr lang="en-US" sz="1800" i="1" kern="0" dirty="0">
              <a:solidFill>
                <a:srgbClr val="00B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6972" y="4894873"/>
            <a:ext cx="3767655" cy="16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0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6629400"/>
            <a:ext cx="12039600" cy="192024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CCD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title"/>
          </p:nvPr>
        </p:nvSpPr>
        <p:spPr>
          <a:xfrm>
            <a:off x="152400" y="310634"/>
            <a:ext cx="9906000" cy="369332"/>
          </a:xfrm>
          <a:noFill/>
        </p:spPr>
        <p:txBody>
          <a:bodyPr/>
          <a:lstStyle/>
          <a:p>
            <a:r>
              <a:rPr lang="en-US" sz="2400"/>
              <a:t>Managing Accounts</a:t>
            </a:r>
          </a:p>
        </p:txBody>
      </p:sp>
      <p:sp>
        <p:nvSpPr>
          <p:cNvPr id="8" name="object 2"/>
          <p:cNvSpPr/>
          <p:nvPr/>
        </p:nvSpPr>
        <p:spPr>
          <a:xfrm>
            <a:off x="515" y="762000"/>
            <a:ext cx="12192000" cy="66459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 txBox="1">
            <a:spLocks/>
          </p:cNvSpPr>
          <p:nvPr/>
        </p:nvSpPr>
        <p:spPr>
          <a:xfrm>
            <a:off x="76200" y="6654712"/>
            <a:ext cx="120396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250" b="1" i="0">
                <a:solidFill>
                  <a:srgbClr val="003366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000"/>
              <a:t>Dr. M Malook Rind                                                                                                                Information Security</a:t>
            </a:r>
            <a:r>
              <a:rPr lang="en-US" sz="1000" spc="-10" smtClean="0"/>
              <a:t>  </a:t>
            </a:r>
            <a:r>
              <a:rPr lang="en-US" sz="1000" smtClean="0"/>
              <a:t>                                                                                                                                                  Lecture 8          </a:t>
            </a:r>
            <a:endParaRPr lang="en-US" sz="1000"/>
          </a:p>
        </p:txBody>
      </p:sp>
      <p:pic>
        <p:nvPicPr>
          <p:cNvPr id="13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40261"/>
            <a:ext cx="1946564" cy="72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76200" y="838200"/>
            <a:ext cx="12039600" cy="5568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14350" indent="-51435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74320">
              <a:lnSpc>
                <a:spcPct val="130000"/>
              </a:lnSpc>
              <a:spcBef>
                <a:spcPts val="575"/>
              </a:spcBef>
              <a:defRPr/>
            </a:pPr>
            <a:r>
              <a:rPr lang="en-US" sz="2400" b="1" dirty="0">
                <a:solidFill>
                  <a:srgbClr val="0070C0"/>
                </a:solidFill>
                <a:cs typeface="Times New Roman"/>
              </a:rPr>
              <a:t>Disablement Policies</a:t>
            </a:r>
          </a:p>
          <a:p>
            <a:pPr marL="548640" lvl="1" indent="-182880">
              <a:spcBef>
                <a:spcPts val="0"/>
              </a:spcBef>
              <a:defRPr/>
            </a:pPr>
            <a:r>
              <a:rPr lang="en-US" sz="2200" dirty="0" smtClean="0"/>
              <a:t> specifies </a:t>
            </a:r>
            <a:r>
              <a:rPr lang="en-US" sz="2200" dirty="0"/>
              <a:t>how </a:t>
            </a:r>
            <a:r>
              <a:rPr lang="en-US" sz="2200" dirty="0" smtClean="0"/>
              <a:t>to manage </a:t>
            </a:r>
            <a:r>
              <a:rPr lang="en-US" sz="2200" dirty="0"/>
              <a:t>accounts in different situations</a:t>
            </a:r>
            <a:r>
              <a:rPr lang="en-US" sz="2200" dirty="0" smtClean="0"/>
              <a:t>.</a:t>
            </a:r>
          </a:p>
          <a:p>
            <a:pPr marL="548640" lvl="1" indent="-182880">
              <a:spcBef>
                <a:spcPts val="0"/>
              </a:spcBef>
              <a:defRPr/>
            </a:pPr>
            <a:r>
              <a:rPr lang="en-US" sz="2200" dirty="0" smtClean="0"/>
              <a:t> Disabling </a:t>
            </a:r>
            <a:r>
              <a:rPr lang="en-US" sz="2200" dirty="0"/>
              <a:t>is preferred over deleting the account, at least initially</a:t>
            </a:r>
          </a:p>
          <a:p>
            <a:pPr marL="640080" lvl="1" indent="-182880">
              <a:lnSpc>
                <a:spcPct val="13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en-US" sz="1800" b="1" i="1" kern="0" dirty="0">
                <a:solidFill>
                  <a:srgbClr val="00B050"/>
                </a:solidFill>
              </a:rPr>
              <a:t>Terminated </a:t>
            </a:r>
            <a:r>
              <a:rPr lang="en-US" sz="1800" b="1" i="1" kern="0" dirty="0" smtClean="0">
                <a:solidFill>
                  <a:srgbClr val="00B050"/>
                </a:solidFill>
              </a:rPr>
              <a:t>employee: </a:t>
            </a:r>
            <a:r>
              <a:rPr lang="en-US" sz="1800" i="1" kern="0" dirty="0">
                <a:solidFill>
                  <a:srgbClr val="00B050"/>
                </a:solidFill>
              </a:rPr>
              <a:t>disable ex-employees account as soon as possible.</a:t>
            </a:r>
          </a:p>
          <a:p>
            <a:pPr marL="640080" marR="0" lvl="1" indent="-18288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800" b="1" i="1" kern="0" dirty="0">
                <a:solidFill>
                  <a:srgbClr val="00B050"/>
                </a:solidFill>
              </a:rPr>
              <a:t>Leave of absence: </a:t>
            </a:r>
            <a:r>
              <a:rPr lang="en-US" sz="1800" i="1" kern="0" dirty="0">
                <a:solidFill>
                  <a:srgbClr val="00B050"/>
                </a:solidFill>
              </a:rPr>
              <a:t>the account should be disabled while the employee is away for an extended period,</a:t>
            </a:r>
          </a:p>
          <a:p>
            <a:pPr marL="640080" marR="0" lvl="1" indent="-18288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800" b="1" i="1" kern="0" dirty="0">
                <a:solidFill>
                  <a:srgbClr val="00B050"/>
                </a:solidFill>
              </a:rPr>
              <a:t>Delete account: </a:t>
            </a:r>
            <a:r>
              <a:rPr lang="en-US" sz="1800" i="1" kern="0" dirty="0">
                <a:solidFill>
                  <a:srgbClr val="00B050"/>
                </a:solidFill>
              </a:rPr>
              <a:t>When the organization determines the </a:t>
            </a:r>
            <a:r>
              <a:rPr lang="en-US" sz="1800" i="1" kern="0" dirty="0" smtClean="0">
                <a:solidFill>
                  <a:srgbClr val="00B050"/>
                </a:solidFill>
              </a:rPr>
              <a:t>account is </a:t>
            </a:r>
            <a:r>
              <a:rPr lang="en-US" sz="1800" i="1" kern="0" dirty="0">
                <a:solidFill>
                  <a:srgbClr val="00B050"/>
                </a:solidFill>
              </a:rPr>
              <a:t>no longer needed</a:t>
            </a:r>
            <a:r>
              <a:rPr lang="en-US" sz="1800" b="1" i="1" kern="0" dirty="0">
                <a:solidFill>
                  <a:srgbClr val="00B050"/>
                </a:solidFill>
              </a:rPr>
              <a:t>,</a:t>
            </a:r>
          </a:p>
          <a:p>
            <a:pPr marL="457200" indent="-274320">
              <a:lnSpc>
                <a:spcPct val="140000"/>
              </a:lnSpc>
              <a:spcBef>
                <a:spcPts val="575"/>
              </a:spcBef>
              <a:defRPr/>
            </a:pPr>
            <a:r>
              <a:rPr lang="en-US" sz="2400" b="1" dirty="0">
                <a:solidFill>
                  <a:srgbClr val="0070C0"/>
                </a:solidFill>
                <a:cs typeface="Times New Roman"/>
              </a:rPr>
              <a:t>Time-Based Logins</a:t>
            </a:r>
          </a:p>
          <a:p>
            <a:pPr marL="548640" lvl="1" indent="-182880">
              <a:spcBef>
                <a:spcPts val="0"/>
              </a:spcBef>
              <a:defRPr/>
            </a:pPr>
            <a:r>
              <a:rPr lang="en-US" sz="2600" dirty="0"/>
              <a:t> </a:t>
            </a:r>
            <a:r>
              <a:rPr lang="en-US" sz="2200" dirty="0"/>
              <a:t>ensure that users can only log on to computers during specific times.</a:t>
            </a:r>
          </a:p>
          <a:p>
            <a:pPr marL="640080" marR="0" lvl="1" indent="-18288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800" i="1" kern="0" dirty="0">
                <a:solidFill>
                  <a:srgbClr val="00B050"/>
                </a:solidFill>
              </a:rPr>
              <a:t>If </a:t>
            </a:r>
            <a:r>
              <a:rPr lang="en-US" sz="1800" i="1" kern="0" dirty="0" smtClean="0">
                <a:solidFill>
                  <a:srgbClr val="00B050"/>
                </a:solidFill>
              </a:rPr>
              <a:t>a user </a:t>
            </a:r>
            <a:r>
              <a:rPr lang="en-US" sz="1800" i="1" kern="0" dirty="0">
                <a:solidFill>
                  <a:srgbClr val="00B050"/>
                </a:solidFill>
              </a:rPr>
              <a:t>tries to log on to a system outside the restricted time, the system </a:t>
            </a:r>
            <a:r>
              <a:rPr lang="en-US" sz="1800" i="1" kern="0" dirty="0" smtClean="0">
                <a:solidFill>
                  <a:srgbClr val="00B050"/>
                </a:solidFill>
              </a:rPr>
              <a:t>denies access </a:t>
            </a:r>
            <a:r>
              <a:rPr lang="en-US" sz="1800" i="1" kern="0" dirty="0">
                <a:solidFill>
                  <a:srgbClr val="00B050"/>
                </a:solidFill>
              </a:rPr>
              <a:t>to the user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indent="-274320">
              <a:lnSpc>
                <a:spcPct val="150000"/>
              </a:lnSpc>
              <a:spcBef>
                <a:spcPts val="575"/>
              </a:spcBef>
              <a:defRPr/>
            </a:pPr>
            <a:r>
              <a:rPr lang="en-US" sz="2400" b="1" dirty="0">
                <a:solidFill>
                  <a:srgbClr val="0070C0"/>
                </a:solidFill>
                <a:cs typeface="Times New Roman"/>
              </a:rPr>
              <a:t>Account Audits</a:t>
            </a:r>
          </a:p>
          <a:p>
            <a:pPr marL="548640" lvl="1" indent="-182880">
              <a:spcBef>
                <a:spcPts val="0"/>
              </a:spcBef>
              <a:defRPr/>
            </a:pPr>
            <a:r>
              <a:rPr lang="en-US" sz="2200" dirty="0"/>
              <a:t> Looks at the rights and permissions assigned to users and helps enforce the least privilege principle</a:t>
            </a:r>
          </a:p>
          <a:p>
            <a:pPr marL="640080" marR="0" lvl="1" indent="-182880" fontAlgn="auto">
              <a:lnSpc>
                <a:spcPct val="11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800" i="1" kern="0" dirty="0" smtClean="0">
                <a:solidFill>
                  <a:srgbClr val="00B050"/>
                </a:solidFill>
              </a:rPr>
              <a:t>identifies the privileges </a:t>
            </a:r>
            <a:r>
              <a:rPr lang="en-US" sz="1800" i="1" kern="0" dirty="0">
                <a:solidFill>
                  <a:srgbClr val="00B050"/>
                </a:solidFill>
              </a:rPr>
              <a:t>(rights and permissions) granted to users and compares </a:t>
            </a:r>
            <a:r>
              <a:rPr lang="en-US" sz="1800" i="1" kern="0" dirty="0" smtClean="0">
                <a:solidFill>
                  <a:srgbClr val="00B050"/>
                </a:solidFill>
              </a:rPr>
              <a:t>them against </a:t>
            </a:r>
            <a:r>
              <a:rPr lang="en-US" sz="1800" i="1" kern="0" dirty="0">
                <a:solidFill>
                  <a:srgbClr val="00B050"/>
                </a:solidFill>
              </a:rPr>
              <a:t>what the users need</a:t>
            </a:r>
            <a:r>
              <a:rPr lang="en-US" sz="1800" i="1" kern="0" dirty="0" smtClean="0">
                <a:solidFill>
                  <a:srgbClr val="00B050"/>
                </a:solidFill>
              </a:rPr>
              <a:t>.</a:t>
            </a:r>
          </a:p>
          <a:p>
            <a:pPr marL="640080" lvl="1" indent="-182880">
              <a:lnSpc>
                <a:spcPct val="11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en-US" sz="1800" i="1" kern="0" dirty="0">
                <a:solidFill>
                  <a:srgbClr val="00B050"/>
                </a:solidFill>
              </a:rPr>
              <a:t>organizations ensure that permission auditing reviews are performed at least once a year, and some organizations perform them </a:t>
            </a:r>
            <a:r>
              <a:rPr lang="en-US" sz="1800" i="1" kern="0" dirty="0" smtClean="0">
                <a:solidFill>
                  <a:srgbClr val="00B050"/>
                </a:solidFill>
              </a:rPr>
              <a:t>more often</a:t>
            </a:r>
            <a:r>
              <a:rPr lang="en-US" sz="1800" i="1" kern="0" dirty="0">
                <a:solidFill>
                  <a:srgbClr val="00B050"/>
                </a:solidFill>
              </a:rPr>
              <a:t>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31C8EFFB-7668-4E82-B8A7-967DF1F1D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9" y="1828800"/>
            <a:ext cx="1524515" cy="281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0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6629400"/>
            <a:ext cx="12039600" cy="192024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CCD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title"/>
          </p:nvPr>
        </p:nvSpPr>
        <p:spPr>
          <a:xfrm>
            <a:off x="152400" y="310634"/>
            <a:ext cx="9906000" cy="369332"/>
          </a:xfrm>
          <a:noFill/>
        </p:spPr>
        <p:txBody>
          <a:bodyPr/>
          <a:lstStyle/>
          <a:p>
            <a:r>
              <a:rPr lang="en-US" sz="2400" dirty="0"/>
              <a:t>Comparing Authentication Services</a:t>
            </a:r>
          </a:p>
        </p:txBody>
      </p:sp>
      <p:sp>
        <p:nvSpPr>
          <p:cNvPr id="8" name="object 2"/>
          <p:cNvSpPr/>
          <p:nvPr/>
        </p:nvSpPr>
        <p:spPr>
          <a:xfrm>
            <a:off x="515" y="762000"/>
            <a:ext cx="12192000" cy="66459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 txBox="1">
            <a:spLocks/>
          </p:cNvSpPr>
          <p:nvPr/>
        </p:nvSpPr>
        <p:spPr>
          <a:xfrm>
            <a:off x="76200" y="6654712"/>
            <a:ext cx="120396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250" b="1" i="0">
                <a:solidFill>
                  <a:srgbClr val="003366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000"/>
              <a:t>Dr. M Malook Rind                                                                                                                Information Security</a:t>
            </a:r>
            <a:r>
              <a:rPr lang="en-US" sz="1000" spc="-10" smtClean="0"/>
              <a:t>  </a:t>
            </a:r>
            <a:r>
              <a:rPr lang="en-US" sz="1000" smtClean="0"/>
              <a:t>                                                                                                                                                  Lecture 8          </a:t>
            </a:r>
            <a:endParaRPr lang="en-US" sz="1000"/>
          </a:p>
        </p:txBody>
      </p:sp>
      <p:pic>
        <p:nvPicPr>
          <p:cNvPr id="13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40261"/>
            <a:ext cx="1946564" cy="72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76200" y="838201"/>
            <a:ext cx="11811000" cy="5642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14350" indent="-51435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lvl="0" indent="-182880" algn="just">
              <a:spcBef>
                <a:spcPts val="0"/>
              </a:spcBef>
              <a:buClrTx/>
              <a:buFontTx/>
              <a:buChar char="-"/>
              <a:defRPr/>
            </a:pPr>
            <a:r>
              <a:rPr lang="en-US" sz="2200" kern="0" dirty="0" smtClean="0">
                <a:solidFill>
                  <a:prstClr val="black"/>
                </a:solidFill>
                <a:cs typeface="Times New Roman"/>
              </a:rPr>
              <a:t>Some </a:t>
            </a:r>
            <a:r>
              <a:rPr lang="en-US" sz="2200" kern="0" dirty="0">
                <a:solidFill>
                  <a:prstClr val="black"/>
                </a:solidFill>
                <a:cs typeface="Times New Roman"/>
              </a:rPr>
              <a:t>other </a:t>
            </a:r>
            <a:r>
              <a:rPr lang="en-US" sz="2200" kern="0" dirty="0" smtClean="0">
                <a:solidFill>
                  <a:prstClr val="black"/>
                </a:solidFill>
                <a:cs typeface="Times New Roman"/>
              </a:rPr>
              <a:t>available authentication services ensure </a:t>
            </a:r>
            <a:r>
              <a:rPr lang="en-US" sz="2200" kern="0" dirty="0">
                <a:solidFill>
                  <a:prstClr val="black"/>
                </a:solidFill>
                <a:cs typeface="Times New Roman"/>
              </a:rPr>
              <a:t>that credentials are not sent </a:t>
            </a:r>
            <a:r>
              <a:rPr lang="en-US" sz="2200" kern="0" dirty="0" smtClean="0">
                <a:solidFill>
                  <a:prstClr val="black"/>
                </a:solidFill>
                <a:cs typeface="Times New Roman"/>
              </a:rPr>
              <a:t>in </a:t>
            </a:r>
            <a:r>
              <a:rPr lang="en-US" sz="2200" kern="0" dirty="0" err="1" smtClean="0">
                <a:solidFill>
                  <a:prstClr val="black"/>
                </a:solidFill>
                <a:cs typeface="Times New Roman"/>
              </a:rPr>
              <a:t>cleartext</a:t>
            </a:r>
            <a:r>
              <a:rPr lang="en-US" sz="2200" kern="0" dirty="0" smtClean="0">
                <a:solidFill>
                  <a:prstClr val="black"/>
                </a:solidFill>
                <a:cs typeface="Times New Roman"/>
              </a:rPr>
              <a:t> (must use encrypted credentials).</a:t>
            </a:r>
            <a:endParaRPr lang="en-US" sz="2200" kern="0" dirty="0">
              <a:solidFill>
                <a:prstClr val="black"/>
              </a:solidFill>
              <a:cs typeface="Times New Roman"/>
            </a:endParaRPr>
          </a:p>
          <a:p>
            <a:pPr marL="457200" indent="-274320">
              <a:lnSpc>
                <a:spcPct val="140000"/>
              </a:lnSpc>
              <a:spcBef>
                <a:spcPts val="575"/>
              </a:spcBef>
              <a:defRPr/>
            </a:pPr>
            <a:r>
              <a:rPr lang="en-US" sz="2400" b="1" dirty="0" smtClean="0">
                <a:solidFill>
                  <a:srgbClr val="0070C0"/>
                </a:solidFill>
                <a:cs typeface="Times New Roman"/>
              </a:rPr>
              <a:t>Single Sign-On</a:t>
            </a:r>
          </a:p>
          <a:p>
            <a:pPr marL="548640" lvl="1" indent="-182880">
              <a:spcBef>
                <a:spcPts val="0"/>
              </a:spcBef>
              <a:defRPr/>
            </a:pPr>
            <a:r>
              <a:rPr lang="en-US" sz="2200" dirty="0" smtClean="0"/>
              <a:t> </a:t>
            </a:r>
            <a:r>
              <a:rPr lang="en-US" sz="2200" dirty="0"/>
              <a:t>refers to a user’s ability to log on once </a:t>
            </a:r>
            <a:r>
              <a:rPr lang="en-US" sz="2200" dirty="0" smtClean="0"/>
              <a:t>and access </a:t>
            </a:r>
            <a:r>
              <a:rPr lang="en-US" sz="2200" dirty="0"/>
              <a:t>multiple systems without logging on again</a:t>
            </a:r>
            <a:r>
              <a:rPr lang="en-US" sz="2200" dirty="0" smtClean="0"/>
              <a:t>.</a:t>
            </a:r>
          </a:p>
          <a:p>
            <a:pPr marL="548640" lvl="1" indent="-182880">
              <a:spcBef>
                <a:spcPts val="0"/>
              </a:spcBef>
              <a:defRPr/>
            </a:pPr>
            <a:r>
              <a:rPr lang="en-US" sz="2200" dirty="0"/>
              <a:t> </a:t>
            </a:r>
            <a:r>
              <a:rPr lang="en-US" sz="2200" dirty="0" smtClean="0"/>
              <a:t>Can be used both by employees and customers </a:t>
            </a:r>
            <a:endParaRPr lang="en-US" sz="2200" dirty="0"/>
          </a:p>
          <a:p>
            <a:pPr marL="640080" lvl="1" indent="-182880">
              <a:spcBef>
                <a:spcPts val="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en-US" sz="1800" i="1" kern="0" dirty="0">
                <a:solidFill>
                  <a:srgbClr val="00B050"/>
                </a:solidFill>
              </a:rPr>
              <a:t>increases security because the user only needs to remember one set of credentials</a:t>
            </a:r>
          </a:p>
          <a:p>
            <a:pPr marL="640080" lvl="1" indent="-182880">
              <a:spcBef>
                <a:spcPts val="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en-US" sz="1800" i="1" kern="0" dirty="0">
                <a:solidFill>
                  <a:srgbClr val="00B050"/>
                </a:solidFill>
              </a:rPr>
              <a:t>also much more convenient for users to access network resources if they only have to log on one </a:t>
            </a:r>
            <a:r>
              <a:rPr lang="en-US" sz="1800" i="1" kern="0" dirty="0" smtClean="0">
                <a:solidFill>
                  <a:srgbClr val="00B050"/>
                </a:solidFill>
              </a:rPr>
              <a:t>time</a:t>
            </a:r>
          </a:p>
          <a:p>
            <a:pPr marL="640080" lvl="1" indent="-182880">
              <a:spcBef>
                <a:spcPts val="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en-US" sz="1800" i="1" kern="0" dirty="0" smtClean="0">
                <a:solidFill>
                  <a:srgbClr val="00B050"/>
                </a:solidFill>
              </a:rPr>
              <a:t>There is debate </a:t>
            </a:r>
            <a:r>
              <a:rPr lang="en-US" sz="1800" i="1" kern="0" dirty="0">
                <a:solidFill>
                  <a:srgbClr val="00B050"/>
                </a:solidFill>
              </a:rPr>
              <a:t>that SSO adds in risks </a:t>
            </a:r>
            <a:r>
              <a:rPr lang="en-US" sz="1800" i="1" kern="0" dirty="0" smtClean="0">
                <a:solidFill>
                  <a:srgbClr val="00B050"/>
                </a:solidFill>
              </a:rPr>
              <a:t>because, if compromised it </a:t>
            </a:r>
            <a:r>
              <a:rPr lang="en-US" sz="1800" i="1" kern="0" dirty="0">
                <a:solidFill>
                  <a:srgbClr val="00B050"/>
                </a:solidFill>
              </a:rPr>
              <a:t>provides the attacker access to </a:t>
            </a:r>
            <a:r>
              <a:rPr lang="en-US" sz="1800" i="1" kern="0" dirty="0" smtClean="0">
                <a:solidFill>
                  <a:srgbClr val="00B050"/>
                </a:solidFill>
              </a:rPr>
              <a:t>multiple systems.</a:t>
            </a:r>
            <a:endParaRPr lang="en-US" sz="1800" i="1" kern="0" dirty="0">
              <a:solidFill>
                <a:srgbClr val="00B050"/>
              </a:solidFill>
            </a:endParaRPr>
          </a:p>
        </p:txBody>
      </p:sp>
      <p:pic>
        <p:nvPicPr>
          <p:cNvPr id="1026" name="Picture 2" descr="What is Single Sign-On (SSO) and How Does It Work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3705869"/>
            <a:ext cx="4336473" cy="3115556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33400" y="3705868"/>
            <a:ext cx="3943708" cy="23391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000" b="1" i="0" dirty="0" smtClean="0">
                <a:solidFill>
                  <a:srgbClr val="FF0000"/>
                </a:solidFill>
                <a:effectLst/>
                <a:latin typeface="+mn-lt"/>
              </a:rPr>
              <a:t>Benefits of Single </a:t>
            </a:r>
            <a:r>
              <a:rPr lang="en-US" sz="2000" b="1" i="0" dirty="0" smtClean="0">
                <a:solidFill>
                  <a:srgbClr val="FF0000"/>
                </a:solidFill>
                <a:effectLst/>
                <a:latin typeface="+mn-lt"/>
              </a:rPr>
              <a:t>Sign-On:</a:t>
            </a:r>
            <a:endParaRPr lang="en-US" sz="2000" b="1" i="0" dirty="0" smtClean="0">
              <a:solidFill>
                <a:srgbClr val="FF0000"/>
              </a:solidFill>
              <a:effectLst/>
              <a:latin typeface="+mn-lt"/>
            </a:endParaRPr>
          </a:p>
          <a:p>
            <a:pPr marL="45720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Stronger security</a:t>
            </a:r>
          </a:p>
          <a:p>
            <a:pPr marL="45720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Enhanced customer experience</a:t>
            </a:r>
          </a:p>
          <a:p>
            <a:pPr marL="45720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Reduces costs and password resets</a:t>
            </a:r>
          </a:p>
          <a:p>
            <a:pPr marL="45720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Improved employee productivity</a:t>
            </a:r>
          </a:p>
          <a:p>
            <a:pPr algn="l"/>
            <a:endParaRPr lang="en-US" b="1" i="0" dirty="0">
              <a:solidFill>
                <a:srgbClr val="41484E"/>
              </a:solidFill>
              <a:effectLst/>
              <a:latin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349283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6629400"/>
            <a:ext cx="12039600" cy="192024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CCD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title"/>
          </p:nvPr>
        </p:nvSpPr>
        <p:spPr>
          <a:xfrm>
            <a:off x="152400" y="310634"/>
            <a:ext cx="9906000" cy="369332"/>
          </a:xfrm>
          <a:noFill/>
        </p:spPr>
        <p:txBody>
          <a:bodyPr/>
          <a:lstStyle/>
          <a:p>
            <a:r>
              <a:rPr lang="en-US" sz="2400" dirty="0"/>
              <a:t>Comparing Authentication Services</a:t>
            </a:r>
          </a:p>
        </p:txBody>
      </p:sp>
      <p:sp>
        <p:nvSpPr>
          <p:cNvPr id="8" name="object 2"/>
          <p:cNvSpPr/>
          <p:nvPr/>
        </p:nvSpPr>
        <p:spPr>
          <a:xfrm>
            <a:off x="515" y="762000"/>
            <a:ext cx="12192000" cy="66459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 txBox="1">
            <a:spLocks/>
          </p:cNvSpPr>
          <p:nvPr/>
        </p:nvSpPr>
        <p:spPr>
          <a:xfrm>
            <a:off x="76200" y="6654712"/>
            <a:ext cx="120396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250" b="1" i="0">
                <a:solidFill>
                  <a:srgbClr val="003366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000"/>
              <a:t>Dr. M Malook Rind                                                                                                                Information Security</a:t>
            </a:r>
            <a:r>
              <a:rPr lang="en-US" sz="1000" spc="-10" smtClean="0"/>
              <a:t>  </a:t>
            </a:r>
            <a:r>
              <a:rPr lang="en-US" sz="1000" smtClean="0"/>
              <a:t>                                                                                                                                                  Lecture 8          </a:t>
            </a:r>
            <a:endParaRPr lang="en-US" sz="1000"/>
          </a:p>
        </p:txBody>
      </p:sp>
      <p:pic>
        <p:nvPicPr>
          <p:cNvPr id="13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40261"/>
            <a:ext cx="1946564" cy="72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76200" y="838200"/>
            <a:ext cx="11811000" cy="5568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14350" indent="-51435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74320">
              <a:lnSpc>
                <a:spcPct val="140000"/>
              </a:lnSpc>
              <a:spcBef>
                <a:spcPts val="575"/>
              </a:spcBef>
              <a:defRPr/>
            </a:pPr>
            <a:r>
              <a:rPr lang="en-US" sz="2400" b="1" dirty="0" smtClean="0">
                <a:solidFill>
                  <a:srgbClr val="0070C0"/>
                </a:solidFill>
                <a:cs typeface="Times New Roman"/>
              </a:rPr>
              <a:t>SSO </a:t>
            </a:r>
            <a:r>
              <a:rPr lang="en-US" sz="2400" b="1" dirty="0">
                <a:solidFill>
                  <a:srgbClr val="0070C0"/>
                </a:solidFill>
                <a:cs typeface="Times New Roman"/>
              </a:rPr>
              <a:t>and a </a:t>
            </a:r>
            <a:r>
              <a:rPr lang="en-US" sz="2400" b="1" dirty="0" smtClean="0">
                <a:solidFill>
                  <a:srgbClr val="0070C0"/>
                </a:solidFill>
                <a:cs typeface="Times New Roman"/>
              </a:rPr>
              <a:t>Federation</a:t>
            </a:r>
          </a:p>
          <a:p>
            <a:pPr marL="548640" lvl="1" indent="-182880">
              <a:spcBef>
                <a:spcPts val="0"/>
              </a:spcBef>
              <a:defRPr/>
            </a:pPr>
            <a:r>
              <a:rPr lang="en-US" sz="2400" dirty="0" smtClean="0"/>
              <a:t> </a:t>
            </a:r>
            <a:r>
              <a:rPr lang="en-US" sz="2400" dirty="0" smtClean="0"/>
              <a:t>Federated Identity </a:t>
            </a:r>
            <a:r>
              <a:rPr lang="en-US" sz="2400" dirty="0"/>
              <a:t>M</a:t>
            </a:r>
            <a:r>
              <a:rPr lang="en-US" sz="2400" dirty="0" smtClean="0"/>
              <a:t>anagement System </a:t>
            </a:r>
            <a:r>
              <a:rPr lang="en-US" sz="2400" dirty="0" smtClean="0"/>
              <a:t>also </a:t>
            </a:r>
            <a:r>
              <a:rPr lang="en-US" sz="2400" dirty="0"/>
              <a:t>known as federated SSO, provides central authentication in a non-homogeneous </a:t>
            </a:r>
            <a:r>
              <a:rPr lang="en-US" sz="2400" dirty="0" smtClean="0"/>
              <a:t>environment</a:t>
            </a:r>
          </a:p>
          <a:p>
            <a:pPr marL="640080" lvl="1" indent="-182880">
              <a:lnSpc>
                <a:spcPct val="11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en-US" sz="1800" i="1" kern="0" dirty="0">
                <a:solidFill>
                  <a:srgbClr val="00B050"/>
                </a:solidFill>
              </a:rPr>
              <a:t>a user can authenticate to one domain and then access resources in the other domain without having to perform a separate login </a:t>
            </a:r>
            <a:r>
              <a:rPr lang="en-US" sz="1800" i="1" kern="0" dirty="0" smtClean="0">
                <a:solidFill>
                  <a:srgbClr val="00B050"/>
                </a:solidFill>
              </a:rPr>
              <a:t>process</a:t>
            </a:r>
          </a:p>
          <a:p>
            <a:pPr marL="640080" lvl="1" indent="-182880">
              <a:lnSpc>
                <a:spcPct val="11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en-US" sz="1800" i="1" kern="0" dirty="0">
                <a:solidFill>
                  <a:srgbClr val="00B050"/>
                </a:solidFill>
              </a:rPr>
              <a:t>FIM is achieved through the use of standard protocols like SAML, OAuth, </a:t>
            </a:r>
            <a:r>
              <a:rPr lang="en-US" sz="1800" i="1" kern="0" dirty="0" err="1">
                <a:solidFill>
                  <a:srgbClr val="00B050"/>
                </a:solidFill>
              </a:rPr>
              <a:t>OpenID</a:t>
            </a:r>
            <a:r>
              <a:rPr lang="en-US" sz="1800" i="1" kern="0" dirty="0">
                <a:solidFill>
                  <a:srgbClr val="00B050"/>
                </a:solidFill>
              </a:rPr>
              <a:t> Connect and SCIM. These open standards enable the secure transmission of authentication and access information across domains</a:t>
            </a:r>
          </a:p>
          <a:p>
            <a:pPr marL="640080" marR="0" lvl="1" indent="-182880" fontAlgn="auto">
              <a:lnSpc>
                <a:spcPct val="11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3200" dirty="0">
              <a:solidFill>
                <a:sysClr val="windowText" lastClr="000000"/>
              </a:solidFill>
            </a:endParaRPr>
          </a:p>
          <a:p>
            <a:pPr marL="640080" marR="0" lvl="1" indent="-182880" fontAlgn="auto">
              <a:lnSpc>
                <a:spcPct val="11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8083" y="3657600"/>
            <a:ext cx="701631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8640" lvl="1" indent="-182880" algn="just" rtl="0">
              <a:buClr>
                <a:srgbClr val="FF0000"/>
              </a:buClr>
              <a:buFont typeface="Arial" pitchFamily="34" charset="0"/>
              <a:buChar char="–"/>
              <a:defRPr/>
            </a:pPr>
            <a:r>
              <a:rPr lang="en-US" sz="2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Security </a:t>
            </a:r>
            <a:r>
              <a:rPr lang="en-US" sz="2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Assertion Markup Language (SAML) </a:t>
            </a:r>
            <a: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an </a:t>
            </a:r>
            <a:r>
              <a: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Extensible Markup </a:t>
            </a:r>
            <a: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Language (XML)–based data format used for SSO on web </a:t>
            </a:r>
            <a:r>
              <a: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browsers.</a:t>
            </a:r>
          </a:p>
          <a:p>
            <a:pPr marL="548640" lvl="1" indent="-182880" algn="l" rtl="0">
              <a:buClr>
                <a:srgbClr val="FF0000"/>
              </a:buClr>
              <a:buFont typeface="Arial" pitchFamily="34" charset="0"/>
              <a:buChar char="–"/>
              <a:defRPr/>
            </a:pPr>
            <a:r>
              <a: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Many web-based portals use SAML for SSO.</a:t>
            </a:r>
          </a:p>
        </p:txBody>
      </p:sp>
    </p:spTree>
    <p:extLst>
      <p:ext uri="{BB962C8B-B14F-4D97-AF65-F5344CB8AC3E}">
        <p14:creationId xmlns:p14="http://schemas.microsoft.com/office/powerpoint/2010/main" val="352715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6629400"/>
            <a:ext cx="12039600" cy="192024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CCD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title"/>
          </p:nvPr>
        </p:nvSpPr>
        <p:spPr>
          <a:xfrm>
            <a:off x="152400" y="310634"/>
            <a:ext cx="6286500" cy="369332"/>
          </a:xfrm>
          <a:noFill/>
        </p:spPr>
        <p:txBody>
          <a:bodyPr/>
          <a:lstStyle/>
          <a:p>
            <a:r>
              <a:rPr lang="en-US" sz="2400"/>
              <a:t>What is </a:t>
            </a:r>
            <a:r>
              <a:rPr lang="en-US" sz="2400" smtClean="0"/>
              <a:t>Access </a:t>
            </a:r>
            <a:r>
              <a:rPr lang="en-US" sz="2400"/>
              <a:t>C</a:t>
            </a:r>
            <a:r>
              <a:rPr lang="en-US" sz="2400" smtClean="0"/>
              <a:t>ontrol?</a:t>
            </a:r>
            <a:endParaRPr lang="en-US" sz="2400"/>
          </a:p>
        </p:txBody>
      </p:sp>
      <p:sp>
        <p:nvSpPr>
          <p:cNvPr id="8" name="object 2"/>
          <p:cNvSpPr/>
          <p:nvPr/>
        </p:nvSpPr>
        <p:spPr>
          <a:xfrm>
            <a:off x="515" y="762000"/>
            <a:ext cx="12192000" cy="66459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 txBox="1">
            <a:spLocks/>
          </p:cNvSpPr>
          <p:nvPr/>
        </p:nvSpPr>
        <p:spPr>
          <a:xfrm>
            <a:off x="76200" y="6654712"/>
            <a:ext cx="120396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250" b="1" i="0">
                <a:solidFill>
                  <a:srgbClr val="003366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000"/>
              <a:t>Dr. M Malook Rind                                                                                                                Information Security</a:t>
            </a:r>
            <a:r>
              <a:rPr lang="en-US" sz="1000" spc="-10" smtClean="0"/>
              <a:t>  </a:t>
            </a:r>
            <a:r>
              <a:rPr lang="en-US" sz="1000" smtClean="0"/>
              <a:t>                                                                                                                                                  Lecture 8          </a:t>
            </a:r>
            <a:endParaRPr lang="en-US" sz="100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00360" y="834293"/>
            <a:ext cx="12015440" cy="495690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514350" indent="-51435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885" indent="-342900" algn="just">
              <a:spcBef>
                <a:spcPts val="575"/>
              </a:spcBef>
              <a:spcAft>
                <a:spcPts val="600"/>
              </a:spcAft>
              <a:buFontTx/>
              <a:buChar char="-"/>
            </a:pPr>
            <a:r>
              <a:rPr lang="en-US" sz="3700" dirty="0">
                <a:solidFill>
                  <a:prstClr val="black"/>
                </a:solidFill>
                <a:cs typeface="Times New Roman"/>
              </a:rPr>
              <a:t>Access control refers to the mechanisms that work together to protect organizational assets while simultaneously allowing controlled access to authorized subjects. </a:t>
            </a:r>
          </a:p>
          <a:p>
            <a:pPr marL="349885" indent="-342900" algn="just">
              <a:spcBef>
                <a:spcPts val="575"/>
              </a:spcBef>
              <a:buFontTx/>
              <a:buChar char="-"/>
            </a:pPr>
            <a:endParaRPr lang="en-US" sz="3700" dirty="0">
              <a:solidFill>
                <a:prstClr val="black"/>
              </a:solidFill>
              <a:cs typeface="Times New Roman"/>
            </a:endParaRPr>
          </a:p>
          <a:p>
            <a:pPr marL="349885" lvl="0" indent="-342900" algn="just">
              <a:spcBef>
                <a:spcPts val="575"/>
              </a:spcBef>
              <a:spcAft>
                <a:spcPts val="600"/>
              </a:spcAft>
              <a:buFontTx/>
              <a:buChar char="-"/>
            </a:pPr>
            <a:r>
              <a:rPr lang="en-US" sz="3700" dirty="0">
                <a:solidFill>
                  <a:prstClr val="black"/>
                </a:solidFill>
                <a:cs typeface="Times New Roman"/>
              </a:rPr>
              <a:t>Access control is applicable at all levels of an organization and covers all types of assets</a:t>
            </a:r>
            <a:r>
              <a:rPr lang="en-US" sz="3700" dirty="0" smtClean="0">
                <a:solidFill>
                  <a:prstClr val="black"/>
                </a:solidFill>
                <a:cs typeface="Times New Roman"/>
              </a:rPr>
              <a:t>.</a:t>
            </a:r>
          </a:p>
          <a:p>
            <a:pPr marL="349885" lvl="0" indent="-342900" algn="just">
              <a:spcBef>
                <a:spcPts val="575"/>
              </a:spcBef>
              <a:spcAft>
                <a:spcPts val="600"/>
              </a:spcAft>
              <a:buFontTx/>
              <a:buChar char="-"/>
            </a:pPr>
            <a:r>
              <a:rPr lang="en-US" sz="3700" dirty="0" smtClean="0">
                <a:solidFill>
                  <a:prstClr val="black"/>
                </a:solidFill>
                <a:cs typeface="Times New Roman"/>
              </a:rPr>
              <a:t> </a:t>
            </a:r>
            <a:r>
              <a:rPr lang="en-US" sz="3700" dirty="0">
                <a:solidFill>
                  <a:prstClr val="black"/>
                </a:solidFill>
                <a:cs typeface="Times New Roman"/>
              </a:rPr>
              <a:t>Access control enables management to:</a:t>
            </a:r>
          </a:p>
          <a:p>
            <a:pPr marL="731520" lvl="8" indent="-342900">
              <a:lnSpc>
                <a:spcPct val="170000"/>
              </a:lnSpc>
              <a:spcBef>
                <a:spcPts val="575"/>
              </a:spcBef>
              <a:buFont typeface="Wingdings" panose="05000000000000000000" pitchFamily="2" charset="2"/>
              <a:buChar char="§"/>
            </a:pPr>
            <a:r>
              <a:rPr lang="en-US" sz="3100" i="1" dirty="0" smtClean="0">
                <a:solidFill>
                  <a:srgbClr val="00B050"/>
                </a:solidFill>
                <a:cs typeface="Times New Roman"/>
              </a:rPr>
              <a:t>Specify </a:t>
            </a:r>
            <a:r>
              <a:rPr lang="en-US" sz="3100" i="1" dirty="0">
                <a:solidFill>
                  <a:srgbClr val="00B050"/>
                </a:solidFill>
                <a:cs typeface="Times New Roman"/>
              </a:rPr>
              <a:t>which users can access the system</a:t>
            </a:r>
          </a:p>
          <a:p>
            <a:pPr marL="731520" lvl="8" indent="-342900">
              <a:lnSpc>
                <a:spcPct val="170000"/>
              </a:lnSpc>
              <a:spcBef>
                <a:spcPts val="575"/>
              </a:spcBef>
              <a:buFont typeface="Wingdings" panose="05000000000000000000" pitchFamily="2" charset="2"/>
              <a:buChar char="§"/>
            </a:pPr>
            <a:r>
              <a:rPr lang="en-US" sz="3100" i="1" dirty="0">
                <a:solidFill>
                  <a:srgbClr val="00B050"/>
                </a:solidFill>
                <a:cs typeface="Times New Roman"/>
              </a:rPr>
              <a:t>Specify what resources they can access</a:t>
            </a:r>
          </a:p>
          <a:p>
            <a:pPr marL="731520" lvl="8" indent="-342900">
              <a:lnSpc>
                <a:spcPct val="170000"/>
              </a:lnSpc>
              <a:spcBef>
                <a:spcPts val="575"/>
              </a:spcBef>
              <a:buFont typeface="Wingdings" panose="05000000000000000000" pitchFamily="2" charset="2"/>
              <a:buChar char="§"/>
            </a:pPr>
            <a:r>
              <a:rPr lang="en-US" sz="3100" i="1" dirty="0">
                <a:solidFill>
                  <a:srgbClr val="00B050"/>
                </a:solidFill>
                <a:cs typeface="Times New Roman"/>
              </a:rPr>
              <a:t>Specify what operations they can perform</a:t>
            </a:r>
          </a:p>
          <a:p>
            <a:pPr marL="731520" lvl="8" indent="-342900">
              <a:lnSpc>
                <a:spcPct val="170000"/>
              </a:lnSpc>
              <a:spcBef>
                <a:spcPts val="575"/>
              </a:spcBef>
              <a:buFont typeface="Wingdings" panose="05000000000000000000" pitchFamily="2" charset="2"/>
              <a:buChar char="§"/>
            </a:pPr>
            <a:r>
              <a:rPr lang="en-US" sz="3100" i="1" dirty="0">
                <a:solidFill>
                  <a:srgbClr val="00B050"/>
                </a:solidFill>
                <a:cs typeface="Times New Roman"/>
              </a:rPr>
              <a:t>Provide individual accountability—know who is doing </a:t>
            </a:r>
            <a:r>
              <a:rPr lang="en-US" sz="3100" i="1" dirty="0" smtClean="0">
                <a:solidFill>
                  <a:srgbClr val="00B050"/>
                </a:solidFill>
                <a:cs typeface="Times New Roman"/>
              </a:rPr>
              <a:t>what</a:t>
            </a:r>
            <a:endParaRPr lang="en-US" sz="3100" i="1" dirty="0">
              <a:solidFill>
                <a:srgbClr val="00B050"/>
              </a:solidFill>
              <a:cs typeface="Times New Roman"/>
            </a:endParaRPr>
          </a:p>
        </p:txBody>
      </p:sp>
      <p:pic>
        <p:nvPicPr>
          <p:cNvPr id="1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40261"/>
            <a:ext cx="1946564" cy="72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03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6629400"/>
            <a:ext cx="12039600" cy="192024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CCD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Rounded Rectangle 5"/>
          <p:cNvSpPr/>
          <p:nvPr/>
        </p:nvSpPr>
        <p:spPr bwMode="auto">
          <a:xfrm>
            <a:off x="1676400" y="1219200"/>
            <a:ext cx="8610600" cy="609600"/>
          </a:xfrm>
          <a:prstGeom prst="roundRect">
            <a:avLst/>
          </a:prstGeom>
          <a:solidFill>
            <a:srgbClr val="92D050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1200">
                <a:solidFill>
                  <a:srgbClr val="0041C4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Identity and Access Management (IAM)</a:t>
            </a:r>
          </a:p>
        </p:txBody>
      </p:sp>
      <p:sp>
        <p:nvSpPr>
          <p:cNvPr id="5" name="object 6"/>
          <p:cNvSpPr txBox="1">
            <a:spLocks/>
          </p:cNvSpPr>
          <p:nvPr/>
        </p:nvSpPr>
        <p:spPr>
          <a:xfrm>
            <a:off x="76200" y="6654712"/>
            <a:ext cx="120396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250" b="1" i="0">
                <a:solidFill>
                  <a:srgbClr val="003366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000"/>
              <a:t>Dr. M Malook Rind                                                                                                                Information Security</a:t>
            </a:r>
            <a:r>
              <a:rPr lang="en-US" sz="1000" spc="-10" smtClean="0"/>
              <a:t>  </a:t>
            </a:r>
            <a:r>
              <a:rPr lang="en-US" sz="1000" smtClean="0"/>
              <a:t>                                                                                                                                                  Lecture 8          </a:t>
            </a:r>
            <a:endParaRPr lang="en-US" sz="1000"/>
          </a:p>
        </p:txBody>
      </p:sp>
      <p:sp>
        <p:nvSpPr>
          <p:cNvPr id="4" name="Rectangle 3"/>
          <p:cNvSpPr/>
          <p:nvPr/>
        </p:nvSpPr>
        <p:spPr>
          <a:xfrm>
            <a:off x="1676400" y="1981200"/>
            <a:ext cx="8610600" cy="2705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200" b="1" dirty="0" smtClean="0">
                <a:latin typeface="+mn-lt"/>
              </a:rPr>
              <a:t>Exploring Authentication Management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200" b="1" dirty="0" smtClean="0">
                <a:latin typeface="+mn-lt"/>
              </a:rPr>
              <a:t>Managing Accounts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200" b="1" dirty="0" smtClean="0">
                <a:latin typeface="+mn-lt"/>
              </a:rPr>
              <a:t>Comparing Authentication Services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200" b="1" dirty="0" smtClean="0">
                <a:latin typeface="+mn-lt"/>
              </a:rPr>
              <a:t>Comparing Access Control Schemes</a:t>
            </a:r>
            <a:endParaRPr lang="en-US" sz="2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8146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6629400"/>
            <a:ext cx="12039600" cy="192024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CCD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title"/>
          </p:nvPr>
        </p:nvSpPr>
        <p:spPr>
          <a:xfrm>
            <a:off x="152400" y="310634"/>
            <a:ext cx="9829800" cy="369332"/>
          </a:xfrm>
          <a:noFill/>
        </p:spPr>
        <p:txBody>
          <a:bodyPr/>
          <a:lstStyle/>
          <a:p>
            <a:r>
              <a:rPr lang="en-US" sz="2400" dirty="0"/>
              <a:t>Access control principles and </a:t>
            </a:r>
            <a:r>
              <a:rPr lang="en-US" sz="2400" dirty="0" smtClean="0"/>
              <a:t>applicability</a:t>
            </a:r>
            <a:endParaRPr lang="en-US" sz="2400" dirty="0"/>
          </a:p>
        </p:txBody>
      </p:sp>
      <p:sp>
        <p:nvSpPr>
          <p:cNvPr id="8" name="object 2"/>
          <p:cNvSpPr/>
          <p:nvPr/>
        </p:nvSpPr>
        <p:spPr>
          <a:xfrm>
            <a:off x="515" y="762000"/>
            <a:ext cx="12192000" cy="66459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 txBox="1">
            <a:spLocks/>
          </p:cNvSpPr>
          <p:nvPr/>
        </p:nvSpPr>
        <p:spPr>
          <a:xfrm>
            <a:off x="76200" y="6654712"/>
            <a:ext cx="120396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250" b="1" i="0">
                <a:solidFill>
                  <a:srgbClr val="003366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000"/>
              <a:t>Dr. M Malook Rind                                                                                                                Information Security</a:t>
            </a:r>
            <a:r>
              <a:rPr lang="en-US" sz="1000" spc="-10" smtClean="0"/>
              <a:t>  </a:t>
            </a:r>
            <a:r>
              <a:rPr lang="en-US" sz="1000" smtClean="0"/>
              <a:t>                                                                                                                                                  Lecture 8          </a:t>
            </a:r>
            <a:endParaRPr lang="en-US" sz="100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00360" y="910493"/>
            <a:ext cx="11863040" cy="557041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514350" indent="-51435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885" indent="-342900" algn="just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3100" dirty="0">
                <a:solidFill>
                  <a:prstClr val="black"/>
                </a:solidFill>
                <a:latin typeface="Century Gothic"/>
                <a:cs typeface="Times New Roman"/>
              </a:rPr>
              <a:t>Fundamental access control principles include</a:t>
            </a:r>
          </a:p>
          <a:p>
            <a:pPr marL="349885" indent="-342900" algn="just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sz="2400" dirty="0" smtClean="0">
              <a:solidFill>
                <a:prstClr val="black"/>
              </a:solidFill>
              <a:latin typeface="Century Gothic"/>
              <a:cs typeface="Times New Roman"/>
            </a:endParaRPr>
          </a:p>
          <a:p>
            <a:pPr marL="349885" indent="-342900" algn="just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sz="2400" dirty="0">
              <a:solidFill>
                <a:prstClr val="black"/>
              </a:solidFill>
              <a:latin typeface="Century Gothic"/>
              <a:cs typeface="Times New Roman"/>
            </a:endParaRPr>
          </a:p>
          <a:p>
            <a:pPr marL="349885" indent="-342900" algn="just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sz="2400" dirty="0" smtClean="0">
              <a:solidFill>
                <a:prstClr val="black"/>
              </a:solidFill>
              <a:latin typeface="Century Gothic"/>
              <a:cs typeface="Times New Roman"/>
            </a:endParaRPr>
          </a:p>
          <a:p>
            <a:pPr marL="349885" indent="-342900" algn="just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sz="2400" dirty="0">
              <a:solidFill>
                <a:prstClr val="black"/>
              </a:solidFill>
              <a:latin typeface="Century Gothic"/>
              <a:cs typeface="Times New Roman"/>
            </a:endParaRPr>
          </a:p>
          <a:p>
            <a:pPr marL="349885" indent="-342900" algn="just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sz="2400" dirty="0" smtClean="0">
              <a:solidFill>
                <a:prstClr val="black"/>
              </a:solidFill>
              <a:latin typeface="Century Gothic"/>
              <a:cs typeface="Times New Roman"/>
            </a:endParaRPr>
          </a:p>
          <a:p>
            <a:pPr marL="349885" indent="-342900" algn="just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sz="2400" dirty="0">
              <a:solidFill>
                <a:prstClr val="black"/>
              </a:solidFill>
              <a:latin typeface="Century Gothic"/>
              <a:cs typeface="Times New Roman"/>
            </a:endParaRPr>
          </a:p>
          <a:p>
            <a:pPr marL="349885" indent="-342900" algn="just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3100" dirty="0">
                <a:solidFill>
                  <a:prstClr val="black"/>
                </a:solidFill>
                <a:latin typeface="Century Gothic"/>
                <a:cs typeface="Times New Roman"/>
              </a:rPr>
              <a:t>Access control includes all aspects and levels of an organization and covers all types of assets, including:</a:t>
            </a:r>
          </a:p>
          <a:p>
            <a:pPr marL="731520" lvl="8" indent="-342900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i="1" dirty="0" smtClean="0">
                <a:solidFill>
                  <a:srgbClr val="00B050"/>
                </a:solidFill>
                <a:latin typeface="Century Gothic"/>
                <a:cs typeface="Times New Roman"/>
              </a:rPr>
              <a:t>Facilities</a:t>
            </a:r>
            <a:endParaRPr lang="en-US" sz="2600" i="1" dirty="0">
              <a:solidFill>
                <a:srgbClr val="00B050"/>
              </a:solidFill>
              <a:latin typeface="Century Gothic"/>
              <a:cs typeface="Times New Roman"/>
            </a:endParaRPr>
          </a:p>
          <a:p>
            <a:pPr marL="731520" lvl="8" indent="-342900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i="1" dirty="0">
                <a:solidFill>
                  <a:srgbClr val="00B050"/>
                </a:solidFill>
                <a:latin typeface="Century Gothic"/>
                <a:cs typeface="Times New Roman"/>
              </a:rPr>
              <a:t>Systems/Devices</a:t>
            </a:r>
          </a:p>
          <a:p>
            <a:pPr marL="731520" lvl="8" indent="-342900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i="1" dirty="0">
                <a:solidFill>
                  <a:srgbClr val="00B050"/>
                </a:solidFill>
                <a:latin typeface="Century Gothic"/>
                <a:cs typeface="Times New Roman"/>
              </a:rPr>
              <a:t>Information</a:t>
            </a:r>
          </a:p>
          <a:p>
            <a:pPr marL="731520" lvl="8" indent="-342900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i="1" dirty="0">
                <a:solidFill>
                  <a:srgbClr val="00B050"/>
                </a:solidFill>
                <a:latin typeface="Century Gothic"/>
                <a:cs typeface="Times New Roman"/>
              </a:rPr>
              <a:t>Personnel</a:t>
            </a:r>
          </a:p>
          <a:p>
            <a:pPr marL="731520" lvl="8" indent="-342900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i="1" dirty="0">
                <a:solidFill>
                  <a:srgbClr val="00B050"/>
                </a:solidFill>
                <a:latin typeface="Century Gothic"/>
                <a:cs typeface="Times New Roman"/>
              </a:rPr>
              <a:t>Applications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33400" y="1470976"/>
          <a:ext cx="11125200" cy="1653224"/>
        </p:xfrm>
        <a:graphic>
          <a:graphicData uri="http://schemas.openxmlformats.org/drawingml/2006/table">
            <a:tbl>
              <a:tblPr/>
              <a:tblGrid>
                <a:gridCol w="3628894">
                  <a:extLst>
                    <a:ext uri="{9D8B030D-6E8A-4147-A177-3AD203B41FA5}">
                      <a16:colId xmlns:a16="http://schemas.microsoft.com/office/drawing/2014/main" val="3955277521"/>
                    </a:ext>
                  </a:extLst>
                </a:gridCol>
                <a:gridCol w="3748153">
                  <a:extLst>
                    <a:ext uri="{9D8B030D-6E8A-4147-A177-3AD203B41FA5}">
                      <a16:colId xmlns:a16="http://schemas.microsoft.com/office/drawing/2014/main" val="4213252789"/>
                    </a:ext>
                  </a:extLst>
                </a:gridCol>
                <a:gridCol w="3748153">
                  <a:extLst>
                    <a:ext uri="{9D8B030D-6E8A-4147-A177-3AD203B41FA5}">
                      <a16:colId xmlns:a16="http://schemas.microsoft.com/office/drawing/2014/main" val="1906405446"/>
                    </a:ext>
                  </a:extLst>
                </a:gridCol>
              </a:tblGrid>
              <a:tr h="294507"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Need to Know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0983" marR="30983" marT="30983" marB="30983" anchor="ctr">
                    <a:lnL w="28575" cap="flat" cmpd="sng" algn="ctr">
                      <a:solidFill>
                        <a:srgbClr val="0F0C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F0C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F0C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F0C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Least Privilege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0983" marR="30983" marT="30983" marB="30983" anchor="ctr">
                    <a:lnL w="28575" cap="flat" cmpd="sng" algn="ctr">
                      <a:solidFill>
                        <a:srgbClr val="0F0C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F0C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F0C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F0C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Separation of Duties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0983" marR="30983" marT="30983" marB="30983" anchor="ctr">
                    <a:lnL w="28575" cap="flat" cmpd="sng" algn="ctr">
                      <a:solidFill>
                        <a:srgbClr val="0F0C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F0C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F0C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F0C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69045"/>
                  </a:ext>
                </a:extLst>
              </a:tr>
              <a:tr h="1316938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Defending sensitive assets by restricting access to only required personnel who require access</a:t>
                      </a:r>
                    </a:p>
                  </a:txBody>
                  <a:tcPr marL="30983" marR="30983" marT="30983" marB="30983" anchor="ctr">
                    <a:lnL w="28575" cap="flat" cmpd="sng" algn="ctr">
                      <a:solidFill>
                        <a:srgbClr val="0F0C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F0C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F0C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F0C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Defending sensitive assets by granting only the minimum permissions required by the user or system</a:t>
                      </a:r>
                    </a:p>
                  </a:txBody>
                  <a:tcPr marL="30983" marR="30983" marT="30983" marB="30983" anchor="ctr">
                    <a:lnL w="28575" cap="flat" cmpd="sng" algn="ctr">
                      <a:solidFill>
                        <a:srgbClr val="0F0C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F0C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F0C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F0C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Defending sensitive assets by requiring more than one person to complete a task, to 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prevent errors and fraud.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0983" marR="30983" marT="30983" marB="30983" anchor="ctr">
                    <a:lnL w="28575" cap="flat" cmpd="sng" algn="ctr">
                      <a:solidFill>
                        <a:srgbClr val="0F0C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F0C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F0C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F0C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285793"/>
                  </a:ext>
                </a:extLst>
              </a:tr>
            </a:tbl>
          </a:graphicData>
        </a:graphic>
      </p:graphicFrame>
      <p:pic>
        <p:nvPicPr>
          <p:cNvPr id="1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40261"/>
            <a:ext cx="1946564" cy="72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44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6629400"/>
            <a:ext cx="12039600" cy="192024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CCD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title"/>
          </p:nvPr>
        </p:nvSpPr>
        <p:spPr>
          <a:xfrm>
            <a:off x="152400" y="310634"/>
            <a:ext cx="9906000" cy="369332"/>
          </a:xfrm>
          <a:noFill/>
        </p:spPr>
        <p:txBody>
          <a:bodyPr/>
          <a:lstStyle/>
          <a:p>
            <a:r>
              <a:rPr lang="en-US" sz="2400"/>
              <a:t>Comparing Access Control Models</a:t>
            </a:r>
          </a:p>
        </p:txBody>
      </p:sp>
      <p:sp>
        <p:nvSpPr>
          <p:cNvPr id="8" name="object 2"/>
          <p:cNvSpPr/>
          <p:nvPr/>
        </p:nvSpPr>
        <p:spPr>
          <a:xfrm>
            <a:off x="515" y="762000"/>
            <a:ext cx="12192000" cy="66459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 txBox="1">
            <a:spLocks/>
          </p:cNvSpPr>
          <p:nvPr/>
        </p:nvSpPr>
        <p:spPr>
          <a:xfrm>
            <a:off x="76200" y="6654712"/>
            <a:ext cx="120396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250" b="1" i="0">
                <a:solidFill>
                  <a:srgbClr val="003366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000"/>
              <a:t>Dr. M Malook Rind                                                                                                                Information Security</a:t>
            </a:r>
            <a:r>
              <a:rPr lang="en-US" sz="1000" spc="-10" smtClean="0"/>
              <a:t>  </a:t>
            </a:r>
            <a:r>
              <a:rPr lang="en-US" sz="1000" smtClean="0"/>
              <a:t>                                                                                                                                                  Lecture 8          </a:t>
            </a:r>
            <a:endParaRPr lang="en-US" sz="1000"/>
          </a:p>
        </p:txBody>
      </p:sp>
      <p:pic>
        <p:nvPicPr>
          <p:cNvPr id="13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40261"/>
            <a:ext cx="1946564" cy="72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152400" y="838200"/>
            <a:ext cx="11811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14350" indent="-51435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4" name="Picture 4" descr="Table&#10;&#10;Description automatically generated">
            <a:extLst>
              <a:ext uri="{FF2B5EF4-FFF2-40B4-BE49-F238E27FC236}">
                <a16:creationId xmlns:a16="http://schemas.microsoft.com/office/drawing/2014/main" id="{4E2E19A4-8110-4112-AFF7-7A87C191778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3155" y="5496565"/>
            <a:ext cx="4881645" cy="128523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76200" y="838200"/>
            <a:ext cx="11811000" cy="5506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14350" indent="-51435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lvl="0" indent="-182880" algn="just">
              <a:spcBef>
                <a:spcPts val="0"/>
              </a:spcBef>
              <a:buClrTx/>
              <a:buFontTx/>
              <a:buChar char="-"/>
              <a:defRPr/>
            </a:pPr>
            <a:r>
              <a:rPr lang="en-US" sz="2200" kern="0" dirty="0">
                <a:solidFill>
                  <a:prstClr val="black"/>
                </a:solidFill>
                <a:cs typeface="Times New Roman"/>
              </a:rPr>
              <a:t>Access control </a:t>
            </a:r>
            <a:r>
              <a:rPr lang="en-US" sz="2200" kern="0" dirty="0" smtClean="0">
                <a:solidFill>
                  <a:prstClr val="black"/>
                </a:solidFill>
                <a:cs typeface="Times New Roman"/>
              </a:rPr>
              <a:t>determines </a:t>
            </a:r>
            <a:r>
              <a:rPr lang="en-US" sz="2200" kern="0" dirty="0">
                <a:solidFill>
                  <a:prstClr val="black"/>
                </a:solidFill>
                <a:cs typeface="Times New Roman"/>
              </a:rPr>
              <a:t>who has access to which resources through previously placed authentication and authorization rules</a:t>
            </a:r>
            <a:r>
              <a:rPr lang="en-US" sz="2200" kern="0" dirty="0" smtClean="0">
                <a:solidFill>
                  <a:prstClr val="black"/>
                </a:solidFill>
                <a:cs typeface="Times New Roman"/>
              </a:rPr>
              <a:t>.</a:t>
            </a:r>
          </a:p>
          <a:p>
            <a:pPr marL="182880" lvl="0" indent="-182880" algn="just">
              <a:spcBef>
                <a:spcPts val="0"/>
              </a:spcBef>
              <a:buClrTx/>
              <a:buFontTx/>
              <a:buChar char="-"/>
              <a:defRPr/>
            </a:pPr>
            <a:r>
              <a:rPr lang="en-US" sz="2200" kern="0" dirty="0">
                <a:solidFill>
                  <a:prstClr val="black"/>
                </a:solidFill>
                <a:cs typeface="Times New Roman"/>
              </a:rPr>
              <a:t>Access control is the best way to make sure only the people you trust can access sensitive areas of your property. </a:t>
            </a:r>
            <a:endParaRPr lang="en-US" sz="2200" kern="0" dirty="0" smtClean="0">
              <a:solidFill>
                <a:prstClr val="black"/>
              </a:solidFill>
              <a:cs typeface="Times New Roman"/>
            </a:endParaRPr>
          </a:p>
          <a:p>
            <a:pPr marL="182880" lvl="0" indent="-182880" algn="just">
              <a:spcBef>
                <a:spcPts val="0"/>
              </a:spcBef>
              <a:buClrTx/>
              <a:buFontTx/>
              <a:buChar char="-"/>
              <a:defRPr/>
            </a:pPr>
            <a:r>
              <a:rPr lang="en-US" sz="2200" kern="0" dirty="0" smtClean="0">
                <a:solidFill>
                  <a:prstClr val="black"/>
                </a:solidFill>
                <a:cs typeface="Times New Roman"/>
              </a:rPr>
              <a:t>Access </a:t>
            </a:r>
            <a:r>
              <a:rPr lang="en-US" sz="2200" kern="0" dirty="0">
                <a:solidFill>
                  <a:prstClr val="black"/>
                </a:solidFill>
                <a:cs typeface="Times New Roman"/>
              </a:rPr>
              <a:t>controls authenticate users by verifying login </a:t>
            </a:r>
            <a:r>
              <a:rPr lang="en-US" sz="2200" kern="0" dirty="0" smtClean="0">
                <a:solidFill>
                  <a:prstClr val="black"/>
                </a:solidFill>
                <a:cs typeface="Times New Roman"/>
              </a:rPr>
              <a:t>credentials.</a:t>
            </a:r>
          </a:p>
          <a:p>
            <a:pPr marL="182880" lvl="0" indent="-182880" algn="just">
              <a:spcBef>
                <a:spcPts val="0"/>
              </a:spcBef>
              <a:buClrTx/>
              <a:buFontTx/>
              <a:buChar char="-"/>
              <a:defRPr/>
            </a:pPr>
            <a:r>
              <a:rPr lang="en-US" sz="2200" b="1" i="1" kern="0" dirty="0">
                <a:solidFill>
                  <a:prstClr val="black"/>
                </a:solidFill>
                <a:cs typeface="Times New Roman"/>
              </a:rPr>
              <a:t>access control schemes </a:t>
            </a:r>
            <a:r>
              <a:rPr lang="en-US" sz="2200" kern="0" dirty="0">
                <a:solidFill>
                  <a:prstClr val="black"/>
                </a:solidFill>
                <a:cs typeface="Times New Roman"/>
              </a:rPr>
              <a:t>makes it easier to apply </a:t>
            </a:r>
            <a:r>
              <a:rPr lang="en-US" sz="2200" kern="0" dirty="0" smtClean="0">
                <a:solidFill>
                  <a:prstClr val="black"/>
                </a:solidFill>
                <a:cs typeface="Times New Roman"/>
              </a:rPr>
              <a:t>access policies </a:t>
            </a:r>
            <a:r>
              <a:rPr lang="en-US" sz="2200" kern="0" dirty="0">
                <a:solidFill>
                  <a:prstClr val="black"/>
                </a:solidFill>
                <a:cs typeface="Times New Roman"/>
              </a:rPr>
              <a:t>to users within a network</a:t>
            </a:r>
          </a:p>
          <a:p>
            <a:pPr marL="182880" lvl="0" indent="-182880" algn="just">
              <a:spcBef>
                <a:spcPts val="0"/>
              </a:spcBef>
              <a:buClrTx/>
              <a:buFontTx/>
              <a:buChar char="-"/>
              <a:defRPr/>
            </a:pPr>
            <a:r>
              <a:rPr lang="en-US" sz="2200" kern="0" dirty="0" smtClean="0">
                <a:solidFill>
                  <a:prstClr val="black"/>
                </a:solidFill>
                <a:cs typeface="Times New Roman"/>
              </a:rPr>
              <a:t>The </a:t>
            </a:r>
            <a:r>
              <a:rPr lang="en-US" sz="2200" kern="0" dirty="0">
                <a:solidFill>
                  <a:prstClr val="black"/>
                </a:solidFill>
                <a:cs typeface="Times New Roman"/>
              </a:rPr>
              <a:t>access control schemes (sometimes referred to as </a:t>
            </a:r>
            <a:r>
              <a:rPr lang="en-US" sz="2200" b="1" i="1" kern="0" dirty="0" smtClean="0">
                <a:solidFill>
                  <a:prstClr val="black"/>
                </a:solidFill>
                <a:cs typeface="Times New Roman"/>
              </a:rPr>
              <a:t>access control </a:t>
            </a:r>
            <a:r>
              <a:rPr lang="en-US" sz="2200" b="1" i="1" kern="0" dirty="0">
                <a:solidFill>
                  <a:prstClr val="black"/>
                </a:solidFill>
                <a:cs typeface="Times New Roman"/>
              </a:rPr>
              <a:t>model</a:t>
            </a:r>
            <a:r>
              <a:rPr lang="en-US" sz="2200" kern="0" dirty="0">
                <a:solidFill>
                  <a:prstClr val="black"/>
                </a:solidFill>
                <a:cs typeface="Times New Roman"/>
              </a:rPr>
              <a:t>s) </a:t>
            </a:r>
            <a:r>
              <a:rPr lang="en-US" sz="2200" kern="0" dirty="0" smtClean="0">
                <a:solidFill>
                  <a:prstClr val="black"/>
                </a:solidFill>
                <a:cs typeface="Times New Roman"/>
              </a:rPr>
              <a:t>are:</a:t>
            </a:r>
            <a:endParaRPr lang="en-US" sz="2200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9699" y="3471762"/>
            <a:ext cx="4096101" cy="331003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76200" y="3139674"/>
            <a:ext cx="7867299" cy="28801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514350" indent="-51435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274320" fontAlgn="auto">
              <a:lnSpc>
                <a:spcPct val="140000"/>
              </a:lnSpc>
              <a:spcBef>
                <a:spcPts val="575"/>
              </a:spcBef>
              <a:spcAft>
                <a:spcPts val="0"/>
              </a:spcAft>
              <a:buSzTx/>
              <a:tabLst/>
              <a:defRPr/>
            </a:pPr>
            <a:r>
              <a:rPr lang="en-US" sz="2400" b="1" dirty="0" smtClean="0">
                <a:solidFill>
                  <a:srgbClr val="0070C0"/>
                </a:solidFill>
                <a:cs typeface="Times New Roman"/>
              </a:rPr>
              <a:t>Role-Based </a:t>
            </a:r>
            <a:r>
              <a:rPr lang="en-US" sz="2400" b="1" dirty="0">
                <a:solidFill>
                  <a:srgbClr val="0070C0"/>
                </a:solidFill>
                <a:cs typeface="Times New Roman"/>
              </a:rPr>
              <a:t>Access Control (</a:t>
            </a:r>
            <a:r>
              <a:rPr lang="en-US" sz="2400" b="1" dirty="0" smtClean="0">
                <a:solidFill>
                  <a:srgbClr val="0070C0"/>
                </a:solidFill>
                <a:cs typeface="Times New Roman"/>
              </a:rPr>
              <a:t>role-BAC)</a:t>
            </a:r>
            <a:endParaRPr lang="en-US" sz="2400" b="1" dirty="0">
              <a:solidFill>
                <a:srgbClr val="0070C0"/>
              </a:solidFill>
              <a:cs typeface="Times New Roman"/>
            </a:endParaRPr>
          </a:p>
          <a:p>
            <a:pPr marL="548640" marR="0" lvl="1" indent="-182880" fontAlgn="auto">
              <a:spcBef>
                <a:spcPts val="0"/>
              </a:spcBef>
              <a:spcAft>
                <a:spcPts val="0"/>
              </a:spcAft>
              <a:buSzTx/>
              <a:tabLst/>
              <a:defRPr/>
            </a:pPr>
            <a:r>
              <a:rPr lang="en-US" sz="2200" dirty="0"/>
              <a:t>Uses roles (often implemented as groups) </a:t>
            </a:r>
            <a:r>
              <a:rPr lang="en-US" sz="2200" dirty="0" smtClean="0"/>
              <a:t>to </a:t>
            </a:r>
            <a:r>
              <a:rPr lang="en-US" sz="2200" dirty="0"/>
              <a:t>manage rights </a:t>
            </a:r>
            <a:r>
              <a:rPr lang="en-US" sz="2200" dirty="0" smtClean="0"/>
              <a:t>and permissions </a:t>
            </a:r>
            <a:r>
              <a:rPr lang="en-US" sz="2200" dirty="0"/>
              <a:t>for </a:t>
            </a:r>
            <a:r>
              <a:rPr lang="en-US" sz="2200" dirty="0" smtClean="0"/>
              <a:t>users.</a:t>
            </a:r>
            <a:endParaRPr lang="en-US" sz="2200" dirty="0"/>
          </a:p>
          <a:p>
            <a:pPr marL="548640" marR="0" lvl="1" indent="-182880" fontAlgn="auto">
              <a:spcBef>
                <a:spcPts val="0"/>
              </a:spcBef>
              <a:spcAft>
                <a:spcPts val="0"/>
              </a:spcAft>
              <a:buSzTx/>
              <a:tabLst/>
              <a:defRPr/>
            </a:pPr>
            <a:r>
              <a:rPr lang="en-US" sz="2200" dirty="0" smtClean="0"/>
              <a:t>Grant </a:t>
            </a:r>
            <a:r>
              <a:rPr lang="en-US" sz="2200" dirty="0"/>
              <a:t>access by placing users into roles based on their assigned jobs, functions, or tasks</a:t>
            </a:r>
          </a:p>
          <a:p>
            <a:pPr marL="548640" marR="0" lvl="1" indent="-182880" fontAlgn="auto">
              <a:spcBef>
                <a:spcPts val="0"/>
              </a:spcBef>
              <a:spcAft>
                <a:spcPts val="0"/>
              </a:spcAft>
              <a:buSzTx/>
              <a:tabLst/>
              <a:defRPr/>
            </a:pPr>
            <a:r>
              <a:rPr lang="en-US" sz="2200" dirty="0"/>
              <a:t>administrator creates the roles </a:t>
            </a:r>
            <a:r>
              <a:rPr lang="en-US" sz="2200" dirty="0" smtClean="0"/>
              <a:t>and then </a:t>
            </a:r>
            <a:r>
              <a:rPr lang="en-US" sz="2200" dirty="0"/>
              <a:t>assigns specific rights and permissions to the </a:t>
            </a:r>
            <a:r>
              <a:rPr lang="en-US" sz="2200" dirty="0" smtClean="0"/>
              <a:t>roles</a:t>
            </a:r>
          </a:p>
          <a:p>
            <a:pPr marL="548640" marR="0" lvl="1" indent="-182880" fontAlgn="auto">
              <a:spcBef>
                <a:spcPts val="0"/>
              </a:spcBef>
              <a:spcAft>
                <a:spcPts val="0"/>
              </a:spcAft>
              <a:buSzTx/>
              <a:tabLst/>
              <a:defRPr/>
            </a:pPr>
            <a:r>
              <a:rPr lang="en-US" sz="2200" dirty="0" smtClean="0"/>
              <a:t>Often </a:t>
            </a:r>
            <a:r>
              <a:rPr lang="en-US" sz="2200" dirty="0"/>
              <a:t>use a </a:t>
            </a:r>
            <a:r>
              <a:rPr lang="en-US" sz="2200" dirty="0" smtClean="0"/>
              <a:t>matrix</a:t>
            </a:r>
          </a:p>
        </p:txBody>
      </p:sp>
    </p:spTree>
    <p:extLst>
      <p:ext uri="{BB962C8B-B14F-4D97-AF65-F5344CB8AC3E}">
        <p14:creationId xmlns:p14="http://schemas.microsoft.com/office/powerpoint/2010/main" val="293806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6629400"/>
            <a:ext cx="12039600" cy="192024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CCD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title"/>
          </p:nvPr>
        </p:nvSpPr>
        <p:spPr>
          <a:xfrm>
            <a:off x="152400" y="310634"/>
            <a:ext cx="9906000" cy="369332"/>
          </a:xfrm>
          <a:noFill/>
        </p:spPr>
        <p:txBody>
          <a:bodyPr/>
          <a:lstStyle/>
          <a:p>
            <a:r>
              <a:rPr lang="en-US" sz="2400" dirty="0"/>
              <a:t>Comparing Access Control Models </a:t>
            </a:r>
          </a:p>
        </p:txBody>
      </p:sp>
      <p:sp>
        <p:nvSpPr>
          <p:cNvPr id="8" name="object 2"/>
          <p:cNvSpPr/>
          <p:nvPr/>
        </p:nvSpPr>
        <p:spPr>
          <a:xfrm>
            <a:off x="515" y="762000"/>
            <a:ext cx="12192000" cy="66459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 txBox="1">
            <a:spLocks/>
          </p:cNvSpPr>
          <p:nvPr/>
        </p:nvSpPr>
        <p:spPr>
          <a:xfrm>
            <a:off x="76200" y="6654712"/>
            <a:ext cx="120396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250" b="1" i="0">
                <a:solidFill>
                  <a:srgbClr val="003366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000"/>
              <a:t>Dr. M Malook Rind                                                                                                                Information Security</a:t>
            </a:r>
            <a:r>
              <a:rPr lang="en-US" sz="1000" spc="-10" smtClean="0"/>
              <a:t>  </a:t>
            </a:r>
            <a:r>
              <a:rPr lang="en-US" sz="1000" smtClean="0"/>
              <a:t>                                                                                                                                                  Lecture 8          </a:t>
            </a:r>
            <a:endParaRPr lang="en-US" sz="1000"/>
          </a:p>
        </p:txBody>
      </p:sp>
      <p:pic>
        <p:nvPicPr>
          <p:cNvPr id="13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40261"/>
            <a:ext cx="1946564" cy="72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152400" y="884237"/>
            <a:ext cx="11811000" cy="559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14350" indent="-51435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74320">
              <a:lnSpc>
                <a:spcPct val="140000"/>
              </a:lnSpc>
              <a:spcBef>
                <a:spcPts val="575"/>
              </a:spcBef>
              <a:defRPr/>
            </a:pPr>
            <a:r>
              <a:rPr lang="en-US" sz="2400" b="1" dirty="0">
                <a:solidFill>
                  <a:srgbClr val="0070C0"/>
                </a:solidFill>
                <a:cs typeface="Times New Roman"/>
              </a:rPr>
              <a:t>Rule-Based Access Control </a:t>
            </a:r>
          </a:p>
          <a:p>
            <a:pPr marL="548640" marR="0" lvl="1" indent="-18288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tabLst/>
              <a:defRPr/>
            </a:pPr>
            <a:r>
              <a:rPr lang="en-US" sz="2200" dirty="0"/>
              <a:t>Based on a set of approved instructions, such as an access control list.</a:t>
            </a:r>
          </a:p>
          <a:p>
            <a:pPr marL="548640" marR="0" lvl="1" indent="-18288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tabLst/>
              <a:defRPr/>
            </a:pPr>
            <a:r>
              <a:rPr lang="en-US" sz="2200" dirty="0"/>
              <a:t>Routers and firewalls use rules within access control lists (ACLs).</a:t>
            </a:r>
          </a:p>
          <a:p>
            <a:pPr marL="548640" marR="0" lvl="1" indent="-18288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tabLst/>
              <a:defRPr/>
            </a:pPr>
            <a:r>
              <a:rPr lang="en-US" sz="2200" dirty="0"/>
              <a:t>These rules define the traffic that the devices allow into the network.</a:t>
            </a:r>
          </a:p>
          <a:p>
            <a:pPr marL="548640" marR="0" lvl="1" indent="-18288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tabLst/>
              <a:defRPr/>
            </a:pPr>
            <a:r>
              <a:rPr lang="en-US" sz="2200" dirty="0"/>
              <a:t>administrators create the rules, and the rules stay the same unless an administrator changes them again.</a:t>
            </a:r>
          </a:p>
          <a:p>
            <a:pPr marL="640080" lvl="1" indent="-182880">
              <a:lnSpc>
                <a:spcPct val="11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en-US" sz="1800" i="1" kern="0" dirty="0">
                <a:solidFill>
                  <a:srgbClr val="00B050"/>
                </a:solidFill>
              </a:rPr>
              <a:t>If your business closes at 5 p.m., there’s no need for anyone to have access to your main office, even managers, after closing. </a:t>
            </a:r>
            <a:endParaRPr lang="en-US" sz="1800" i="1" kern="0" dirty="0" smtClean="0">
              <a:solidFill>
                <a:srgbClr val="00B050"/>
              </a:solidFill>
            </a:endParaRPr>
          </a:p>
          <a:p>
            <a:pPr marL="640080" lvl="1" indent="-182880">
              <a:lnSpc>
                <a:spcPct val="11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en-US" sz="1800" i="1" kern="0" dirty="0" smtClean="0">
                <a:solidFill>
                  <a:srgbClr val="00B050"/>
                </a:solidFill>
              </a:rPr>
              <a:t>With </a:t>
            </a:r>
            <a:r>
              <a:rPr lang="en-US" sz="1800" i="1" kern="0" dirty="0">
                <a:solidFill>
                  <a:srgbClr val="00B050"/>
                </a:solidFill>
              </a:rPr>
              <a:t>rule-based access control, you can set a rule to deny access to everyone from 5 p.m. to 9 a.m. the next morning</a:t>
            </a:r>
            <a:r>
              <a:rPr lang="en-US" sz="1800" i="1" kern="0" dirty="0" smtClean="0">
                <a:solidFill>
                  <a:srgbClr val="00B050"/>
                </a:solidFill>
              </a:rPr>
              <a:t>.</a:t>
            </a:r>
          </a:p>
          <a:p>
            <a:pPr marL="457200" lvl="0" indent="-274320">
              <a:lnSpc>
                <a:spcPct val="140000"/>
              </a:lnSpc>
              <a:spcBef>
                <a:spcPts val="575"/>
              </a:spcBef>
              <a:defRPr/>
            </a:pPr>
            <a:r>
              <a:rPr lang="en-US" sz="2400" b="1" dirty="0">
                <a:solidFill>
                  <a:srgbClr val="0070C0"/>
                </a:solidFill>
                <a:cs typeface="Times New Roman"/>
              </a:rPr>
              <a:t>Discretionary Access </a:t>
            </a:r>
            <a:r>
              <a:rPr lang="en-US" sz="2400" b="1" dirty="0" smtClean="0">
                <a:solidFill>
                  <a:srgbClr val="0070C0"/>
                </a:solidFill>
                <a:cs typeface="Times New Roman"/>
              </a:rPr>
              <a:t>Control </a:t>
            </a:r>
            <a:endParaRPr lang="en-US" sz="2400" b="1" dirty="0">
              <a:solidFill>
                <a:srgbClr val="0070C0"/>
              </a:solidFill>
              <a:cs typeface="Times New Roman"/>
            </a:endParaRPr>
          </a:p>
          <a:p>
            <a:pPr marL="548640" lvl="1" indent="-182880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2200" dirty="0" smtClean="0"/>
              <a:t>Specifies the </a:t>
            </a:r>
            <a:r>
              <a:rPr lang="en-US" sz="2200" dirty="0"/>
              <a:t>owner establishes access for </a:t>
            </a:r>
            <a:r>
              <a:rPr lang="en-US" sz="2200" dirty="0" smtClean="0"/>
              <a:t>the objects</a:t>
            </a:r>
            <a:r>
              <a:rPr lang="en-US" sz="2200" dirty="0"/>
              <a:t>. Many operating systems, such as Windows and most </a:t>
            </a:r>
            <a:r>
              <a:rPr lang="en-US" sz="2200" dirty="0" smtClean="0"/>
              <a:t>Unix-based systems</a:t>
            </a:r>
            <a:r>
              <a:rPr lang="en-US" sz="2200" dirty="0"/>
              <a:t>, use the DAC scheme</a:t>
            </a:r>
            <a:endParaRPr lang="en-US" sz="2200" dirty="0"/>
          </a:p>
          <a:p>
            <a:pPr marL="640080" lvl="1" indent="-182880">
              <a:lnSpc>
                <a:spcPct val="12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en-US" sz="1800" i="1" kern="0" dirty="0">
                <a:solidFill>
                  <a:srgbClr val="00B050"/>
                </a:solidFill>
              </a:rPr>
              <a:t>Files, folders, shares</a:t>
            </a:r>
          </a:p>
          <a:p>
            <a:pPr marL="548640" lvl="1" indent="-182880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2200" dirty="0" smtClean="0"/>
              <a:t>Owner </a:t>
            </a:r>
            <a:r>
              <a:rPr lang="en-US" sz="2200" dirty="0"/>
              <a:t>has full, explicit control of the object</a:t>
            </a:r>
          </a:p>
          <a:p>
            <a:pPr marL="548640" lvl="1" indent="-182880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2200" dirty="0"/>
              <a:t>administrators to restrict access to files and folders </a:t>
            </a:r>
            <a:r>
              <a:rPr lang="en-US" sz="2200" dirty="0" smtClean="0"/>
              <a:t>with permissions.</a:t>
            </a:r>
          </a:p>
          <a:p>
            <a:pPr marL="640080" lvl="1" indent="-182880">
              <a:lnSpc>
                <a:spcPct val="11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en-US" sz="1800" i="1" kern="0" dirty="0">
                <a:solidFill>
                  <a:srgbClr val="00B050"/>
                </a:solidFill>
              </a:rPr>
              <a:t>File system Permissions: Write, Read, Read &amp; execute, Modify, Full control</a:t>
            </a:r>
          </a:p>
          <a:p>
            <a:pPr marL="548640" lvl="1" indent="-182880">
              <a:lnSpc>
                <a:spcPct val="90000"/>
              </a:lnSpc>
              <a:spcBef>
                <a:spcPts val="0"/>
              </a:spcBef>
              <a:defRPr/>
            </a:pPr>
            <a:endParaRPr lang="en-US" sz="1800" i="1" kern="0" dirty="0" smtClean="0">
              <a:solidFill>
                <a:srgbClr val="00B050"/>
              </a:solidFill>
            </a:endParaRPr>
          </a:p>
          <a:p>
            <a:pPr marL="548640" lvl="1" indent="-182880">
              <a:lnSpc>
                <a:spcPct val="90000"/>
              </a:lnSpc>
              <a:spcBef>
                <a:spcPts val="0"/>
              </a:spcBef>
              <a:defRPr/>
            </a:pPr>
            <a:endParaRPr lang="en-US" sz="1800" i="1" kern="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50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6629400"/>
            <a:ext cx="12039600" cy="192024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CCD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title"/>
          </p:nvPr>
        </p:nvSpPr>
        <p:spPr>
          <a:xfrm>
            <a:off x="152400" y="310634"/>
            <a:ext cx="9906000" cy="369332"/>
          </a:xfrm>
          <a:noFill/>
        </p:spPr>
        <p:txBody>
          <a:bodyPr/>
          <a:lstStyle/>
          <a:p>
            <a:r>
              <a:rPr lang="en-US" sz="2400" dirty="0"/>
              <a:t>Comparing Access Control Models </a:t>
            </a:r>
          </a:p>
        </p:txBody>
      </p:sp>
      <p:sp>
        <p:nvSpPr>
          <p:cNvPr id="8" name="object 2"/>
          <p:cNvSpPr/>
          <p:nvPr/>
        </p:nvSpPr>
        <p:spPr>
          <a:xfrm>
            <a:off x="515" y="762000"/>
            <a:ext cx="12192000" cy="66459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 txBox="1">
            <a:spLocks/>
          </p:cNvSpPr>
          <p:nvPr/>
        </p:nvSpPr>
        <p:spPr>
          <a:xfrm>
            <a:off x="76200" y="6654712"/>
            <a:ext cx="120396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250" b="1" i="0">
                <a:solidFill>
                  <a:srgbClr val="003366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000"/>
              <a:t>Dr. M Malook Rind                                                                                                                Information Security</a:t>
            </a:r>
            <a:r>
              <a:rPr lang="en-US" sz="1000" spc="-10" smtClean="0"/>
              <a:t>  </a:t>
            </a:r>
            <a:r>
              <a:rPr lang="en-US" sz="1000" smtClean="0"/>
              <a:t>                                                                                                                                                  Lecture 8          </a:t>
            </a:r>
            <a:endParaRPr lang="en-US" sz="1000"/>
          </a:p>
        </p:txBody>
      </p:sp>
      <p:pic>
        <p:nvPicPr>
          <p:cNvPr id="13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40261"/>
            <a:ext cx="1946564" cy="72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2E9957F-B412-456C-B524-8A2644DBB8E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86736" y="910492"/>
            <a:ext cx="3352864" cy="510930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152464" y="884237"/>
            <a:ext cx="8610536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14350" indent="-51435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274320">
              <a:lnSpc>
                <a:spcPct val="150000"/>
              </a:lnSpc>
              <a:spcBef>
                <a:spcPts val="575"/>
              </a:spcBef>
              <a:defRPr/>
            </a:pPr>
            <a:r>
              <a:rPr lang="en-US" sz="2600" b="1" dirty="0">
                <a:solidFill>
                  <a:srgbClr val="0070C0"/>
                </a:solidFill>
                <a:cs typeface="Times New Roman"/>
              </a:rPr>
              <a:t>Mandatory Access </a:t>
            </a:r>
            <a:r>
              <a:rPr lang="en-US" sz="2600" b="1" dirty="0" smtClean="0">
                <a:solidFill>
                  <a:srgbClr val="0070C0"/>
                </a:solidFill>
                <a:cs typeface="Times New Roman"/>
              </a:rPr>
              <a:t>Control </a:t>
            </a:r>
            <a:endParaRPr lang="en-US" sz="2600" b="1" dirty="0">
              <a:solidFill>
                <a:srgbClr val="0070C0"/>
              </a:solidFill>
              <a:cs typeface="Times New Roman"/>
            </a:endParaRPr>
          </a:p>
          <a:p>
            <a:pPr marL="548640" marR="0" lvl="1" indent="-18288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Tx/>
              <a:tabLst/>
              <a:defRPr/>
            </a:pPr>
            <a:r>
              <a:rPr lang="en-US" sz="2400" dirty="0" smtClean="0"/>
              <a:t> Assign </a:t>
            </a:r>
            <a:r>
              <a:rPr lang="en-US" sz="2400" dirty="0"/>
              <a:t>labels to both subjects (users) and </a:t>
            </a:r>
            <a:r>
              <a:rPr lang="en-US" sz="2400" dirty="0" smtClean="0"/>
              <a:t>objects (files </a:t>
            </a:r>
            <a:r>
              <a:rPr lang="en-US" sz="2400" dirty="0"/>
              <a:t>or folders</a:t>
            </a:r>
            <a:r>
              <a:rPr lang="en-US" sz="2400" dirty="0" smtClean="0"/>
              <a:t>).</a:t>
            </a:r>
          </a:p>
          <a:p>
            <a:pPr marL="548640" lvl="1" indent="-182880">
              <a:lnSpc>
                <a:spcPct val="120000"/>
              </a:lnSpc>
              <a:spcBef>
                <a:spcPts val="0"/>
              </a:spcBef>
              <a:defRPr/>
            </a:pPr>
            <a:r>
              <a:rPr lang="en-US" sz="2400" dirty="0"/>
              <a:t> </a:t>
            </a:r>
            <a:r>
              <a:rPr lang="en-US" sz="2400" dirty="0"/>
              <a:t>When the labels match, the system can grant a </a:t>
            </a:r>
            <a:r>
              <a:rPr lang="en-US" sz="2400" dirty="0"/>
              <a:t>subject access </a:t>
            </a:r>
            <a:r>
              <a:rPr lang="en-US" sz="2400" dirty="0"/>
              <a:t>to an object. When the labels don’t match, the access scheme </a:t>
            </a:r>
            <a:r>
              <a:rPr lang="en-US" sz="2400" dirty="0"/>
              <a:t>blocks access.</a:t>
            </a:r>
          </a:p>
          <a:p>
            <a:pPr marL="548640" lvl="1" indent="-182880">
              <a:lnSpc>
                <a:spcPct val="120000"/>
              </a:lnSpc>
              <a:spcBef>
                <a:spcPts val="0"/>
              </a:spcBef>
              <a:defRPr/>
            </a:pPr>
            <a:r>
              <a:rPr lang="en-US" sz="2400" dirty="0" err="1"/>
              <a:t>SELinux</a:t>
            </a:r>
            <a:r>
              <a:rPr lang="en-US" sz="2400" dirty="0"/>
              <a:t> </a:t>
            </a:r>
            <a:r>
              <a:rPr lang="en-US" sz="2400" dirty="0"/>
              <a:t>(Security-Enhanced Linux) </a:t>
            </a:r>
          </a:p>
          <a:p>
            <a:pPr marL="640080" marR="0" lvl="1" indent="-18288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800" i="1" kern="0" dirty="0">
                <a:solidFill>
                  <a:srgbClr val="00B050"/>
                </a:solidFill>
              </a:rPr>
              <a:t>Uses MAC model</a:t>
            </a:r>
          </a:p>
          <a:p>
            <a:pPr marL="640080" marR="0" lvl="1" indent="-18288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800" i="1" kern="0" dirty="0">
                <a:solidFill>
                  <a:srgbClr val="00B050"/>
                </a:solidFill>
              </a:rPr>
              <a:t>Helps prevent malicious or suspicious </a:t>
            </a:r>
            <a:r>
              <a:rPr lang="en-US" sz="1800" i="1" kern="0" dirty="0" smtClean="0">
                <a:solidFill>
                  <a:srgbClr val="00B050"/>
                </a:solidFill>
              </a:rPr>
              <a:t>code</a:t>
            </a:r>
          </a:p>
          <a:p>
            <a:pPr marL="457200" marR="0" lvl="1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1800" i="1" kern="0" dirty="0">
                <a:solidFill>
                  <a:srgbClr val="00B050"/>
                </a:solidFill>
              </a:rPr>
              <a:t> </a:t>
            </a:r>
            <a:r>
              <a:rPr lang="en-US" sz="1800" i="1" kern="0" dirty="0" smtClean="0">
                <a:solidFill>
                  <a:srgbClr val="00B050"/>
                </a:solidFill>
              </a:rPr>
              <a:t>   </a:t>
            </a:r>
            <a:r>
              <a:rPr lang="en-US" sz="1800" i="1" kern="0" dirty="0">
                <a:solidFill>
                  <a:srgbClr val="00B050"/>
                </a:solidFill>
              </a:rPr>
              <a:t>from executing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3276600"/>
            <a:ext cx="3505136" cy="235225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634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6629400"/>
            <a:ext cx="12039600" cy="192024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CCD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title"/>
          </p:nvPr>
        </p:nvSpPr>
        <p:spPr>
          <a:xfrm>
            <a:off x="152400" y="310634"/>
            <a:ext cx="10134600" cy="369332"/>
          </a:xfrm>
          <a:noFill/>
        </p:spPr>
        <p:txBody>
          <a:bodyPr/>
          <a:lstStyle/>
          <a:p>
            <a:r>
              <a:rPr lang="en-US" sz="2400" dirty="0"/>
              <a:t>Comparing Access Control Models </a:t>
            </a:r>
            <a:r>
              <a:rPr lang="en-US" sz="2400" dirty="0" smtClean="0"/>
              <a:t>-</a:t>
            </a:r>
            <a:endParaRPr lang="en-US" sz="2400" dirty="0"/>
          </a:p>
        </p:txBody>
      </p:sp>
      <p:sp>
        <p:nvSpPr>
          <p:cNvPr id="8" name="object 2"/>
          <p:cNvSpPr/>
          <p:nvPr/>
        </p:nvSpPr>
        <p:spPr>
          <a:xfrm>
            <a:off x="515" y="762000"/>
            <a:ext cx="12192000" cy="66459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 txBox="1">
            <a:spLocks/>
          </p:cNvSpPr>
          <p:nvPr/>
        </p:nvSpPr>
        <p:spPr>
          <a:xfrm>
            <a:off x="76200" y="6654712"/>
            <a:ext cx="120396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250" b="1" i="0">
                <a:solidFill>
                  <a:srgbClr val="003366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000"/>
              <a:t>Dr. M Malook Rind                                                                                                                Information Security</a:t>
            </a:r>
            <a:r>
              <a:rPr lang="en-US" sz="1000" spc="-10" smtClean="0"/>
              <a:t>  </a:t>
            </a:r>
            <a:r>
              <a:rPr lang="en-US" sz="1000" smtClean="0"/>
              <a:t>                                                                                                                                                  Lecture 8          </a:t>
            </a:r>
            <a:endParaRPr lang="en-US" sz="1000"/>
          </a:p>
        </p:txBody>
      </p:sp>
      <p:pic>
        <p:nvPicPr>
          <p:cNvPr id="13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40261"/>
            <a:ext cx="1946564" cy="72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Diagram&#10;&#10;Description automatically generated">
            <a:extLst>
              <a:ext uri="{FF2B5EF4-FFF2-40B4-BE49-F238E27FC236}">
                <a16:creationId xmlns:a16="http://schemas.microsoft.com/office/drawing/2014/main" id="{02C56101-E2DE-4219-9C9C-48E06E7C0A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61942" y="970896"/>
            <a:ext cx="3153858" cy="2166224"/>
          </a:xfrm>
          <a:prstGeom prst="rect">
            <a:avLst/>
          </a:prstGeom>
        </p:spPr>
      </p:pic>
      <p:pic>
        <p:nvPicPr>
          <p:cNvPr id="15" name="Picture 5" descr="Icon&#10;&#10;Description automatically generated">
            <a:extLst>
              <a:ext uri="{FF2B5EF4-FFF2-40B4-BE49-F238E27FC236}">
                <a16:creationId xmlns:a16="http://schemas.microsoft.com/office/drawing/2014/main" id="{4B8953D7-B2F4-4EBC-9A76-8AF1744B258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55015" y="3342354"/>
            <a:ext cx="3153858" cy="2194560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152464" y="884237"/>
            <a:ext cx="8610536" cy="43735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514350" indent="-51435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274320">
              <a:lnSpc>
                <a:spcPct val="150000"/>
              </a:lnSpc>
              <a:spcBef>
                <a:spcPts val="575"/>
              </a:spcBef>
              <a:defRPr/>
            </a:pPr>
            <a:r>
              <a:rPr lang="en-US" sz="2600" b="1" dirty="0">
                <a:solidFill>
                  <a:srgbClr val="0070C0"/>
                </a:solidFill>
                <a:cs typeface="Times New Roman"/>
              </a:rPr>
              <a:t>Conditional </a:t>
            </a:r>
            <a:r>
              <a:rPr lang="en-US" sz="2600" b="1" dirty="0" smtClean="0">
                <a:solidFill>
                  <a:srgbClr val="0070C0"/>
                </a:solidFill>
                <a:cs typeface="Times New Roman"/>
              </a:rPr>
              <a:t>Access </a:t>
            </a:r>
            <a:endParaRPr lang="en-US" sz="2600" b="1" dirty="0">
              <a:solidFill>
                <a:srgbClr val="0070C0"/>
              </a:solidFill>
              <a:cs typeface="Times New Roman"/>
            </a:endParaRPr>
          </a:p>
          <a:p>
            <a:pPr marL="548640" marR="0" lvl="1" indent="-18288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Tx/>
              <a:tabLst/>
              <a:defRPr/>
            </a:pPr>
            <a:r>
              <a:rPr lang="en-US" sz="2400" dirty="0"/>
              <a:t> </a:t>
            </a:r>
            <a:r>
              <a:rPr lang="en-US" sz="2400" dirty="0" smtClean="0"/>
              <a:t>can </a:t>
            </a:r>
            <a:r>
              <a:rPr lang="en-US" sz="2400" dirty="0"/>
              <a:t>be used with traditional access </a:t>
            </a:r>
            <a:r>
              <a:rPr lang="en-US" sz="2400" dirty="0" smtClean="0"/>
              <a:t>control schemes </a:t>
            </a:r>
            <a:r>
              <a:rPr lang="en-US" sz="2400" dirty="0"/>
              <a:t>but adds additional capabilities to enforce organizational </a:t>
            </a:r>
            <a:r>
              <a:rPr lang="en-US" sz="2400" dirty="0" smtClean="0"/>
              <a:t>policies, using if-then statements</a:t>
            </a:r>
          </a:p>
          <a:p>
            <a:pPr marL="548640" marR="0" lvl="1" indent="-18288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Tx/>
              <a:tabLst/>
              <a:defRPr/>
            </a:pPr>
            <a:r>
              <a:rPr lang="en-US" sz="2400" dirty="0"/>
              <a:t> administrators create a </a:t>
            </a:r>
            <a:r>
              <a:rPr lang="en-US" sz="2400" dirty="0" smtClean="0"/>
              <a:t>Conditional Access </a:t>
            </a:r>
            <a:r>
              <a:rPr lang="en-US" sz="2400" dirty="0"/>
              <a:t>policy that requires users to log on with multifactor </a:t>
            </a:r>
            <a:r>
              <a:rPr lang="en-US" sz="2400" dirty="0" smtClean="0"/>
              <a:t>authentication (MFA</a:t>
            </a:r>
            <a:r>
              <a:rPr lang="en-US" sz="2400" dirty="0"/>
              <a:t>) to access them</a:t>
            </a:r>
            <a:r>
              <a:rPr lang="en-US" sz="2400" dirty="0" smtClean="0"/>
              <a:t>.</a:t>
            </a:r>
          </a:p>
          <a:p>
            <a:pPr marL="548640" marR="0" lvl="1" indent="-18288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Tx/>
              <a:tabLst/>
              <a:defRPr/>
            </a:pPr>
            <a:r>
              <a:rPr lang="en-US" sz="2400" dirty="0"/>
              <a:t>Conditional Access </a:t>
            </a:r>
            <a:r>
              <a:rPr lang="en-US" sz="2400" dirty="0" smtClean="0"/>
              <a:t>policies may include</a:t>
            </a:r>
            <a:endParaRPr lang="en-US" sz="2400" dirty="0"/>
          </a:p>
          <a:p>
            <a:pPr marL="640080" marR="0" lvl="1" indent="-18288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800" i="1" kern="0" dirty="0" smtClean="0">
                <a:solidFill>
                  <a:srgbClr val="00B050"/>
                </a:solidFill>
              </a:rPr>
              <a:t>User </a:t>
            </a:r>
            <a:r>
              <a:rPr lang="en-US" sz="1800" i="1" kern="0" dirty="0">
                <a:solidFill>
                  <a:srgbClr val="00B050"/>
                </a:solidFill>
              </a:rPr>
              <a:t>or group membership</a:t>
            </a:r>
          </a:p>
          <a:p>
            <a:pPr marL="640080" marR="0" lvl="1" indent="-18288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800" i="1" kern="0" dirty="0" smtClean="0">
                <a:solidFill>
                  <a:srgbClr val="00B050"/>
                </a:solidFill>
              </a:rPr>
              <a:t>IP location</a:t>
            </a:r>
          </a:p>
          <a:p>
            <a:pPr marL="640080" marR="0" lvl="1" indent="-18288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800" i="1" kern="0" dirty="0">
                <a:solidFill>
                  <a:srgbClr val="00B050"/>
                </a:solidFill>
              </a:rPr>
              <a:t>Device</a:t>
            </a:r>
          </a:p>
          <a:p>
            <a:pPr marL="640080" marR="0" lvl="1" indent="-18288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1800" i="1" kern="0" dirty="0" smtClean="0">
              <a:solidFill>
                <a:srgbClr val="00B050"/>
              </a:solidFill>
            </a:endParaRPr>
          </a:p>
          <a:p>
            <a:pPr marL="640080" marR="0" lvl="1" indent="-18288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1800" i="1" kern="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33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6629400"/>
            <a:ext cx="12039600" cy="192024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CCD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title"/>
          </p:nvPr>
        </p:nvSpPr>
        <p:spPr>
          <a:xfrm>
            <a:off x="152400" y="310634"/>
            <a:ext cx="10134600" cy="369332"/>
          </a:xfrm>
          <a:noFill/>
        </p:spPr>
        <p:txBody>
          <a:bodyPr/>
          <a:lstStyle/>
          <a:p>
            <a:r>
              <a:rPr lang="en-US" sz="2400" smtClean="0"/>
              <a:t>Implementing IAM</a:t>
            </a:r>
            <a:endParaRPr lang="en-US" sz="2400"/>
          </a:p>
        </p:txBody>
      </p:sp>
      <p:sp>
        <p:nvSpPr>
          <p:cNvPr id="8" name="object 2"/>
          <p:cNvSpPr/>
          <p:nvPr/>
        </p:nvSpPr>
        <p:spPr>
          <a:xfrm>
            <a:off x="515" y="762000"/>
            <a:ext cx="12192000" cy="66459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 txBox="1">
            <a:spLocks/>
          </p:cNvSpPr>
          <p:nvPr/>
        </p:nvSpPr>
        <p:spPr>
          <a:xfrm>
            <a:off x="76200" y="6654712"/>
            <a:ext cx="120396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250" b="1" i="0">
                <a:solidFill>
                  <a:srgbClr val="003366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000"/>
              <a:t>Dr. M Malook Rind                                                                                                                Information Security</a:t>
            </a:r>
            <a:r>
              <a:rPr lang="en-US" sz="1000" spc="-10" smtClean="0"/>
              <a:t>  </a:t>
            </a:r>
            <a:r>
              <a:rPr lang="en-US" sz="1000" smtClean="0"/>
              <a:t>                                                                                                                                                  Lecture 8          </a:t>
            </a:r>
            <a:endParaRPr lang="en-US" sz="1000"/>
          </a:p>
        </p:txBody>
      </p:sp>
      <p:pic>
        <p:nvPicPr>
          <p:cNvPr id="13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40261"/>
            <a:ext cx="1946564" cy="72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950339"/>
            <a:ext cx="11811000" cy="553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1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6629400"/>
            <a:ext cx="12039600" cy="192024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CCD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Rounded Rectangle 5"/>
          <p:cNvSpPr/>
          <p:nvPr/>
        </p:nvSpPr>
        <p:spPr bwMode="auto">
          <a:xfrm>
            <a:off x="1790700" y="2667000"/>
            <a:ext cx="8610600" cy="609600"/>
          </a:xfrm>
          <a:prstGeom prst="roundRect">
            <a:avLst/>
          </a:prstGeom>
          <a:solidFill>
            <a:srgbClr val="92D050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41C4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Thanks</a:t>
            </a:r>
          </a:p>
        </p:txBody>
      </p:sp>
      <p:sp>
        <p:nvSpPr>
          <p:cNvPr id="5" name="object 6"/>
          <p:cNvSpPr txBox="1">
            <a:spLocks/>
          </p:cNvSpPr>
          <p:nvPr/>
        </p:nvSpPr>
        <p:spPr>
          <a:xfrm>
            <a:off x="76200" y="6654712"/>
            <a:ext cx="120396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250" b="1" i="0">
                <a:solidFill>
                  <a:srgbClr val="003366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000"/>
              <a:t>Dr. M Malook Rind                                                                                                                Information Security</a:t>
            </a:r>
            <a:r>
              <a:rPr lang="en-US" sz="1000" spc="-10" smtClean="0"/>
              <a:t>  </a:t>
            </a:r>
            <a:r>
              <a:rPr lang="en-US" sz="1000" smtClean="0"/>
              <a:t>                                                                                                                                                  Lecture 8          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926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6629400"/>
            <a:ext cx="12039600" cy="192024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CCD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title"/>
          </p:nvPr>
        </p:nvSpPr>
        <p:spPr>
          <a:xfrm>
            <a:off x="134743" y="330078"/>
            <a:ext cx="6286500" cy="369332"/>
          </a:xfrm>
          <a:noFill/>
        </p:spPr>
        <p:txBody>
          <a:bodyPr/>
          <a:lstStyle/>
          <a:p>
            <a:r>
              <a:rPr lang="en-US" sz="2400"/>
              <a:t>Identity and Access Management (IAM)</a:t>
            </a:r>
          </a:p>
        </p:txBody>
      </p:sp>
      <p:sp>
        <p:nvSpPr>
          <p:cNvPr id="8" name="object 2"/>
          <p:cNvSpPr/>
          <p:nvPr/>
        </p:nvSpPr>
        <p:spPr>
          <a:xfrm>
            <a:off x="515" y="762000"/>
            <a:ext cx="12192000" cy="66459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 txBox="1">
            <a:spLocks/>
          </p:cNvSpPr>
          <p:nvPr/>
        </p:nvSpPr>
        <p:spPr>
          <a:xfrm>
            <a:off x="76200" y="6654712"/>
            <a:ext cx="120396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250" b="1" i="0">
                <a:solidFill>
                  <a:srgbClr val="003366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000"/>
              <a:t>Dr. M Malook Rind                                                                                                                Information Security</a:t>
            </a:r>
            <a:r>
              <a:rPr lang="en-US" sz="1000" spc="-10" smtClean="0"/>
              <a:t>  </a:t>
            </a:r>
            <a:r>
              <a:rPr lang="en-US" sz="1000" smtClean="0"/>
              <a:t>                                                                                                                                                  Lecture 8          </a:t>
            </a:r>
            <a:endParaRPr lang="en-US" sz="100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34743" y="914400"/>
            <a:ext cx="11786839" cy="5648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14350" indent="-51435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885" lvl="0" indent="-342900" algn="just">
              <a:spcBef>
                <a:spcPts val="575"/>
              </a:spcBef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cs typeface="Times New Roman"/>
              </a:rPr>
              <a:t>Identity and Access Management (IAM) is a framework of policies, processes, and technologies that enable organizations to manage digital identities and control user access to critical corporate information</a:t>
            </a:r>
          </a:p>
          <a:p>
            <a:pPr marL="349885" lvl="0" indent="-342900" algn="just">
              <a:spcBef>
                <a:spcPts val="575"/>
              </a:spcBef>
              <a:buFontTx/>
              <a:buChar char="-"/>
            </a:pPr>
            <a:r>
              <a:rPr lang="en-US" sz="2400" dirty="0" smtClean="0">
                <a:solidFill>
                  <a:prstClr val="black"/>
                </a:solidFill>
                <a:cs typeface="Times New Roman"/>
              </a:rPr>
              <a:t>Identification </a:t>
            </a:r>
            <a:r>
              <a:rPr lang="en-US" sz="2400" dirty="0">
                <a:solidFill>
                  <a:prstClr val="black"/>
                </a:solidFill>
                <a:cs typeface="Times New Roman"/>
              </a:rPr>
              <a:t>Identity and access management (IAM) </a:t>
            </a:r>
            <a:r>
              <a:rPr lang="en-US" sz="2400" dirty="0" smtClean="0">
                <a:solidFill>
                  <a:prstClr val="black"/>
                </a:solidFill>
                <a:cs typeface="Times New Roman"/>
              </a:rPr>
              <a:t>is focused </a:t>
            </a:r>
            <a:r>
              <a:rPr lang="en-US" sz="2400" dirty="0">
                <a:solidFill>
                  <a:prstClr val="black"/>
                </a:solidFill>
                <a:cs typeface="Times New Roman"/>
              </a:rPr>
              <a:t>on managing user identities and access permissions on a computer network. </a:t>
            </a:r>
          </a:p>
          <a:p>
            <a:pPr marL="349885" lvl="0" indent="-342900" algn="just">
              <a:spcBef>
                <a:spcPts val="575"/>
              </a:spcBef>
              <a:buFontTx/>
              <a:buChar char="-"/>
            </a:pPr>
            <a:r>
              <a:rPr lang="en-US" sz="2400" dirty="0" smtClean="0">
                <a:solidFill>
                  <a:prstClr val="black"/>
                </a:solidFill>
                <a:cs typeface="Times New Roman"/>
              </a:rPr>
              <a:t>IAM </a:t>
            </a:r>
            <a:r>
              <a:rPr lang="en-US" sz="2400" dirty="0">
                <a:solidFill>
                  <a:prstClr val="black"/>
                </a:solidFill>
                <a:cs typeface="Times New Roman"/>
              </a:rPr>
              <a:t>policies, processes, and technologies can differ between companies, the goal </a:t>
            </a:r>
            <a:r>
              <a:rPr lang="en-US" sz="2400" dirty="0" smtClean="0">
                <a:solidFill>
                  <a:prstClr val="black"/>
                </a:solidFill>
                <a:cs typeface="Times New Roman"/>
              </a:rPr>
              <a:t>is </a:t>
            </a:r>
            <a:r>
              <a:rPr lang="en-US" sz="2400" dirty="0">
                <a:solidFill>
                  <a:prstClr val="black"/>
                </a:solidFill>
                <a:cs typeface="Times New Roman"/>
              </a:rPr>
              <a:t>to ensure that the right users and devices can access the right resources for the right reasons at the right </a:t>
            </a:r>
            <a:r>
              <a:rPr lang="en-US" sz="2400" dirty="0" smtClean="0">
                <a:solidFill>
                  <a:prstClr val="black"/>
                </a:solidFill>
                <a:cs typeface="Times New Roman"/>
              </a:rPr>
              <a:t>time</a:t>
            </a:r>
          </a:p>
          <a:p>
            <a:pPr marL="349885" lvl="0" indent="-342900" algn="just">
              <a:spcBef>
                <a:spcPts val="575"/>
              </a:spcBef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cs typeface="Times New Roman"/>
              </a:rPr>
              <a:t>The core objective of an IAM platform is to assign one digital identity to each individual or a device</a:t>
            </a:r>
          </a:p>
          <a:p>
            <a:pPr marL="349885" lvl="0" indent="-342900" algn="just">
              <a:spcBef>
                <a:spcPts val="575"/>
              </a:spcBef>
              <a:buFontTx/>
              <a:buChar char="-"/>
            </a:pPr>
            <a:endParaRPr lang="en-US" sz="2400" dirty="0">
              <a:solidFill>
                <a:prstClr val="black"/>
              </a:solidFill>
              <a:cs typeface="Times New Roman"/>
            </a:endParaRPr>
          </a:p>
        </p:txBody>
      </p:sp>
      <p:pic>
        <p:nvPicPr>
          <p:cNvPr id="1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40261"/>
            <a:ext cx="1946564" cy="72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7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6629400"/>
            <a:ext cx="12039600" cy="192024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CCD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title"/>
          </p:nvPr>
        </p:nvSpPr>
        <p:spPr>
          <a:xfrm>
            <a:off x="134743" y="330078"/>
            <a:ext cx="6286500" cy="369332"/>
          </a:xfrm>
          <a:noFill/>
        </p:spPr>
        <p:txBody>
          <a:bodyPr/>
          <a:lstStyle/>
          <a:p>
            <a:r>
              <a:rPr lang="en-US" sz="2400"/>
              <a:t>How Does IAM Work?</a:t>
            </a:r>
          </a:p>
        </p:txBody>
      </p:sp>
      <p:sp>
        <p:nvSpPr>
          <p:cNvPr id="8" name="object 2"/>
          <p:cNvSpPr/>
          <p:nvPr/>
        </p:nvSpPr>
        <p:spPr>
          <a:xfrm>
            <a:off x="515" y="762000"/>
            <a:ext cx="12192000" cy="66459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 txBox="1">
            <a:spLocks/>
          </p:cNvSpPr>
          <p:nvPr/>
        </p:nvSpPr>
        <p:spPr>
          <a:xfrm>
            <a:off x="76200" y="6654712"/>
            <a:ext cx="120396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250" b="1" i="0">
                <a:solidFill>
                  <a:srgbClr val="003366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000"/>
              <a:t>Dr. M Malook Rind                                                                                                                Information Security</a:t>
            </a:r>
            <a:r>
              <a:rPr lang="en-US" sz="1000" spc="-10" smtClean="0"/>
              <a:t>  </a:t>
            </a:r>
            <a:r>
              <a:rPr lang="en-US" sz="1000" smtClean="0"/>
              <a:t>                                                                                                                                                  Lecture 8          </a:t>
            </a:r>
            <a:endParaRPr lang="en-US" sz="100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34743" y="914400"/>
            <a:ext cx="11981057" cy="1305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14350" indent="-51435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885" indent="-342900" algn="just">
              <a:spcBef>
                <a:spcPts val="575"/>
              </a:spcBef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cs typeface="Times New Roman"/>
              </a:rPr>
              <a:t>IAM confirms that the user, software, or hardware is who they say they are by authenticating their credentials against a database. </a:t>
            </a:r>
            <a:endParaRPr lang="en-US" sz="2400" dirty="0" smtClean="0">
              <a:solidFill>
                <a:prstClr val="black"/>
              </a:solidFill>
              <a:cs typeface="Times New Roman"/>
            </a:endParaRPr>
          </a:p>
          <a:p>
            <a:pPr marL="349885" indent="-342900" algn="just">
              <a:spcBef>
                <a:spcPts val="575"/>
              </a:spcBef>
              <a:buFontTx/>
              <a:buChar char="-"/>
            </a:pPr>
            <a:r>
              <a:rPr lang="en-US" sz="2400" dirty="0" smtClean="0">
                <a:solidFill>
                  <a:prstClr val="black"/>
                </a:solidFill>
                <a:cs typeface="Times New Roman"/>
              </a:rPr>
              <a:t>Identity </a:t>
            </a:r>
            <a:r>
              <a:rPr lang="en-US" sz="2400" dirty="0">
                <a:solidFill>
                  <a:prstClr val="black"/>
                </a:solidFill>
                <a:cs typeface="Times New Roman"/>
              </a:rPr>
              <a:t>access management systems grant only the appropriate level of </a:t>
            </a:r>
            <a:r>
              <a:rPr lang="en-US" sz="2400" dirty="0" smtClean="0">
                <a:solidFill>
                  <a:prstClr val="black"/>
                </a:solidFill>
                <a:cs typeface="Times New Roman"/>
              </a:rPr>
              <a:t>access</a:t>
            </a:r>
            <a:endParaRPr lang="en-US" sz="2400" dirty="0">
              <a:solidFill>
                <a:prstClr val="black"/>
              </a:solidFill>
              <a:cs typeface="Times New Roman"/>
            </a:endParaRPr>
          </a:p>
        </p:txBody>
      </p:sp>
      <p:pic>
        <p:nvPicPr>
          <p:cNvPr id="1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40261"/>
            <a:ext cx="1946564" cy="72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285999"/>
            <a:ext cx="8610600" cy="4214351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7937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6629400"/>
            <a:ext cx="12039600" cy="192024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CCD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title"/>
          </p:nvPr>
        </p:nvSpPr>
        <p:spPr>
          <a:xfrm>
            <a:off x="134743" y="330078"/>
            <a:ext cx="6286500" cy="369332"/>
          </a:xfrm>
          <a:noFill/>
        </p:spPr>
        <p:txBody>
          <a:bodyPr/>
          <a:lstStyle/>
          <a:p>
            <a:r>
              <a:rPr lang="en-US" sz="2400"/>
              <a:t>Identity and Access Management (IAM)</a:t>
            </a:r>
          </a:p>
        </p:txBody>
      </p:sp>
      <p:sp>
        <p:nvSpPr>
          <p:cNvPr id="8" name="object 2"/>
          <p:cNvSpPr/>
          <p:nvPr/>
        </p:nvSpPr>
        <p:spPr>
          <a:xfrm>
            <a:off x="515" y="762000"/>
            <a:ext cx="12192000" cy="66459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 txBox="1">
            <a:spLocks/>
          </p:cNvSpPr>
          <p:nvPr/>
        </p:nvSpPr>
        <p:spPr>
          <a:xfrm>
            <a:off x="76200" y="6654712"/>
            <a:ext cx="120396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250" b="1" i="0">
                <a:solidFill>
                  <a:srgbClr val="003366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000"/>
              <a:t>Dr. M Malook Rind                                                                                                                Information Security</a:t>
            </a:r>
            <a:r>
              <a:rPr lang="en-US" sz="1000" spc="-10" smtClean="0"/>
              <a:t>  </a:t>
            </a:r>
            <a:r>
              <a:rPr lang="en-US" sz="1000" smtClean="0"/>
              <a:t>                                                                                                                                                  Lecture 8          </a:t>
            </a:r>
            <a:endParaRPr lang="en-US" sz="1000"/>
          </a:p>
        </p:txBody>
      </p:sp>
      <p:pic>
        <p:nvPicPr>
          <p:cNvPr id="1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40261"/>
            <a:ext cx="1946564" cy="72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91049"/>
            <a:ext cx="11963400" cy="560930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93145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6629400"/>
            <a:ext cx="12039600" cy="192024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CCD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"/>
          <p:cNvSpPr/>
          <p:nvPr/>
        </p:nvSpPr>
        <p:spPr>
          <a:xfrm>
            <a:off x="515" y="762000"/>
            <a:ext cx="12192000" cy="66459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 txBox="1">
            <a:spLocks/>
          </p:cNvSpPr>
          <p:nvPr/>
        </p:nvSpPr>
        <p:spPr>
          <a:xfrm>
            <a:off x="76200" y="6654712"/>
            <a:ext cx="120396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250" b="1" i="0">
                <a:solidFill>
                  <a:srgbClr val="003366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000"/>
              <a:t>Dr. M Malook Rind                                                                                                                Information Security</a:t>
            </a:r>
            <a:r>
              <a:rPr lang="en-US" sz="1000" spc="-10" smtClean="0"/>
              <a:t>  </a:t>
            </a:r>
            <a:r>
              <a:rPr lang="en-US" sz="1000" smtClean="0"/>
              <a:t>                                                                                                                                                  Lecture 8          </a:t>
            </a:r>
            <a:endParaRPr lang="en-US" sz="100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00360" y="884237"/>
            <a:ext cx="11786839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14350" indent="-51435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885" lvl="0" indent="-342900" algn="just">
              <a:spcBef>
                <a:spcPts val="575"/>
              </a:spcBef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cs typeface="Times New Roman"/>
              </a:rPr>
              <a:t>A comprehensive Access Management System consist of identification, authentication, authorization, and accountability.</a:t>
            </a:r>
          </a:p>
        </p:txBody>
      </p:sp>
      <p:pic>
        <p:nvPicPr>
          <p:cNvPr id="1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40261"/>
            <a:ext cx="1946564" cy="72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369" t="7203"/>
          <a:stretch/>
        </p:blipFill>
        <p:spPr>
          <a:xfrm>
            <a:off x="609600" y="1981200"/>
            <a:ext cx="10972800" cy="333237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2" name="Rectangle 12"/>
          <p:cNvSpPr>
            <a:spLocks noGrp="1" noChangeArrowheads="1"/>
          </p:cNvSpPr>
          <p:nvPr>
            <p:ph type="title"/>
          </p:nvPr>
        </p:nvSpPr>
        <p:spPr>
          <a:xfrm>
            <a:off x="134742" y="330078"/>
            <a:ext cx="8552057" cy="431922"/>
          </a:xfrm>
          <a:noFill/>
        </p:spPr>
        <p:txBody>
          <a:bodyPr/>
          <a:lstStyle/>
          <a:p>
            <a:r>
              <a:rPr lang="en-US" sz="2400"/>
              <a:t>Identity and Access Management (IAM</a:t>
            </a:r>
            <a:r>
              <a:rPr lang="en-US" sz="2400" smtClean="0"/>
              <a:t>) Components 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59263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6629400"/>
            <a:ext cx="12039600" cy="192024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CCD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"/>
          <p:cNvSpPr/>
          <p:nvPr/>
        </p:nvSpPr>
        <p:spPr>
          <a:xfrm>
            <a:off x="515" y="762000"/>
            <a:ext cx="12192000" cy="66459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 txBox="1">
            <a:spLocks/>
          </p:cNvSpPr>
          <p:nvPr/>
        </p:nvSpPr>
        <p:spPr>
          <a:xfrm>
            <a:off x="76200" y="6654712"/>
            <a:ext cx="120396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250" b="1" i="0">
                <a:solidFill>
                  <a:srgbClr val="003366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000"/>
              <a:t>Dr. M Malook Rind                                                                                                                Information Security</a:t>
            </a:r>
            <a:r>
              <a:rPr lang="en-US" sz="1000" spc="-10" smtClean="0"/>
              <a:t>  </a:t>
            </a:r>
            <a:r>
              <a:rPr lang="en-US" sz="1000" smtClean="0"/>
              <a:t>                                                                                                                                                  Lecture 8          </a:t>
            </a:r>
            <a:endParaRPr lang="en-US" sz="100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52400" y="916954"/>
            <a:ext cx="11963400" cy="5483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14350" indent="-51435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marR="0" lvl="0" indent="-274320" defTabSz="914400" eaLnBrk="1" fontAlgn="auto" latinLnBrk="0" hangingPunct="1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400" b="1" dirty="0">
                <a:solidFill>
                  <a:srgbClr val="0070C0"/>
                </a:solidFill>
                <a:cs typeface="Times New Roman"/>
              </a:rPr>
              <a:t>Identification</a:t>
            </a:r>
          </a:p>
          <a:p>
            <a:pPr lvl="1">
              <a:defRPr/>
            </a:pPr>
            <a:r>
              <a:rPr lang="en-US" sz="2200" dirty="0" smtClean="0"/>
              <a:t>claiming </a:t>
            </a:r>
            <a:r>
              <a:rPr lang="en-US" sz="2200" dirty="0"/>
              <a:t>an identity, </a:t>
            </a:r>
            <a:endParaRPr lang="en-US" sz="2200" dirty="0" smtClean="0"/>
          </a:p>
          <a:p>
            <a:pPr lvl="1">
              <a:defRPr/>
            </a:pPr>
            <a:r>
              <a:rPr lang="en-US" sz="2200" dirty="0"/>
              <a:t>a user claims their identity with some sort of identifier whether it's in form of username or email </a:t>
            </a:r>
            <a:r>
              <a:rPr lang="en-US" sz="2200" dirty="0" smtClean="0"/>
              <a:t>addresses</a:t>
            </a:r>
          </a:p>
          <a:p>
            <a:pPr marL="274320" indent="-274320">
              <a:spcBef>
                <a:spcPts val="575"/>
              </a:spcBef>
              <a:defRPr/>
            </a:pPr>
            <a:r>
              <a:rPr lang="en-US" sz="2400" b="1" dirty="0">
                <a:solidFill>
                  <a:srgbClr val="0070C0"/>
                </a:solidFill>
                <a:cs typeface="Times New Roman"/>
              </a:rPr>
              <a:t>Authentication</a:t>
            </a:r>
          </a:p>
          <a:p>
            <a:pPr lvl="1">
              <a:defRPr/>
            </a:pPr>
            <a:r>
              <a:rPr lang="en-US" sz="2200" dirty="0" smtClean="0"/>
              <a:t>The </a:t>
            </a:r>
            <a:r>
              <a:rPr lang="en-US" sz="2200" dirty="0"/>
              <a:t>process by which it can be identified that the user, which wants to access the network resources, valid or not by asking some credentials such as username and password.</a:t>
            </a:r>
          </a:p>
          <a:p>
            <a:pPr lvl="1">
              <a:defRPr/>
            </a:pPr>
            <a:r>
              <a:rPr lang="en-US" sz="2200" dirty="0"/>
              <a:t>User proves </a:t>
            </a:r>
            <a:r>
              <a:rPr lang="en-US" sz="2200" dirty="0" smtClean="0"/>
              <a:t>identity</a:t>
            </a:r>
          </a:p>
          <a:p>
            <a:pPr lvl="1">
              <a:defRPr/>
            </a:pPr>
            <a:endParaRPr lang="en-US" sz="2200" dirty="0"/>
          </a:p>
          <a:p>
            <a:pPr lvl="1">
              <a:defRPr/>
            </a:pPr>
            <a:endParaRPr lang="en-US" sz="2200" dirty="0"/>
          </a:p>
          <a:p>
            <a:pPr marR="0" lvl="0" fontAlgn="auto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SzTx/>
              <a:tabLst/>
              <a:defRPr/>
            </a:pPr>
            <a:endParaRPr lang="en-US" sz="2400" b="1" dirty="0" smtClean="0">
              <a:solidFill>
                <a:srgbClr val="0070C0"/>
              </a:solidFill>
              <a:cs typeface="Times New Roman"/>
            </a:endParaRPr>
          </a:p>
        </p:txBody>
      </p:sp>
      <p:pic>
        <p:nvPicPr>
          <p:cNvPr id="1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40261"/>
            <a:ext cx="1946564" cy="72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>
            <a:spLocks noGrp="1" noChangeArrowheads="1"/>
          </p:cNvSpPr>
          <p:nvPr>
            <p:ph type="title"/>
          </p:nvPr>
        </p:nvSpPr>
        <p:spPr>
          <a:xfrm>
            <a:off x="134742" y="330078"/>
            <a:ext cx="8552057" cy="431922"/>
          </a:xfrm>
          <a:noFill/>
        </p:spPr>
        <p:txBody>
          <a:bodyPr/>
          <a:lstStyle/>
          <a:p>
            <a:r>
              <a:rPr lang="en-US" sz="2400"/>
              <a:t>Identity and Access Management (IAM</a:t>
            </a:r>
            <a:r>
              <a:rPr lang="en-US" sz="2400" smtClean="0"/>
              <a:t>) Components </a:t>
            </a:r>
            <a:endParaRPr lang="en-US" sz="240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114800"/>
            <a:ext cx="11201400" cy="2339021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50009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6629400"/>
            <a:ext cx="12039600" cy="192024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CCD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"/>
          <p:cNvSpPr/>
          <p:nvPr/>
        </p:nvSpPr>
        <p:spPr>
          <a:xfrm>
            <a:off x="515" y="762000"/>
            <a:ext cx="12192000" cy="66459"/>
          </a:xfrm>
          <a:custGeom>
            <a:avLst/>
            <a:gdLst/>
            <a:ahLst/>
            <a:cxnLst/>
            <a:rect l="l" t="t" r="r" b="b"/>
            <a:pathLst>
              <a:path w="12192000" h="192404">
                <a:moveTo>
                  <a:pt x="12192000" y="0"/>
                </a:moveTo>
                <a:lnTo>
                  <a:pt x="0" y="0"/>
                </a:lnTo>
                <a:lnTo>
                  <a:pt x="0" y="192024"/>
                </a:lnTo>
                <a:lnTo>
                  <a:pt x="12192000" y="192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 txBox="1">
            <a:spLocks/>
          </p:cNvSpPr>
          <p:nvPr/>
        </p:nvSpPr>
        <p:spPr>
          <a:xfrm>
            <a:off x="76200" y="6654712"/>
            <a:ext cx="120396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250" b="1" i="0">
                <a:solidFill>
                  <a:srgbClr val="003366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000"/>
              <a:t>Dr. M Malook Rind                                                                                                                Information Security</a:t>
            </a:r>
            <a:r>
              <a:rPr lang="en-US" sz="1000" spc="-10" smtClean="0"/>
              <a:t>  </a:t>
            </a:r>
            <a:r>
              <a:rPr lang="en-US" sz="1000" smtClean="0"/>
              <a:t>                                                                                                                                                  Lecture 8          </a:t>
            </a:r>
            <a:endParaRPr lang="en-US" sz="100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52400" y="916954"/>
            <a:ext cx="11963400" cy="5483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14350" indent="-51435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274320">
              <a:spcBef>
                <a:spcPts val="575"/>
              </a:spcBef>
              <a:defRPr/>
            </a:pPr>
            <a:r>
              <a:rPr lang="en-US" sz="2400" b="1" dirty="0">
                <a:solidFill>
                  <a:srgbClr val="0070C0"/>
                </a:solidFill>
                <a:cs typeface="Times New Roman"/>
              </a:rPr>
              <a:t>Authorization</a:t>
            </a:r>
            <a:endParaRPr lang="en-US" sz="2400" b="1" dirty="0">
              <a:solidFill>
                <a:srgbClr val="0070C0"/>
              </a:solidFill>
              <a:cs typeface="Times New Roman"/>
            </a:endParaRPr>
          </a:p>
          <a:p>
            <a:pPr lvl="1">
              <a:defRPr/>
            </a:pPr>
            <a:r>
              <a:rPr lang="en-US" sz="2200" dirty="0"/>
              <a:t>Users are granted authorization to access resources based on their proven </a:t>
            </a:r>
            <a:r>
              <a:rPr lang="en-US" sz="2200" dirty="0" smtClean="0"/>
              <a:t>identity</a:t>
            </a:r>
          </a:p>
          <a:p>
            <a:pPr marR="0" lvl="0" fontAlgn="auto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SzTx/>
              <a:tabLst/>
              <a:defRPr/>
            </a:pPr>
            <a:endParaRPr lang="en-US" sz="2400" b="1" dirty="0" smtClean="0">
              <a:solidFill>
                <a:srgbClr val="0070C0"/>
              </a:solidFill>
              <a:cs typeface="Times New Roman"/>
            </a:endParaRPr>
          </a:p>
          <a:p>
            <a:pPr marR="0" lvl="0" fontAlgn="auto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SzTx/>
              <a:tabLst/>
              <a:defRPr/>
            </a:pPr>
            <a:endParaRPr lang="en-US" sz="2400" b="1" dirty="0">
              <a:solidFill>
                <a:srgbClr val="0070C0"/>
              </a:solidFill>
              <a:cs typeface="Times New Roman"/>
            </a:endParaRPr>
          </a:p>
          <a:p>
            <a:pPr marR="0" lvl="0" fontAlgn="auto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SzTx/>
              <a:tabLst/>
              <a:defRPr/>
            </a:pPr>
            <a:endParaRPr lang="en-US" sz="2400" b="1" dirty="0" smtClean="0">
              <a:solidFill>
                <a:srgbClr val="0070C0"/>
              </a:solidFill>
              <a:cs typeface="Times New Roman"/>
            </a:endParaRPr>
          </a:p>
          <a:p>
            <a:pPr marR="0" lvl="0" fontAlgn="auto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SzTx/>
              <a:tabLst/>
              <a:defRPr/>
            </a:pPr>
            <a:endParaRPr lang="en-US" sz="2400" b="1" dirty="0">
              <a:solidFill>
                <a:srgbClr val="0070C0"/>
              </a:solidFill>
              <a:cs typeface="Times New Roman"/>
            </a:endParaRPr>
          </a:p>
          <a:p>
            <a:pPr marR="0" lvl="0" fontAlgn="auto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SzTx/>
              <a:tabLst/>
              <a:defRPr/>
            </a:pPr>
            <a:endParaRPr lang="en-US" sz="2400" b="1" dirty="0" smtClean="0">
              <a:solidFill>
                <a:srgbClr val="0070C0"/>
              </a:solidFill>
              <a:cs typeface="Times New Roman"/>
            </a:endParaRPr>
          </a:p>
          <a:p>
            <a:pPr marR="0" lvl="0" fontAlgn="auto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SzTx/>
              <a:tabLst/>
              <a:defRPr/>
            </a:pPr>
            <a:endParaRPr lang="en-US" sz="2400" b="1" dirty="0">
              <a:solidFill>
                <a:srgbClr val="0070C0"/>
              </a:solidFill>
              <a:cs typeface="Times New Roman"/>
            </a:endParaRPr>
          </a:p>
          <a:p>
            <a:pPr marL="274320" marR="0" lvl="0" indent="-274320" fontAlgn="auto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SzTx/>
              <a:tabLst/>
              <a:defRPr/>
            </a:pPr>
            <a:r>
              <a:rPr lang="en-US" sz="2400" b="1" dirty="0">
                <a:solidFill>
                  <a:srgbClr val="0070C0"/>
                </a:solidFill>
                <a:cs typeface="Times New Roman"/>
              </a:rPr>
              <a:t>Accounting</a:t>
            </a:r>
            <a:endParaRPr lang="en-US" sz="2400" b="1" dirty="0">
              <a:solidFill>
                <a:srgbClr val="0070C0"/>
              </a:solidFill>
              <a:cs typeface="Times New Roman"/>
            </a:endParaRPr>
          </a:p>
          <a:p>
            <a:pPr lvl="1">
              <a:defRPr/>
            </a:pPr>
            <a:r>
              <a:rPr lang="en-US" sz="2200" dirty="0" smtClean="0"/>
              <a:t>track </a:t>
            </a:r>
            <a:r>
              <a:rPr lang="en-US" sz="2200" dirty="0"/>
              <a:t>user activity and record the activity in logs. </a:t>
            </a:r>
            <a:endParaRPr lang="en-US" sz="2200" dirty="0" smtClean="0"/>
          </a:p>
          <a:p>
            <a:pPr lvl="1">
              <a:defRPr/>
            </a:pPr>
            <a:r>
              <a:rPr lang="en-US" sz="2200" dirty="0"/>
              <a:t> </a:t>
            </a:r>
            <a:r>
              <a:rPr lang="en-US" sz="2200" dirty="0" smtClean="0"/>
              <a:t>collect </a:t>
            </a:r>
            <a:r>
              <a:rPr lang="en-US" sz="2200" dirty="0"/>
              <a:t>and log data on user sessions, such as length of time, type of session, and resource usage. </a:t>
            </a:r>
          </a:p>
        </p:txBody>
      </p:sp>
      <p:pic>
        <p:nvPicPr>
          <p:cNvPr id="1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40261"/>
            <a:ext cx="1946564" cy="72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>
            <a:spLocks noGrp="1" noChangeArrowheads="1"/>
          </p:cNvSpPr>
          <p:nvPr>
            <p:ph type="title"/>
          </p:nvPr>
        </p:nvSpPr>
        <p:spPr>
          <a:xfrm>
            <a:off x="134742" y="330078"/>
            <a:ext cx="8552057" cy="431922"/>
          </a:xfrm>
          <a:noFill/>
        </p:spPr>
        <p:txBody>
          <a:bodyPr/>
          <a:lstStyle/>
          <a:p>
            <a:r>
              <a:rPr lang="en-US" sz="2400"/>
              <a:t>Identity and Access Management (IAM</a:t>
            </a:r>
            <a:r>
              <a:rPr lang="en-US" sz="2400" smtClean="0"/>
              <a:t>) Components </a:t>
            </a:r>
            <a:endParaRPr lang="en-US" sz="240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59" y="1828800"/>
            <a:ext cx="11639080" cy="249589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21905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iography report presentation">
  <a:themeElements>
    <a:clrScheme name="Global 2">
      <a:dk1>
        <a:srgbClr val="000000"/>
      </a:dk1>
      <a:lt1>
        <a:srgbClr val="FFFFFF"/>
      </a:lt1>
      <a:dk2>
        <a:srgbClr val="CC6600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Century Gothic"/>
        <a:ea typeface=""/>
        <a:cs typeface="Times New Roman"/>
      </a:majorFont>
      <a:minorFont>
        <a:latin typeface="Century Gothic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6660</TotalTime>
  <Words>3989</Words>
  <Application>Microsoft Office PowerPoint</Application>
  <PresentationFormat>Widescreen</PresentationFormat>
  <Paragraphs>368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Barlow</vt:lpstr>
      <vt:lpstr>Calibri</vt:lpstr>
      <vt:lpstr>Century Gothic</vt:lpstr>
      <vt:lpstr>Times New Roman</vt:lpstr>
      <vt:lpstr>Verdana</vt:lpstr>
      <vt:lpstr>Wingdings</vt:lpstr>
      <vt:lpstr>Office Theme</vt:lpstr>
      <vt:lpstr>1_Biography report presentation</vt:lpstr>
      <vt:lpstr>PowerPoint Presentation</vt:lpstr>
      <vt:lpstr>Contents</vt:lpstr>
      <vt:lpstr>PowerPoint Presentation</vt:lpstr>
      <vt:lpstr>Identity and Access Management (IAM)</vt:lpstr>
      <vt:lpstr>How Does IAM Work?</vt:lpstr>
      <vt:lpstr>Identity and Access Management (IAM)</vt:lpstr>
      <vt:lpstr>Identity and Access Management (IAM) Components </vt:lpstr>
      <vt:lpstr>Identity and Access Management (IAM) Components </vt:lpstr>
      <vt:lpstr>Identity and Access Management (IAM) Components </vt:lpstr>
      <vt:lpstr>Factors/Types of Authentication</vt:lpstr>
      <vt:lpstr>Factors/Types of Authentication</vt:lpstr>
      <vt:lpstr>Factors of Authentication - Something You Know (Password)</vt:lpstr>
      <vt:lpstr>Factors of Authentication - Something You Know (Password)</vt:lpstr>
      <vt:lpstr>Factors of Authentication - Something You Know (Password)</vt:lpstr>
      <vt:lpstr>Factors of Authentication - Something you have (Possession factors)</vt:lpstr>
      <vt:lpstr>Factors of Authentication - Something you have (Possession factors)</vt:lpstr>
      <vt:lpstr>Factors of Authentication - Something you are (Inherence factors) </vt:lpstr>
      <vt:lpstr>Factors of Authentication - Something you are (Inherence factors) </vt:lpstr>
      <vt:lpstr>Factors of Authentication - Something you are (Inherence factors) </vt:lpstr>
      <vt:lpstr>Factors of Authentication - Something you are (Inherence factors) </vt:lpstr>
      <vt:lpstr>Factors of Authentication - Authentication Attributes </vt:lpstr>
      <vt:lpstr>Factors of Authentication - Authentication Attributes </vt:lpstr>
      <vt:lpstr>Factors of Authentication - Authentication Log Files </vt:lpstr>
      <vt:lpstr>Managing Accounts</vt:lpstr>
      <vt:lpstr>Managing Accounts</vt:lpstr>
      <vt:lpstr>Managing Accounts</vt:lpstr>
      <vt:lpstr>Comparing Authentication Services</vt:lpstr>
      <vt:lpstr>Comparing Authentication Services</vt:lpstr>
      <vt:lpstr>What is Access Control?</vt:lpstr>
      <vt:lpstr>Access control principles and applicability</vt:lpstr>
      <vt:lpstr>Comparing Access Control Models</vt:lpstr>
      <vt:lpstr>Comparing Access Control Models </vt:lpstr>
      <vt:lpstr>Comparing Access Control Models </vt:lpstr>
      <vt:lpstr>Comparing Access Control Models -</vt:lpstr>
      <vt:lpstr>Implementing IAM</vt:lpstr>
      <vt:lpstr>PowerPoint Presentation</vt:lpstr>
    </vt:vector>
  </TitlesOfParts>
  <Company>FU Berlin, Germany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Communications</dc:title>
  <dc:subject>Chapter 1 - Introduction</dc:subject>
  <dc:creator>Jochen H. Schiller</dc:creator>
  <cp:keywords>mobile communication, introduction, overview</cp:keywords>
  <cp:lastModifiedBy>Dr. Malook</cp:lastModifiedBy>
  <cp:revision>895</cp:revision>
  <dcterms:created xsi:type="dcterms:W3CDTF">2022-09-21T05:57:17Z</dcterms:created>
  <dcterms:modified xsi:type="dcterms:W3CDTF">2023-11-05T16:43:20Z</dcterms:modified>
  <cp:category>lecture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2018-04-17T00:00:00Z</vt:filetime>
  </property>
  <property fmtid="{D5CDD505-2E9C-101B-9397-08002B2CF9AE}" pid="3" name="Creator">
    <vt:lpwstr>Acrobat PDFMaker 17 for PowerPoint</vt:lpwstr>
  </property>
  <property fmtid="{D5CDD505-2E9C-101B-9397-08002B2CF9AE}" pid="4" name="LastSaved">
    <vt:filetime>2022-09-21T00:00:00Z</vt:filetime>
  </property>
  <property fmtid="{D5CDD505-2E9C-101B-9397-08002B2CF9AE}" pid="5" name="Producer">
    <vt:lpwstr>Adobe PDF Library 15.0</vt:lpwstr>
  </property>
</Properties>
</file>