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notesMasterIdLst>
    <p:notesMasterId r:id="rId30"/>
  </p:notesMasterIdLst>
  <p:handoutMasterIdLst>
    <p:handoutMasterId r:id="rId31"/>
  </p:handoutMasterIdLst>
  <p:sldIdLst>
    <p:sldId id="426" r:id="rId2"/>
    <p:sldId id="424" r:id="rId3"/>
    <p:sldId id="425" r:id="rId4"/>
    <p:sldId id="264" r:id="rId5"/>
    <p:sldId id="418" r:id="rId6"/>
    <p:sldId id="415" r:id="rId7"/>
    <p:sldId id="257" r:id="rId8"/>
    <p:sldId id="272" r:id="rId9"/>
    <p:sldId id="419" r:id="rId10"/>
    <p:sldId id="420" r:id="rId11"/>
    <p:sldId id="421" r:id="rId12"/>
    <p:sldId id="422" r:id="rId13"/>
    <p:sldId id="423" r:id="rId14"/>
    <p:sldId id="271" r:id="rId15"/>
    <p:sldId id="273" r:id="rId16"/>
    <p:sldId id="258" r:id="rId17"/>
    <p:sldId id="274" r:id="rId18"/>
    <p:sldId id="417" r:id="rId19"/>
    <p:sldId id="427" r:id="rId20"/>
    <p:sldId id="276" r:id="rId21"/>
    <p:sldId id="428" r:id="rId22"/>
    <p:sldId id="285" r:id="rId23"/>
    <p:sldId id="275" r:id="rId24"/>
    <p:sldId id="277" r:id="rId25"/>
    <p:sldId id="278" r:id="rId26"/>
    <p:sldId id="279" r:id="rId27"/>
    <p:sldId id="280" r:id="rId28"/>
    <p:sldId id="281" r:id="rId29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66FF33"/>
    <a:srgbClr val="3333FF"/>
    <a:srgbClr val="990033"/>
    <a:srgbClr val="FF6600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239" autoAdjust="0"/>
  </p:normalViewPr>
  <p:slideViewPr>
    <p:cSldViewPr>
      <p:cViewPr varScale="1">
        <p:scale>
          <a:sx n="71" d="100"/>
          <a:sy n="71" d="100"/>
        </p:scale>
        <p:origin x="117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5FF5AA11-6FE7-4D92-860D-F09A5A1025BA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3470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8B153843-1CF4-4938-B773-3DA6477B563D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36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53843-1CF4-4938-B773-3DA6477B563D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6351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53843-1CF4-4938-B773-3DA6477B563D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1311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C75592-7ED8-43B7-86FC-DC656096824A}" type="slidenum">
              <a:rPr lang="tr-TR"/>
              <a:pPr/>
              <a:t>7</a:t>
            </a:fld>
            <a:endParaRPr lang="tr-TR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493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DE32BE-7060-409C-A0CB-7403F6FD9703}" type="slidenum">
              <a:rPr lang="tr-TR"/>
              <a:pPr/>
              <a:t>18</a:t>
            </a:fld>
            <a:endParaRPr lang="tr-TR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585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7/7/2014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>
                <a:solidFill>
                  <a:schemeClr val="accent1">
                    <a:tint val="20000"/>
                  </a:schemeClr>
                </a:solidFill>
              </a:rPr>
              <a:t>Lecture Notes for E Alpaydın 2014 Introduction to Machine Learning 3e © The MIT Press (V1.0)</a:t>
            </a:r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31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2014 Introduction to Machine Learning 3e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F01B-3E1B-4C8D-B011-36D712BFB2B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293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2014 Introduction to Machine Learning 3e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9C3F-35F6-4828-B0FA-F9989E488FE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1801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2014 Introduction to Machine Learning 3e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25A429E-EC32-4435-B6D9-2C358E91B0C4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2679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9616"/>
            <a:ext cx="8229600" cy="462654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7/7/2014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Lecture Notes for E Alpaydın 2014 Introduction to Machine Learning 3e © The MIT Press (V1.0)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Group 13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8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2014 Introduction to Machine Learning 3e © The MIT Press (V1.0)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0487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2014 Introduction to Machine Learning 3e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E594-9508-4F75-8FB2-7E9FCE92EA31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54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2014 Introduction to Machine Learning 3e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E00C-4B8F-47F3-A16C-D0D9B116FB6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769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2014 Introduction to Machine Learning 3e © The MIT Press (V1.0)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C0FC-FB5E-4CD8-96B8-6699BA0E3345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809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2014 Introduction to Machine Learning 3e © The MIT Press (V1.0)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51A6-28A7-47F6-AE2C-F4B123EFE55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883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Lecture Notes for E Alpaydın 2014 Introduction to Machine Learning 3e © The MIT Press (V1.0)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849B-5B8D-4701-B904-178A9E77F54C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131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7/7/2014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 Notes for E Alpaydın 2014 Introduction to Machine Learning 3e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FE715C-B3C6-4904-A8B1-DB4C55920D8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993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2014 Introduction to Machine Learning 3e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1536C-8D64-4D00-A372-4396C9E2290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741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7/7/2014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Lecture Notes for E Alpaydın 2014 Introduction to Machine Learning 3e © The MIT Press (V1.0)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36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lib.stat.cmu.edu/" TargetMode="External"/><Relationship Id="rId2" Type="http://schemas.openxmlformats.org/officeDocument/2006/relationships/hyperlink" Target="http://www.ics.uci.edu/~mlearn/MLRepository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mlr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>
          <a:xfrm>
            <a:off x="839856" y="692696"/>
            <a:ext cx="7543800" cy="1450757"/>
          </a:xfrm>
        </p:spPr>
        <p:txBody>
          <a:bodyPr/>
          <a:lstStyle/>
          <a:p>
            <a:pPr eaLnBrk="1" hangingPunct="1"/>
            <a:r>
              <a:rPr lang="tr-TR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Machine 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tr-TR" sz="13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501008"/>
            <a:ext cx="2714327" cy="203312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5949280"/>
            <a:ext cx="1763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Kamlesh Kumar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kamlesh@smiu.edu.pk</a:t>
            </a:r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51A6-28A7-47F6-AE2C-F4B123EFE551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8443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10148"/>
          </a:xfrm>
        </p:spPr>
        <p:txBody>
          <a:bodyPr/>
          <a:lstStyle/>
          <a:p>
            <a:r>
              <a:rPr lang="en-US" altLang="zh-TW" dirty="0"/>
              <a:t>Learning system model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195736" y="2960692"/>
            <a:ext cx="113412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800" dirty="0">
                <a:solidFill>
                  <a:srgbClr val="000000"/>
                </a:solidFill>
              </a:rPr>
              <a:t>Input Samples</a:t>
            </a:r>
            <a:endParaRPr lang="zh-TW" altLang="en-US" sz="1800" dirty="0">
              <a:solidFill>
                <a:srgbClr val="00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112060" y="2960692"/>
            <a:ext cx="113412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800" dirty="0">
                <a:solidFill>
                  <a:srgbClr val="000000"/>
                </a:solidFill>
              </a:rPr>
              <a:t>Learning Method</a:t>
            </a:r>
            <a:endParaRPr lang="zh-TW" altLang="en-US" sz="1800" dirty="0">
              <a:solidFill>
                <a:srgbClr val="00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242771" y="4114962"/>
            <a:ext cx="10493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800" dirty="0">
                <a:solidFill>
                  <a:srgbClr val="000000"/>
                </a:solidFill>
              </a:rPr>
              <a:t>System</a:t>
            </a:r>
            <a:endParaRPr lang="zh-TW" altLang="en-US" sz="1800" dirty="0">
              <a:solidFill>
                <a:srgbClr val="000000"/>
              </a:solidFill>
            </a:endParaRPr>
          </a:p>
        </p:txBody>
      </p:sp>
      <p:cxnSp>
        <p:nvCxnSpPr>
          <p:cNvPr id="16" name="肘形接點 15"/>
          <p:cNvCxnSpPr>
            <a:cxnSpLocks/>
            <a:stCxn id="13" idx="3"/>
            <a:endCxn id="27" idx="1"/>
          </p:cNvCxnSpPr>
          <p:nvPr/>
        </p:nvCxnSpPr>
        <p:spPr>
          <a:xfrm>
            <a:off x="3329862" y="3283858"/>
            <a:ext cx="912909" cy="101577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cxnSpLocks/>
            <a:endCxn id="26" idx="1"/>
          </p:cNvCxnSpPr>
          <p:nvPr/>
        </p:nvCxnSpPr>
        <p:spPr>
          <a:xfrm>
            <a:off x="3707904" y="3272316"/>
            <a:ext cx="1404156" cy="115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cxnSpLocks/>
          </p:cNvCxnSpPr>
          <p:nvPr/>
        </p:nvCxnSpPr>
        <p:spPr>
          <a:xfrm>
            <a:off x="6246186" y="3272315"/>
            <a:ext cx="62106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接點 35"/>
          <p:cNvCxnSpPr>
            <a:cxnSpLocks/>
            <a:stCxn id="27" idx="3"/>
            <a:endCxn id="26" idx="2"/>
          </p:cNvCxnSpPr>
          <p:nvPr/>
        </p:nvCxnSpPr>
        <p:spPr>
          <a:xfrm flipV="1">
            <a:off x="5292080" y="3607023"/>
            <a:ext cx="387043" cy="69260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4195139" y="4794774"/>
            <a:ext cx="118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800" dirty="0">
                <a:solidFill>
                  <a:srgbClr val="000000"/>
                </a:solidFill>
              </a:rPr>
              <a:t>Training</a:t>
            </a:r>
            <a:endParaRPr lang="zh-TW" altLang="en-US" sz="1800" dirty="0">
              <a:solidFill>
                <a:srgbClr val="000000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3852286" y="2856818"/>
            <a:ext cx="96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800" dirty="0">
                <a:solidFill>
                  <a:srgbClr val="000000"/>
                </a:solidFill>
              </a:rPr>
              <a:t>Testing</a:t>
            </a:r>
            <a:endParaRPr lang="zh-TW" altLang="en-US" sz="18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90712" y="5405231"/>
            <a:ext cx="5389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General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7/7/2014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342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流程圖: 程序 50"/>
          <p:cNvSpPr/>
          <p:nvPr/>
        </p:nvSpPr>
        <p:spPr>
          <a:xfrm>
            <a:off x="5712467" y="3873050"/>
            <a:ext cx="1350150" cy="129614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35" name="流程圖: 程序 34"/>
          <p:cNvSpPr/>
          <p:nvPr/>
        </p:nvSpPr>
        <p:spPr>
          <a:xfrm>
            <a:off x="3984275" y="3873050"/>
            <a:ext cx="1350150" cy="129614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1799762" y="3873050"/>
            <a:ext cx="1350150" cy="129614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5217" y="1484784"/>
            <a:ext cx="8229600" cy="4626547"/>
          </a:xfrm>
        </p:spPr>
        <p:txBody>
          <a:bodyPr>
            <a:normAutofit/>
          </a:bodyPr>
          <a:lstStyle/>
          <a:p>
            <a:pPr lvl="1"/>
            <a:r>
              <a:rPr lang="en-US" altLang="zh-TW" dirty="0"/>
              <a:t>Need to make some assumptions or bias</a:t>
            </a:r>
          </a:p>
          <a:p>
            <a:r>
              <a:rPr lang="en-US" altLang="zh-TW" dirty="0"/>
              <a:t>Training is the process of making the system able to learn.</a:t>
            </a:r>
          </a:p>
          <a:p>
            <a:r>
              <a:rPr lang="en-US" altLang="zh-TW" dirty="0"/>
              <a:t>No free lunch rule:</a:t>
            </a:r>
          </a:p>
          <a:p>
            <a:pPr lvl="1"/>
            <a:r>
              <a:rPr lang="en-US" altLang="zh-TW" dirty="0"/>
              <a:t>Training set and testing set come from the same distribution</a:t>
            </a:r>
          </a:p>
          <a:p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61894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Training and testing</a:t>
            </a:r>
            <a:endParaRPr lang="zh-TW" altLang="en-US" dirty="0"/>
          </a:p>
        </p:txBody>
      </p:sp>
      <p:sp>
        <p:nvSpPr>
          <p:cNvPr id="4" name="乘號 3"/>
          <p:cNvSpPr/>
          <p:nvPr/>
        </p:nvSpPr>
        <p:spPr>
          <a:xfrm>
            <a:off x="1871127" y="3945058"/>
            <a:ext cx="144659" cy="14401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5" name="乘號 4"/>
          <p:cNvSpPr/>
          <p:nvPr/>
        </p:nvSpPr>
        <p:spPr>
          <a:xfrm>
            <a:off x="2033145" y="4053070"/>
            <a:ext cx="144659" cy="14401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6" name="乘號 5"/>
          <p:cNvSpPr/>
          <p:nvPr/>
        </p:nvSpPr>
        <p:spPr>
          <a:xfrm>
            <a:off x="2087151" y="3891052"/>
            <a:ext cx="144659" cy="14401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7" name="乘號 6"/>
          <p:cNvSpPr/>
          <p:nvPr/>
        </p:nvSpPr>
        <p:spPr>
          <a:xfrm>
            <a:off x="1871127" y="4107076"/>
            <a:ext cx="144659" cy="14401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8" name="乘號 7"/>
          <p:cNvSpPr/>
          <p:nvPr/>
        </p:nvSpPr>
        <p:spPr>
          <a:xfrm>
            <a:off x="2249169" y="4053070"/>
            <a:ext cx="144659" cy="14401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9" name="乘號 8"/>
          <p:cNvSpPr/>
          <p:nvPr/>
        </p:nvSpPr>
        <p:spPr>
          <a:xfrm>
            <a:off x="2195163" y="4215088"/>
            <a:ext cx="144659" cy="14401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10" name="乘號 9"/>
          <p:cNvSpPr/>
          <p:nvPr/>
        </p:nvSpPr>
        <p:spPr>
          <a:xfrm>
            <a:off x="1979139" y="4269094"/>
            <a:ext cx="144659" cy="14401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11" name="流程圖: 接點 10"/>
          <p:cNvSpPr/>
          <p:nvPr/>
        </p:nvSpPr>
        <p:spPr>
          <a:xfrm>
            <a:off x="2513412" y="4479117"/>
            <a:ext cx="96440" cy="96011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12" name="流程圖: 接點 11"/>
          <p:cNvSpPr/>
          <p:nvPr/>
        </p:nvSpPr>
        <p:spPr>
          <a:xfrm>
            <a:off x="2351394" y="4641135"/>
            <a:ext cx="96440" cy="96011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13" name="流程圖: 接點 12"/>
          <p:cNvSpPr/>
          <p:nvPr/>
        </p:nvSpPr>
        <p:spPr>
          <a:xfrm>
            <a:off x="2729436" y="4479117"/>
            <a:ext cx="96440" cy="96011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14" name="流程圖: 接點 13"/>
          <p:cNvSpPr/>
          <p:nvPr/>
        </p:nvSpPr>
        <p:spPr>
          <a:xfrm>
            <a:off x="2567418" y="4641135"/>
            <a:ext cx="96440" cy="96011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15" name="流程圖: 接點 14"/>
          <p:cNvSpPr/>
          <p:nvPr/>
        </p:nvSpPr>
        <p:spPr>
          <a:xfrm>
            <a:off x="2459406" y="4803153"/>
            <a:ext cx="96440" cy="96011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16" name="流程圖: 接點 15"/>
          <p:cNvSpPr/>
          <p:nvPr/>
        </p:nvSpPr>
        <p:spPr>
          <a:xfrm>
            <a:off x="2783442" y="4641135"/>
            <a:ext cx="96440" cy="96011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17" name="流程圖: 接點 16"/>
          <p:cNvSpPr/>
          <p:nvPr/>
        </p:nvSpPr>
        <p:spPr>
          <a:xfrm>
            <a:off x="2675430" y="4803153"/>
            <a:ext cx="96440" cy="96011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18" name="流程圖: 接點 17"/>
          <p:cNvSpPr/>
          <p:nvPr/>
        </p:nvSpPr>
        <p:spPr>
          <a:xfrm>
            <a:off x="2567418" y="4911165"/>
            <a:ext cx="96440" cy="96011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20" name="乘號 19"/>
          <p:cNvSpPr/>
          <p:nvPr/>
        </p:nvSpPr>
        <p:spPr>
          <a:xfrm>
            <a:off x="4055640" y="3945058"/>
            <a:ext cx="144659" cy="14401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21" name="乘號 20"/>
          <p:cNvSpPr/>
          <p:nvPr/>
        </p:nvSpPr>
        <p:spPr>
          <a:xfrm>
            <a:off x="4038282" y="4089075"/>
            <a:ext cx="144659" cy="14401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22" name="乘號 21"/>
          <p:cNvSpPr/>
          <p:nvPr/>
        </p:nvSpPr>
        <p:spPr>
          <a:xfrm>
            <a:off x="4271664" y="3891052"/>
            <a:ext cx="144659" cy="14401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23" name="乘號 22"/>
          <p:cNvSpPr/>
          <p:nvPr/>
        </p:nvSpPr>
        <p:spPr>
          <a:xfrm>
            <a:off x="4163652" y="4107076"/>
            <a:ext cx="144659" cy="14401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24" name="乘號 23"/>
          <p:cNvSpPr/>
          <p:nvPr/>
        </p:nvSpPr>
        <p:spPr>
          <a:xfrm>
            <a:off x="4325670" y="4053070"/>
            <a:ext cx="144659" cy="14401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25" name="乘號 24"/>
          <p:cNvSpPr/>
          <p:nvPr/>
        </p:nvSpPr>
        <p:spPr>
          <a:xfrm>
            <a:off x="4487688" y="3927057"/>
            <a:ext cx="144659" cy="14401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26" name="乘號 25"/>
          <p:cNvSpPr/>
          <p:nvPr/>
        </p:nvSpPr>
        <p:spPr>
          <a:xfrm>
            <a:off x="4271664" y="4215088"/>
            <a:ext cx="144659" cy="14401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27" name="流程圖: 接點 26"/>
          <p:cNvSpPr/>
          <p:nvPr/>
        </p:nvSpPr>
        <p:spPr>
          <a:xfrm>
            <a:off x="4697925" y="4479117"/>
            <a:ext cx="96440" cy="96011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28" name="流程圖: 接點 27"/>
          <p:cNvSpPr/>
          <p:nvPr/>
        </p:nvSpPr>
        <p:spPr>
          <a:xfrm>
            <a:off x="4427895" y="4641135"/>
            <a:ext cx="96440" cy="96011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29" name="流程圖: 接點 28"/>
          <p:cNvSpPr/>
          <p:nvPr/>
        </p:nvSpPr>
        <p:spPr>
          <a:xfrm>
            <a:off x="4913949" y="4479117"/>
            <a:ext cx="96440" cy="96011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30" name="流程圖: 接點 29"/>
          <p:cNvSpPr/>
          <p:nvPr/>
        </p:nvSpPr>
        <p:spPr>
          <a:xfrm>
            <a:off x="4913949" y="4641135"/>
            <a:ext cx="96440" cy="96011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31" name="流程圖: 接點 30"/>
          <p:cNvSpPr/>
          <p:nvPr/>
        </p:nvSpPr>
        <p:spPr>
          <a:xfrm>
            <a:off x="4643919" y="4641135"/>
            <a:ext cx="96440" cy="96011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32" name="流程圖: 接點 31"/>
          <p:cNvSpPr/>
          <p:nvPr/>
        </p:nvSpPr>
        <p:spPr>
          <a:xfrm>
            <a:off x="5075967" y="4641135"/>
            <a:ext cx="96440" cy="96011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33" name="流程圖: 接點 32"/>
          <p:cNvSpPr/>
          <p:nvPr/>
        </p:nvSpPr>
        <p:spPr>
          <a:xfrm>
            <a:off x="5021961" y="4803153"/>
            <a:ext cx="96440" cy="96011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34" name="流程圖: 接點 33"/>
          <p:cNvSpPr/>
          <p:nvPr/>
        </p:nvSpPr>
        <p:spPr>
          <a:xfrm>
            <a:off x="4751931" y="4911165"/>
            <a:ext cx="96440" cy="96011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36" name="乘號 35"/>
          <p:cNvSpPr/>
          <p:nvPr/>
        </p:nvSpPr>
        <p:spPr>
          <a:xfrm>
            <a:off x="5837838" y="3891052"/>
            <a:ext cx="144659" cy="14401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37" name="乘號 36"/>
          <p:cNvSpPr/>
          <p:nvPr/>
        </p:nvSpPr>
        <p:spPr>
          <a:xfrm>
            <a:off x="6323892" y="3891052"/>
            <a:ext cx="144659" cy="14401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38" name="乘號 37"/>
          <p:cNvSpPr/>
          <p:nvPr/>
        </p:nvSpPr>
        <p:spPr>
          <a:xfrm>
            <a:off x="5999856" y="3945058"/>
            <a:ext cx="144659" cy="14401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39" name="乘號 38"/>
          <p:cNvSpPr/>
          <p:nvPr/>
        </p:nvSpPr>
        <p:spPr>
          <a:xfrm>
            <a:off x="5729241" y="4001169"/>
            <a:ext cx="144659" cy="14401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40" name="乘號 39"/>
          <p:cNvSpPr/>
          <p:nvPr/>
        </p:nvSpPr>
        <p:spPr>
          <a:xfrm>
            <a:off x="6161874" y="3891052"/>
            <a:ext cx="144659" cy="14401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41" name="乘號 40"/>
          <p:cNvSpPr/>
          <p:nvPr/>
        </p:nvSpPr>
        <p:spPr>
          <a:xfrm>
            <a:off x="6485910" y="3999064"/>
            <a:ext cx="144659" cy="14401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42" name="乘號 41"/>
          <p:cNvSpPr/>
          <p:nvPr/>
        </p:nvSpPr>
        <p:spPr>
          <a:xfrm>
            <a:off x="6647928" y="3891052"/>
            <a:ext cx="144659" cy="14401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43" name="流程圖: 接點 42"/>
          <p:cNvSpPr/>
          <p:nvPr/>
        </p:nvSpPr>
        <p:spPr>
          <a:xfrm>
            <a:off x="5771230" y="4863160"/>
            <a:ext cx="96440" cy="96011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44" name="流程圖: 接點 43"/>
          <p:cNvSpPr/>
          <p:nvPr/>
        </p:nvSpPr>
        <p:spPr>
          <a:xfrm>
            <a:off x="5832051" y="5019177"/>
            <a:ext cx="96440" cy="96011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45" name="流程圖: 接點 44"/>
          <p:cNvSpPr/>
          <p:nvPr/>
        </p:nvSpPr>
        <p:spPr>
          <a:xfrm>
            <a:off x="6750153" y="4479117"/>
            <a:ext cx="96440" cy="96011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46" name="流程圖: 接點 45"/>
          <p:cNvSpPr/>
          <p:nvPr/>
        </p:nvSpPr>
        <p:spPr>
          <a:xfrm>
            <a:off x="6534129" y="4695141"/>
            <a:ext cx="96440" cy="96011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47" name="流程圖: 接點 46"/>
          <p:cNvSpPr/>
          <p:nvPr/>
        </p:nvSpPr>
        <p:spPr>
          <a:xfrm>
            <a:off x="6372111" y="4803153"/>
            <a:ext cx="96440" cy="96011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48" name="流程圖: 接點 47"/>
          <p:cNvSpPr/>
          <p:nvPr/>
        </p:nvSpPr>
        <p:spPr>
          <a:xfrm>
            <a:off x="6804159" y="4641135"/>
            <a:ext cx="96440" cy="96011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49" name="流程圖: 接點 48"/>
          <p:cNvSpPr/>
          <p:nvPr/>
        </p:nvSpPr>
        <p:spPr>
          <a:xfrm>
            <a:off x="6318105" y="4965171"/>
            <a:ext cx="96440" cy="96011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50" name="流程圖: 接點 49"/>
          <p:cNvSpPr/>
          <p:nvPr/>
        </p:nvSpPr>
        <p:spPr>
          <a:xfrm>
            <a:off x="6480123" y="4911165"/>
            <a:ext cx="96440" cy="96011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52" name="向右箭號 51"/>
          <p:cNvSpPr/>
          <p:nvPr/>
        </p:nvSpPr>
        <p:spPr>
          <a:xfrm>
            <a:off x="3287195" y="4209087"/>
            <a:ext cx="530416" cy="528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53" name="乘號 52"/>
          <p:cNvSpPr/>
          <p:nvPr/>
        </p:nvSpPr>
        <p:spPr>
          <a:xfrm>
            <a:off x="4487688" y="4107076"/>
            <a:ext cx="144659" cy="14401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54" name="乘號 53"/>
          <p:cNvSpPr/>
          <p:nvPr/>
        </p:nvSpPr>
        <p:spPr>
          <a:xfrm>
            <a:off x="4446258" y="4281670"/>
            <a:ext cx="144659" cy="14401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55" name="乘號 54"/>
          <p:cNvSpPr/>
          <p:nvPr/>
        </p:nvSpPr>
        <p:spPr>
          <a:xfrm>
            <a:off x="4632348" y="4143081"/>
            <a:ext cx="144659" cy="14401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56" name="乘號 55"/>
          <p:cNvSpPr/>
          <p:nvPr/>
        </p:nvSpPr>
        <p:spPr>
          <a:xfrm>
            <a:off x="4649706" y="3999064"/>
            <a:ext cx="144659" cy="14401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57" name="乘號 56"/>
          <p:cNvSpPr/>
          <p:nvPr/>
        </p:nvSpPr>
        <p:spPr>
          <a:xfrm>
            <a:off x="4055640" y="4215088"/>
            <a:ext cx="144659" cy="14401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58" name="乘號 57"/>
          <p:cNvSpPr/>
          <p:nvPr/>
        </p:nvSpPr>
        <p:spPr>
          <a:xfrm>
            <a:off x="4217658" y="4323100"/>
            <a:ext cx="144659" cy="14401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59" name="乘號 58"/>
          <p:cNvSpPr/>
          <p:nvPr/>
        </p:nvSpPr>
        <p:spPr>
          <a:xfrm>
            <a:off x="4446258" y="4281670"/>
            <a:ext cx="144659" cy="14401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60" name="乘號 59"/>
          <p:cNvSpPr/>
          <p:nvPr/>
        </p:nvSpPr>
        <p:spPr>
          <a:xfrm>
            <a:off x="4619810" y="4283879"/>
            <a:ext cx="144659" cy="14401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61" name="流程圖: 接點 60"/>
          <p:cNvSpPr/>
          <p:nvPr/>
        </p:nvSpPr>
        <p:spPr>
          <a:xfrm>
            <a:off x="4542195" y="4755435"/>
            <a:ext cx="96440" cy="96011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62" name="流程圖: 接點 61"/>
          <p:cNvSpPr/>
          <p:nvPr/>
        </p:nvSpPr>
        <p:spPr>
          <a:xfrm>
            <a:off x="4535907" y="4911165"/>
            <a:ext cx="96440" cy="96011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63" name="流程圖: 接點 62"/>
          <p:cNvSpPr/>
          <p:nvPr/>
        </p:nvSpPr>
        <p:spPr>
          <a:xfrm>
            <a:off x="4770795" y="4749147"/>
            <a:ext cx="96440" cy="96011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64" name="流程圖: 接點 63"/>
          <p:cNvSpPr/>
          <p:nvPr/>
        </p:nvSpPr>
        <p:spPr>
          <a:xfrm>
            <a:off x="4913949" y="4911165"/>
            <a:ext cx="96440" cy="96011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65" name="流程圖: 接點 64"/>
          <p:cNvSpPr/>
          <p:nvPr/>
        </p:nvSpPr>
        <p:spPr>
          <a:xfrm>
            <a:off x="4643919" y="5019177"/>
            <a:ext cx="96440" cy="96011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66" name="流程圖: 接點 65"/>
          <p:cNvSpPr/>
          <p:nvPr/>
        </p:nvSpPr>
        <p:spPr>
          <a:xfrm>
            <a:off x="4373889" y="4803153"/>
            <a:ext cx="96440" cy="96011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67" name="乘號 66"/>
          <p:cNvSpPr/>
          <p:nvPr/>
        </p:nvSpPr>
        <p:spPr>
          <a:xfrm>
            <a:off x="5837838" y="4107076"/>
            <a:ext cx="144659" cy="14401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68" name="乘號 67"/>
          <p:cNvSpPr/>
          <p:nvPr/>
        </p:nvSpPr>
        <p:spPr>
          <a:xfrm>
            <a:off x="5952138" y="4221376"/>
            <a:ext cx="144659" cy="14401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69" name="乘號 68"/>
          <p:cNvSpPr/>
          <p:nvPr/>
        </p:nvSpPr>
        <p:spPr>
          <a:xfrm>
            <a:off x="5837838" y="4377106"/>
            <a:ext cx="144659" cy="14401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70" name="流程圖: 接點 69"/>
          <p:cNvSpPr/>
          <p:nvPr/>
        </p:nvSpPr>
        <p:spPr>
          <a:xfrm>
            <a:off x="6858165" y="4317099"/>
            <a:ext cx="96440" cy="96011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71" name="流程圖: 接點 70"/>
          <p:cNvSpPr/>
          <p:nvPr/>
        </p:nvSpPr>
        <p:spPr>
          <a:xfrm>
            <a:off x="6654717" y="4707717"/>
            <a:ext cx="96440" cy="96011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72" name="流程圖: 接點 71"/>
          <p:cNvSpPr/>
          <p:nvPr/>
        </p:nvSpPr>
        <p:spPr>
          <a:xfrm>
            <a:off x="6156087" y="5019177"/>
            <a:ext cx="96440" cy="96011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73" name="流程圖: 接點 72"/>
          <p:cNvSpPr/>
          <p:nvPr/>
        </p:nvSpPr>
        <p:spPr>
          <a:xfrm>
            <a:off x="5994069" y="4965171"/>
            <a:ext cx="96440" cy="96011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74" name="Date Placeholder 7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7/7/2014</a:t>
            </a:r>
            <a:endParaRPr lang="zh-TW" altLang="en-US"/>
          </a:p>
        </p:txBody>
      </p:sp>
      <p:sp>
        <p:nvSpPr>
          <p:cNvPr id="75" name="Slide Number Placeholder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248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流程圖: 程序 177"/>
          <p:cNvSpPr/>
          <p:nvPr/>
        </p:nvSpPr>
        <p:spPr>
          <a:xfrm>
            <a:off x="5598114" y="3807042"/>
            <a:ext cx="1944216" cy="14581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160" name="流程圖: 程序 159"/>
          <p:cNvSpPr/>
          <p:nvPr/>
        </p:nvSpPr>
        <p:spPr>
          <a:xfrm>
            <a:off x="3653898" y="2186862"/>
            <a:ext cx="1944216" cy="14581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121" name="流程圖: 程序 120"/>
          <p:cNvSpPr/>
          <p:nvPr/>
        </p:nvSpPr>
        <p:spPr>
          <a:xfrm>
            <a:off x="1709682" y="3785716"/>
            <a:ext cx="1944216" cy="14581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090168"/>
          </a:xfrm>
        </p:spPr>
        <p:txBody>
          <a:bodyPr/>
          <a:lstStyle/>
          <a:p>
            <a:r>
              <a:rPr lang="en-US" altLang="zh-TW" dirty="0"/>
              <a:t>Training and testing</a:t>
            </a:r>
            <a:endParaRPr lang="zh-TW" altLang="en-US" dirty="0"/>
          </a:p>
        </p:txBody>
      </p:sp>
      <p:sp>
        <p:nvSpPr>
          <p:cNvPr id="106" name="乘號 105"/>
          <p:cNvSpPr/>
          <p:nvPr/>
        </p:nvSpPr>
        <p:spPr>
          <a:xfrm>
            <a:off x="1925706" y="4001740"/>
            <a:ext cx="162018" cy="1620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107" name="乘號 106"/>
          <p:cNvSpPr/>
          <p:nvPr/>
        </p:nvSpPr>
        <p:spPr>
          <a:xfrm>
            <a:off x="2087724" y="4109752"/>
            <a:ext cx="162018" cy="1620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108" name="乘號 107"/>
          <p:cNvSpPr/>
          <p:nvPr/>
        </p:nvSpPr>
        <p:spPr>
          <a:xfrm>
            <a:off x="2141730" y="3947734"/>
            <a:ext cx="162018" cy="1620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109" name="乘號 108"/>
          <p:cNvSpPr/>
          <p:nvPr/>
        </p:nvSpPr>
        <p:spPr>
          <a:xfrm>
            <a:off x="1925706" y="4163758"/>
            <a:ext cx="162018" cy="1620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110" name="乘號 109"/>
          <p:cNvSpPr/>
          <p:nvPr/>
        </p:nvSpPr>
        <p:spPr>
          <a:xfrm>
            <a:off x="2303748" y="4109752"/>
            <a:ext cx="162018" cy="1620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111" name="乘號 110"/>
          <p:cNvSpPr/>
          <p:nvPr/>
        </p:nvSpPr>
        <p:spPr>
          <a:xfrm>
            <a:off x="2249742" y="4271770"/>
            <a:ext cx="162018" cy="1620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112" name="乘號 111"/>
          <p:cNvSpPr/>
          <p:nvPr/>
        </p:nvSpPr>
        <p:spPr>
          <a:xfrm>
            <a:off x="2033718" y="4325776"/>
            <a:ext cx="162018" cy="1620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113" name="流程圖: 接點 112"/>
          <p:cNvSpPr/>
          <p:nvPr/>
        </p:nvSpPr>
        <p:spPr>
          <a:xfrm>
            <a:off x="2573778" y="4541800"/>
            <a:ext cx="108012" cy="10801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114" name="流程圖: 接點 113"/>
          <p:cNvSpPr/>
          <p:nvPr/>
        </p:nvSpPr>
        <p:spPr>
          <a:xfrm>
            <a:off x="2411760" y="4703818"/>
            <a:ext cx="108012" cy="10801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115" name="流程圖: 接點 114"/>
          <p:cNvSpPr/>
          <p:nvPr/>
        </p:nvSpPr>
        <p:spPr>
          <a:xfrm>
            <a:off x="2789802" y="4541800"/>
            <a:ext cx="108012" cy="10801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116" name="流程圖: 接點 115"/>
          <p:cNvSpPr/>
          <p:nvPr/>
        </p:nvSpPr>
        <p:spPr>
          <a:xfrm>
            <a:off x="2627784" y="4703818"/>
            <a:ext cx="108012" cy="10801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117" name="流程圖: 接點 116"/>
          <p:cNvSpPr/>
          <p:nvPr/>
        </p:nvSpPr>
        <p:spPr>
          <a:xfrm>
            <a:off x="2519772" y="4865836"/>
            <a:ext cx="108012" cy="10801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118" name="流程圖: 接點 117"/>
          <p:cNvSpPr/>
          <p:nvPr/>
        </p:nvSpPr>
        <p:spPr>
          <a:xfrm>
            <a:off x="2843808" y="4703818"/>
            <a:ext cx="108012" cy="10801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119" name="流程圖: 接點 118"/>
          <p:cNvSpPr/>
          <p:nvPr/>
        </p:nvSpPr>
        <p:spPr>
          <a:xfrm>
            <a:off x="2735796" y="4865836"/>
            <a:ext cx="108012" cy="10801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120" name="流程圖: 接點 119"/>
          <p:cNvSpPr/>
          <p:nvPr/>
        </p:nvSpPr>
        <p:spPr>
          <a:xfrm>
            <a:off x="2627784" y="4973848"/>
            <a:ext cx="108012" cy="10801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122" name="乘號 121"/>
          <p:cNvSpPr/>
          <p:nvPr/>
        </p:nvSpPr>
        <p:spPr>
          <a:xfrm>
            <a:off x="3869922" y="2510898"/>
            <a:ext cx="162018" cy="1620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123" name="乘號 122"/>
          <p:cNvSpPr/>
          <p:nvPr/>
        </p:nvSpPr>
        <p:spPr>
          <a:xfrm>
            <a:off x="4031940" y="2618910"/>
            <a:ext cx="162018" cy="1620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124" name="乘號 123"/>
          <p:cNvSpPr/>
          <p:nvPr/>
        </p:nvSpPr>
        <p:spPr>
          <a:xfrm>
            <a:off x="3977934" y="2348880"/>
            <a:ext cx="162018" cy="1620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125" name="乘號 124"/>
          <p:cNvSpPr/>
          <p:nvPr/>
        </p:nvSpPr>
        <p:spPr>
          <a:xfrm>
            <a:off x="3869922" y="2672916"/>
            <a:ext cx="162018" cy="1620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126" name="乘號 125"/>
          <p:cNvSpPr/>
          <p:nvPr/>
        </p:nvSpPr>
        <p:spPr>
          <a:xfrm>
            <a:off x="3707904" y="2672916"/>
            <a:ext cx="162018" cy="1620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127" name="乘號 126"/>
          <p:cNvSpPr/>
          <p:nvPr/>
        </p:nvSpPr>
        <p:spPr>
          <a:xfrm>
            <a:off x="4193958" y="2780928"/>
            <a:ext cx="162018" cy="1620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128" name="乘號 127"/>
          <p:cNvSpPr/>
          <p:nvPr/>
        </p:nvSpPr>
        <p:spPr>
          <a:xfrm>
            <a:off x="3977934" y="2834934"/>
            <a:ext cx="162018" cy="1620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129" name="乘號 128"/>
          <p:cNvSpPr/>
          <p:nvPr/>
        </p:nvSpPr>
        <p:spPr>
          <a:xfrm>
            <a:off x="4355976" y="2510898"/>
            <a:ext cx="162018" cy="1620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130" name="乘號 129"/>
          <p:cNvSpPr/>
          <p:nvPr/>
        </p:nvSpPr>
        <p:spPr>
          <a:xfrm>
            <a:off x="4626006" y="2510898"/>
            <a:ext cx="162018" cy="1620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131" name="乘號 130"/>
          <p:cNvSpPr/>
          <p:nvPr/>
        </p:nvSpPr>
        <p:spPr>
          <a:xfrm>
            <a:off x="4463988" y="2672916"/>
            <a:ext cx="162018" cy="1620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132" name="乘號 131"/>
          <p:cNvSpPr/>
          <p:nvPr/>
        </p:nvSpPr>
        <p:spPr>
          <a:xfrm>
            <a:off x="4463988" y="2348880"/>
            <a:ext cx="162018" cy="1620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133" name="乘號 132"/>
          <p:cNvSpPr/>
          <p:nvPr/>
        </p:nvSpPr>
        <p:spPr>
          <a:xfrm>
            <a:off x="4247964" y="2348880"/>
            <a:ext cx="162018" cy="1620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134" name="乘號 133"/>
          <p:cNvSpPr/>
          <p:nvPr/>
        </p:nvSpPr>
        <p:spPr>
          <a:xfrm>
            <a:off x="4085946" y="2456892"/>
            <a:ext cx="162018" cy="1620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135" name="乘號 134"/>
          <p:cNvSpPr/>
          <p:nvPr/>
        </p:nvSpPr>
        <p:spPr>
          <a:xfrm>
            <a:off x="4247964" y="2618910"/>
            <a:ext cx="162018" cy="1620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136" name="乘號 135"/>
          <p:cNvSpPr/>
          <p:nvPr/>
        </p:nvSpPr>
        <p:spPr>
          <a:xfrm>
            <a:off x="3707904" y="2834934"/>
            <a:ext cx="162018" cy="1620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137" name="流程圖: 接點 136"/>
          <p:cNvSpPr/>
          <p:nvPr/>
        </p:nvSpPr>
        <p:spPr>
          <a:xfrm>
            <a:off x="4626006" y="2942946"/>
            <a:ext cx="108012" cy="10801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138" name="流程圖: 接點 137"/>
          <p:cNvSpPr/>
          <p:nvPr/>
        </p:nvSpPr>
        <p:spPr>
          <a:xfrm>
            <a:off x="4463988" y="3104964"/>
            <a:ext cx="108012" cy="10801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139" name="流程圖: 接點 138"/>
          <p:cNvSpPr/>
          <p:nvPr/>
        </p:nvSpPr>
        <p:spPr>
          <a:xfrm>
            <a:off x="4842030" y="2942946"/>
            <a:ext cx="108012" cy="10801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140" name="流程圖: 接點 139"/>
          <p:cNvSpPr/>
          <p:nvPr/>
        </p:nvSpPr>
        <p:spPr>
          <a:xfrm>
            <a:off x="4680012" y="3104964"/>
            <a:ext cx="108012" cy="10801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141" name="流程圖: 接點 140"/>
          <p:cNvSpPr/>
          <p:nvPr/>
        </p:nvSpPr>
        <p:spPr>
          <a:xfrm>
            <a:off x="4572000" y="3266982"/>
            <a:ext cx="108012" cy="10801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142" name="流程圖: 接點 141"/>
          <p:cNvSpPr/>
          <p:nvPr/>
        </p:nvSpPr>
        <p:spPr>
          <a:xfrm>
            <a:off x="4896036" y="3104964"/>
            <a:ext cx="108012" cy="10801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143" name="流程圖: 接點 142"/>
          <p:cNvSpPr/>
          <p:nvPr/>
        </p:nvSpPr>
        <p:spPr>
          <a:xfrm>
            <a:off x="4788024" y="3266982"/>
            <a:ext cx="108012" cy="10801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144" name="流程圖: 接點 143"/>
          <p:cNvSpPr/>
          <p:nvPr/>
        </p:nvSpPr>
        <p:spPr>
          <a:xfrm>
            <a:off x="4680012" y="3374994"/>
            <a:ext cx="108012" cy="10801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145" name="流程圖: 接點 144"/>
          <p:cNvSpPr/>
          <p:nvPr/>
        </p:nvSpPr>
        <p:spPr>
          <a:xfrm>
            <a:off x="4950042" y="2834934"/>
            <a:ext cx="108012" cy="10801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146" name="流程圖: 接點 145"/>
          <p:cNvSpPr/>
          <p:nvPr/>
        </p:nvSpPr>
        <p:spPr>
          <a:xfrm>
            <a:off x="5112060" y="3104964"/>
            <a:ext cx="108012" cy="10801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147" name="流程圖: 接點 146"/>
          <p:cNvSpPr/>
          <p:nvPr/>
        </p:nvSpPr>
        <p:spPr>
          <a:xfrm>
            <a:off x="5058054" y="3212976"/>
            <a:ext cx="108012" cy="10801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148" name="流程圖: 接點 147"/>
          <p:cNvSpPr/>
          <p:nvPr/>
        </p:nvSpPr>
        <p:spPr>
          <a:xfrm>
            <a:off x="5112060" y="2942946"/>
            <a:ext cx="108012" cy="10801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149" name="流程圖: 接點 148"/>
          <p:cNvSpPr/>
          <p:nvPr/>
        </p:nvSpPr>
        <p:spPr>
          <a:xfrm>
            <a:off x="4950042" y="3320988"/>
            <a:ext cx="108012" cy="10801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150" name="流程圖: 接點 149"/>
          <p:cNvSpPr/>
          <p:nvPr/>
        </p:nvSpPr>
        <p:spPr>
          <a:xfrm>
            <a:off x="4301970" y="3050958"/>
            <a:ext cx="108012" cy="10801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151" name="流程圖: 接點 150"/>
          <p:cNvSpPr/>
          <p:nvPr/>
        </p:nvSpPr>
        <p:spPr>
          <a:xfrm>
            <a:off x="4463988" y="3374994"/>
            <a:ext cx="108012" cy="10801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152" name="流程圖: 接點 151"/>
          <p:cNvSpPr/>
          <p:nvPr/>
        </p:nvSpPr>
        <p:spPr>
          <a:xfrm>
            <a:off x="4355976" y="3266982"/>
            <a:ext cx="108012" cy="10801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153" name="流程圖: 接點 152"/>
          <p:cNvSpPr/>
          <p:nvPr/>
        </p:nvSpPr>
        <p:spPr>
          <a:xfrm>
            <a:off x="4193958" y="3158970"/>
            <a:ext cx="108012" cy="10801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154" name="流程圖: 接點 153"/>
          <p:cNvSpPr/>
          <p:nvPr/>
        </p:nvSpPr>
        <p:spPr>
          <a:xfrm>
            <a:off x="4788024" y="3429000"/>
            <a:ext cx="108012" cy="10801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155" name="流程圖: 接點 154"/>
          <p:cNvSpPr/>
          <p:nvPr/>
        </p:nvSpPr>
        <p:spPr>
          <a:xfrm>
            <a:off x="4193958" y="3374994"/>
            <a:ext cx="108012" cy="10801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156" name="流程圖: 接點 155"/>
          <p:cNvSpPr/>
          <p:nvPr/>
        </p:nvSpPr>
        <p:spPr>
          <a:xfrm>
            <a:off x="4680012" y="2402886"/>
            <a:ext cx="108012" cy="10801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157" name="流程圖: 接點 156"/>
          <p:cNvSpPr/>
          <p:nvPr/>
        </p:nvSpPr>
        <p:spPr>
          <a:xfrm>
            <a:off x="4355976" y="2780928"/>
            <a:ext cx="108012" cy="10801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158" name="乘號 157"/>
          <p:cNvSpPr/>
          <p:nvPr/>
        </p:nvSpPr>
        <p:spPr>
          <a:xfrm>
            <a:off x="4301970" y="3374994"/>
            <a:ext cx="162018" cy="1620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159" name="乘號 158"/>
          <p:cNvSpPr/>
          <p:nvPr/>
        </p:nvSpPr>
        <p:spPr>
          <a:xfrm>
            <a:off x="4950042" y="2996952"/>
            <a:ext cx="162018" cy="1620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161" name="文字方塊 160"/>
          <p:cNvSpPr txBox="1"/>
          <p:nvPr/>
        </p:nvSpPr>
        <p:spPr>
          <a:xfrm>
            <a:off x="2103486" y="5265440"/>
            <a:ext cx="10801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500" dirty="0">
                <a:solidFill>
                  <a:srgbClr val="000000"/>
                </a:solidFill>
              </a:rPr>
              <a:t>Training set </a:t>
            </a:r>
            <a:r>
              <a:rPr lang="en-US" altLang="zh-TW" sz="1500" dirty="0">
                <a:solidFill>
                  <a:srgbClr val="FF0000"/>
                </a:solidFill>
              </a:rPr>
              <a:t>(observed)</a:t>
            </a:r>
            <a:endParaRPr lang="zh-TW" altLang="en-US" sz="1500" dirty="0">
              <a:solidFill>
                <a:srgbClr val="FF0000"/>
              </a:solidFill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4031939" y="3645024"/>
            <a:ext cx="12421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500" dirty="0">
                <a:solidFill>
                  <a:srgbClr val="000000"/>
                </a:solidFill>
              </a:rPr>
              <a:t>Universal set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500" dirty="0">
                <a:solidFill>
                  <a:srgbClr val="000000"/>
                </a:solidFill>
              </a:rPr>
              <a:t>(unobserved)</a:t>
            </a:r>
            <a:endParaRPr lang="zh-TW" altLang="en-US" sz="1500" dirty="0">
              <a:solidFill>
                <a:srgbClr val="000000"/>
              </a:solidFill>
            </a:endParaRPr>
          </a:p>
        </p:txBody>
      </p:sp>
      <p:sp>
        <p:nvSpPr>
          <p:cNvPr id="163" name="乘號 162"/>
          <p:cNvSpPr/>
          <p:nvPr/>
        </p:nvSpPr>
        <p:spPr>
          <a:xfrm>
            <a:off x="5814138" y="4131078"/>
            <a:ext cx="162018" cy="1620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164" name="乘號 163"/>
          <p:cNvSpPr/>
          <p:nvPr/>
        </p:nvSpPr>
        <p:spPr>
          <a:xfrm>
            <a:off x="5976156" y="3915054"/>
            <a:ext cx="162018" cy="1620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165" name="乘號 164"/>
          <p:cNvSpPr/>
          <p:nvPr/>
        </p:nvSpPr>
        <p:spPr>
          <a:xfrm>
            <a:off x="6192180" y="3969060"/>
            <a:ext cx="162018" cy="1620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166" name="乘號 165"/>
          <p:cNvSpPr/>
          <p:nvPr/>
        </p:nvSpPr>
        <p:spPr>
          <a:xfrm>
            <a:off x="6462210" y="3807042"/>
            <a:ext cx="162018" cy="1620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167" name="乘號 166"/>
          <p:cNvSpPr/>
          <p:nvPr/>
        </p:nvSpPr>
        <p:spPr>
          <a:xfrm>
            <a:off x="6300192" y="4131078"/>
            <a:ext cx="162018" cy="1620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168" name="乘號 167"/>
          <p:cNvSpPr/>
          <p:nvPr/>
        </p:nvSpPr>
        <p:spPr>
          <a:xfrm>
            <a:off x="6138174" y="4293096"/>
            <a:ext cx="162018" cy="1620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169" name="乘號 168"/>
          <p:cNvSpPr/>
          <p:nvPr/>
        </p:nvSpPr>
        <p:spPr>
          <a:xfrm>
            <a:off x="5922150" y="4347102"/>
            <a:ext cx="162018" cy="1620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170" name="流程圖: 接點 169"/>
          <p:cNvSpPr/>
          <p:nvPr/>
        </p:nvSpPr>
        <p:spPr>
          <a:xfrm>
            <a:off x="6462210" y="4563126"/>
            <a:ext cx="108012" cy="10801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171" name="流程圖: 接點 170"/>
          <p:cNvSpPr/>
          <p:nvPr/>
        </p:nvSpPr>
        <p:spPr>
          <a:xfrm>
            <a:off x="6300192" y="4725144"/>
            <a:ext cx="108012" cy="10801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172" name="流程圖: 接點 171"/>
          <p:cNvSpPr/>
          <p:nvPr/>
        </p:nvSpPr>
        <p:spPr>
          <a:xfrm>
            <a:off x="6678234" y="4563126"/>
            <a:ext cx="108012" cy="10801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173" name="流程圖: 接點 172"/>
          <p:cNvSpPr/>
          <p:nvPr/>
        </p:nvSpPr>
        <p:spPr>
          <a:xfrm>
            <a:off x="6516216" y="4725144"/>
            <a:ext cx="108012" cy="10801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174" name="流程圖: 接點 173"/>
          <p:cNvSpPr/>
          <p:nvPr/>
        </p:nvSpPr>
        <p:spPr>
          <a:xfrm>
            <a:off x="6408204" y="4833156"/>
            <a:ext cx="108012" cy="10801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175" name="流程圖: 接點 174"/>
          <p:cNvSpPr/>
          <p:nvPr/>
        </p:nvSpPr>
        <p:spPr>
          <a:xfrm>
            <a:off x="6732240" y="4725144"/>
            <a:ext cx="108012" cy="10801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176" name="流程圖: 接點 175"/>
          <p:cNvSpPr/>
          <p:nvPr/>
        </p:nvSpPr>
        <p:spPr>
          <a:xfrm>
            <a:off x="6624228" y="4887162"/>
            <a:ext cx="108012" cy="10801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177" name="流程圖: 接點 176"/>
          <p:cNvSpPr/>
          <p:nvPr/>
        </p:nvSpPr>
        <p:spPr>
          <a:xfrm>
            <a:off x="6354198" y="4995174"/>
            <a:ext cx="108012" cy="10801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5989659" y="5272465"/>
            <a:ext cx="12826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500" dirty="0">
                <a:solidFill>
                  <a:srgbClr val="000000"/>
                </a:solidFill>
              </a:rPr>
              <a:t>Testing set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500" dirty="0">
                <a:solidFill>
                  <a:srgbClr val="000000"/>
                </a:solidFill>
              </a:rPr>
              <a:t>(unobserved)</a:t>
            </a:r>
            <a:endParaRPr lang="zh-TW" altLang="en-US" sz="1500" dirty="0">
              <a:solidFill>
                <a:srgbClr val="000000"/>
              </a:solidFill>
            </a:endParaRPr>
          </a:p>
        </p:txBody>
      </p:sp>
      <p:sp>
        <p:nvSpPr>
          <p:cNvPr id="180" name="乘號 179"/>
          <p:cNvSpPr/>
          <p:nvPr/>
        </p:nvSpPr>
        <p:spPr>
          <a:xfrm>
            <a:off x="6030162" y="4131078"/>
            <a:ext cx="162018" cy="1620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181" name="乘號 180"/>
          <p:cNvSpPr/>
          <p:nvPr/>
        </p:nvSpPr>
        <p:spPr>
          <a:xfrm>
            <a:off x="6516216" y="3969060"/>
            <a:ext cx="162018" cy="1620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182" name="乘號 181"/>
          <p:cNvSpPr/>
          <p:nvPr/>
        </p:nvSpPr>
        <p:spPr>
          <a:xfrm>
            <a:off x="6732240" y="4455114"/>
            <a:ext cx="162018" cy="1620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183" name="乘號 182"/>
          <p:cNvSpPr/>
          <p:nvPr/>
        </p:nvSpPr>
        <p:spPr>
          <a:xfrm>
            <a:off x="6192180" y="4833156"/>
            <a:ext cx="162018" cy="1620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184" name="流程圖: 接點 183"/>
          <p:cNvSpPr/>
          <p:nvPr/>
        </p:nvSpPr>
        <p:spPr>
          <a:xfrm>
            <a:off x="6084168" y="4725144"/>
            <a:ext cx="108012" cy="10801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185" name="流程圖: 接點 184"/>
          <p:cNvSpPr/>
          <p:nvPr/>
        </p:nvSpPr>
        <p:spPr>
          <a:xfrm>
            <a:off x="6084168" y="4953744"/>
            <a:ext cx="108012" cy="10801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186" name="流程圖: 接點 185"/>
          <p:cNvSpPr/>
          <p:nvPr/>
        </p:nvSpPr>
        <p:spPr>
          <a:xfrm>
            <a:off x="6516216" y="4131078"/>
            <a:ext cx="108012" cy="10801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187" name="流程圖: 接點 186"/>
          <p:cNvSpPr/>
          <p:nvPr/>
        </p:nvSpPr>
        <p:spPr>
          <a:xfrm>
            <a:off x="6786246" y="4887162"/>
            <a:ext cx="108012" cy="10801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cxnSp>
        <p:nvCxnSpPr>
          <p:cNvPr id="188" name="直線單箭頭接點 187"/>
          <p:cNvCxnSpPr/>
          <p:nvPr/>
        </p:nvCxnSpPr>
        <p:spPr>
          <a:xfrm flipH="1">
            <a:off x="3005826" y="2888940"/>
            <a:ext cx="540060" cy="8100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單箭頭接點 188"/>
          <p:cNvCxnSpPr/>
          <p:nvPr/>
        </p:nvCxnSpPr>
        <p:spPr>
          <a:xfrm>
            <a:off x="5706126" y="2888940"/>
            <a:ext cx="567065" cy="8100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/>
          <p:cNvCxnSpPr/>
          <p:nvPr/>
        </p:nvCxnSpPr>
        <p:spPr>
          <a:xfrm rot="10800000" flipV="1">
            <a:off x="1817694" y="3947734"/>
            <a:ext cx="1350150" cy="97210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/>
          <p:cNvCxnSpPr/>
          <p:nvPr/>
        </p:nvCxnSpPr>
        <p:spPr>
          <a:xfrm rot="10800000" flipV="1">
            <a:off x="5706126" y="3915054"/>
            <a:ext cx="1350150" cy="97210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乘號 191"/>
          <p:cNvSpPr/>
          <p:nvPr/>
        </p:nvSpPr>
        <p:spPr>
          <a:xfrm>
            <a:off x="4680012" y="2672916"/>
            <a:ext cx="162018" cy="1620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193" name="乘號 192"/>
          <p:cNvSpPr/>
          <p:nvPr/>
        </p:nvSpPr>
        <p:spPr>
          <a:xfrm>
            <a:off x="4842030" y="2564904"/>
            <a:ext cx="162018" cy="1620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194" name="流程圖: 接點 193"/>
          <p:cNvSpPr/>
          <p:nvPr/>
        </p:nvSpPr>
        <p:spPr>
          <a:xfrm>
            <a:off x="4085946" y="3266982"/>
            <a:ext cx="108012" cy="10801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195" name="流程圖: 接點 194"/>
          <p:cNvSpPr/>
          <p:nvPr/>
        </p:nvSpPr>
        <p:spPr>
          <a:xfrm>
            <a:off x="3977934" y="3158970"/>
            <a:ext cx="108012" cy="10801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196" name="流程圖: 接點 195"/>
          <p:cNvSpPr/>
          <p:nvPr/>
        </p:nvSpPr>
        <p:spPr>
          <a:xfrm>
            <a:off x="4031940" y="3387570"/>
            <a:ext cx="108012" cy="10801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197" name="乘號 196"/>
          <p:cNvSpPr/>
          <p:nvPr/>
        </p:nvSpPr>
        <p:spPr>
          <a:xfrm>
            <a:off x="6354198" y="4347102"/>
            <a:ext cx="162018" cy="1620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FFFFFF"/>
              </a:solidFill>
              <a:latin typeface="Lucida Bright"/>
            </a:endParaRPr>
          </a:p>
        </p:txBody>
      </p:sp>
      <p:sp>
        <p:nvSpPr>
          <p:cNvPr id="198" name="流程圖: 接點 197"/>
          <p:cNvSpPr/>
          <p:nvPr/>
        </p:nvSpPr>
        <p:spPr>
          <a:xfrm>
            <a:off x="5922150" y="4725144"/>
            <a:ext cx="108012" cy="10801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199" name="手繪多邊形 198"/>
          <p:cNvSpPr/>
          <p:nvPr/>
        </p:nvSpPr>
        <p:spPr>
          <a:xfrm>
            <a:off x="2255955" y="3839859"/>
            <a:ext cx="419622" cy="1305839"/>
          </a:xfrm>
          <a:custGeom>
            <a:avLst/>
            <a:gdLst>
              <a:gd name="connsiteX0" fmla="*/ 164926 w 559496"/>
              <a:gd name="connsiteY0" fmla="*/ 0 h 1741118"/>
              <a:gd name="connsiteX1" fmla="*/ 540707 w 559496"/>
              <a:gd name="connsiteY1" fmla="*/ 363255 h 1741118"/>
              <a:gd name="connsiteX2" fmla="*/ 52192 w 559496"/>
              <a:gd name="connsiteY2" fmla="*/ 1189973 h 1741118"/>
              <a:gd name="connsiteX3" fmla="*/ 227556 w 559496"/>
              <a:gd name="connsiteY3" fmla="*/ 1741118 h 174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496" h="1741118">
                <a:moveTo>
                  <a:pt x="164926" y="0"/>
                </a:moveTo>
                <a:cubicBezTo>
                  <a:pt x="362211" y="82463"/>
                  <a:pt x="559496" y="164926"/>
                  <a:pt x="540707" y="363255"/>
                </a:cubicBezTo>
                <a:cubicBezTo>
                  <a:pt x="521918" y="561584"/>
                  <a:pt x="104384" y="960329"/>
                  <a:pt x="52192" y="1189973"/>
                </a:cubicBezTo>
                <a:cubicBezTo>
                  <a:pt x="0" y="1419617"/>
                  <a:pt x="113778" y="1580367"/>
                  <a:pt x="227556" y="1741118"/>
                </a:cubicBezTo>
              </a:path>
            </a:pathLst>
          </a:custGeom>
          <a:ln w="25400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Lucida Bright"/>
            </a:endParaRPr>
          </a:p>
        </p:txBody>
      </p:sp>
      <p:sp>
        <p:nvSpPr>
          <p:cNvPr id="200" name="手繪多邊形 199"/>
          <p:cNvSpPr/>
          <p:nvPr/>
        </p:nvSpPr>
        <p:spPr>
          <a:xfrm>
            <a:off x="6084168" y="3861048"/>
            <a:ext cx="419622" cy="1305839"/>
          </a:xfrm>
          <a:custGeom>
            <a:avLst/>
            <a:gdLst>
              <a:gd name="connsiteX0" fmla="*/ 164926 w 559496"/>
              <a:gd name="connsiteY0" fmla="*/ 0 h 1741118"/>
              <a:gd name="connsiteX1" fmla="*/ 540707 w 559496"/>
              <a:gd name="connsiteY1" fmla="*/ 363255 h 1741118"/>
              <a:gd name="connsiteX2" fmla="*/ 52192 w 559496"/>
              <a:gd name="connsiteY2" fmla="*/ 1189973 h 1741118"/>
              <a:gd name="connsiteX3" fmla="*/ 227556 w 559496"/>
              <a:gd name="connsiteY3" fmla="*/ 1741118 h 174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496" h="1741118">
                <a:moveTo>
                  <a:pt x="164926" y="0"/>
                </a:moveTo>
                <a:cubicBezTo>
                  <a:pt x="362211" y="82463"/>
                  <a:pt x="559496" y="164926"/>
                  <a:pt x="540707" y="363255"/>
                </a:cubicBezTo>
                <a:cubicBezTo>
                  <a:pt x="521918" y="561584"/>
                  <a:pt x="104384" y="960329"/>
                  <a:pt x="52192" y="1189973"/>
                </a:cubicBezTo>
                <a:cubicBezTo>
                  <a:pt x="0" y="1419617"/>
                  <a:pt x="113778" y="1580367"/>
                  <a:pt x="227556" y="1741118"/>
                </a:cubicBezTo>
              </a:path>
            </a:pathLst>
          </a:custGeom>
          <a:ln w="25400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Lucida Bright"/>
            </a:endParaRPr>
          </a:p>
        </p:txBody>
      </p:sp>
      <p:sp>
        <p:nvSpPr>
          <p:cNvPr id="201" name="流程圖: 接點 200"/>
          <p:cNvSpPr/>
          <p:nvPr/>
        </p:nvSpPr>
        <p:spPr>
          <a:xfrm>
            <a:off x="5922150" y="4887162"/>
            <a:ext cx="108012" cy="10801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2400" dirty="0">
              <a:solidFill>
                <a:srgbClr val="FF0000"/>
              </a:solidFill>
              <a:latin typeface="Lucida Bright"/>
            </a:endParaRPr>
          </a:p>
        </p:txBody>
      </p:sp>
      <p:sp>
        <p:nvSpPr>
          <p:cNvPr id="202" name="文字方塊 201"/>
          <p:cNvSpPr txBox="1"/>
          <p:nvPr/>
        </p:nvSpPr>
        <p:spPr>
          <a:xfrm>
            <a:off x="1619672" y="2996952"/>
            <a:ext cx="1519859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500" dirty="0">
                <a:solidFill>
                  <a:srgbClr val="000000"/>
                </a:solidFill>
              </a:rPr>
              <a:t>Data acquisition</a:t>
            </a:r>
            <a:endParaRPr lang="zh-TW" altLang="en-US" sz="1500" dirty="0">
              <a:solidFill>
                <a:srgbClr val="000000"/>
              </a:solidFill>
            </a:endParaRPr>
          </a:p>
        </p:txBody>
      </p:sp>
      <p:sp>
        <p:nvSpPr>
          <p:cNvPr id="203" name="文字方塊 202"/>
          <p:cNvSpPr txBox="1"/>
          <p:nvPr/>
        </p:nvSpPr>
        <p:spPr>
          <a:xfrm>
            <a:off x="6030162" y="2996952"/>
            <a:ext cx="1404156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500" dirty="0">
                <a:solidFill>
                  <a:srgbClr val="000000"/>
                </a:solidFill>
              </a:rPr>
              <a:t>Practical usage</a:t>
            </a:r>
            <a:endParaRPr lang="zh-TW" altLang="en-US" sz="1500" dirty="0">
              <a:solidFill>
                <a:srgbClr val="0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7/7/2014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055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0060" y="2420888"/>
            <a:ext cx="8229600" cy="4626547"/>
          </a:xfrm>
        </p:spPr>
        <p:txBody>
          <a:bodyPr/>
          <a:lstStyle/>
          <a:p>
            <a:r>
              <a:rPr lang="en-US" altLang="zh-TW" dirty="0"/>
              <a:t>There are several factors affecting the performance:</a:t>
            </a:r>
          </a:p>
          <a:p>
            <a:pPr lvl="1"/>
            <a:r>
              <a:rPr lang="en-US" altLang="zh-TW" b="1" dirty="0"/>
              <a:t>Types of training</a:t>
            </a:r>
            <a:r>
              <a:rPr lang="en-US" altLang="zh-TW" dirty="0"/>
              <a:t> provided</a:t>
            </a:r>
          </a:p>
          <a:p>
            <a:pPr lvl="1"/>
            <a:r>
              <a:rPr lang="en-US" altLang="zh-TW" dirty="0"/>
              <a:t>The form and extent of any initial </a:t>
            </a:r>
            <a:r>
              <a:rPr lang="en-US" altLang="zh-TW" b="1" dirty="0"/>
              <a:t>background knowledge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b="1" dirty="0"/>
              <a:t>type of feedback</a:t>
            </a:r>
            <a:r>
              <a:rPr lang="en-US" altLang="zh-TW" dirty="0"/>
              <a:t> provided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b="1" dirty="0"/>
              <a:t>learning algorithms</a:t>
            </a:r>
            <a:r>
              <a:rPr lang="en-US" altLang="zh-TW" dirty="0"/>
              <a:t> used</a:t>
            </a:r>
          </a:p>
          <a:p>
            <a:pPr marL="342900" lvl="1" indent="0">
              <a:buNone/>
            </a:pPr>
            <a:endParaRPr lang="en-US" altLang="zh-TW" dirty="0"/>
          </a:p>
          <a:p>
            <a:pPr algn="just"/>
            <a:r>
              <a:rPr lang="en-US" altLang="zh-TW" dirty="0"/>
              <a:t>Two important factors:</a:t>
            </a:r>
          </a:p>
          <a:p>
            <a:pPr lvl="1" algn="just"/>
            <a:r>
              <a:rPr lang="en-US" altLang="zh-TW" dirty="0"/>
              <a:t>Modeling</a:t>
            </a:r>
          </a:p>
          <a:p>
            <a:pPr lvl="1" algn="just"/>
            <a:r>
              <a:rPr lang="en-US" altLang="zh-TW" dirty="0"/>
              <a:t>Optimization</a:t>
            </a:r>
          </a:p>
          <a:p>
            <a:pPr marL="342900" lvl="1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966" y="404664"/>
            <a:ext cx="7543800" cy="1054164"/>
          </a:xfrm>
        </p:spPr>
        <p:txBody>
          <a:bodyPr/>
          <a:lstStyle/>
          <a:p>
            <a:r>
              <a:rPr lang="en-US" altLang="zh-TW" b="1" dirty="0"/>
              <a:t>Performance</a:t>
            </a:r>
            <a:endParaRPr lang="zh-TW" alt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7/7/2014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963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Applications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Association</a:t>
            </a:r>
          </a:p>
          <a:p>
            <a:r>
              <a:rPr lang="tr-TR"/>
              <a:t>Supervised Learning</a:t>
            </a:r>
          </a:p>
          <a:p>
            <a:pPr lvl="1"/>
            <a:r>
              <a:rPr lang="tr-TR"/>
              <a:t>Classification</a:t>
            </a:r>
          </a:p>
          <a:p>
            <a:pPr lvl="1"/>
            <a:r>
              <a:rPr lang="tr-TR"/>
              <a:t>Regression</a:t>
            </a:r>
          </a:p>
          <a:p>
            <a:r>
              <a:rPr lang="tr-TR"/>
              <a:t>Unsupervised Learning</a:t>
            </a:r>
          </a:p>
          <a:p>
            <a:r>
              <a:rPr lang="tr-TR"/>
              <a:t>Reinforcement Learning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14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Learning Associations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Basket analysis: </a:t>
            </a:r>
          </a:p>
          <a:p>
            <a:pPr>
              <a:buFont typeface="Wingdings" pitchFamily="2" charset="2"/>
              <a:buNone/>
            </a:pPr>
            <a:r>
              <a:rPr lang="tr-TR"/>
              <a:t>	</a:t>
            </a:r>
            <a:r>
              <a:rPr lang="tr-TR" i="1"/>
              <a:t>P </a:t>
            </a:r>
            <a:r>
              <a:rPr lang="tr-TR"/>
              <a:t>(</a:t>
            </a:r>
            <a:r>
              <a:rPr lang="tr-TR" i="1"/>
              <a:t>Y </a:t>
            </a:r>
            <a:r>
              <a:rPr lang="tr-TR"/>
              <a:t>| </a:t>
            </a:r>
            <a:r>
              <a:rPr lang="tr-TR" i="1"/>
              <a:t>X </a:t>
            </a:r>
            <a:r>
              <a:rPr lang="tr-TR"/>
              <a:t>) probability that somebody who buys </a:t>
            </a:r>
            <a:r>
              <a:rPr lang="tr-TR" i="1"/>
              <a:t>X</a:t>
            </a:r>
            <a:r>
              <a:rPr lang="tr-TR"/>
              <a:t> also buys </a:t>
            </a:r>
            <a:r>
              <a:rPr lang="tr-TR" i="1"/>
              <a:t>Y </a:t>
            </a:r>
            <a:r>
              <a:rPr lang="tr-TR"/>
              <a:t>where </a:t>
            </a:r>
            <a:r>
              <a:rPr lang="tr-TR" i="1"/>
              <a:t>X</a:t>
            </a:r>
            <a:r>
              <a:rPr lang="tr-TR"/>
              <a:t> and </a:t>
            </a:r>
            <a:r>
              <a:rPr lang="tr-TR" i="1"/>
              <a:t>Y</a:t>
            </a:r>
            <a:r>
              <a:rPr lang="tr-TR"/>
              <a:t> are products/services.</a:t>
            </a:r>
          </a:p>
          <a:p>
            <a:pPr>
              <a:buFont typeface="Wingdings" pitchFamily="2" charset="2"/>
              <a:buNone/>
            </a:pPr>
            <a:r>
              <a:rPr lang="tr-TR"/>
              <a:t>	</a:t>
            </a:r>
          </a:p>
          <a:p>
            <a:pPr>
              <a:buFont typeface="Wingdings" pitchFamily="2" charset="2"/>
              <a:buNone/>
            </a:pPr>
            <a:r>
              <a:rPr lang="tr-TR"/>
              <a:t>	Example: </a:t>
            </a:r>
            <a:r>
              <a:rPr lang="tr-TR" i="1"/>
              <a:t>P </a:t>
            </a:r>
            <a:r>
              <a:rPr lang="tr-TR"/>
              <a:t>( chips | beer ) = 0.7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15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Classification</a:t>
            </a:r>
          </a:p>
        </p:txBody>
      </p:sp>
      <p:pic>
        <p:nvPicPr>
          <p:cNvPr id="26633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995738" y="549275"/>
            <a:ext cx="4689475" cy="4464050"/>
          </a:xfrm>
        </p:spPr>
      </p:pic>
      <p:sp>
        <p:nvSpPr>
          <p:cNvPr id="266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844675"/>
            <a:ext cx="3851275" cy="3168650"/>
          </a:xfrm>
        </p:spPr>
        <p:txBody>
          <a:bodyPr>
            <a:normAutofit/>
          </a:bodyPr>
          <a:lstStyle/>
          <a:p>
            <a:r>
              <a:rPr lang="tr-TR" dirty="0"/>
              <a:t>Example: Credit scoring</a:t>
            </a:r>
          </a:p>
          <a:p>
            <a:r>
              <a:rPr lang="tr-TR" dirty="0"/>
              <a:t>Differentiating between </a:t>
            </a:r>
            <a:r>
              <a:rPr lang="tr-TR" dirty="0">
                <a:solidFill>
                  <a:srgbClr val="FF33CC"/>
                </a:solidFill>
              </a:rPr>
              <a:t>low-risk</a:t>
            </a:r>
            <a:r>
              <a:rPr lang="tr-TR" dirty="0"/>
              <a:t> and </a:t>
            </a:r>
            <a:r>
              <a:rPr lang="tr-TR" dirty="0">
                <a:solidFill>
                  <a:srgbClr val="FF0000"/>
                </a:solidFill>
              </a:rPr>
              <a:t>high-risk</a:t>
            </a:r>
            <a:r>
              <a:rPr lang="tr-TR" dirty="0"/>
              <a:t> customers from their </a:t>
            </a:r>
            <a:r>
              <a:rPr lang="tr-TR" i="1" dirty="0"/>
              <a:t>income</a:t>
            </a:r>
            <a:r>
              <a:rPr lang="tr-TR" dirty="0"/>
              <a:t> and </a:t>
            </a:r>
            <a:r>
              <a:rPr lang="tr-TR" i="1" dirty="0"/>
              <a:t>savings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971550" y="5157788"/>
            <a:ext cx="777716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 dirty="0">
                <a:solidFill>
                  <a:srgbClr val="3333FF"/>
                </a:solidFill>
                <a:latin typeface="+mj-lt"/>
              </a:rPr>
              <a:t>Discriminant: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IF </a:t>
            </a:r>
            <a:r>
              <a:rPr lang="tr-TR" sz="2400" i="1" dirty="0">
                <a:solidFill>
                  <a:schemeClr val="accent1"/>
                </a:solidFill>
                <a:latin typeface="+mj-lt"/>
              </a:rPr>
              <a:t>income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 &gt; θ</a:t>
            </a:r>
            <a:r>
              <a:rPr lang="tr-TR" sz="2400" baseline="-25000" dirty="0">
                <a:solidFill>
                  <a:schemeClr val="accent1"/>
                </a:solidFill>
                <a:latin typeface="+mj-lt"/>
              </a:rPr>
              <a:t>1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 AND </a:t>
            </a:r>
            <a:r>
              <a:rPr lang="tr-TR" sz="2400" i="1" dirty="0">
                <a:solidFill>
                  <a:schemeClr val="accent1"/>
                </a:solidFill>
                <a:latin typeface="+mj-lt"/>
              </a:rPr>
              <a:t>savings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 &gt; θ</a:t>
            </a:r>
            <a:r>
              <a:rPr lang="tr-TR" sz="2400" baseline="-25000" dirty="0">
                <a:solidFill>
                  <a:schemeClr val="accent1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 dirty="0">
                <a:solidFill>
                  <a:schemeClr val="accent1"/>
                </a:solidFill>
                <a:latin typeface="+mj-lt"/>
              </a:rPr>
              <a:t>				THEN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>
                <a:solidFill>
                  <a:srgbClr val="FF33CC"/>
                </a:solidFill>
                <a:latin typeface="+mj-lt"/>
              </a:rPr>
              <a:t>low-risk 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ELSE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>
                <a:solidFill>
                  <a:srgbClr val="FF0000"/>
                </a:solidFill>
                <a:latin typeface="+mj-lt"/>
              </a:rPr>
              <a:t>high-risk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16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Classification: Applications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dirty="0"/>
              <a:t>Aka Pattern recognition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Face recognition: </a:t>
            </a:r>
            <a:r>
              <a:rPr lang="tr-TR" dirty="0"/>
              <a:t>Pose, lighting, occlusion (glasses, beard), make-up, hair style 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Character recognition: </a:t>
            </a:r>
            <a:r>
              <a:rPr lang="tr-TR" dirty="0"/>
              <a:t>Different handwriting styles.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Speech recognition: </a:t>
            </a:r>
            <a:r>
              <a:rPr lang="tr-TR" dirty="0"/>
              <a:t>Temporal dependency. </a:t>
            </a:r>
          </a:p>
          <a:p>
            <a:pPr>
              <a:lnSpc>
                <a:spcPct val="90000"/>
              </a:lnSpc>
            </a:pPr>
            <a:r>
              <a:rPr lang="tr-TR" dirty="0" smtClean="0">
                <a:solidFill>
                  <a:schemeClr val="accent1"/>
                </a:solidFill>
              </a:rPr>
              <a:t>Medical </a:t>
            </a:r>
            <a:r>
              <a:rPr lang="tr-TR" dirty="0">
                <a:solidFill>
                  <a:schemeClr val="accent1"/>
                </a:solidFill>
              </a:rPr>
              <a:t>diagnosis: </a:t>
            </a:r>
            <a:r>
              <a:rPr lang="tr-TR" dirty="0"/>
              <a:t>From symptoms to </a:t>
            </a:r>
            <a:r>
              <a:rPr lang="tr-TR" dirty="0" smtClean="0"/>
              <a:t>illnesses</a:t>
            </a:r>
          </a:p>
          <a:p>
            <a:pPr>
              <a:lnSpc>
                <a:spcPct val="90000"/>
              </a:lnSpc>
            </a:pPr>
            <a:r>
              <a:rPr lang="tr-TR" dirty="0" smtClean="0">
                <a:solidFill>
                  <a:schemeClr val="accent1"/>
                </a:solidFill>
              </a:rPr>
              <a:t>Biometrics: </a:t>
            </a:r>
            <a:r>
              <a:rPr lang="tr-TR" dirty="0" smtClean="0"/>
              <a:t>Recognition/authentication using physical and/or behavioral characteristics: Face, iris, signature, etc</a:t>
            </a:r>
            <a:endParaRPr lang="tr-TR" dirty="0"/>
          </a:p>
          <a:p>
            <a:pPr>
              <a:lnSpc>
                <a:spcPct val="90000"/>
              </a:lnSpc>
            </a:pPr>
            <a:r>
              <a:rPr lang="tr-TR" dirty="0" smtClean="0">
                <a:solidFill>
                  <a:schemeClr val="accent1"/>
                </a:solidFill>
              </a:rPr>
              <a:t>Outlier/novelty detection:</a:t>
            </a:r>
            <a:endParaRPr lang="tr-T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17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Face Recognition</a:t>
            </a:r>
          </a:p>
        </p:txBody>
      </p:sp>
      <p:pic>
        <p:nvPicPr>
          <p:cNvPr id="304145" name="Picture 17" descr="0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2492375"/>
            <a:ext cx="876300" cy="1066800"/>
          </a:xfrm>
          <a:prstGeom prst="rect">
            <a:avLst/>
          </a:prstGeom>
          <a:noFill/>
        </p:spPr>
      </p:pic>
      <p:pic>
        <p:nvPicPr>
          <p:cNvPr id="304146" name="Picture 18" descr="0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713" y="2492375"/>
            <a:ext cx="876300" cy="1066800"/>
          </a:xfrm>
          <a:prstGeom prst="rect">
            <a:avLst/>
          </a:prstGeom>
          <a:noFill/>
        </p:spPr>
      </p:pic>
      <p:pic>
        <p:nvPicPr>
          <p:cNvPr id="304147" name="Picture 19" descr="0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775" y="2492375"/>
            <a:ext cx="876300" cy="1066800"/>
          </a:xfrm>
          <a:prstGeom prst="rect">
            <a:avLst/>
          </a:prstGeom>
          <a:noFill/>
        </p:spPr>
      </p:pic>
      <p:pic>
        <p:nvPicPr>
          <p:cNvPr id="304148" name="Picture 20" descr="0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79838" y="2492375"/>
            <a:ext cx="876300" cy="1066800"/>
          </a:xfrm>
          <a:prstGeom prst="rect">
            <a:avLst/>
          </a:prstGeom>
          <a:noFill/>
        </p:spPr>
      </p:pic>
      <p:pic>
        <p:nvPicPr>
          <p:cNvPr id="304149" name="Picture 21" descr="0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4213" y="4508500"/>
            <a:ext cx="876300" cy="1066800"/>
          </a:xfrm>
          <a:prstGeom prst="rect">
            <a:avLst/>
          </a:prstGeom>
          <a:noFill/>
        </p:spPr>
      </p:pic>
      <p:pic>
        <p:nvPicPr>
          <p:cNvPr id="304150" name="Picture 22" descr="02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92275" y="4508500"/>
            <a:ext cx="876300" cy="1066800"/>
          </a:xfrm>
          <a:prstGeom prst="rect">
            <a:avLst/>
          </a:prstGeom>
          <a:noFill/>
        </p:spPr>
      </p:pic>
      <p:pic>
        <p:nvPicPr>
          <p:cNvPr id="304151" name="Picture 23" descr="10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700338" y="4508500"/>
            <a:ext cx="876300" cy="1066800"/>
          </a:xfrm>
          <a:prstGeom prst="rect">
            <a:avLst/>
          </a:prstGeom>
          <a:noFill/>
        </p:spPr>
      </p:pic>
      <p:pic>
        <p:nvPicPr>
          <p:cNvPr id="304152" name="Picture 24" descr="35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708400" y="4508500"/>
            <a:ext cx="876300" cy="1066800"/>
          </a:xfrm>
          <a:prstGeom prst="rect">
            <a:avLst/>
          </a:prstGeom>
          <a:noFill/>
        </p:spPr>
      </p:pic>
      <p:sp>
        <p:nvSpPr>
          <p:cNvPr id="304153" name="Text Box 25"/>
          <p:cNvSpPr txBox="1">
            <a:spLocks noChangeArrowheads="1"/>
          </p:cNvSpPr>
          <p:nvPr/>
        </p:nvSpPr>
        <p:spPr bwMode="auto">
          <a:xfrm>
            <a:off x="611188" y="1844675"/>
            <a:ext cx="4684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accent1"/>
                </a:solidFill>
                <a:latin typeface="Lucida Bright" pitchFamily="18" charset="0"/>
              </a:rPr>
              <a:t>Training examples of a person</a:t>
            </a:r>
          </a:p>
        </p:txBody>
      </p:sp>
      <p:sp>
        <p:nvSpPr>
          <p:cNvPr id="304154" name="Text Box 26"/>
          <p:cNvSpPr txBox="1">
            <a:spLocks noChangeArrowheads="1"/>
          </p:cNvSpPr>
          <p:nvPr/>
        </p:nvSpPr>
        <p:spPr bwMode="auto">
          <a:xfrm>
            <a:off x="684213" y="3933825"/>
            <a:ext cx="1951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accent1"/>
                </a:solidFill>
                <a:latin typeface="Lucida Bright" pitchFamily="18" charset="0"/>
              </a:rPr>
              <a:t>Test images</a:t>
            </a:r>
          </a:p>
        </p:txBody>
      </p:sp>
      <p:sp>
        <p:nvSpPr>
          <p:cNvPr id="304155" name="Text Box 27"/>
          <p:cNvSpPr txBox="1">
            <a:spLocks noChangeArrowheads="1"/>
          </p:cNvSpPr>
          <p:nvPr/>
        </p:nvSpPr>
        <p:spPr bwMode="auto">
          <a:xfrm>
            <a:off x="5435600" y="5857892"/>
            <a:ext cx="3336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1400" dirty="0" smtClean="0">
                <a:solidFill>
                  <a:schemeClr val="accent1"/>
                </a:solidFill>
                <a:latin typeface="Lucida Bright" pitchFamily="18" charset="0"/>
              </a:rPr>
              <a:t>ORL dataset,</a:t>
            </a:r>
          </a:p>
          <a:p>
            <a:r>
              <a:rPr lang="tr-TR" sz="1400" dirty="0" smtClean="0">
                <a:solidFill>
                  <a:schemeClr val="accent1"/>
                </a:solidFill>
                <a:latin typeface="Lucida Bright" pitchFamily="18" charset="0"/>
              </a:rPr>
              <a:t>AT&amp;T </a:t>
            </a:r>
            <a:r>
              <a:rPr lang="tr-TR" sz="1400" dirty="0">
                <a:solidFill>
                  <a:schemeClr val="accent1"/>
                </a:solidFill>
                <a:latin typeface="Lucida Bright" pitchFamily="18" charset="0"/>
              </a:rPr>
              <a:t>Laboratories, Cambridge </a:t>
            </a:r>
            <a:r>
              <a:rPr lang="tr-TR" sz="1400" dirty="0" smtClean="0">
                <a:solidFill>
                  <a:schemeClr val="accent1"/>
                </a:solidFill>
                <a:latin typeface="Lucida Bright" pitchFamily="18" charset="0"/>
              </a:rPr>
              <a:t>UK</a:t>
            </a:r>
            <a:endParaRPr lang="tr-TR" sz="1400" dirty="0">
              <a:solidFill>
                <a:schemeClr val="accent1"/>
              </a:solidFill>
              <a:latin typeface="Lucida Bright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18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Regression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19</a:t>
            </a:fld>
            <a:endParaRPr lang="tr-TR" dirty="0"/>
          </a:p>
        </p:txBody>
      </p:sp>
      <p:sp>
        <p:nvSpPr>
          <p:cNvPr id="6" name="Rectangle 5"/>
          <p:cNvSpPr/>
          <p:nvPr/>
        </p:nvSpPr>
        <p:spPr>
          <a:xfrm>
            <a:off x="579290" y="2159581"/>
            <a:ext cx="80251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Let us say we want to have a system that can predict the price of a used car. 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Inputs </a:t>
            </a:r>
            <a:r>
              <a:rPr lang="en-US" sz="2000" dirty="0"/>
              <a:t>are the car attributes—brand, year, engine capacity, mileage, and other information—that we believe aﬀect a car’s worth. 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output is the price of the car. Such problems where the output is a number are regression </a:t>
            </a:r>
            <a:r>
              <a:rPr lang="en-US" sz="2000" dirty="0" smtClean="0"/>
              <a:t>problems.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588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59" y="770823"/>
            <a:ext cx="7543800" cy="968438"/>
          </a:xfrm>
        </p:spPr>
        <p:txBody>
          <a:bodyPr/>
          <a:lstStyle/>
          <a:p>
            <a:pPr eaLnBrk="1" hangingPunct="1"/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Outline</a:t>
            </a:r>
            <a:endParaRPr lang="tr-TR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59" y="1845734"/>
            <a:ext cx="6989401" cy="402336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Importance and </a:t>
            </a:r>
            <a:r>
              <a:rPr lang="en-US" dirty="0" smtClean="0"/>
              <a:t>Concepts </a:t>
            </a:r>
            <a:r>
              <a:rPr lang="en-US" dirty="0"/>
              <a:t>of Machine Learning</a:t>
            </a:r>
          </a:p>
          <a:p>
            <a:pPr algn="just"/>
            <a:r>
              <a:rPr lang="en-US" dirty="0"/>
              <a:t>Supervised Learning</a:t>
            </a:r>
          </a:p>
          <a:p>
            <a:pPr algn="just"/>
            <a:r>
              <a:rPr lang="en-US" dirty="0"/>
              <a:t>Logistic regression, Perceptron, Generative Learning algorithms</a:t>
            </a:r>
          </a:p>
          <a:p>
            <a:pPr algn="just"/>
            <a:r>
              <a:rPr lang="en-US" dirty="0"/>
              <a:t>Support Vector Machines, Model Selection and Feature Selection</a:t>
            </a:r>
          </a:p>
          <a:p>
            <a:pPr algn="just"/>
            <a:r>
              <a:rPr lang="en-US" dirty="0"/>
              <a:t>Evaluating and debugging Learning Algorithms, Learning Theory</a:t>
            </a:r>
          </a:p>
          <a:p>
            <a:pPr algn="just"/>
            <a:r>
              <a:rPr lang="en-US" dirty="0"/>
              <a:t>Bias/Variance Tradeoff</a:t>
            </a:r>
          </a:p>
          <a:p>
            <a:pPr algn="just"/>
            <a:r>
              <a:rPr lang="en-US" dirty="0"/>
              <a:t>Unsupervised Learning, K-means, EM Algorithm</a:t>
            </a:r>
          </a:p>
          <a:p>
            <a:pPr algn="just"/>
            <a:r>
              <a:rPr lang="en-US" dirty="0"/>
              <a:t>PCA (Principal Components Analysis) ICA ( Independent Component Analysis)</a:t>
            </a:r>
          </a:p>
          <a:p>
            <a:pPr algn="just"/>
            <a:r>
              <a:rPr lang="en-US" dirty="0"/>
              <a:t>Reinforcement Learning and Control</a:t>
            </a:r>
          </a:p>
          <a:p>
            <a:pPr algn="just" eaLnBrk="1" hangingPunct="1">
              <a:lnSpc>
                <a:spcPct val="90000"/>
              </a:lnSpc>
            </a:pPr>
            <a:endParaRPr lang="tr-T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73943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75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Example 1: </a:t>
            </a:r>
            <a:r>
              <a:rPr lang="tr-TR" dirty="0" smtClean="0"/>
              <a:t>Regression</a:t>
            </a:r>
            <a:endParaRPr lang="tr-TR" dirty="0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66700" y="2557240"/>
            <a:ext cx="4038600" cy="3680048"/>
          </a:xfrm>
        </p:spPr>
        <p:txBody>
          <a:bodyPr>
            <a:normAutofit/>
          </a:bodyPr>
          <a:lstStyle/>
          <a:p>
            <a:r>
              <a:rPr lang="tr-TR" dirty="0"/>
              <a:t>Example: Price of a used car</a:t>
            </a:r>
          </a:p>
          <a:p>
            <a:r>
              <a:rPr lang="tr-TR" i="1" dirty="0"/>
              <a:t>x </a:t>
            </a:r>
            <a:r>
              <a:rPr lang="tr-TR" dirty="0"/>
              <a:t>: car attributes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</a:t>
            </a:r>
            <a:r>
              <a:rPr lang="tr-TR" i="1" dirty="0"/>
              <a:t>y </a:t>
            </a:r>
            <a:r>
              <a:rPr lang="tr-TR" dirty="0"/>
              <a:t>: price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	</a:t>
            </a:r>
            <a:r>
              <a:rPr lang="tr-TR" i="1" dirty="0"/>
              <a:t>y </a:t>
            </a:r>
            <a:r>
              <a:rPr lang="tr-TR" dirty="0"/>
              <a:t>= </a:t>
            </a:r>
            <a:r>
              <a:rPr lang="tr-TR" i="1" dirty="0"/>
              <a:t>g </a:t>
            </a:r>
            <a:r>
              <a:rPr lang="tr-TR" dirty="0"/>
              <a:t>(</a:t>
            </a:r>
            <a:r>
              <a:rPr lang="tr-TR" i="1" dirty="0"/>
              <a:t>x </a:t>
            </a:r>
            <a:r>
              <a:rPr lang="tr-TR" dirty="0"/>
              <a:t>| </a:t>
            </a:r>
            <a:r>
              <a:rPr lang="tr-TR" i="1" dirty="0" smtClean="0">
                <a:latin typeface="Symbol" pitchFamily="18" charset="2"/>
              </a:rPr>
              <a:t>q </a:t>
            </a:r>
            <a:r>
              <a:rPr lang="tr-TR" dirty="0" smtClean="0"/>
              <a:t>)</a:t>
            </a:r>
            <a:endParaRPr lang="tr-TR" dirty="0"/>
          </a:p>
          <a:p>
            <a:pPr>
              <a:buFont typeface="Wingdings" pitchFamily="2" charset="2"/>
              <a:buNone/>
            </a:pPr>
            <a:r>
              <a:rPr lang="tr-TR" dirty="0"/>
              <a:t>	</a:t>
            </a:r>
            <a:r>
              <a:rPr lang="tr-TR" i="1" dirty="0"/>
              <a:t>g </a:t>
            </a:r>
            <a:r>
              <a:rPr lang="tr-TR" dirty="0"/>
              <a:t>( ) model,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latin typeface="Symbol" pitchFamily="18" charset="2"/>
              </a:rPr>
              <a:t>	</a:t>
            </a:r>
            <a:r>
              <a:rPr lang="tr-TR" i="1" dirty="0" smtClean="0">
                <a:latin typeface="Symbol" pitchFamily="18" charset="2"/>
              </a:rPr>
              <a:t> q </a:t>
            </a:r>
            <a:r>
              <a:rPr lang="tr-TR" dirty="0" smtClean="0"/>
              <a:t>parameters</a:t>
            </a:r>
            <a:endParaRPr lang="tr-TR" dirty="0"/>
          </a:p>
        </p:txBody>
      </p:sp>
      <p:pic>
        <p:nvPicPr>
          <p:cNvPr id="9011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707904" y="1628800"/>
            <a:ext cx="5050656" cy="4608488"/>
          </a:xfrm>
        </p:spPr>
      </p:pic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6227763" y="2779713"/>
            <a:ext cx="1444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chemeClr val="accent1"/>
                </a:solidFill>
                <a:latin typeface="+mn-lt"/>
              </a:rPr>
              <a:t>y 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= 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wx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+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w</a:t>
            </a:r>
            <a:r>
              <a:rPr lang="tr-TR" sz="2400" baseline="-25000" dirty="0">
                <a:solidFill>
                  <a:schemeClr val="accent1"/>
                </a:solidFill>
                <a:latin typeface="+mn-lt"/>
              </a:rPr>
              <a:t>0</a:t>
            </a:r>
            <a:endParaRPr lang="en-GB" sz="2400" baseline="-250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5A429E-EC32-4435-B6D9-2C358E91B0C4}" type="slidenum">
              <a:rPr lang="tr-TR" smtClean="0"/>
              <a:pPr/>
              <a:t>20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</a:t>
            </a:r>
            <a:r>
              <a:rPr lang="en-US" dirty="0" smtClean="0"/>
              <a:t>2: </a:t>
            </a:r>
            <a:r>
              <a:rPr lang="en-US" dirty="0"/>
              <a:t>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A429E-EC32-4435-B6D9-2C358E91B0C4}" type="slidenum">
              <a:rPr lang="tr-TR" smtClean="0"/>
              <a:pPr/>
              <a:t>21</a:t>
            </a:fld>
            <a:endParaRPr lang="tr-TR"/>
          </a:p>
        </p:txBody>
      </p:sp>
      <p:sp>
        <p:nvSpPr>
          <p:cNvPr id="8" name="Rectangle 7"/>
          <p:cNvSpPr/>
          <p:nvPr/>
        </p:nvSpPr>
        <p:spPr>
          <a:xfrm>
            <a:off x="517888" y="2060848"/>
            <a:ext cx="80865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Another example of regression is navigation of a mobile </a:t>
            </a:r>
            <a:r>
              <a:rPr lang="en-US" sz="2000" dirty="0" smtClean="0"/>
              <a:t>robot.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For </a:t>
            </a:r>
            <a:r>
              <a:rPr lang="en-US" sz="2000" dirty="0"/>
              <a:t>example, an autonomous car, where the output is the angle by which the steering wheel should be turned at each time, to advance without hitting obstacles and deviating from the </a:t>
            </a:r>
            <a:r>
              <a:rPr lang="en-US" sz="2000" dirty="0" smtClean="0"/>
              <a:t>route.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Inputs in such a case are provided by sensors on the </a:t>
            </a:r>
            <a:r>
              <a:rPr lang="en-US" sz="2000" dirty="0" smtClean="0"/>
              <a:t>car.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F</a:t>
            </a:r>
            <a:r>
              <a:rPr lang="en-US" sz="2000" dirty="0" smtClean="0"/>
              <a:t>or </a:t>
            </a:r>
            <a:r>
              <a:rPr lang="en-US" sz="2000" dirty="0"/>
              <a:t>example, a video camera, GPS, and so forth. </a:t>
            </a:r>
            <a:endParaRPr lang="en-US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Training </a:t>
            </a:r>
            <a:r>
              <a:rPr lang="en-US" sz="2000" dirty="0"/>
              <a:t>data can be collected by monitoring and recording the actions of a human driver. </a:t>
            </a:r>
          </a:p>
        </p:txBody>
      </p:sp>
    </p:spTree>
    <p:extLst>
      <p:ext uri="{BB962C8B-B14F-4D97-AF65-F5344CB8AC3E}">
        <p14:creationId xmlns:p14="http://schemas.microsoft.com/office/powerpoint/2010/main" val="4291252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Regression Applications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1808163"/>
          </a:xfrm>
        </p:spPr>
        <p:txBody>
          <a:bodyPr/>
          <a:lstStyle/>
          <a:p>
            <a:r>
              <a:rPr lang="tr-TR" dirty="0"/>
              <a:t>Navigating a car: Angle of the </a:t>
            </a:r>
            <a:r>
              <a:rPr lang="tr-TR" dirty="0" smtClean="0"/>
              <a:t>steering</a:t>
            </a:r>
            <a:endParaRPr lang="tr-TR" dirty="0"/>
          </a:p>
          <a:p>
            <a:r>
              <a:rPr lang="tr-TR" dirty="0"/>
              <a:t>Kinematics of a robot arm</a:t>
            </a:r>
          </a:p>
        </p:txBody>
      </p:sp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3563938" y="3284538"/>
            <a:ext cx="223202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 i="1" dirty="0">
                <a:solidFill>
                  <a:schemeClr val="accent1"/>
                </a:solidFill>
                <a:latin typeface="+mn-lt"/>
              </a:rPr>
              <a:t>α</a:t>
            </a:r>
            <a:r>
              <a:rPr lang="tr-TR" sz="2000" baseline="-25000" dirty="0">
                <a:solidFill>
                  <a:schemeClr val="accent1"/>
                </a:solidFill>
                <a:latin typeface="+mn-lt"/>
              </a:rPr>
              <a:t>1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= 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g</a:t>
            </a:r>
            <a:r>
              <a:rPr lang="tr-TR" sz="2000" baseline="-25000" dirty="0">
                <a:solidFill>
                  <a:schemeClr val="accent1"/>
                </a:solidFill>
                <a:latin typeface="+mn-lt"/>
              </a:rPr>
              <a:t>1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(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x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,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y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 i="1" dirty="0">
                <a:solidFill>
                  <a:schemeClr val="accent1"/>
                </a:solidFill>
                <a:latin typeface="+mn-lt"/>
              </a:rPr>
              <a:t>α</a:t>
            </a:r>
            <a:r>
              <a:rPr lang="tr-TR" sz="2000" baseline="-25000" dirty="0">
                <a:solidFill>
                  <a:schemeClr val="accent1"/>
                </a:solidFill>
                <a:latin typeface="+mn-lt"/>
              </a:rPr>
              <a:t>2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= 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g</a:t>
            </a:r>
            <a:r>
              <a:rPr lang="tr-TR" sz="2000" baseline="-25000" dirty="0">
                <a:solidFill>
                  <a:schemeClr val="accent1"/>
                </a:solidFill>
                <a:latin typeface="+mn-lt"/>
              </a:rPr>
              <a:t>2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(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x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,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y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)</a:t>
            </a:r>
          </a:p>
        </p:txBody>
      </p:sp>
      <p:grpSp>
        <p:nvGrpSpPr>
          <p:cNvPr id="109587" name="Group 19"/>
          <p:cNvGrpSpPr>
            <a:grpSpLocks/>
          </p:cNvGrpSpPr>
          <p:nvPr/>
        </p:nvGrpSpPr>
        <p:grpSpPr bwMode="auto">
          <a:xfrm>
            <a:off x="1403350" y="3284538"/>
            <a:ext cx="2374900" cy="2244725"/>
            <a:chOff x="930" y="2288"/>
            <a:chExt cx="1496" cy="1414"/>
          </a:xfrm>
        </p:grpSpPr>
        <p:sp>
          <p:nvSpPr>
            <p:cNvPr id="109572" name="Line 4"/>
            <p:cNvSpPr>
              <a:spLocks noChangeShapeType="1"/>
            </p:cNvSpPr>
            <p:nvPr/>
          </p:nvSpPr>
          <p:spPr bwMode="auto">
            <a:xfrm>
              <a:off x="930" y="3702"/>
              <a:ext cx="77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9573" name="Line 5"/>
            <p:cNvSpPr>
              <a:spLocks noChangeShapeType="1"/>
            </p:cNvSpPr>
            <p:nvPr/>
          </p:nvSpPr>
          <p:spPr bwMode="auto">
            <a:xfrm flipV="1">
              <a:off x="1292" y="3158"/>
              <a:ext cx="681" cy="54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9574" name="Line 6"/>
            <p:cNvSpPr>
              <a:spLocks noChangeShapeType="1"/>
            </p:cNvSpPr>
            <p:nvPr/>
          </p:nvSpPr>
          <p:spPr bwMode="auto">
            <a:xfrm flipH="1" flipV="1">
              <a:off x="1701" y="2523"/>
              <a:ext cx="271" cy="635"/>
            </a:xfrm>
            <a:prstGeom prst="line">
              <a:avLst/>
            </a:prstGeom>
            <a:ln>
              <a:headEnd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9575" name="Line 7"/>
            <p:cNvSpPr>
              <a:spLocks noChangeShapeType="1"/>
            </p:cNvSpPr>
            <p:nvPr/>
          </p:nvSpPr>
          <p:spPr bwMode="auto">
            <a:xfrm>
              <a:off x="1474" y="3158"/>
              <a:ext cx="95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9578" name="Rectangle 10"/>
            <p:cNvSpPr>
              <a:spLocks noChangeArrowheads="1"/>
            </p:cNvSpPr>
            <p:nvPr/>
          </p:nvSpPr>
          <p:spPr bwMode="auto">
            <a:xfrm>
              <a:off x="1655" y="3331"/>
              <a:ext cx="29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2400" dirty="0">
                  <a:solidFill>
                    <a:schemeClr val="accent1"/>
                  </a:solidFill>
                  <a:latin typeface="+mn-lt"/>
                </a:rPr>
                <a:t>α</a:t>
              </a:r>
              <a:r>
                <a:rPr lang="tr-TR" sz="2400" baseline="-25000" dirty="0">
                  <a:solidFill>
                    <a:schemeClr val="accent1"/>
                  </a:solidFill>
                  <a:latin typeface="+mn-lt"/>
                </a:rPr>
                <a:t>1</a:t>
              </a:r>
            </a:p>
          </p:txBody>
        </p:sp>
        <p:sp>
          <p:nvSpPr>
            <p:cNvPr id="109579" name="Rectangle 11"/>
            <p:cNvSpPr>
              <a:spLocks noChangeArrowheads="1"/>
            </p:cNvSpPr>
            <p:nvPr/>
          </p:nvSpPr>
          <p:spPr bwMode="auto">
            <a:xfrm>
              <a:off x="1973" y="2750"/>
              <a:ext cx="29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2400" dirty="0">
                  <a:solidFill>
                    <a:schemeClr val="accent1"/>
                  </a:solidFill>
                  <a:latin typeface="+mn-lt"/>
                </a:rPr>
                <a:t>α</a:t>
              </a:r>
              <a:r>
                <a:rPr lang="tr-TR" sz="2400" baseline="-25000" dirty="0">
                  <a:solidFill>
                    <a:schemeClr val="accent1"/>
                  </a:solidFill>
                  <a:latin typeface="+mn-lt"/>
                </a:rPr>
                <a:t>2</a:t>
              </a:r>
            </a:p>
          </p:txBody>
        </p:sp>
        <p:sp>
          <p:nvSpPr>
            <p:cNvPr id="109583" name="Arc 15"/>
            <p:cNvSpPr>
              <a:spLocks/>
            </p:cNvSpPr>
            <p:nvPr/>
          </p:nvSpPr>
          <p:spPr bwMode="auto">
            <a:xfrm>
              <a:off x="1927" y="3067"/>
              <a:ext cx="137" cy="9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tr-TR"/>
            </a:p>
          </p:txBody>
        </p:sp>
        <p:sp>
          <p:nvSpPr>
            <p:cNvPr id="109584" name="Arc 16"/>
            <p:cNvSpPr>
              <a:spLocks/>
            </p:cNvSpPr>
            <p:nvPr/>
          </p:nvSpPr>
          <p:spPr bwMode="auto">
            <a:xfrm>
              <a:off x="1474" y="3566"/>
              <a:ext cx="136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tr-TR"/>
            </a:p>
          </p:txBody>
        </p:sp>
        <p:sp>
          <p:nvSpPr>
            <p:cNvPr id="109585" name="Rectangle 17"/>
            <p:cNvSpPr>
              <a:spLocks noChangeArrowheads="1"/>
            </p:cNvSpPr>
            <p:nvPr/>
          </p:nvSpPr>
          <p:spPr bwMode="auto">
            <a:xfrm>
              <a:off x="1111" y="2288"/>
              <a:ext cx="45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2400" dirty="0">
                  <a:solidFill>
                    <a:schemeClr val="accent1"/>
                  </a:solidFill>
                  <a:latin typeface="+mn-lt"/>
                </a:rPr>
                <a:t>(</a:t>
              </a:r>
              <a:r>
                <a:rPr lang="tr-TR" sz="2400" i="1" dirty="0">
                  <a:solidFill>
                    <a:schemeClr val="accent1"/>
                  </a:solidFill>
                  <a:latin typeface="+mn-lt"/>
                </a:rPr>
                <a:t>x</a:t>
              </a:r>
              <a:r>
                <a:rPr lang="tr-TR" sz="2400" dirty="0">
                  <a:solidFill>
                    <a:schemeClr val="accent1"/>
                  </a:solidFill>
                  <a:latin typeface="+mn-lt"/>
                </a:rPr>
                <a:t>,</a:t>
              </a:r>
              <a:r>
                <a:rPr lang="tr-TR" sz="2400" i="1" dirty="0">
                  <a:solidFill>
                    <a:schemeClr val="accent1"/>
                  </a:solidFill>
                  <a:latin typeface="+mn-lt"/>
                </a:rPr>
                <a:t>y</a:t>
              </a:r>
              <a:r>
                <a:rPr lang="tr-TR" sz="2400" dirty="0">
                  <a:solidFill>
                    <a:schemeClr val="accent1"/>
                  </a:solidFill>
                  <a:latin typeface="+mn-lt"/>
                </a:rPr>
                <a:t>)</a:t>
              </a:r>
            </a:p>
          </p:txBody>
        </p:sp>
      </p:grpSp>
      <p:sp>
        <p:nvSpPr>
          <p:cNvPr id="109586" name="Rectangle 18"/>
          <p:cNvSpPr>
            <a:spLocks noChangeArrowheads="1"/>
          </p:cNvSpPr>
          <p:nvPr/>
        </p:nvSpPr>
        <p:spPr bwMode="auto">
          <a:xfrm>
            <a:off x="468313" y="5661025"/>
            <a:ext cx="8229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tr-TR" sz="2400" dirty="0">
                <a:solidFill>
                  <a:schemeClr val="accent1"/>
                </a:solidFill>
                <a:latin typeface="+mn-lt"/>
              </a:rPr>
              <a:t>Response surface design</a:t>
            </a:r>
          </a:p>
        </p:txBody>
      </p:sp>
      <p:grpSp>
        <p:nvGrpSpPr>
          <p:cNvPr id="109588" name="Group 20"/>
          <p:cNvGrpSpPr>
            <a:grpSpLocks/>
          </p:cNvGrpSpPr>
          <p:nvPr/>
        </p:nvGrpSpPr>
        <p:grpSpPr bwMode="auto">
          <a:xfrm>
            <a:off x="5076825" y="4221163"/>
            <a:ext cx="2808288" cy="1885950"/>
            <a:chOff x="3198" y="2659"/>
            <a:chExt cx="1769" cy="1188"/>
          </a:xfrm>
        </p:grpSpPr>
        <p:sp>
          <p:nvSpPr>
            <p:cNvPr id="109589" name="Line 21"/>
            <p:cNvSpPr>
              <a:spLocks noChangeShapeType="1"/>
            </p:cNvSpPr>
            <p:nvPr/>
          </p:nvSpPr>
          <p:spPr bwMode="auto">
            <a:xfrm>
              <a:off x="3198" y="3838"/>
              <a:ext cx="1769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9590" name="Line 22"/>
            <p:cNvSpPr>
              <a:spLocks noChangeShapeType="1"/>
            </p:cNvSpPr>
            <p:nvPr/>
          </p:nvSpPr>
          <p:spPr bwMode="auto">
            <a:xfrm flipV="1">
              <a:off x="3198" y="2795"/>
              <a:ext cx="0" cy="104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grpSp>
          <p:nvGrpSpPr>
            <p:cNvPr id="109591" name="Group 23"/>
            <p:cNvGrpSpPr>
              <a:grpSpLocks/>
            </p:cNvGrpSpPr>
            <p:nvPr/>
          </p:nvGrpSpPr>
          <p:grpSpPr bwMode="auto">
            <a:xfrm>
              <a:off x="3288" y="2659"/>
              <a:ext cx="1497" cy="1188"/>
              <a:chOff x="3923" y="2923"/>
              <a:chExt cx="953" cy="825"/>
            </a:xfrm>
          </p:grpSpPr>
          <p:sp>
            <p:nvSpPr>
              <p:cNvPr id="109592" name="Freeform 24"/>
              <p:cNvSpPr>
                <a:spLocks/>
              </p:cNvSpPr>
              <p:nvPr/>
            </p:nvSpPr>
            <p:spPr bwMode="auto">
              <a:xfrm>
                <a:off x="4014" y="2961"/>
                <a:ext cx="862" cy="741"/>
              </a:xfrm>
              <a:custGeom>
                <a:avLst/>
                <a:gdLst/>
                <a:ahLst/>
                <a:cxnLst>
                  <a:cxn ang="0">
                    <a:pos x="0" y="651"/>
                  </a:cxn>
                  <a:cxn ang="0">
                    <a:pos x="318" y="15"/>
                  </a:cxn>
                  <a:cxn ang="0">
                    <a:pos x="862" y="741"/>
                  </a:cxn>
                </a:cxnLst>
                <a:rect l="0" t="0" r="r" b="b"/>
                <a:pathLst>
                  <a:path w="862" h="741">
                    <a:moveTo>
                      <a:pt x="0" y="651"/>
                    </a:moveTo>
                    <a:cubicBezTo>
                      <a:pt x="87" y="325"/>
                      <a:pt x="174" y="0"/>
                      <a:pt x="318" y="15"/>
                    </a:cubicBezTo>
                    <a:cubicBezTo>
                      <a:pt x="462" y="30"/>
                      <a:pt x="771" y="612"/>
                      <a:pt x="862" y="741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9593" name="Oval 25"/>
              <p:cNvSpPr>
                <a:spLocks noChangeArrowheads="1"/>
              </p:cNvSpPr>
              <p:nvPr/>
            </p:nvSpPr>
            <p:spPr bwMode="auto">
              <a:xfrm>
                <a:off x="4014" y="3385"/>
                <a:ext cx="90" cy="90"/>
              </a:xfrm>
              <a:prstGeom prst="ellipse">
                <a:avLst/>
              </a:prstGeom>
              <a:solidFill>
                <a:srgbClr val="3333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9594" name="Oval 26"/>
              <p:cNvSpPr>
                <a:spLocks noChangeArrowheads="1"/>
              </p:cNvSpPr>
              <p:nvPr/>
            </p:nvSpPr>
            <p:spPr bwMode="auto">
              <a:xfrm>
                <a:off x="4740" y="3521"/>
                <a:ext cx="90" cy="90"/>
              </a:xfrm>
              <a:prstGeom prst="ellipse">
                <a:avLst/>
              </a:prstGeom>
              <a:solidFill>
                <a:srgbClr val="3333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9595" name="Freeform 27"/>
              <p:cNvSpPr>
                <a:spLocks/>
              </p:cNvSpPr>
              <p:nvPr/>
            </p:nvSpPr>
            <p:spPr bwMode="auto">
              <a:xfrm>
                <a:off x="3923" y="2923"/>
                <a:ext cx="907" cy="825"/>
              </a:xfrm>
              <a:custGeom>
                <a:avLst/>
                <a:gdLst/>
                <a:ahLst/>
                <a:cxnLst>
                  <a:cxn ang="0">
                    <a:pos x="0" y="779"/>
                  </a:cxn>
                  <a:cxn ang="0">
                    <a:pos x="590" y="8"/>
                  </a:cxn>
                  <a:cxn ang="0">
                    <a:pos x="952" y="825"/>
                  </a:cxn>
                </a:cxnLst>
                <a:rect l="0" t="0" r="r" b="b"/>
                <a:pathLst>
                  <a:path w="952" h="825">
                    <a:moveTo>
                      <a:pt x="0" y="779"/>
                    </a:moveTo>
                    <a:cubicBezTo>
                      <a:pt x="215" y="389"/>
                      <a:pt x="431" y="0"/>
                      <a:pt x="590" y="8"/>
                    </a:cubicBezTo>
                    <a:cubicBezTo>
                      <a:pt x="749" y="16"/>
                      <a:pt x="892" y="689"/>
                      <a:pt x="952" y="825"/>
                    </a:cubicBezTo>
                  </a:path>
                </a:pathLst>
              </a:custGeom>
              <a:noFill/>
              <a:ln w="952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22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332656"/>
            <a:ext cx="8229600" cy="864518"/>
          </a:xfrm>
        </p:spPr>
        <p:txBody>
          <a:bodyPr/>
          <a:lstStyle/>
          <a:p>
            <a:r>
              <a:rPr lang="tr-TR" dirty="0"/>
              <a:t>Supervised Learning: Uses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</a:rPr>
              <a:t>Prediction of future cases: </a:t>
            </a:r>
            <a:r>
              <a:rPr lang="tr-TR" dirty="0"/>
              <a:t>Use the rule to predict the output for future inputs</a:t>
            </a:r>
          </a:p>
          <a:p>
            <a:r>
              <a:rPr lang="tr-TR" dirty="0">
                <a:solidFill>
                  <a:schemeClr val="accent1"/>
                </a:solidFill>
              </a:rPr>
              <a:t>Knowledge extraction: </a:t>
            </a:r>
            <a:r>
              <a:rPr lang="tr-TR" dirty="0"/>
              <a:t>The rule is easy to understand</a:t>
            </a:r>
          </a:p>
          <a:p>
            <a:r>
              <a:rPr lang="tr-TR" dirty="0">
                <a:solidFill>
                  <a:schemeClr val="accent1"/>
                </a:solidFill>
              </a:rPr>
              <a:t>Compression:</a:t>
            </a:r>
            <a:r>
              <a:rPr lang="tr-TR" dirty="0"/>
              <a:t> The rule is simpler than the data it explains</a:t>
            </a:r>
          </a:p>
          <a:p>
            <a:r>
              <a:rPr lang="tr-TR" dirty="0">
                <a:solidFill>
                  <a:schemeClr val="accent1"/>
                </a:solidFill>
              </a:rPr>
              <a:t>Outlier detection: </a:t>
            </a:r>
            <a:r>
              <a:rPr lang="tr-TR" dirty="0"/>
              <a:t>Exceptions that are not covered by the rule, e.g., fraud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23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Unsupervised Learning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Learning “what normally happens”</a:t>
            </a:r>
          </a:p>
          <a:p>
            <a:r>
              <a:rPr lang="tr-TR"/>
              <a:t>No output</a:t>
            </a:r>
          </a:p>
          <a:p>
            <a:r>
              <a:rPr lang="tr-TR"/>
              <a:t>Clustering: Grouping similar instances</a:t>
            </a:r>
          </a:p>
          <a:p>
            <a:r>
              <a:rPr lang="tr-TR"/>
              <a:t>Example applications</a:t>
            </a:r>
          </a:p>
          <a:p>
            <a:pPr lvl="1"/>
            <a:r>
              <a:rPr lang="tr-TR" sz="2400"/>
              <a:t>Customer segmentation in CRM</a:t>
            </a:r>
          </a:p>
          <a:p>
            <a:pPr lvl="1"/>
            <a:r>
              <a:rPr lang="tr-TR" sz="2400"/>
              <a:t>Image compression: Color quantization</a:t>
            </a:r>
          </a:p>
          <a:p>
            <a:pPr lvl="1"/>
            <a:r>
              <a:rPr lang="tr-TR" sz="2400"/>
              <a:t>Bioinformatics: Learning motifs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24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Reinforcement Learning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Learning a policy: A </a:t>
            </a:r>
            <a:r>
              <a:rPr lang="tr-TR" dirty="0">
                <a:solidFill>
                  <a:schemeClr val="accent1"/>
                </a:solidFill>
              </a:rPr>
              <a:t>sequence</a:t>
            </a:r>
            <a:r>
              <a:rPr lang="tr-TR" dirty="0"/>
              <a:t> of outputs</a:t>
            </a:r>
          </a:p>
          <a:p>
            <a:r>
              <a:rPr lang="tr-TR" dirty="0"/>
              <a:t>No supervised output but delayed reward</a:t>
            </a:r>
          </a:p>
          <a:p>
            <a:r>
              <a:rPr lang="tr-TR" dirty="0"/>
              <a:t>Credit assignment problem</a:t>
            </a:r>
          </a:p>
          <a:p>
            <a:r>
              <a:rPr lang="tr-TR" dirty="0"/>
              <a:t>Game playing</a:t>
            </a:r>
          </a:p>
          <a:p>
            <a:r>
              <a:rPr lang="tr-TR" dirty="0"/>
              <a:t>Robot in a maze</a:t>
            </a:r>
          </a:p>
          <a:p>
            <a:r>
              <a:rPr lang="tr-TR" dirty="0"/>
              <a:t>Multiple agents, partial observability, ...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25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Resources: Datasets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UCI Repository: </a:t>
            </a:r>
            <a:r>
              <a:rPr lang="tr-TR" sz="2000" dirty="0">
                <a:solidFill>
                  <a:srgbClr val="3333FF"/>
                </a:solidFill>
                <a:hlinkClick r:id="rId2"/>
              </a:rPr>
              <a:t>http://www.ics.uci.edu/~mlearn/MLRepository.html</a:t>
            </a:r>
            <a:endParaRPr lang="tr-TR" sz="2000" dirty="0">
              <a:solidFill>
                <a:srgbClr val="3333FF"/>
              </a:solidFill>
            </a:endParaRPr>
          </a:p>
          <a:p>
            <a:r>
              <a:rPr lang="tr-TR" dirty="0" smtClean="0"/>
              <a:t>Statlib</a:t>
            </a:r>
            <a:r>
              <a:rPr lang="tr-TR" dirty="0"/>
              <a:t>: </a:t>
            </a:r>
            <a:r>
              <a:rPr lang="tr-TR" sz="2000" dirty="0">
                <a:hlinkClick r:id="rId3"/>
              </a:rPr>
              <a:t>http://lib.stat.cmu.edu</a:t>
            </a:r>
            <a:r>
              <a:rPr lang="tr-TR" sz="2000" dirty="0" smtClean="0">
                <a:hlinkClick r:id="rId3"/>
              </a:rPr>
              <a:t>/</a:t>
            </a:r>
            <a:endParaRPr lang="tr-TR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26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Resources: Journals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Journal of Machine Learning Research </a:t>
            </a:r>
            <a:r>
              <a:rPr lang="tr-TR" dirty="0">
                <a:hlinkClick r:id="rId2"/>
              </a:rPr>
              <a:t>www.jmlr.org</a:t>
            </a:r>
            <a:endParaRPr lang="tr-TR" dirty="0"/>
          </a:p>
          <a:p>
            <a:r>
              <a:rPr lang="tr-TR" dirty="0"/>
              <a:t>Machine Learning </a:t>
            </a:r>
          </a:p>
          <a:p>
            <a:r>
              <a:rPr lang="tr-TR" dirty="0"/>
              <a:t>Neural Computation</a:t>
            </a:r>
          </a:p>
          <a:p>
            <a:r>
              <a:rPr lang="tr-TR" dirty="0"/>
              <a:t>Neural Networks</a:t>
            </a:r>
          </a:p>
          <a:p>
            <a:r>
              <a:rPr lang="tr-TR" dirty="0"/>
              <a:t>IEEE </a:t>
            </a:r>
            <a:r>
              <a:rPr lang="tr-TR" dirty="0" smtClean="0"/>
              <a:t>Trans </a:t>
            </a:r>
            <a:r>
              <a:rPr lang="tr-TR" dirty="0"/>
              <a:t>on Neural </a:t>
            </a:r>
            <a:r>
              <a:rPr lang="tr-TR" dirty="0" smtClean="0"/>
              <a:t>Networks and Learning Systems</a:t>
            </a:r>
            <a:endParaRPr lang="tr-TR" dirty="0"/>
          </a:p>
          <a:p>
            <a:r>
              <a:rPr lang="tr-TR" dirty="0"/>
              <a:t>IEEE </a:t>
            </a:r>
            <a:r>
              <a:rPr lang="tr-TR" dirty="0" smtClean="0"/>
              <a:t>Trans </a:t>
            </a:r>
            <a:r>
              <a:rPr lang="tr-TR" dirty="0"/>
              <a:t>on Pattern Analysis and Machine Intelligence</a:t>
            </a:r>
          </a:p>
          <a:p>
            <a:r>
              <a:rPr lang="tr-TR" dirty="0" smtClean="0"/>
              <a:t>Journals on Statistics/Data Mining/Signal Processing/Natural Language Processing/Bioinformatics/...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27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Resources: Conferences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tr-TR" sz="2400" dirty="0"/>
              <a:t>International Conference on Machine Learning (ICML) </a:t>
            </a:r>
          </a:p>
          <a:p>
            <a:pPr>
              <a:lnSpc>
                <a:spcPct val="80000"/>
              </a:lnSpc>
            </a:pPr>
            <a:r>
              <a:rPr lang="tr-TR" sz="2400" dirty="0" smtClean="0"/>
              <a:t>European </a:t>
            </a:r>
            <a:r>
              <a:rPr lang="tr-TR" sz="2400" dirty="0"/>
              <a:t>Conference on Machine Learning (ECML)</a:t>
            </a:r>
          </a:p>
          <a:p>
            <a:pPr>
              <a:lnSpc>
                <a:spcPct val="80000"/>
              </a:lnSpc>
            </a:pPr>
            <a:r>
              <a:rPr lang="tr-TR" sz="2400" dirty="0" smtClean="0"/>
              <a:t>Neural </a:t>
            </a:r>
            <a:r>
              <a:rPr lang="tr-TR" sz="2400" dirty="0"/>
              <a:t>Information Processing Systems (NIPS)</a:t>
            </a:r>
          </a:p>
          <a:p>
            <a:pPr>
              <a:lnSpc>
                <a:spcPct val="80000"/>
              </a:lnSpc>
            </a:pPr>
            <a:r>
              <a:rPr lang="tr-TR" sz="2400" dirty="0" smtClean="0"/>
              <a:t>Uncertainty </a:t>
            </a:r>
            <a:r>
              <a:rPr lang="tr-TR" sz="2400" dirty="0"/>
              <a:t>in Artificial Intelligence (UAI)</a:t>
            </a:r>
          </a:p>
          <a:p>
            <a:pPr>
              <a:lnSpc>
                <a:spcPct val="80000"/>
              </a:lnSpc>
            </a:pPr>
            <a:r>
              <a:rPr lang="tr-TR" sz="2400" dirty="0" smtClean="0"/>
              <a:t>Computational </a:t>
            </a:r>
            <a:r>
              <a:rPr lang="tr-TR" sz="2400" dirty="0"/>
              <a:t>Learning Theory (COLT)</a:t>
            </a:r>
          </a:p>
          <a:p>
            <a:pPr>
              <a:lnSpc>
                <a:spcPct val="80000"/>
              </a:lnSpc>
            </a:pPr>
            <a:r>
              <a:rPr lang="tr-TR" sz="2400" dirty="0" smtClean="0"/>
              <a:t>International </a:t>
            </a:r>
            <a:r>
              <a:rPr lang="tr-TR" sz="2400" dirty="0"/>
              <a:t>Conference on </a:t>
            </a:r>
            <a:r>
              <a:rPr lang="tr-TR" sz="2400" dirty="0" smtClean="0"/>
              <a:t>Artificial Neural </a:t>
            </a:r>
            <a:r>
              <a:rPr lang="tr-TR" sz="2400" dirty="0"/>
              <a:t>Networks </a:t>
            </a:r>
            <a:r>
              <a:rPr lang="tr-TR" sz="2400" dirty="0" smtClean="0"/>
              <a:t>(ICANN) </a:t>
            </a:r>
          </a:p>
          <a:p>
            <a:pPr>
              <a:lnSpc>
                <a:spcPct val="80000"/>
              </a:lnSpc>
            </a:pPr>
            <a:r>
              <a:rPr lang="tr-TR" sz="2400" dirty="0" smtClean="0"/>
              <a:t>International Conference on AI &amp; Statistics (AISTATS)</a:t>
            </a:r>
          </a:p>
          <a:p>
            <a:pPr>
              <a:lnSpc>
                <a:spcPct val="80000"/>
              </a:lnSpc>
            </a:pPr>
            <a:r>
              <a:rPr lang="tr-TR" sz="2400" dirty="0" smtClean="0"/>
              <a:t>International Conference on Pattern Recognition (ICPR)</a:t>
            </a:r>
          </a:p>
          <a:p>
            <a:pPr>
              <a:lnSpc>
                <a:spcPct val="80000"/>
              </a:lnSpc>
            </a:pPr>
            <a:r>
              <a:rPr lang="tr-TR" sz="2400" dirty="0" smtClean="0"/>
              <a:t>...</a:t>
            </a:r>
            <a:endParaRPr lang="tr-TR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28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2280" y="1830614"/>
            <a:ext cx="1263204" cy="151075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803416" y="3372202"/>
            <a:ext cx="5928824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2"/>
                </a:solidFill>
                <a:latin typeface="Lucida Bright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2"/>
                </a:solidFill>
                <a:latin typeface="Lucida Bright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2"/>
                </a:solidFill>
                <a:latin typeface="Lucida Bright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2"/>
                </a:solidFill>
                <a:latin typeface="Lucida Bright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2"/>
                </a:solidFill>
                <a:latin typeface="Lucida Bright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2"/>
                </a:solidFill>
                <a:latin typeface="Lucida Bright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2"/>
                </a:solidFill>
                <a:latin typeface="Lucida Bright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2"/>
                </a:solidFill>
                <a:latin typeface="Lucida Bright" pitchFamily="18" charset="0"/>
              </a:defRPr>
            </a:lvl9pPr>
          </a:lstStyle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000" kern="0" dirty="0"/>
              <a:t/>
            </a:r>
            <a:br>
              <a:rPr lang="en-US" sz="3000" kern="0" dirty="0"/>
            </a:br>
            <a:r>
              <a:rPr lang="en-US" sz="3200" i="0" dirty="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rPr>
              <a:t>Machine Learning by Tom Mitchell</a:t>
            </a:r>
            <a:br>
              <a:rPr lang="en-US" sz="3200" i="0" dirty="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rPr>
            </a:br>
            <a:endParaRPr lang="en-US" sz="3200" i="0" dirty="0">
              <a:solidFill>
                <a:schemeClr val="tx1"/>
              </a:solidFill>
              <a:latin typeface="Palatino Linotype" pitchFamily="18" charset="0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280" y="3372202"/>
            <a:ext cx="1263204" cy="13590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4704" y="1245840"/>
            <a:ext cx="29209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 to Follow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3416" y="1911791"/>
            <a:ext cx="58568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Bishop, Pattern Recognition and Machine Learning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280" y="4762050"/>
            <a:ext cx="1263204" cy="150216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22960" y="4482078"/>
            <a:ext cx="60532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Introduction to Machine </a:t>
            </a:r>
            <a:r>
              <a:rPr lang="en-US" dirty="0"/>
              <a:t>Learning by </a:t>
            </a:r>
            <a:r>
              <a:rPr lang="en-US" dirty="0" err="1" smtClean="0"/>
              <a:t>Ethem</a:t>
            </a:r>
            <a:r>
              <a:rPr lang="en-US" dirty="0" smtClean="0"/>
              <a:t> </a:t>
            </a:r>
            <a:r>
              <a:rPr lang="en-US" dirty="0" err="1" smtClean="0"/>
              <a:t>Alpaydin</a:t>
            </a:r>
            <a:r>
              <a:rPr lang="en-US" dirty="0" smtClean="0"/>
              <a:t>, MIT Press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71363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/>
            </a:r>
            <a:br>
              <a:rPr lang="tr-TR" dirty="0"/>
            </a:br>
            <a:r>
              <a:rPr lang="en-US" sz="2800" b="1" dirty="0" smtClean="0"/>
              <a:t>Prerequisite for this Course</a:t>
            </a:r>
            <a:endParaRPr lang="tr-TR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2060848"/>
            <a:ext cx="83529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should have the knowledge of: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and Statistic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Algebra/Calculus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referred language for Machine Learning. (Python, R)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51A6-28A7-47F6-AE2C-F4B123EFE551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052736"/>
            <a:ext cx="7543800" cy="684625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Big Data</a:t>
            </a:r>
            <a:r>
              <a:rPr lang="en-US" b="1" dirty="0" smtClean="0"/>
              <a:t>/Data Science</a:t>
            </a:r>
            <a:endParaRPr lang="tr-TR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Widespread use of personal computers and wireless communication leads to “big data”</a:t>
            </a:r>
          </a:p>
          <a:p>
            <a:r>
              <a:rPr lang="tr-TR" dirty="0" smtClean="0"/>
              <a:t>We are both producers and consumers of data</a:t>
            </a:r>
          </a:p>
          <a:p>
            <a:r>
              <a:rPr lang="tr-TR" dirty="0" smtClean="0"/>
              <a:t>Data is not random, it has structure, e.g., customer behavior</a:t>
            </a:r>
          </a:p>
          <a:p>
            <a:r>
              <a:rPr lang="tr-TR" dirty="0" smtClean="0"/>
              <a:t>We need “big theory” to extract that structure from data for</a:t>
            </a:r>
          </a:p>
          <a:p>
            <a:pPr>
              <a:buNone/>
            </a:pPr>
            <a:r>
              <a:rPr lang="tr-TR" dirty="0" smtClean="0"/>
              <a:t>	(a) Understanding the process</a:t>
            </a:r>
          </a:p>
          <a:p>
            <a:pPr>
              <a:buNone/>
            </a:pPr>
            <a:r>
              <a:rPr lang="tr-TR" dirty="0" smtClean="0"/>
              <a:t>	(b) Making predictions for the future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5</a:t>
            </a:fld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Why “Learn” ?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</a:rPr>
              <a:t>Machine learning is programming computers to optimize a performance criterion using example data or past experience.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</a:rPr>
              <a:t>There is no need to “learn” to calculate payroll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</a:rPr>
              <a:t>Learning is used when:</a:t>
            </a:r>
          </a:p>
          <a:p>
            <a:pPr lvl="1"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</a:rPr>
              <a:t>Human expertise does not exist (navigating on Mars),</a:t>
            </a:r>
          </a:p>
          <a:p>
            <a:pPr lvl="1"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</a:rPr>
              <a:t>Humans are unable to explain their expertise (speech recognition)</a:t>
            </a:r>
          </a:p>
          <a:p>
            <a:pPr lvl="1"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</a:rPr>
              <a:t>Solution changes in time (routing on a computer network)</a:t>
            </a:r>
          </a:p>
          <a:p>
            <a:pPr lvl="1"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</a:rPr>
              <a:t>Solution needs to be adapted to particular cases (user biometrics)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6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What We Talk About When We  Talk </a:t>
            </a:r>
            <a:r>
              <a:rPr lang="tr-TR" dirty="0" smtClean="0"/>
              <a:t>About “</a:t>
            </a:r>
            <a:r>
              <a:rPr lang="tr-TR" dirty="0"/>
              <a:t>Learning”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Learning general models from a data of particular examples </a:t>
            </a:r>
          </a:p>
          <a:p>
            <a:r>
              <a:rPr lang="tr-TR" dirty="0"/>
              <a:t>Data is cheap and abundant (data warehouses, data marts); knowledge is expensive and scarce. </a:t>
            </a:r>
          </a:p>
          <a:p>
            <a:r>
              <a:rPr lang="tr-TR" dirty="0"/>
              <a:t>Example in retail: Customer transactions to consumer behavior: </a:t>
            </a:r>
          </a:p>
          <a:p>
            <a:pPr lvl="1">
              <a:buFont typeface="Wingdings" pitchFamily="2" charset="2"/>
              <a:buNone/>
            </a:pPr>
            <a:r>
              <a:rPr lang="tr-TR" sz="2400" dirty="0"/>
              <a:t>	</a:t>
            </a:r>
            <a:r>
              <a:rPr lang="tr-TR" i="1" dirty="0"/>
              <a:t>People who bought </a:t>
            </a:r>
            <a:r>
              <a:rPr lang="tr-TR" i="1" dirty="0" smtClean="0"/>
              <a:t>“Blink” </a:t>
            </a:r>
            <a:r>
              <a:rPr lang="tr-TR" i="1" dirty="0"/>
              <a:t>also bought </a:t>
            </a:r>
            <a:r>
              <a:rPr lang="tr-TR" i="1" dirty="0" smtClean="0"/>
              <a:t>“Outliers”  </a:t>
            </a:r>
            <a:r>
              <a:rPr lang="tr-TR" i="1" dirty="0"/>
              <a:t>(www.amazon.com)</a:t>
            </a:r>
          </a:p>
          <a:p>
            <a:r>
              <a:rPr lang="tr-TR" dirty="0"/>
              <a:t>Build a model that is </a:t>
            </a:r>
            <a:r>
              <a:rPr lang="tr-TR" i="1" dirty="0">
                <a:solidFill>
                  <a:schemeClr val="accent1"/>
                </a:solidFill>
              </a:rPr>
              <a:t>a good and useful approximation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/>
              <a:t>to the data.</a:t>
            </a:r>
            <a:r>
              <a:rPr lang="tr-TR" i="1" dirty="0"/>
              <a:t> </a:t>
            </a:r>
            <a:r>
              <a:rPr lang="tr-TR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7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7543800" cy="1198180"/>
          </a:xfrm>
        </p:spPr>
        <p:txBody>
          <a:bodyPr/>
          <a:lstStyle/>
          <a:p>
            <a:r>
              <a:rPr lang="tr-TR" b="1" dirty="0"/>
              <a:t>Data Mining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Application of machine learning methods to large databases is called data </a:t>
            </a:r>
            <a:r>
              <a:rPr lang="en-US" dirty="0" smtClean="0">
                <a:solidFill>
                  <a:srgbClr val="FF0000"/>
                </a:solidFill>
              </a:rPr>
              <a:t>mining</a:t>
            </a:r>
          </a:p>
          <a:p>
            <a:r>
              <a:rPr lang="tr-TR" dirty="0" smtClean="0">
                <a:solidFill>
                  <a:schemeClr val="accent1"/>
                </a:solidFill>
              </a:rPr>
              <a:t>Retail</a:t>
            </a:r>
            <a:r>
              <a:rPr lang="tr-TR" dirty="0">
                <a:solidFill>
                  <a:schemeClr val="accent1"/>
                </a:solidFill>
              </a:rPr>
              <a:t>:</a:t>
            </a:r>
            <a:r>
              <a:rPr lang="tr-TR" dirty="0"/>
              <a:t> </a:t>
            </a:r>
            <a:r>
              <a:rPr lang="tr-TR" dirty="0">
                <a:solidFill>
                  <a:schemeClr val="tx1"/>
                </a:solidFill>
              </a:rPr>
              <a:t>Market basket analysis, Customer relationship management (CRM)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Finance:</a:t>
            </a:r>
            <a:r>
              <a:rPr lang="tr-TR" dirty="0"/>
              <a:t> Credit scoring, fraud detection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Manufacturing: </a:t>
            </a:r>
            <a:r>
              <a:rPr lang="tr-TR" dirty="0" smtClean="0"/>
              <a:t>Control, robotics, </a:t>
            </a:r>
            <a:r>
              <a:rPr lang="tr-TR" dirty="0"/>
              <a:t>troubleshooting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Medicine: </a:t>
            </a:r>
            <a:r>
              <a:rPr lang="tr-TR" dirty="0"/>
              <a:t>Medical diagnosis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Telecommunications:</a:t>
            </a:r>
            <a:r>
              <a:rPr lang="tr-TR" dirty="0"/>
              <a:t> </a:t>
            </a:r>
            <a:r>
              <a:rPr lang="tr-TR" dirty="0" smtClean="0"/>
              <a:t>Spam filters, intrusion detection</a:t>
            </a:r>
            <a:endParaRPr lang="tr-TR" dirty="0"/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Bioinformatics: </a:t>
            </a:r>
            <a:r>
              <a:rPr lang="tr-TR" dirty="0"/>
              <a:t>Motifs, alignment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Web mining: </a:t>
            </a:r>
            <a:r>
              <a:rPr lang="tr-TR" dirty="0"/>
              <a:t>Search engines</a:t>
            </a:r>
          </a:p>
          <a:p>
            <a:pPr>
              <a:lnSpc>
                <a:spcPct val="90000"/>
              </a:lnSpc>
            </a:pPr>
            <a:r>
              <a:rPr lang="tr-TR" dirty="0"/>
              <a:t>...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8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801290" y="1087051"/>
            <a:ext cx="7543800" cy="55010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tr-TR" b="1" dirty="0"/>
              <a:t>What is Machine Learning</a:t>
            </a:r>
            <a:r>
              <a:rPr lang="tr-TR" dirty="0"/>
              <a:t>?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844824"/>
            <a:ext cx="6835140" cy="4199631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sz="2400" dirty="0"/>
              <a:t>Machine </a:t>
            </a:r>
            <a:r>
              <a:rPr lang="en-US" sz="2400" dirty="0" smtClean="0"/>
              <a:t>Learning</a:t>
            </a:r>
          </a:p>
          <a:p>
            <a:pPr eaLnBrk="1" hangingPunct="1">
              <a:defRPr/>
            </a:pPr>
            <a:endParaRPr lang="en-US" sz="2400" dirty="0"/>
          </a:p>
          <a:p>
            <a:pPr lvl="1" eaLnBrk="1" hangingPunct="1">
              <a:defRPr/>
            </a:pPr>
            <a:r>
              <a:rPr lang="en-US" sz="2400" dirty="0"/>
              <a:t>Study of algorithms that</a:t>
            </a:r>
          </a:p>
          <a:p>
            <a:pPr lvl="1" eaLnBrk="1" hangingPunct="1">
              <a:defRPr/>
            </a:pPr>
            <a:r>
              <a:rPr lang="en-US" sz="2400" dirty="0"/>
              <a:t>improve their performance</a:t>
            </a:r>
          </a:p>
          <a:p>
            <a:pPr lvl="1" eaLnBrk="1" hangingPunct="1">
              <a:defRPr/>
            </a:pPr>
            <a:r>
              <a:rPr lang="en-US" sz="2400" dirty="0"/>
              <a:t>at some task</a:t>
            </a:r>
          </a:p>
          <a:p>
            <a:pPr lvl="1" eaLnBrk="1" hangingPunct="1">
              <a:defRPr/>
            </a:pPr>
            <a:r>
              <a:rPr lang="en-US" sz="2400" dirty="0"/>
              <a:t>with experience</a:t>
            </a:r>
          </a:p>
          <a:p>
            <a:pPr eaLnBrk="1" hangingPunct="1">
              <a:defRPr/>
            </a:pPr>
            <a:r>
              <a:rPr lang="tr-TR" sz="2400" dirty="0"/>
              <a:t>Optimize a performance criterion using example data or past experience.</a:t>
            </a:r>
          </a:p>
          <a:p>
            <a:pPr eaLnBrk="1" hangingPunct="1">
              <a:defRPr/>
            </a:pPr>
            <a:r>
              <a:rPr lang="tr-TR" sz="2400" dirty="0"/>
              <a:t>Role of Statistics: Inference from a sample</a:t>
            </a:r>
          </a:p>
          <a:p>
            <a:pPr eaLnBrk="1" hangingPunct="1">
              <a:defRPr/>
            </a:pPr>
            <a:r>
              <a:rPr lang="tr-TR" sz="2400" dirty="0"/>
              <a:t>Role of Computer science: Efficient algorithms to</a:t>
            </a:r>
          </a:p>
          <a:p>
            <a:pPr lvl="1" eaLnBrk="1" hangingPunct="1">
              <a:defRPr/>
            </a:pPr>
            <a:r>
              <a:rPr lang="tr-TR" sz="2400" dirty="0"/>
              <a:t>Solve the optimization problem</a:t>
            </a:r>
          </a:p>
          <a:p>
            <a:pPr lvl="1" eaLnBrk="1" hangingPunct="1">
              <a:defRPr/>
            </a:pPr>
            <a:r>
              <a:rPr lang="tr-TR" sz="2400" dirty="0"/>
              <a:t>Representing and evaluating the model for inference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7/7/2014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858220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3742</TotalTime>
  <Words>1144</Words>
  <Application>Microsoft Office PowerPoint</Application>
  <PresentationFormat>On-screen Show (4:3)</PresentationFormat>
  <Paragraphs>257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新細明體</vt:lpstr>
      <vt:lpstr>Arial</vt:lpstr>
      <vt:lpstr>Calibri</vt:lpstr>
      <vt:lpstr>Calibri Light</vt:lpstr>
      <vt:lpstr>Lucida Bright</vt:lpstr>
      <vt:lpstr>Palatino Linotype</vt:lpstr>
      <vt:lpstr>Symbol</vt:lpstr>
      <vt:lpstr>Times New Roman</vt:lpstr>
      <vt:lpstr>Wingdings</vt:lpstr>
      <vt:lpstr>Retrospect</vt:lpstr>
      <vt:lpstr>Introduction to Machine Learning  </vt:lpstr>
      <vt:lpstr>Course Outline</vt:lpstr>
      <vt:lpstr>PowerPoint Presentation</vt:lpstr>
      <vt:lpstr> Prerequisite for this Course</vt:lpstr>
      <vt:lpstr>Big Data/Data Science</vt:lpstr>
      <vt:lpstr>Why “Learn” ?</vt:lpstr>
      <vt:lpstr>What We Talk About When We  Talk About “Learning”</vt:lpstr>
      <vt:lpstr>Data Mining</vt:lpstr>
      <vt:lpstr>What is Machine Learning?</vt:lpstr>
      <vt:lpstr>Learning system model</vt:lpstr>
      <vt:lpstr>Training and testing</vt:lpstr>
      <vt:lpstr>Training and testing</vt:lpstr>
      <vt:lpstr>Performance</vt:lpstr>
      <vt:lpstr>Applications</vt:lpstr>
      <vt:lpstr>Learning Associations</vt:lpstr>
      <vt:lpstr>Classification</vt:lpstr>
      <vt:lpstr>Classification: Applications</vt:lpstr>
      <vt:lpstr>Face Recognition</vt:lpstr>
      <vt:lpstr>Regression</vt:lpstr>
      <vt:lpstr>Example 1: Regression</vt:lpstr>
      <vt:lpstr>Example 2: Regression</vt:lpstr>
      <vt:lpstr>Regression Applications</vt:lpstr>
      <vt:lpstr>Supervised Learning: Uses</vt:lpstr>
      <vt:lpstr>Unsupervised Learning</vt:lpstr>
      <vt:lpstr>Reinforcement Learning</vt:lpstr>
      <vt:lpstr>Resources: Datasets</vt:lpstr>
      <vt:lpstr>Resources: Journals</vt:lpstr>
      <vt:lpstr>Resources: Conferences</vt:lpstr>
    </vt:vector>
  </TitlesOfParts>
  <Company>BOGAZICI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Kamlesh Kumar</cp:lastModifiedBy>
  <cp:revision>250</cp:revision>
  <dcterms:created xsi:type="dcterms:W3CDTF">2005-01-24T14:46:28Z</dcterms:created>
  <dcterms:modified xsi:type="dcterms:W3CDTF">2020-02-06T07:58:08Z</dcterms:modified>
</cp:coreProperties>
</file>