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6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9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3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3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68712-593B-4B1D-AD5C-D58375FF091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BC8B-F471-4185-BAB0-3037D5D7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05" y="1690688"/>
            <a:ext cx="6323359" cy="1091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43" y="2782388"/>
            <a:ext cx="11086905" cy="40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38" y="5488282"/>
            <a:ext cx="4600575" cy="136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20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happens when all observations belong to the same class?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such a case, the entropy will always be zero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Such a dataset has no impurity. </a:t>
            </a:r>
          </a:p>
          <a:p>
            <a:r>
              <a:rPr lang="en-US" dirty="0" smtClean="0"/>
              <a:t>This implies that such a dataset would not be useful for learning. </a:t>
            </a:r>
          </a:p>
          <a:p>
            <a:r>
              <a:rPr lang="en-US" dirty="0" smtClean="0"/>
              <a:t>However, if we have a dataset with say, two classes, half made up of yellow and the other half being purple, the entropy will be one.</a:t>
            </a:r>
          </a:p>
          <a:p>
            <a:r>
              <a:rPr lang="en-US" dirty="0"/>
              <a:t>This kind of dataset is good for learning.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034" y="2484392"/>
            <a:ext cx="3370217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define information gain as a measure of how much information a feature provides about a class. </a:t>
            </a:r>
          </a:p>
          <a:p>
            <a:r>
              <a:rPr lang="en-US" dirty="0" smtClean="0"/>
              <a:t>Information gain helps to determine the order of attributes in the nodes of a decision tree.</a:t>
            </a:r>
          </a:p>
          <a:p>
            <a:r>
              <a:rPr lang="en-US" dirty="0" smtClean="0"/>
              <a:t>The main node is referred to as the parent node, whereas sub-nodes are known as child nodes. </a:t>
            </a:r>
          </a:p>
          <a:p>
            <a:r>
              <a:rPr lang="en-US" dirty="0" smtClean="0"/>
              <a:t>We can use information gain to determine how good the splitting of nodes in a decision tree.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22" y="5481638"/>
            <a:ext cx="4603978" cy="10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term Gain represents information gain. </a:t>
            </a:r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parent</a:t>
            </a:r>
            <a:r>
              <a:rPr lang="en-US" dirty="0" smtClean="0"/>
              <a:t> is the entropy of the parent node and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children</a:t>
            </a:r>
            <a:r>
              <a:rPr lang="en-US" dirty="0" smtClean="0"/>
              <a:t> is the average entropy of the child nodes.</a:t>
            </a:r>
          </a:p>
          <a:p>
            <a:r>
              <a:rPr lang="en-US" dirty="0" smtClean="0"/>
              <a:t>Suppose we have a dataset with two classes. </a:t>
            </a:r>
          </a:p>
          <a:p>
            <a:r>
              <a:rPr lang="en-US" dirty="0" smtClean="0"/>
              <a:t>This dataset has 5 purple and 5 yellow examples. </a:t>
            </a:r>
          </a:p>
          <a:p>
            <a:r>
              <a:rPr lang="en-US" dirty="0" smtClean="0"/>
              <a:t>The initial value of entropy will be given by the equation below. </a:t>
            </a:r>
          </a:p>
          <a:p>
            <a:r>
              <a:rPr lang="en-US" dirty="0" smtClean="0"/>
              <a:t>Since the dataset is balanced, we expect the answer to be 1.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initial</a:t>
            </a:r>
            <a:r>
              <a:rPr lang="en-US" dirty="0"/>
              <a:t>=−((0.5log20.5)+(0.5log20.5</a:t>
            </a:r>
            <a:r>
              <a:rPr lang="en-US" dirty="0" smtClean="0"/>
              <a:t>))=1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3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/>
          </a:bodyPr>
          <a:lstStyle/>
          <a:p>
            <a:r>
              <a:rPr lang="en-US" dirty="0"/>
              <a:t>Say we split the dataset into two branches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One branch ends up having four values while the other has six.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left branch has four purples while the right one has five yellows and one purple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mentioned that when all the observations belong to the same class, the entropy is zero since the dataset is pure. </a:t>
            </a:r>
          </a:p>
          <a:p>
            <a:r>
              <a:rPr lang="en-US" dirty="0" smtClean="0"/>
              <a:t>As such, the entropy of the left branch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left</a:t>
            </a:r>
            <a:r>
              <a:rPr lang="en-US" dirty="0" smtClean="0"/>
              <a:t>=0</a:t>
            </a:r>
          </a:p>
          <a:p>
            <a:r>
              <a:rPr lang="en-US" dirty="0" smtClean="0"/>
              <a:t>On the other hand, the right branch has five yellows and one purple. Thus: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75" y="5676219"/>
            <a:ext cx="4457156" cy="8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perfect split would have five examples on each branch.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clearly not a perfect split, but we can determine how good the split is.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know the entropy of each of the two branches.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weight the entropy of each branch by the number of elements each contains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helps us calculate the quality of the split. </a:t>
            </a:r>
          </a:p>
          <a:p>
            <a:r>
              <a:rPr lang="en-US" dirty="0" smtClean="0"/>
              <a:t>The one on the left has 4, while the other has 6 out of a total of 10.</a:t>
            </a:r>
          </a:p>
          <a:p>
            <a:r>
              <a:rPr lang="en-US" dirty="0" smtClean="0"/>
              <a:t> Therefore, the weighting goes as shown below: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split</a:t>
            </a:r>
            <a:r>
              <a:rPr lang="en-US" dirty="0"/>
              <a:t>=0.6∗0.65+0.4∗</a:t>
            </a:r>
            <a:r>
              <a:rPr lang="en-US" dirty="0" smtClean="0"/>
              <a:t>0=0.39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entropy before the split, which we referred to as initial entropy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initial</a:t>
            </a:r>
            <a:r>
              <a:rPr lang="en-US" dirty="0" smtClean="0"/>
              <a:t>=1</a:t>
            </a:r>
          </a:p>
          <a:p>
            <a:r>
              <a:rPr lang="en-US" dirty="0" smtClean="0"/>
              <a:t>.After splitting, the current value is 0.39</a:t>
            </a:r>
          </a:p>
          <a:p>
            <a:r>
              <a:rPr lang="en-US" dirty="0" smtClean="0"/>
              <a:t>We can now get our information gain, which is the entropy we “lost” after splitting.</a:t>
            </a:r>
          </a:p>
          <a:p>
            <a:r>
              <a:rPr lang="en-US" dirty="0" smtClean="0"/>
              <a:t>Gain=1–0.39 =0.61</a:t>
            </a:r>
          </a:p>
          <a:p>
            <a:r>
              <a:rPr lang="en-US" dirty="0"/>
              <a:t>The more the entropy removed, the greater the information gain.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higher the information gain, the better the split.</a:t>
            </a:r>
          </a:p>
        </p:txBody>
      </p:sp>
    </p:spTree>
    <p:extLst>
      <p:ext uri="{BB962C8B-B14F-4D97-AF65-F5344CB8AC3E}">
        <p14:creationId xmlns:p14="http://schemas.microsoft.com/office/powerpoint/2010/main" val="22889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Information Gain to Build Decision Trees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attribute with the highest information gain from a set should be selected as the parent (root) node. From the image below, it is attribute 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child nodes for every value of attribute A.</a:t>
            </a:r>
          </a:p>
          <a:p>
            <a:r>
              <a:rPr lang="en-US" dirty="0"/>
              <a:t>Repeat iteratively until you finish constructing the whole tree.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9" y="2817631"/>
            <a:ext cx="6005241" cy="23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1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43" y="1882683"/>
            <a:ext cx="6791325" cy="43025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1554" y="1275189"/>
            <a:ext cx="10564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build a decision tree, we need to calculate two types of entropy using frequency tables as follows: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65428" y="2113514"/>
            <a:ext cx="2795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a) Entropy using the frequency table of one attribute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65429" y="4121390"/>
            <a:ext cx="26259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b) Entropy using the frequency table of two attributes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457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using the frequency table of one attribute: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2152649"/>
            <a:ext cx="10032274" cy="40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popular machine learning algorithm that can be used for both regression and classification tasks. </a:t>
            </a:r>
          </a:p>
          <a:p>
            <a:r>
              <a:rPr lang="en-US" dirty="0" smtClean="0"/>
              <a:t>They are easy to understand, interpret, and implement. </a:t>
            </a:r>
          </a:p>
          <a:p>
            <a:r>
              <a:rPr lang="en-US" dirty="0" smtClean="0"/>
              <a:t>is a hierarchical model used in decision support that depicts decisions and their potential outcomes, incorporating chance events, resource expenses, and utility. </a:t>
            </a:r>
          </a:p>
        </p:txBody>
      </p:sp>
    </p:spTree>
    <p:extLst>
      <p:ext uri="{BB962C8B-B14F-4D97-AF65-F5344CB8AC3E}">
        <p14:creationId xmlns:p14="http://schemas.microsoft.com/office/powerpoint/2010/main" val="10987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using the frequency table of two attributes: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766887"/>
            <a:ext cx="10476411" cy="48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7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gain is based on the decrease in entropy after a dataset is split on an attribute. </a:t>
            </a:r>
            <a:endParaRPr lang="en-US" dirty="0" smtClean="0"/>
          </a:p>
          <a:p>
            <a:r>
              <a:rPr lang="en-US" dirty="0" smtClean="0"/>
              <a:t>Constructing </a:t>
            </a:r>
            <a:r>
              <a:rPr lang="en-US" dirty="0"/>
              <a:t>a decision tree is all about finding attribute that returns the highest information gain (i.e., the most homogeneous branches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07" y="3791767"/>
            <a:ext cx="10929426" cy="23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i="1" dirty="0" smtClean="0"/>
              <a:t>Step 2</a:t>
            </a:r>
            <a:r>
              <a:rPr lang="en-US" sz="4000" dirty="0" smtClean="0"/>
              <a:t>: The dataset is then split on the different attributes. The entropy for each branch is calculated.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/>
          <a:lstStyle/>
          <a:p>
            <a:r>
              <a:rPr lang="en-US" dirty="0" smtClean="0"/>
              <a:t>Then </a:t>
            </a:r>
            <a:r>
              <a:rPr lang="en-US" dirty="0"/>
              <a:t>it is added proportionally, to get total entropy for the split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resulting entropy is subtracted from the entropy before the split.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is the Information Gain, or decrease in entropy.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2762808"/>
            <a:ext cx="8804365" cy="39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Step 3</a:t>
            </a:r>
            <a:r>
              <a:rPr lang="en-US" sz="2400" dirty="0" smtClean="0"/>
              <a:t>: Choose attribute with the largest information gain as the decision node, divide the dataset by its branches and repeat the same process on every branch.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2" y="1267097"/>
            <a:ext cx="10424160" cy="52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Step 4a</a:t>
            </a:r>
            <a:r>
              <a:rPr lang="en-US" dirty="0"/>
              <a:t>: A branch with entropy of 0 is a leaf node.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5" y="2276474"/>
            <a:ext cx="10258102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7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Step 4b</a:t>
            </a:r>
            <a:r>
              <a:rPr lang="en-US" dirty="0"/>
              <a:t>: A branch with entropy more than 0 needs further splitting.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2047875"/>
            <a:ext cx="9588137" cy="40623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930" y="6110263"/>
            <a:ext cx="11652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5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The ID3 algorithm is run recursively on the non-leaf branches, until all data is classified.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226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to Decision Rules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1502229"/>
            <a:ext cx="10868297" cy="52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0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max_depth</a:t>
            </a:r>
            <a:r>
              <a:rPr lang="en-US" dirty="0" smtClean="0"/>
              <a:t>. Each decision tree has a maximum number of levels permitted. </a:t>
            </a:r>
            <a:r>
              <a:rPr lang="en-US" dirty="0" err="1" smtClean="0"/>
              <a:t>max_depth</a:t>
            </a:r>
            <a:r>
              <a:rPr lang="en-US" dirty="0" smtClean="0"/>
              <a:t> represents this number.</a:t>
            </a:r>
          </a:p>
          <a:p>
            <a:r>
              <a:rPr lang="en-US" dirty="0" err="1" smtClean="0"/>
              <a:t>min_samples_leaf</a:t>
            </a:r>
            <a:r>
              <a:rPr lang="en-US" dirty="0" smtClean="0"/>
              <a:t>. The minimum sample count storable in a leaf node</a:t>
            </a:r>
          </a:p>
          <a:p>
            <a:r>
              <a:rPr lang="en-US" b="1" dirty="0"/>
              <a:t>Import the required libraries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sklearn.datasets</a:t>
            </a:r>
            <a:r>
              <a:rPr lang="en-US" i="1" dirty="0" smtClean="0">
                <a:solidFill>
                  <a:srgbClr val="FF0000"/>
                </a:solidFill>
              </a:rPr>
              <a:t> import </a:t>
            </a:r>
            <a:r>
              <a:rPr lang="en-US" i="1" dirty="0" err="1" smtClean="0">
                <a:solidFill>
                  <a:srgbClr val="FF0000"/>
                </a:solidFill>
              </a:rPr>
              <a:t>load_iris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sklearn</a:t>
            </a:r>
            <a:r>
              <a:rPr lang="en-US" i="1" dirty="0" smtClean="0">
                <a:solidFill>
                  <a:srgbClr val="FF0000"/>
                </a:solidFill>
              </a:rPr>
              <a:t> import tree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matplotlib</a:t>
            </a:r>
            <a:r>
              <a:rPr lang="en-US" i="1" dirty="0" smtClean="0">
                <a:solidFill>
                  <a:srgbClr val="FF0000"/>
                </a:solidFill>
              </a:rPr>
              <a:t> import </a:t>
            </a:r>
            <a:r>
              <a:rPr lang="en-US" i="1" dirty="0" err="1" smtClean="0">
                <a:solidFill>
                  <a:srgbClr val="FF0000"/>
                </a:solidFill>
              </a:rPr>
              <a:t>pyplot</a:t>
            </a:r>
            <a:r>
              <a:rPr lang="en-US" i="1" dirty="0" smtClean="0">
                <a:solidFill>
                  <a:srgbClr val="FF0000"/>
                </a:solidFill>
              </a:rPr>
              <a:t> as </a:t>
            </a:r>
            <a:r>
              <a:rPr lang="en-US" i="1" dirty="0" err="1" smtClean="0">
                <a:solidFill>
                  <a:srgbClr val="FF0000"/>
                </a:solidFill>
              </a:rPr>
              <a:t>plt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1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Iris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Iris dataset is a very versatile dataset.  It has three classes of irises, namely </a:t>
            </a:r>
            <a:r>
              <a:rPr lang="en-US" dirty="0" err="1" smtClean="0"/>
              <a:t>Setosa</a:t>
            </a:r>
            <a:r>
              <a:rPr lang="en-US" dirty="0" smtClean="0"/>
              <a:t>, </a:t>
            </a:r>
            <a:r>
              <a:rPr lang="en-US" dirty="0" err="1" smtClean="0"/>
              <a:t>Versicolour</a:t>
            </a:r>
            <a:r>
              <a:rPr lang="en-US" dirty="0" smtClean="0"/>
              <a:t>, and </a:t>
            </a:r>
            <a:r>
              <a:rPr lang="en-US" dirty="0" err="1" smtClean="0"/>
              <a:t>Virginica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Each class has fifty samples. The rows of this dataset are the samples.</a:t>
            </a:r>
          </a:p>
          <a:p>
            <a:r>
              <a:rPr lang="en-US" dirty="0" smtClean="0"/>
              <a:t> As for the columns, we have Sepal Length, Sepal Width, Petal Length, and Petal Width.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sklearn.datasets</a:t>
            </a:r>
            <a:r>
              <a:rPr lang="en-US" i="1" dirty="0" smtClean="0">
                <a:solidFill>
                  <a:srgbClr val="FF0000"/>
                </a:solidFill>
              </a:rPr>
              <a:t> import </a:t>
            </a:r>
            <a:r>
              <a:rPr lang="en-US" i="1" dirty="0" err="1" smtClean="0">
                <a:solidFill>
                  <a:srgbClr val="FF0000"/>
                </a:solidFill>
              </a:rPr>
              <a:t>load_iris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iris = </a:t>
            </a:r>
            <a:r>
              <a:rPr lang="en-US" i="1" dirty="0" err="1" smtClean="0">
                <a:solidFill>
                  <a:srgbClr val="FF0000"/>
                </a:solidFill>
              </a:rPr>
              <a:t>load_iris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X = </a:t>
            </a:r>
            <a:r>
              <a:rPr lang="en-US" i="1" dirty="0" err="1" smtClean="0">
                <a:solidFill>
                  <a:srgbClr val="FF0000"/>
                </a:solidFill>
              </a:rPr>
              <a:t>iris.data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y = </a:t>
            </a:r>
            <a:r>
              <a:rPr lang="en-US" i="1" dirty="0" err="1" smtClean="0">
                <a:solidFill>
                  <a:srgbClr val="FF0000"/>
                </a:solidFill>
              </a:rPr>
              <a:t>iris.target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3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 and fit decision tree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this specific example, I used the following pair of lines.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clf</a:t>
            </a:r>
            <a:r>
              <a:rPr lang="en-US" i="1" dirty="0" smtClean="0">
                <a:solidFill>
                  <a:srgbClr val="FF0000"/>
                </a:solidFill>
              </a:rPr>
              <a:t> = </a:t>
            </a:r>
            <a:r>
              <a:rPr lang="en-US" i="1" dirty="0" err="1" smtClean="0">
                <a:solidFill>
                  <a:srgbClr val="FF0000"/>
                </a:solidFill>
              </a:rPr>
              <a:t>tree.DecisionTreeClassifier</a:t>
            </a:r>
            <a:r>
              <a:rPr lang="en-US" i="1" dirty="0" smtClean="0">
                <a:solidFill>
                  <a:srgbClr val="FF0000"/>
                </a:solidFill>
              </a:rPr>
              <a:t>(criterion='entropy', </a:t>
            </a:r>
            <a:r>
              <a:rPr lang="en-US" i="1" dirty="0" err="1" smtClean="0">
                <a:solidFill>
                  <a:srgbClr val="FF0000"/>
                </a:solidFill>
              </a:rPr>
              <a:t>max_depth</a:t>
            </a:r>
            <a:r>
              <a:rPr lang="en-US" i="1" dirty="0" smtClean="0">
                <a:solidFill>
                  <a:srgbClr val="FF0000"/>
                </a:solidFill>
              </a:rPr>
              <a:t>=4,min_samples_leaf=4)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clf.fit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X,y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/>
              <a:t>Plot the decision </a:t>
            </a:r>
            <a:r>
              <a:rPr lang="en-US" b="1" dirty="0" smtClean="0"/>
              <a:t>tree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fig, ax = </a:t>
            </a:r>
            <a:r>
              <a:rPr lang="en-US" i="1" dirty="0" err="1" smtClean="0">
                <a:solidFill>
                  <a:srgbClr val="FF0000"/>
                </a:solidFill>
              </a:rPr>
              <a:t>plt.subplots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figsize</a:t>
            </a:r>
            <a:r>
              <a:rPr lang="en-US" i="1" dirty="0" smtClean="0">
                <a:solidFill>
                  <a:srgbClr val="FF0000"/>
                </a:solidFill>
              </a:rPr>
              <a:t>=(6, 6))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tree.plot_tree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clf,ax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i="1" dirty="0" err="1" smtClean="0">
                <a:solidFill>
                  <a:srgbClr val="FF0000"/>
                </a:solidFill>
              </a:rPr>
              <a:t>ax,feature_names</a:t>
            </a:r>
            <a:r>
              <a:rPr lang="en-US" i="1" dirty="0" smtClean="0">
                <a:solidFill>
                  <a:srgbClr val="FF0000"/>
                </a:solidFill>
              </a:rPr>
              <a:t>=['sepal </a:t>
            </a:r>
            <a:r>
              <a:rPr lang="en-US" i="1" dirty="0" err="1" smtClean="0">
                <a:solidFill>
                  <a:srgbClr val="FF0000"/>
                </a:solidFill>
              </a:rPr>
              <a:t>length','sepal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width','petal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length','petal</a:t>
            </a:r>
            <a:r>
              <a:rPr lang="en-US" i="1" dirty="0" smtClean="0">
                <a:solidFill>
                  <a:srgbClr val="FF0000"/>
                </a:solidFill>
              </a:rPr>
              <a:t> width'])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plt.show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algorithmic model utilizes conditional control statements and is non-parametric, supervised learning, useful for both classification and regression tasks.</a:t>
            </a:r>
          </a:p>
          <a:p>
            <a:r>
              <a:rPr lang="en-US" dirty="0" smtClean="0"/>
              <a:t> The tree structure is comprised of a root node, branches, internal nodes, and leaf nodes, forming a hierarchical, tree-like structure.</a:t>
            </a:r>
          </a:p>
          <a:p>
            <a:r>
              <a:rPr lang="en-US" dirty="0" smtClean="0"/>
              <a:t>Root Nodes – It is the node present at the beginning of a decision tree from this node the population starts dividing according to various features.</a:t>
            </a:r>
          </a:p>
          <a:p>
            <a:r>
              <a:rPr lang="en-US" dirty="0" smtClean="0"/>
              <a:t>Decision Nodes – the nodes we get after splitting the root nodes are called Decision Node </a:t>
            </a:r>
          </a:p>
        </p:txBody>
      </p:sp>
    </p:spTree>
    <p:extLst>
      <p:ext uri="{BB962C8B-B14F-4D97-AF65-F5344CB8AC3E}">
        <p14:creationId xmlns:p14="http://schemas.microsoft.com/office/powerpoint/2010/main" val="29837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322512"/>
            <a:ext cx="8046720" cy="63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8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 Nodes – the nodes where further splitting is not possible are called leaf nodes or terminal nodes </a:t>
            </a:r>
          </a:p>
          <a:p>
            <a:r>
              <a:rPr lang="en-US" dirty="0" smtClean="0"/>
              <a:t>Sub-tree – just like a small portion of a graph is called sub-graph similarly a sub-section of this decision tree is called subtree. </a:t>
            </a:r>
          </a:p>
          <a:p>
            <a:r>
              <a:rPr lang="en-US" dirty="0" smtClean="0"/>
              <a:t>Pruning – is nothing but cutting down some nodes to stop overfitting.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240"/>
            <a:ext cx="10283462" cy="46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860"/>
            <a:ext cx="11861074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core algorithm for building decision trees called ID3 by J. R. Quinlan which employs a top-down, greedy search through the space of possible branches with no backtracking. </a:t>
            </a:r>
          </a:p>
          <a:p>
            <a:r>
              <a:rPr lang="en-US" dirty="0" smtClean="0"/>
              <a:t>ID3 uses Entropy and Information Gain to construct a decision tree. </a:t>
            </a:r>
          </a:p>
          <a:p>
            <a:r>
              <a:rPr lang="en-US" dirty="0" smtClean="0"/>
              <a:t>Entropy		</a:t>
            </a:r>
          </a:p>
          <a:p>
            <a:pPr lvl="1"/>
            <a:r>
              <a:rPr lang="en-US" dirty="0" smtClean="0"/>
              <a:t>A decision tree is built top-down from a root node and involves partitioning the data into subsets that contain instances with similar values (homogenous).</a:t>
            </a:r>
          </a:p>
          <a:p>
            <a:pPr lvl="1"/>
            <a:r>
              <a:rPr lang="en-US" dirty="0" smtClean="0"/>
              <a:t>ID3 algorithm uses entropy to calculate the homogeneity of a sample. </a:t>
            </a:r>
          </a:p>
          <a:p>
            <a:pPr lvl="1"/>
            <a:r>
              <a:rPr lang="en-US" dirty="0" smtClean="0"/>
              <a:t>If the sample is completely homogeneous the entropy is zero and if the sample is an equally divided it has entropy of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</a:t>
            </a:r>
            <a:r>
              <a:rPr lang="en-US" dirty="0"/>
              <a:t>is an information theory metric that measures the impurity or uncertainty in a group of observations.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determines how a decision tree chooses to split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image below gives a better description of the purity of a set.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4552405"/>
            <a:ext cx="6667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a dataset with N classes. The entropy may be calculated using the formula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pi</a:t>
            </a:r>
            <a:r>
              <a:rPr lang="en-US" dirty="0" smtClean="0"/>
              <a:t> is the probability of randomly selecting an example in class </a:t>
            </a:r>
            <a:r>
              <a:rPr lang="en-US" i="1" dirty="0" err="1" smtClean="0"/>
              <a:t>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Let’s have an example to better our understanding of entropy and its calculation. </a:t>
            </a:r>
          </a:p>
          <a:p>
            <a:r>
              <a:rPr lang="en-US" dirty="0" smtClean="0"/>
              <a:t>Let’s have a dataset made up of three colors; red, purple, and yellow. </a:t>
            </a:r>
          </a:p>
          <a:p>
            <a:r>
              <a:rPr lang="en-US" dirty="0" smtClean="0"/>
              <a:t>If we have one red, three purple, and four yellow observations in our set, our equation becomes: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2372949"/>
            <a:ext cx="2533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1341</Words>
  <Application>Microsoft Office PowerPoint</Application>
  <PresentationFormat>Widescreen</PresentationFormat>
  <Paragraphs>130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Decision Tree Algorithm</vt:lpstr>
      <vt:lpstr>Introduction</vt:lpstr>
      <vt:lpstr>Introduction</vt:lpstr>
      <vt:lpstr>Introduction</vt:lpstr>
      <vt:lpstr>Introduction</vt:lpstr>
      <vt:lpstr>Example of Decision Tree</vt:lpstr>
      <vt:lpstr>Algorithm</vt:lpstr>
      <vt:lpstr>Entropy</vt:lpstr>
      <vt:lpstr>Entropy</vt:lpstr>
      <vt:lpstr>Entropy</vt:lpstr>
      <vt:lpstr>Entropy</vt:lpstr>
      <vt:lpstr>Information Gain</vt:lpstr>
      <vt:lpstr>Information Gain</vt:lpstr>
      <vt:lpstr>Information Gain</vt:lpstr>
      <vt:lpstr>Information Gain</vt:lpstr>
      <vt:lpstr>Information Gain</vt:lpstr>
      <vt:lpstr>Using Information Gain to Build Decision Trees </vt:lpstr>
      <vt:lpstr>Example</vt:lpstr>
      <vt:lpstr>Entropy using the frequency table of one attribute:</vt:lpstr>
      <vt:lpstr>Entropy using the frequency table of two attributes:</vt:lpstr>
      <vt:lpstr>Information Gain</vt:lpstr>
      <vt:lpstr>Step 2: The dataset is then split on the different attributes. The entropy for each branch is calculated. </vt:lpstr>
      <vt:lpstr>Step 3: Choose attribute with the largest information gain as the decision node, divide the dataset by its branches and repeat the same process on every branch. </vt:lpstr>
      <vt:lpstr>Step 4a: A branch with entropy of 0 is a leaf node.</vt:lpstr>
      <vt:lpstr>Step 4b: A branch with entropy more than 0 needs further splitting.</vt:lpstr>
      <vt:lpstr>Decision Tree to Decision Rules </vt:lpstr>
      <vt:lpstr>Python example</vt:lpstr>
      <vt:lpstr>Load the Iris dataset</vt:lpstr>
      <vt:lpstr>Build and fit decision tree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Algorithm</dc:title>
  <dc:creator>Dr Abdul Hafeez Khan</dc:creator>
  <cp:lastModifiedBy>Dr Abdul Hafeez Khan</cp:lastModifiedBy>
  <cp:revision>35</cp:revision>
  <dcterms:created xsi:type="dcterms:W3CDTF">2023-12-04T06:30:53Z</dcterms:created>
  <dcterms:modified xsi:type="dcterms:W3CDTF">2023-12-04T11:31:22Z</dcterms:modified>
</cp:coreProperties>
</file>