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321856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66450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383742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221921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412752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81280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118992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179714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420190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3671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30F19C-EF17-48DB-9175-40B487F88723}"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D5823A-3EC9-4945-A84A-FCD23593BEB2}" type="slidenum">
              <a:rPr lang="en-US" smtClean="0"/>
              <a:t>‹#›</a:t>
            </a:fld>
            <a:endParaRPr lang="en-US" dirty="0"/>
          </a:p>
        </p:txBody>
      </p:sp>
    </p:spTree>
    <p:extLst>
      <p:ext uri="{BB962C8B-B14F-4D97-AF65-F5344CB8AC3E}">
        <p14:creationId xmlns:p14="http://schemas.microsoft.com/office/powerpoint/2010/main" val="31836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0F19C-EF17-48DB-9175-40B487F88723}" type="datetimeFigureOut">
              <a:rPr lang="en-US" smtClean="0"/>
              <a:t>5/29/2023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5823A-3EC9-4945-A84A-FCD23593BEB2}" type="slidenum">
              <a:rPr lang="en-US" smtClean="0"/>
              <a:t>‹#›</a:t>
            </a:fld>
            <a:endParaRPr lang="en-US" dirty="0"/>
          </a:p>
        </p:txBody>
      </p:sp>
    </p:spTree>
    <p:extLst>
      <p:ext uri="{BB962C8B-B14F-4D97-AF65-F5344CB8AC3E}">
        <p14:creationId xmlns:p14="http://schemas.microsoft.com/office/powerpoint/2010/main" val="3022499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achinelearningmastery.com/continuous-probability-distributions-for-machine-learn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 engineering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2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Statistical data binning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 is a way to group numbers of more or less continuous values into a smaller number of "bins". </a:t>
            </a:r>
            <a:endParaRPr lang="en-US" dirty="0" smtClean="0"/>
          </a:p>
          <a:p>
            <a:r>
              <a:rPr lang="en-US" dirty="0" smtClean="0"/>
              <a:t>It </a:t>
            </a:r>
            <a:r>
              <a:rPr lang="en-US" dirty="0"/>
              <a:t>can also be used in multivariate statistics, binning in several dimensions simultaneously. </a:t>
            </a:r>
            <a:endParaRPr lang="en-US" dirty="0" smtClean="0"/>
          </a:p>
          <a:p>
            <a:r>
              <a:rPr lang="en-US" dirty="0" smtClean="0"/>
              <a:t>For </a:t>
            </a:r>
            <a:r>
              <a:rPr lang="en-US" dirty="0"/>
              <a:t>example, if you have data about a group of people, you might want to arrange their ages into a smaller number of age intervals, such as grouping every five years together.</a:t>
            </a:r>
          </a:p>
          <a:p>
            <a:r>
              <a:rPr lang="en-US" dirty="0"/>
              <a:t>Binning can dramatically improve resource utilization and model build response time without significant loss in model quality</a:t>
            </a:r>
            <a:r>
              <a:rPr lang="en-US" dirty="0" smtClean="0"/>
              <a:t>.</a:t>
            </a:r>
          </a:p>
          <a:p>
            <a:r>
              <a:rPr lang="en-US" dirty="0" smtClean="0"/>
              <a:t> </a:t>
            </a:r>
            <a:r>
              <a:rPr lang="en-US" dirty="0"/>
              <a:t>Binning can improve model quality by strengthening the relationship between attributes.</a:t>
            </a:r>
          </a:p>
          <a:p>
            <a:endParaRPr lang="en-US" dirty="0"/>
          </a:p>
        </p:txBody>
      </p:sp>
    </p:spTree>
    <p:extLst>
      <p:ext uri="{BB962C8B-B14F-4D97-AF65-F5344CB8AC3E}">
        <p14:creationId xmlns:p14="http://schemas.microsoft.com/office/powerpoint/2010/main" val="428284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Supervised binning</a:t>
            </a:r>
            <a:endParaRPr lang="en-US" dirty="0"/>
          </a:p>
        </p:txBody>
      </p:sp>
      <p:sp>
        <p:nvSpPr>
          <p:cNvPr id="3" name="Content Placeholder 2"/>
          <p:cNvSpPr>
            <a:spLocks noGrp="1"/>
          </p:cNvSpPr>
          <p:nvPr>
            <p:ph idx="1"/>
          </p:nvPr>
        </p:nvSpPr>
        <p:spPr/>
        <p:txBody>
          <a:bodyPr>
            <a:normAutofit lnSpcReduction="10000"/>
          </a:bodyPr>
          <a:lstStyle/>
          <a:p>
            <a:r>
              <a:rPr lang="en-US" dirty="0"/>
              <a:t> is a form of intelligent binning in which important characteristics of the data are used to determine the bin boundaries</a:t>
            </a:r>
            <a:r>
              <a:rPr lang="en-US" dirty="0" smtClean="0"/>
              <a:t>.</a:t>
            </a:r>
          </a:p>
          <a:p>
            <a:r>
              <a:rPr lang="en-US" dirty="0" smtClean="0"/>
              <a:t>In </a:t>
            </a:r>
            <a:r>
              <a:rPr lang="en-US" dirty="0"/>
              <a:t>supervised binning, the bin boundaries are identified by a single-predictor decision tree that considers the joint distribution with the target. </a:t>
            </a:r>
            <a:endParaRPr lang="en-US" dirty="0" smtClean="0"/>
          </a:p>
          <a:p>
            <a:r>
              <a:rPr lang="en-US" dirty="0" smtClean="0"/>
              <a:t>Supervised </a:t>
            </a:r>
            <a:r>
              <a:rPr lang="en-US" dirty="0"/>
              <a:t>binning can be used for both numerical and categorical attributes</a:t>
            </a:r>
            <a:r>
              <a:rPr lang="en-US" dirty="0" smtClean="0"/>
              <a:t>.</a:t>
            </a:r>
          </a:p>
          <a:p>
            <a:r>
              <a:rPr lang="en-US" dirty="0"/>
              <a:t>There are two types of binning techniques: </a:t>
            </a:r>
            <a:br>
              <a:rPr lang="en-US" dirty="0"/>
            </a:br>
            <a:r>
              <a:rPr lang="en-US" dirty="0"/>
              <a:t/>
            </a:r>
            <a:br>
              <a:rPr lang="en-US" dirty="0"/>
            </a:br>
            <a:r>
              <a:rPr lang="en-US" b="1" dirty="0"/>
              <a:t>1. Fixed-Width Binning</a:t>
            </a:r>
            <a:r>
              <a:rPr lang="en-US" dirty="0"/>
              <a:t/>
            </a:r>
            <a:br>
              <a:rPr lang="en-US" dirty="0"/>
            </a:br>
            <a:r>
              <a:rPr lang="en-US" b="1" dirty="0"/>
              <a:t>2. Adaptive Binning</a:t>
            </a:r>
            <a:endParaRPr lang="en-US" dirty="0"/>
          </a:p>
        </p:txBody>
      </p:sp>
    </p:spTree>
    <p:extLst>
      <p:ext uri="{BB962C8B-B14F-4D97-AF65-F5344CB8AC3E}">
        <p14:creationId xmlns:p14="http://schemas.microsoft.com/office/powerpoint/2010/main" val="271969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Fixed-Width Binning</a:t>
            </a:r>
            <a:endParaRPr lang="en-US" dirty="0"/>
          </a:p>
        </p:txBody>
      </p:sp>
      <p:sp>
        <p:nvSpPr>
          <p:cNvPr id="3" name="Content Placeholder 2"/>
          <p:cNvSpPr>
            <a:spLocks noGrp="1"/>
          </p:cNvSpPr>
          <p:nvPr>
            <p:ph idx="1"/>
          </p:nvPr>
        </p:nvSpPr>
        <p:spPr>
          <a:xfrm>
            <a:off x="838200" y="1489166"/>
            <a:ext cx="10515600" cy="5133703"/>
          </a:xfrm>
        </p:spPr>
        <p:txBody>
          <a:bodyPr>
            <a:normAutofit fontScale="85000" lnSpcReduction="20000"/>
          </a:bodyPr>
          <a:lstStyle/>
          <a:p>
            <a:r>
              <a:rPr lang="en-US" dirty="0"/>
              <a:t>We manually create fix width bins based on some rules and domain knowledge. Consider that we have following 15 values in the age column:</a:t>
            </a:r>
            <a:br>
              <a:rPr lang="en-US" dirty="0"/>
            </a:br>
            <a:r>
              <a:rPr lang="en-US" dirty="0"/>
              <a:t/>
            </a:r>
            <a:br>
              <a:rPr lang="en-US" dirty="0"/>
            </a:br>
            <a:r>
              <a:rPr lang="en-US" dirty="0"/>
              <a:t>age = [12, 15, 13, 78, 65, 42, 98, 24, 26, 38, 27, 32, 22, 45, 27]</a:t>
            </a:r>
            <a:br>
              <a:rPr lang="en-US" dirty="0"/>
            </a:br>
            <a:r>
              <a:rPr lang="en-US" dirty="0"/>
              <a:t/>
            </a:r>
            <a:br>
              <a:rPr lang="en-US" dirty="0"/>
            </a:br>
            <a:r>
              <a:rPr lang="en-US" dirty="0"/>
              <a:t>Now, lets create bins of fixed width (say 10):</a:t>
            </a:r>
            <a:br>
              <a:rPr lang="en-US" dirty="0"/>
            </a:br>
            <a:r>
              <a:rPr lang="en-US" dirty="0"/>
              <a:t/>
            </a:r>
            <a:br>
              <a:rPr lang="en-US" dirty="0"/>
            </a:br>
            <a:r>
              <a:rPr lang="en-US" dirty="0"/>
              <a:t>bins = [0 {0-9}, 1 {10-19}, 2 {20-29}, 3 {30-39}, 4 {40-49}, 5 {50-59}, 6 {60-69}, 7 {70-79}, 8 {80-89}, 9 {90-99}]</a:t>
            </a:r>
            <a:br>
              <a:rPr lang="en-US" dirty="0"/>
            </a:br>
            <a:r>
              <a:rPr lang="en-US" dirty="0"/>
              <a:t/>
            </a:r>
            <a:br>
              <a:rPr lang="en-US" dirty="0"/>
            </a:br>
            <a:r>
              <a:rPr lang="en-US" dirty="0"/>
              <a:t>After binning, our age variable looks like this:</a:t>
            </a:r>
            <a:br>
              <a:rPr lang="en-US" dirty="0"/>
            </a:br>
            <a:r>
              <a:rPr lang="en-US" dirty="0"/>
              <a:t/>
            </a:r>
            <a:br>
              <a:rPr lang="en-US" dirty="0"/>
            </a:br>
            <a:r>
              <a:rPr lang="en-US" dirty="0"/>
              <a:t>age = [1, 1, 1, 7, 6, 4, 9, 2, 2, 3, 2, 3, 2, 4, 2]</a:t>
            </a:r>
            <a:br>
              <a:rPr lang="en-US" dirty="0"/>
            </a:br>
            <a:r>
              <a:rPr lang="en-US" dirty="0"/>
              <a:t/>
            </a:r>
            <a:br>
              <a:rPr lang="en-US" dirty="0"/>
            </a:br>
            <a:r>
              <a:rPr lang="en-US" dirty="0"/>
              <a:t>In this way, all the 15 values will fit in above 10 ranges / bins. Just think of a dataset containing thousands of values in the age column instead of just 15! How useful it would be in this case!  </a:t>
            </a:r>
            <a:br>
              <a:rPr lang="en-US" dirty="0"/>
            </a:br>
            <a:endParaRPr lang="en-US" dirty="0"/>
          </a:p>
        </p:txBody>
      </p:sp>
    </p:spTree>
    <p:extLst>
      <p:ext uri="{BB962C8B-B14F-4D97-AF65-F5344CB8AC3E}">
        <p14:creationId xmlns:p14="http://schemas.microsoft.com/office/powerpoint/2010/main" val="322678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Binning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Fixed-Width Binning, bin ranges are manually decided. </a:t>
            </a:r>
            <a:endParaRPr lang="en-US" dirty="0" smtClean="0"/>
          </a:p>
          <a:p>
            <a:r>
              <a:rPr lang="en-US" dirty="0" smtClean="0"/>
              <a:t>So</a:t>
            </a:r>
            <a:r>
              <a:rPr lang="en-US" dirty="0"/>
              <a:t>, we usually end up in creating irregular bins which are not uniform based on the number of data points or values which fall under each bin. </a:t>
            </a:r>
            <a:endParaRPr lang="en-US" dirty="0" smtClean="0"/>
          </a:p>
          <a:p>
            <a:r>
              <a:rPr lang="en-US" dirty="0" smtClean="0"/>
              <a:t>Some </a:t>
            </a:r>
            <a:r>
              <a:rPr lang="en-US" dirty="0"/>
              <a:t>of the bins might be densely populated and some of them might be sparsely populated or even empty. </a:t>
            </a:r>
            <a:br>
              <a:rPr lang="en-US" dirty="0"/>
            </a:br>
            <a:r>
              <a:rPr lang="en-US" dirty="0"/>
              <a:t/>
            </a:r>
            <a:br>
              <a:rPr lang="en-US" dirty="0"/>
            </a:br>
            <a:r>
              <a:rPr lang="en-US" dirty="0"/>
              <a:t>For example, bins 0, 5 and 8 are empty in our case. </a:t>
            </a:r>
            <a:br>
              <a:rPr lang="en-US" dirty="0"/>
            </a:br>
            <a:r>
              <a:rPr lang="en-US" dirty="0"/>
              <a:t/>
            </a:r>
            <a:br>
              <a:rPr lang="en-US" dirty="0"/>
            </a:br>
            <a:r>
              <a:rPr lang="en-US" dirty="0"/>
              <a:t>In Adaptive Binning, data distribution itself decides bin ranges for itself. </a:t>
            </a:r>
            <a:endParaRPr lang="en-US" dirty="0" smtClean="0"/>
          </a:p>
          <a:p>
            <a:r>
              <a:rPr lang="en-US" dirty="0" smtClean="0"/>
              <a:t>No </a:t>
            </a:r>
            <a:r>
              <a:rPr lang="en-US" dirty="0"/>
              <a:t>manual intervention is required. So, the bins which are created are uniform in terms of number of data points in it.</a:t>
            </a:r>
            <a:br>
              <a:rPr lang="en-US" dirty="0"/>
            </a:br>
            <a:r>
              <a:rPr lang="en-US" dirty="0"/>
              <a:t/>
            </a:r>
            <a:br>
              <a:rPr lang="en-US" dirty="0"/>
            </a:br>
            <a:endParaRPr lang="en-US" dirty="0"/>
          </a:p>
        </p:txBody>
      </p:sp>
    </p:spTree>
    <p:extLst>
      <p:ext uri="{BB962C8B-B14F-4D97-AF65-F5344CB8AC3E}">
        <p14:creationId xmlns:p14="http://schemas.microsoft.com/office/powerpoint/2010/main" val="110892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Binning</a:t>
            </a:r>
            <a:endParaRPr lang="en-US" dirty="0"/>
          </a:p>
        </p:txBody>
      </p:sp>
      <p:sp>
        <p:nvSpPr>
          <p:cNvPr id="3" name="Content Placeholder 2"/>
          <p:cNvSpPr>
            <a:spLocks noGrp="1"/>
          </p:cNvSpPr>
          <p:nvPr>
            <p:ph idx="1"/>
          </p:nvPr>
        </p:nvSpPr>
        <p:spPr/>
        <p:txBody>
          <a:bodyPr>
            <a:normAutofit lnSpcReduction="10000"/>
          </a:bodyPr>
          <a:lstStyle/>
          <a:p>
            <a:r>
              <a:rPr lang="en-US" b="1" dirty="0"/>
              <a:t>Quantile </a:t>
            </a:r>
            <a:endParaRPr lang="en-US" b="1" dirty="0" smtClean="0"/>
          </a:p>
          <a:p>
            <a:pPr lvl="1"/>
            <a:r>
              <a:rPr lang="en-US" dirty="0" smtClean="0"/>
              <a:t>based </a:t>
            </a:r>
            <a:r>
              <a:rPr lang="en-US" dirty="0"/>
              <a:t>binning is a good strategy to use for adaptive binning. </a:t>
            </a:r>
            <a:endParaRPr lang="en-US" dirty="0" smtClean="0"/>
          </a:p>
          <a:p>
            <a:pPr lvl="1"/>
            <a:r>
              <a:rPr lang="en-US" dirty="0" smtClean="0"/>
              <a:t>Quantiles </a:t>
            </a:r>
            <a:r>
              <a:rPr lang="en-US" dirty="0"/>
              <a:t>are specific values or cut-points which help in partitioning the continuous valued distribution of a specific numeric field into discrete contiguous bins or intervals. </a:t>
            </a:r>
            <a:endParaRPr lang="en-US" dirty="0" smtClean="0"/>
          </a:p>
          <a:p>
            <a:pPr lvl="1"/>
            <a:r>
              <a:rPr lang="en-US" dirty="0" smtClean="0"/>
              <a:t>Thus</a:t>
            </a:r>
            <a:r>
              <a:rPr lang="en-US" dirty="0"/>
              <a:t>, </a:t>
            </a:r>
            <a:r>
              <a:rPr lang="en-US" b="1" dirty="0"/>
              <a:t>q-Quantiles</a:t>
            </a:r>
            <a:r>
              <a:rPr lang="en-US" dirty="0"/>
              <a:t> help in partitioning a numeric attribute into q equal partitions. </a:t>
            </a:r>
            <a:endParaRPr lang="en-US" dirty="0" smtClean="0"/>
          </a:p>
          <a:p>
            <a:pPr lvl="1"/>
            <a:r>
              <a:rPr lang="en-US" dirty="0" smtClean="0"/>
              <a:t>Popular </a:t>
            </a:r>
            <a:r>
              <a:rPr lang="en-US" dirty="0"/>
              <a:t>examples of quantiles include the </a:t>
            </a:r>
            <a:r>
              <a:rPr lang="en-US" b="1" dirty="0"/>
              <a:t>2-Quantile</a:t>
            </a:r>
            <a:r>
              <a:rPr lang="en-US" dirty="0"/>
              <a:t> known as the </a:t>
            </a:r>
            <a:r>
              <a:rPr lang="en-US" b="1" dirty="0"/>
              <a:t>median </a:t>
            </a:r>
            <a:r>
              <a:rPr lang="en-US" dirty="0"/>
              <a:t>which divides the data distribution into two equal bins, </a:t>
            </a:r>
            <a:endParaRPr lang="en-US" dirty="0" smtClean="0"/>
          </a:p>
          <a:p>
            <a:pPr lvl="1"/>
            <a:r>
              <a:rPr lang="en-US" b="1" dirty="0" smtClean="0"/>
              <a:t>4-Quantiles</a:t>
            </a:r>
            <a:r>
              <a:rPr lang="en-US" dirty="0"/>
              <a:t> known as the </a:t>
            </a:r>
            <a:r>
              <a:rPr lang="en-US" b="1" dirty="0"/>
              <a:t>quartiles </a:t>
            </a:r>
            <a:r>
              <a:rPr lang="en-US" dirty="0"/>
              <a:t>which divide the data into 4 equal bins </a:t>
            </a:r>
            <a:endParaRPr lang="en-US" dirty="0" smtClean="0"/>
          </a:p>
          <a:p>
            <a:pPr lvl="1"/>
            <a:r>
              <a:rPr lang="en-US" b="1" dirty="0" smtClean="0"/>
              <a:t>10-Quantiles</a:t>
            </a:r>
            <a:r>
              <a:rPr lang="en-US" dirty="0"/>
              <a:t> also known as the </a:t>
            </a:r>
            <a:r>
              <a:rPr lang="en-US" b="1" dirty="0"/>
              <a:t>deciles </a:t>
            </a:r>
            <a:r>
              <a:rPr lang="en-US" dirty="0"/>
              <a:t>which create 10 equal width bins.</a:t>
            </a:r>
            <a:br>
              <a:rPr lang="en-US" dirty="0"/>
            </a:br>
            <a:r>
              <a:rPr lang="en-US" dirty="0"/>
              <a:t/>
            </a:r>
            <a:br>
              <a:rPr lang="en-US" dirty="0"/>
            </a:br>
            <a:endParaRPr lang="en-US" dirty="0"/>
          </a:p>
        </p:txBody>
      </p:sp>
    </p:spTree>
    <p:extLst>
      <p:ext uri="{BB962C8B-B14F-4D97-AF65-F5344CB8AC3E}">
        <p14:creationId xmlns:p14="http://schemas.microsoft.com/office/powerpoint/2010/main" val="1934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2428"/>
            <a:ext cx="10515600" cy="1325563"/>
          </a:xfrm>
        </p:spPr>
        <p:txBody>
          <a:bodyPr/>
          <a:lstStyle/>
          <a:p>
            <a:r>
              <a:rPr lang="en-US" dirty="0"/>
              <a:t>Fixed-width </a:t>
            </a:r>
            <a:r>
              <a:rPr lang="en-US" dirty="0" smtClean="0"/>
              <a:t>binning (Python)</a:t>
            </a:r>
            <a:endParaRPr lang="en-US" dirty="0"/>
          </a:p>
        </p:txBody>
      </p:sp>
      <p:pic>
        <p:nvPicPr>
          <p:cNvPr id="4" name="Picture 3"/>
          <p:cNvPicPr>
            <a:picLocks noChangeAspect="1"/>
          </p:cNvPicPr>
          <p:nvPr/>
        </p:nvPicPr>
        <p:blipFill>
          <a:blip r:embed="rId2"/>
          <a:stretch>
            <a:fillRect/>
          </a:stretch>
        </p:blipFill>
        <p:spPr>
          <a:xfrm>
            <a:off x="391885" y="1463040"/>
            <a:ext cx="10071463" cy="5128387"/>
          </a:xfrm>
          <a:prstGeom prst="rect">
            <a:avLst/>
          </a:prstGeom>
        </p:spPr>
      </p:pic>
    </p:spTree>
    <p:extLst>
      <p:ext uri="{BB962C8B-B14F-4D97-AF65-F5344CB8AC3E}">
        <p14:creationId xmlns:p14="http://schemas.microsoft.com/office/powerpoint/2010/main" val="33503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Yelp dataset</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Yelp dataset contains user reviews of </a:t>
            </a:r>
            <a:r>
              <a:rPr lang="en-US" dirty="0" smtClean="0"/>
              <a:t>businesses </a:t>
            </a:r>
            <a:r>
              <a:rPr lang="en-US" dirty="0"/>
              <a:t>from 10 cities across North America and Europe</a:t>
            </a:r>
            <a:r>
              <a:rPr lang="en-US" dirty="0" smtClean="0"/>
              <a:t>.</a:t>
            </a:r>
          </a:p>
          <a:p>
            <a:r>
              <a:rPr lang="en-US" dirty="0" smtClean="0"/>
              <a:t>Each </a:t>
            </a:r>
            <a:r>
              <a:rPr lang="en-US" dirty="0"/>
              <a:t>business is labeled with zero or more categories. </a:t>
            </a:r>
          </a:p>
          <a:p>
            <a:r>
              <a:rPr lang="en-US" dirty="0"/>
              <a:t>There are 782 business categories. </a:t>
            </a:r>
            <a:endParaRPr lang="en-US" dirty="0" smtClean="0"/>
          </a:p>
          <a:p>
            <a:r>
              <a:rPr lang="en-US" dirty="0" smtClean="0"/>
              <a:t>The </a:t>
            </a:r>
            <a:r>
              <a:rPr lang="en-US" dirty="0"/>
              <a:t>full dataset contains 1,569,264 (≈1.6M) reviews and 61,184 (61K) businesses. </a:t>
            </a:r>
            <a:endParaRPr lang="en-US" dirty="0" smtClean="0"/>
          </a:p>
          <a:p>
            <a:r>
              <a:rPr lang="en-US" dirty="0" smtClean="0"/>
              <a:t>“</a:t>
            </a:r>
            <a:r>
              <a:rPr lang="en-US" dirty="0"/>
              <a:t>Restaurants” (990,627 reviews) and “Nightlife” (210,028 reviews) are the most popular categories, review count–wise. </a:t>
            </a:r>
            <a:endParaRPr lang="en-US" dirty="0" smtClean="0"/>
          </a:p>
          <a:p>
            <a:r>
              <a:rPr lang="en-US" dirty="0" smtClean="0"/>
              <a:t>No </a:t>
            </a:r>
            <a:r>
              <a:rPr lang="en-US" dirty="0"/>
              <a:t>business is categorized as both a restaurant and a nightlife venue. So, there is no overlap between the two groups of reviews.</a:t>
            </a:r>
          </a:p>
        </p:txBody>
      </p:sp>
    </p:spTree>
    <p:extLst>
      <p:ext uri="{BB962C8B-B14F-4D97-AF65-F5344CB8AC3E}">
        <p14:creationId xmlns:p14="http://schemas.microsoft.com/office/powerpoint/2010/main" val="49010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Yelp </a:t>
            </a:r>
            <a:r>
              <a:rPr lang="en-US" dirty="0"/>
              <a:t>dataset</a:t>
            </a:r>
          </a:p>
        </p:txBody>
      </p:sp>
      <p:pic>
        <p:nvPicPr>
          <p:cNvPr id="4" name="Picture 3"/>
          <p:cNvPicPr>
            <a:picLocks noChangeAspect="1"/>
          </p:cNvPicPr>
          <p:nvPr/>
        </p:nvPicPr>
        <p:blipFill>
          <a:blip r:embed="rId2"/>
          <a:stretch>
            <a:fillRect/>
          </a:stretch>
        </p:blipFill>
        <p:spPr>
          <a:xfrm>
            <a:off x="692331" y="1728787"/>
            <a:ext cx="10384971" cy="4645887"/>
          </a:xfrm>
          <a:prstGeom prst="rect">
            <a:avLst/>
          </a:prstGeom>
        </p:spPr>
      </p:pic>
    </p:spTree>
    <p:extLst>
      <p:ext uri="{BB962C8B-B14F-4D97-AF65-F5344CB8AC3E}">
        <p14:creationId xmlns:p14="http://schemas.microsoft.com/office/powerpoint/2010/main" val="80162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Yelp dataset</a:t>
            </a:r>
          </a:p>
        </p:txBody>
      </p:sp>
      <p:pic>
        <p:nvPicPr>
          <p:cNvPr id="4" name="Picture 3"/>
          <p:cNvPicPr>
            <a:picLocks noChangeAspect="1"/>
          </p:cNvPicPr>
          <p:nvPr/>
        </p:nvPicPr>
        <p:blipFill>
          <a:blip r:embed="rId2"/>
          <a:stretch>
            <a:fillRect/>
          </a:stretch>
        </p:blipFill>
        <p:spPr>
          <a:xfrm>
            <a:off x="838199" y="1933303"/>
            <a:ext cx="9808029" cy="4637314"/>
          </a:xfrm>
          <a:prstGeom prst="rect">
            <a:avLst/>
          </a:prstGeom>
        </p:spPr>
      </p:pic>
    </p:spTree>
    <p:extLst>
      <p:ext uri="{BB962C8B-B14F-4D97-AF65-F5344CB8AC3E}">
        <p14:creationId xmlns:p14="http://schemas.microsoft.com/office/powerpoint/2010/main" val="201444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Quantile binning</a:t>
            </a:r>
          </a:p>
        </p:txBody>
      </p:sp>
      <p:pic>
        <p:nvPicPr>
          <p:cNvPr id="4" name="Picture 3"/>
          <p:cNvPicPr>
            <a:picLocks noChangeAspect="1"/>
          </p:cNvPicPr>
          <p:nvPr/>
        </p:nvPicPr>
        <p:blipFill>
          <a:blip r:embed="rId2"/>
          <a:stretch>
            <a:fillRect/>
          </a:stretch>
        </p:blipFill>
        <p:spPr>
          <a:xfrm>
            <a:off x="911449" y="1959429"/>
            <a:ext cx="8689751" cy="3174274"/>
          </a:xfrm>
          <a:prstGeom prst="rect">
            <a:avLst/>
          </a:prstGeom>
        </p:spPr>
      </p:pic>
    </p:spTree>
    <p:extLst>
      <p:ext uri="{BB962C8B-B14F-4D97-AF65-F5344CB8AC3E}">
        <p14:creationId xmlns:p14="http://schemas.microsoft.com/office/powerpoint/2010/main" val="82251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normAutofit lnSpcReduction="10000"/>
          </a:bodyPr>
          <a:lstStyle/>
          <a:p>
            <a:r>
              <a:rPr lang="en-US" dirty="0" smtClean="0"/>
              <a:t>refers </a:t>
            </a:r>
            <a:r>
              <a:rPr lang="en-US" dirty="0"/>
              <a:t>to the process of using domain knowledge to select and transform the most relevant variables from raw data </a:t>
            </a:r>
            <a:endParaRPr lang="en-US" dirty="0" smtClean="0"/>
          </a:p>
          <a:p>
            <a:r>
              <a:rPr lang="en-US" dirty="0" smtClean="0"/>
              <a:t>The </a:t>
            </a:r>
            <a:r>
              <a:rPr lang="en-US" dirty="0"/>
              <a:t>goal of feature engineering and selection is to improve the performance of machine learning (ML) algorithms</a:t>
            </a:r>
            <a:r>
              <a:rPr lang="en-US" dirty="0" smtClean="0"/>
              <a:t>.</a:t>
            </a:r>
          </a:p>
          <a:p>
            <a:r>
              <a:rPr lang="en-US" dirty="0" smtClean="0"/>
              <a:t>The </a:t>
            </a:r>
            <a:r>
              <a:rPr lang="en-US" dirty="0"/>
              <a:t>feature engineering pipeline is </a:t>
            </a:r>
            <a:r>
              <a:rPr lang="en-US" dirty="0" smtClean="0"/>
              <a:t>preprocessing </a:t>
            </a:r>
            <a:r>
              <a:rPr lang="en-US" dirty="0"/>
              <a:t>steps that transform raw data into features that can be used in machine learning algorithms, such as predictive models. </a:t>
            </a:r>
            <a:endParaRPr lang="en-US" dirty="0" smtClean="0"/>
          </a:p>
          <a:p>
            <a:r>
              <a:rPr lang="en-US" dirty="0" smtClean="0"/>
              <a:t>Predictive </a:t>
            </a:r>
            <a:r>
              <a:rPr lang="en-US" dirty="0"/>
              <a:t>models consist of an outcome variable and predictor variables, and it is during the feature engineering process that the most useful predictor variables are created and selected for the predictive model</a:t>
            </a:r>
            <a:r>
              <a:rPr lang="en-US" dirty="0" smtClean="0"/>
              <a:t>.</a:t>
            </a:r>
          </a:p>
        </p:txBody>
      </p:sp>
    </p:spTree>
    <p:extLst>
      <p:ext uri="{BB962C8B-B14F-4D97-AF65-F5344CB8AC3E}">
        <p14:creationId xmlns:p14="http://schemas.microsoft.com/office/powerpoint/2010/main" val="132677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 Transformation</a:t>
            </a:r>
            <a:br>
              <a:rPr lang="en-US" dirty="0"/>
            </a:br>
            <a:r>
              <a:rPr lang="en-US" sz="3100" dirty="0"/>
              <a:t>Visualizing the distribution of review counts before and after log transform </a:t>
            </a:r>
          </a:p>
        </p:txBody>
      </p:sp>
      <p:pic>
        <p:nvPicPr>
          <p:cNvPr id="4" name="Picture 3"/>
          <p:cNvPicPr>
            <a:picLocks noChangeAspect="1"/>
          </p:cNvPicPr>
          <p:nvPr/>
        </p:nvPicPr>
        <p:blipFill>
          <a:blip r:embed="rId2"/>
          <a:stretch>
            <a:fillRect/>
          </a:stretch>
        </p:blipFill>
        <p:spPr>
          <a:xfrm>
            <a:off x="838200" y="2021476"/>
            <a:ext cx="9503364" cy="4405449"/>
          </a:xfrm>
          <a:prstGeom prst="rect">
            <a:avLst/>
          </a:prstGeom>
        </p:spPr>
      </p:pic>
    </p:spTree>
    <p:extLst>
      <p:ext uri="{BB962C8B-B14F-4D97-AF65-F5344CB8AC3E}">
        <p14:creationId xmlns:p14="http://schemas.microsoft.com/office/powerpoint/2010/main" val="2099942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 Transformation</a:t>
            </a:r>
            <a:br>
              <a:rPr lang="en-US" dirty="0"/>
            </a:br>
            <a:r>
              <a:rPr lang="en-US" dirty="0"/>
              <a:t>Visualizing the distribution of review counts before and after log transform </a:t>
            </a:r>
          </a:p>
        </p:txBody>
      </p:sp>
      <p:pic>
        <p:nvPicPr>
          <p:cNvPr id="4" name="Picture 3"/>
          <p:cNvPicPr>
            <a:picLocks noChangeAspect="1"/>
          </p:cNvPicPr>
          <p:nvPr/>
        </p:nvPicPr>
        <p:blipFill>
          <a:blip r:embed="rId2"/>
          <a:stretch>
            <a:fillRect/>
          </a:stretch>
        </p:blipFill>
        <p:spPr>
          <a:xfrm>
            <a:off x="940525" y="1908458"/>
            <a:ext cx="9535886" cy="4949542"/>
          </a:xfrm>
          <a:prstGeom prst="rect">
            <a:avLst/>
          </a:prstGeom>
        </p:spPr>
      </p:pic>
    </p:spTree>
    <p:extLst>
      <p:ext uri="{BB962C8B-B14F-4D97-AF65-F5344CB8AC3E}">
        <p14:creationId xmlns:p14="http://schemas.microsoft.com/office/powerpoint/2010/main" val="140607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Scaling or Normalization </a:t>
            </a:r>
          </a:p>
        </p:txBody>
      </p:sp>
      <p:sp>
        <p:nvSpPr>
          <p:cNvPr id="3" name="Content Placeholder 2"/>
          <p:cNvSpPr>
            <a:spLocks noGrp="1"/>
          </p:cNvSpPr>
          <p:nvPr>
            <p:ph idx="1"/>
          </p:nvPr>
        </p:nvSpPr>
        <p:spPr/>
        <p:txBody>
          <a:bodyPr>
            <a:normAutofit lnSpcReduction="10000"/>
          </a:bodyPr>
          <a:lstStyle/>
          <a:p>
            <a:r>
              <a:rPr lang="en-US" dirty="0"/>
              <a:t>Some features, such as latitude or longitude, are bounded in value. </a:t>
            </a:r>
            <a:endParaRPr lang="en-US" dirty="0" smtClean="0"/>
          </a:p>
          <a:p>
            <a:r>
              <a:rPr lang="en-US" dirty="0" smtClean="0"/>
              <a:t>Other </a:t>
            </a:r>
            <a:r>
              <a:rPr lang="en-US" dirty="0"/>
              <a:t>numeric features, such as counts, may increase without bound. </a:t>
            </a:r>
            <a:endParaRPr lang="en-US" dirty="0" smtClean="0"/>
          </a:p>
          <a:p>
            <a:r>
              <a:rPr lang="en-US" dirty="0" smtClean="0"/>
              <a:t>Models </a:t>
            </a:r>
            <a:r>
              <a:rPr lang="en-US" dirty="0"/>
              <a:t>that are smooth </a:t>
            </a:r>
            <a:r>
              <a:rPr lang="en-US" dirty="0" smtClean="0"/>
              <a:t>functions </a:t>
            </a:r>
            <a:r>
              <a:rPr lang="en-US" dirty="0"/>
              <a:t>of the input, such as linear regression, logistic regression, or anything that involves a matrix, are affected by the scale of the input. </a:t>
            </a:r>
            <a:endParaRPr lang="en-US" dirty="0" smtClean="0"/>
          </a:p>
          <a:p>
            <a:r>
              <a:rPr lang="en-US" dirty="0" smtClean="0"/>
              <a:t>Tree-based </a:t>
            </a:r>
            <a:r>
              <a:rPr lang="en-US" dirty="0"/>
              <a:t>models, on the other hand, couldn’t care less</a:t>
            </a:r>
            <a:r>
              <a:rPr lang="en-US" dirty="0" smtClean="0"/>
              <a:t>.</a:t>
            </a:r>
          </a:p>
          <a:p>
            <a:r>
              <a:rPr lang="en-US" dirty="0" smtClean="0"/>
              <a:t> </a:t>
            </a:r>
            <a:r>
              <a:rPr lang="en-US" dirty="0"/>
              <a:t>If your model is sensitive to the scale of input features, feature scaling could help</a:t>
            </a:r>
            <a:r>
              <a:rPr lang="en-US" dirty="0" smtClean="0"/>
              <a:t>.</a:t>
            </a:r>
          </a:p>
          <a:p>
            <a:r>
              <a:rPr lang="en-US" dirty="0" smtClean="0"/>
              <a:t>As </a:t>
            </a:r>
            <a:r>
              <a:rPr lang="en-US" dirty="0"/>
              <a:t>the name suggests, feature scaling changes the scale of the feature. </a:t>
            </a:r>
            <a:endParaRPr lang="en-US" dirty="0" smtClean="0"/>
          </a:p>
        </p:txBody>
      </p:sp>
    </p:spTree>
    <p:extLst>
      <p:ext uri="{BB962C8B-B14F-4D97-AF65-F5344CB8AC3E}">
        <p14:creationId xmlns:p14="http://schemas.microsoft.com/office/powerpoint/2010/main" val="3596111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Min-Max </a:t>
            </a:r>
            <a:r>
              <a:rPr lang="en-US" b="1" dirty="0" smtClean="0"/>
              <a:t>Normalization</a:t>
            </a:r>
            <a:endParaRPr lang="en-US" dirty="0"/>
          </a:p>
        </p:txBody>
      </p:sp>
      <p:sp>
        <p:nvSpPr>
          <p:cNvPr id="3" name="Content Placeholder 2"/>
          <p:cNvSpPr>
            <a:spLocks noGrp="1"/>
          </p:cNvSpPr>
          <p:nvPr>
            <p:ph idx="1"/>
          </p:nvPr>
        </p:nvSpPr>
        <p:spPr/>
        <p:txBody>
          <a:bodyPr/>
          <a:lstStyle/>
          <a:p>
            <a:r>
              <a:rPr lang="en-US" dirty="0"/>
              <a:t>Min-max normalization is one of the most common ways to normalize data. </a:t>
            </a:r>
            <a:endParaRPr lang="en-US" dirty="0" smtClean="0"/>
          </a:p>
          <a:p>
            <a:r>
              <a:rPr lang="en-US" dirty="0" smtClean="0"/>
              <a:t>For </a:t>
            </a:r>
            <a:r>
              <a:rPr lang="en-US" dirty="0"/>
              <a:t>every feature, the minimum value of that feature gets transformed into a 0, the maximum value gets transformed into a 1</a:t>
            </a:r>
            <a:r>
              <a:rPr lang="en-US" dirty="0" smtClean="0"/>
              <a:t>,</a:t>
            </a:r>
          </a:p>
          <a:p>
            <a:r>
              <a:rPr lang="en-US" dirty="0" smtClean="0"/>
              <a:t>every </a:t>
            </a:r>
            <a:r>
              <a:rPr lang="en-US" dirty="0"/>
              <a:t>other value gets transformed into a decimal between 0 and 1.</a:t>
            </a:r>
          </a:p>
          <a:p>
            <a:r>
              <a:rPr lang="en-US" dirty="0"/>
              <a:t>For example, if the minimum value of a feature was 20, and the maximum value was 40, then 30 would be transformed to about 0.5 since it is halfway between 20 and 40. The formula is as follows:</a:t>
            </a:r>
          </a:p>
          <a:p>
            <a:endParaRPr lang="en-US" dirty="0"/>
          </a:p>
        </p:txBody>
      </p:sp>
      <p:pic>
        <p:nvPicPr>
          <p:cNvPr id="4" name="Picture 3"/>
          <p:cNvPicPr>
            <a:picLocks noChangeAspect="1"/>
          </p:cNvPicPr>
          <p:nvPr/>
        </p:nvPicPr>
        <p:blipFill>
          <a:blip r:embed="rId2"/>
          <a:stretch>
            <a:fillRect/>
          </a:stretch>
        </p:blipFill>
        <p:spPr>
          <a:xfrm>
            <a:off x="4561114" y="5414962"/>
            <a:ext cx="3035889" cy="1011963"/>
          </a:xfrm>
          <a:prstGeom prst="rect">
            <a:avLst/>
          </a:prstGeom>
        </p:spPr>
      </p:pic>
    </p:spTree>
    <p:extLst>
      <p:ext uri="{BB962C8B-B14F-4D97-AF65-F5344CB8AC3E}">
        <p14:creationId xmlns:p14="http://schemas.microsoft.com/office/powerpoint/2010/main" val="67217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Min-Max Normalization</a:t>
            </a:r>
            <a:endParaRPr lang="en-US" dirty="0"/>
          </a:p>
        </p:txBody>
      </p:sp>
      <p:pic>
        <p:nvPicPr>
          <p:cNvPr id="4" name="Picture 3"/>
          <p:cNvPicPr>
            <a:picLocks noChangeAspect="1"/>
          </p:cNvPicPr>
          <p:nvPr/>
        </p:nvPicPr>
        <p:blipFill>
          <a:blip r:embed="rId2"/>
          <a:stretch>
            <a:fillRect/>
          </a:stretch>
        </p:blipFill>
        <p:spPr>
          <a:xfrm>
            <a:off x="2216739" y="1820771"/>
            <a:ext cx="7000875" cy="4810125"/>
          </a:xfrm>
          <a:prstGeom prst="rect">
            <a:avLst/>
          </a:prstGeom>
        </p:spPr>
      </p:pic>
    </p:spTree>
    <p:extLst>
      <p:ext uri="{BB962C8B-B14F-4D97-AF65-F5344CB8AC3E}">
        <p14:creationId xmlns:p14="http://schemas.microsoft.com/office/powerpoint/2010/main" val="34031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For example, for a dataset, we could guesstimate the min and max observable values as 30 and -10. We can then normalize any value, like 18.8, as follows:</a:t>
            </a:r>
          </a:p>
          <a:p>
            <a:r>
              <a:rPr lang="en-US" dirty="0"/>
              <a:t>y = (x – min) / (max – min)</a:t>
            </a:r>
          </a:p>
          <a:p>
            <a:r>
              <a:rPr lang="en-US" dirty="0"/>
              <a:t>y = (18.8 – (-10)) / (30 – (-10))</a:t>
            </a:r>
          </a:p>
          <a:p>
            <a:r>
              <a:rPr lang="en-US" dirty="0"/>
              <a:t>y = 28.8 / 40</a:t>
            </a:r>
          </a:p>
          <a:p>
            <a:r>
              <a:rPr lang="en-US" dirty="0"/>
              <a:t>y = 0.72</a:t>
            </a:r>
          </a:p>
          <a:p>
            <a:endParaRPr lang="en-US" dirty="0"/>
          </a:p>
        </p:txBody>
      </p:sp>
    </p:spTree>
    <p:extLst>
      <p:ext uri="{BB962C8B-B14F-4D97-AF65-F5344CB8AC3E}">
        <p14:creationId xmlns:p14="http://schemas.microsoft.com/office/powerpoint/2010/main" val="3365696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 (Variance Scaling)</a:t>
            </a:r>
          </a:p>
        </p:txBody>
      </p:sp>
      <p:sp>
        <p:nvSpPr>
          <p:cNvPr id="3" name="Content Placeholder 2"/>
          <p:cNvSpPr>
            <a:spLocks noGrp="1"/>
          </p:cNvSpPr>
          <p:nvPr>
            <p:ph idx="1"/>
          </p:nvPr>
        </p:nvSpPr>
        <p:spPr/>
        <p:txBody>
          <a:bodyPr/>
          <a:lstStyle/>
          <a:p>
            <a:r>
              <a:rPr lang="en-US" dirty="0"/>
              <a:t>Standardization is another scaling method where the values are centered around the mean with a unit standard deviation</a:t>
            </a:r>
            <a:r>
              <a:rPr lang="en-US" dirty="0" smtClean="0"/>
              <a:t>.</a:t>
            </a:r>
          </a:p>
          <a:p>
            <a:r>
              <a:rPr lang="en-US" dirty="0" smtClean="0"/>
              <a:t> </a:t>
            </a:r>
            <a:r>
              <a:rPr lang="en-US" dirty="0"/>
              <a:t>This means that the mean of the attribute becomes zero, and the resultant distribution has a unit standard deviation.</a:t>
            </a:r>
            <a:endParaRPr lang="en-US" dirty="0"/>
          </a:p>
        </p:txBody>
      </p:sp>
      <p:pic>
        <p:nvPicPr>
          <p:cNvPr id="4" name="Picture 3"/>
          <p:cNvPicPr>
            <a:picLocks noChangeAspect="1"/>
          </p:cNvPicPr>
          <p:nvPr/>
        </p:nvPicPr>
        <p:blipFill>
          <a:blip r:embed="rId2"/>
          <a:stretch>
            <a:fillRect/>
          </a:stretch>
        </p:blipFill>
        <p:spPr>
          <a:xfrm>
            <a:off x="3501213" y="4040481"/>
            <a:ext cx="4505637" cy="1524295"/>
          </a:xfrm>
          <a:prstGeom prst="rect">
            <a:avLst/>
          </a:prstGeom>
        </p:spPr>
      </p:pic>
    </p:spTree>
    <p:extLst>
      <p:ext uri="{BB962C8B-B14F-4D97-AF65-F5344CB8AC3E}">
        <p14:creationId xmlns:p14="http://schemas.microsoft.com/office/powerpoint/2010/main" val="741531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a:t>
            </a:r>
          </a:p>
        </p:txBody>
      </p:sp>
      <p:sp>
        <p:nvSpPr>
          <p:cNvPr id="3" name="Content Placeholder 2"/>
          <p:cNvSpPr>
            <a:spLocks noGrp="1"/>
          </p:cNvSpPr>
          <p:nvPr>
            <p:ph idx="1"/>
          </p:nvPr>
        </p:nvSpPr>
        <p:spPr/>
        <p:txBody>
          <a:bodyPr/>
          <a:lstStyle/>
          <a:p>
            <a:r>
              <a:rPr lang="en-US" dirty="0"/>
              <a:t>Standardization assumes that your observations fit a </a:t>
            </a:r>
            <a:r>
              <a:rPr lang="en-US" dirty="0">
                <a:hlinkClick r:id="rId2"/>
              </a:rPr>
              <a:t>Gaussian distribution</a:t>
            </a:r>
            <a:r>
              <a:rPr lang="en-US" dirty="0"/>
              <a:t> (bell curve) with a well-behaved mean and standard deviation. </a:t>
            </a:r>
            <a:endParaRPr lang="en-US" dirty="0" smtClean="0"/>
          </a:p>
          <a:p>
            <a:r>
              <a:rPr lang="en-US" dirty="0" smtClean="0"/>
              <a:t>You </a:t>
            </a:r>
            <a:r>
              <a:rPr lang="en-US" dirty="0"/>
              <a:t>can still standardize your data if this expectation is not met, but you </a:t>
            </a:r>
            <a:r>
              <a:rPr lang="en-US" dirty="0" smtClean="0"/>
              <a:t>m</a:t>
            </a:r>
          </a:p>
          <a:p>
            <a:r>
              <a:rPr lang="en-US" dirty="0"/>
              <a:t>Standardization requires that you know or are able to accurately estimate the mean and standard deviation of observable values</a:t>
            </a:r>
            <a:r>
              <a:rPr lang="en-US" dirty="0" smtClean="0"/>
              <a:t>.</a:t>
            </a:r>
          </a:p>
          <a:p>
            <a:r>
              <a:rPr lang="en-US" dirty="0" smtClean="0"/>
              <a:t> </a:t>
            </a:r>
            <a:r>
              <a:rPr lang="en-US" dirty="0"/>
              <a:t>You may be able to estimate these values from your training data, not the entire dataset. </a:t>
            </a:r>
            <a:r>
              <a:rPr lang="en-US" dirty="0" smtClean="0"/>
              <a:t>ay </a:t>
            </a:r>
            <a:r>
              <a:rPr lang="en-US" dirty="0"/>
              <a:t>not get reliable results.</a:t>
            </a:r>
            <a:endParaRPr lang="en-US" dirty="0"/>
          </a:p>
        </p:txBody>
      </p:sp>
    </p:spTree>
    <p:extLst>
      <p:ext uri="{BB962C8B-B14F-4D97-AF65-F5344CB8AC3E}">
        <p14:creationId xmlns:p14="http://schemas.microsoft.com/office/powerpoint/2010/main" val="28302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We can guesstimate a mean of 10.0 and a standard deviation of about 5.0. Using these values, we can standardize the first value of 20.7 as follows:</a:t>
            </a:r>
          </a:p>
          <a:p>
            <a:r>
              <a:rPr lang="en-US" dirty="0"/>
              <a:t>y = (x – mean) / </a:t>
            </a:r>
            <a:r>
              <a:rPr lang="en-US" dirty="0" err="1"/>
              <a:t>standard_deviation</a:t>
            </a:r>
            <a:endParaRPr lang="en-US" dirty="0"/>
          </a:p>
          <a:p>
            <a:r>
              <a:rPr lang="en-US" dirty="0"/>
              <a:t>y = (20.7 – 10) / 5</a:t>
            </a:r>
          </a:p>
          <a:p>
            <a:r>
              <a:rPr lang="en-US" dirty="0"/>
              <a:t>y = (10.7) / 5</a:t>
            </a:r>
          </a:p>
          <a:p>
            <a:r>
              <a:rPr lang="en-US" dirty="0"/>
              <a:t>y = 2.14</a:t>
            </a:r>
          </a:p>
          <a:p>
            <a:endParaRPr lang="en-US" dirty="0"/>
          </a:p>
        </p:txBody>
      </p:sp>
    </p:spTree>
    <p:extLst>
      <p:ext uri="{BB962C8B-B14F-4D97-AF65-F5344CB8AC3E}">
        <p14:creationId xmlns:p14="http://schemas.microsoft.com/office/powerpoint/2010/main" val="236965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5" name="Rectangle 3"/>
          <p:cNvSpPr>
            <a:spLocks noGrp="1" noChangeArrowheads="1"/>
          </p:cNvSpPr>
          <p:nvPr>
            <p:ph idx="1"/>
          </p:nvPr>
        </p:nvSpPr>
        <p:spPr bwMode="auto">
          <a:xfrm>
            <a:off x="838200" y="1866691"/>
            <a:ext cx="577722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6699"/>
                </a:solidFill>
                <a:effectLst/>
                <a:latin typeface="Consolas" panose="020B0609020204030204" pitchFamily="49" charset="0"/>
              </a:rPr>
              <a:t>import</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rPr>
              <a:t>pandas as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pd</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rPr>
              <a:t>df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1" i="0" u="none" strike="noStrike" cap="none" normalizeH="0" baseline="0" dirty="0" smtClean="0">
                <a:ln>
                  <a:noFill/>
                </a:ln>
                <a:solidFill>
                  <a:srgbClr val="006699"/>
                </a:solidFill>
                <a:effectLst/>
                <a:latin typeface="Consolas" panose="020B0609020204030204" pitchFamily="49" charset="0"/>
              </a:rPr>
              <a:t>=</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pd.read_csv</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smtClean="0">
                <a:ln>
                  <a:noFill/>
                </a:ln>
                <a:solidFill>
                  <a:srgbClr val="0000FF"/>
                </a:solidFill>
                <a:effectLst/>
                <a:latin typeface="Consolas" panose="020B0609020204030204" pitchFamily="49" charset="0"/>
              </a:rPr>
              <a:t>'SampleFile.csv'</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1493"/>
                </a:solidFill>
                <a:effectLst/>
                <a:latin typeface="Consolas" panose="020B0609020204030204" pitchFamily="49" charset="0"/>
              </a:rPr>
              <a:t>print</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rPr>
              <a:t>df.head</a:t>
            </a: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pic>
        <p:nvPicPr>
          <p:cNvPr id="6" name="Picture 5"/>
          <p:cNvPicPr>
            <a:picLocks noChangeAspect="1"/>
          </p:cNvPicPr>
          <p:nvPr/>
        </p:nvPicPr>
        <p:blipFill>
          <a:blip r:embed="rId2"/>
          <a:stretch>
            <a:fillRect/>
          </a:stretch>
        </p:blipFill>
        <p:spPr>
          <a:xfrm>
            <a:off x="4115345" y="3150689"/>
            <a:ext cx="4715146" cy="3348437"/>
          </a:xfrm>
          <a:prstGeom prst="rect">
            <a:avLst/>
          </a:prstGeom>
        </p:spPr>
      </p:pic>
    </p:spTree>
    <p:extLst>
      <p:ext uri="{BB962C8B-B14F-4D97-AF65-F5344CB8AC3E}">
        <p14:creationId xmlns:p14="http://schemas.microsoft.com/office/powerpoint/2010/main" val="1045658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Creation</a:t>
            </a:r>
          </a:p>
          <a:p>
            <a:r>
              <a:rPr lang="en-US" dirty="0" smtClean="0"/>
              <a:t>Transformation</a:t>
            </a:r>
          </a:p>
          <a:p>
            <a:r>
              <a:rPr lang="en-US" dirty="0" smtClean="0"/>
              <a:t>Extraction</a:t>
            </a:r>
          </a:p>
          <a:p>
            <a:r>
              <a:rPr lang="en-US" dirty="0" smtClean="0"/>
              <a:t>Selection</a:t>
            </a:r>
            <a:endParaRPr lang="en-US" dirty="0"/>
          </a:p>
        </p:txBody>
      </p:sp>
    </p:spTree>
    <p:extLst>
      <p:ext uri="{BB962C8B-B14F-4D97-AF65-F5344CB8AC3E}">
        <p14:creationId xmlns:p14="http://schemas.microsoft.com/office/powerpoint/2010/main" val="404340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Min-Max</a:t>
            </a:r>
            <a:endParaRPr lang="en-US" dirty="0"/>
          </a:p>
        </p:txBody>
      </p:sp>
      <p:pic>
        <p:nvPicPr>
          <p:cNvPr id="5" name="Picture 4"/>
          <p:cNvPicPr>
            <a:picLocks noChangeAspect="1"/>
          </p:cNvPicPr>
          <p:nvPr/>
        </p:nvPicPr>
        <p:blipFill>
          <a:blip r:embed="rId2"/>
          <a:stretch>
            <a:fillRect/>
          </a:stretch>
        </p:blipFill>
        <p:spPr>
          <a:xfrm>
            <a:off x="1274173" y="1839277"/>
            <a:ext cx="5296444" cy="2327774"/>
          </a:xfrm>
          <a:prstGeom prst="rect">
            <a:avLst/>
          </a:prstGeom>
        </p:spPr>
      </p:pic>
      <p:pic>
        <p:nvPicPr>
          <p:cNvPr id="6" name="Picture 5"/>
          <p:cNvPicPr>
            <a:picLocks noChangeAspect="1"/>
          </p:cNvPicPr>
          <p:nvPr/>
        </p:nvPicPr>
        <p:blipFill>
          <a:blip r:embed="rId3"/>
          <a:stretch>
            <a:fillRect/>
          </a:stretch>
        </p:blipFill>
        <p:spPr>
          <a:xfrm>
            <a:off x="6973252" y="1949359"/>
            <a:ext cx="3986485" cy="4007304"/>
          </a:xfrm>
          <a:prstGeom prst="rect">
            <a:avLst/>
          </a:prstGeom>
        </p:spPr>
      </p:pic>
    </p:spTree>
    <p:extLst>
      <p:ext uri="{BB962C8B-B14F-4D97-AF65-F5344CB8AC3E}">
        <p14:creationId xmlns:p14="http://schemas.microsoft.com/office/powerpoint/2010/main" val="236446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a:t>
            </a:r>
          </a:p>
        </p:txBody>
      </p:sp>
      <p:pic>
        <p:nvPicPr>
          <p:cNvPr id="4" name="Picture 3"/>
          <p:cNvPicPr>
            <a:picLocks noChangeAspect="1"/>
          </p:cNvPicPr>
          <p:nvPr/>
        </p:nvPicPr>
        <p:blipFill>
          <a:blip r:embed="rId2"/>
          <a:stretch>
            <a:fillRect/>
          </a:stretch>
        </p:blipFill>
        <p:spPr>
          <a:xfrm>
            <a:off x="1084217" y="1802674"/>
            <a:ext cx="7126333" cy="2435951"/>
          </a:xfrm>
          <a:prstGeom prst="rect">
            <a:avLst/>
          </a:prstGeom>
        </p:spPr>
      </p:pic>
      <p:pic>
        <p:nvPicPr>
          <p:cNvPr id="5" name="Picture 4"/>
          <p:cNvPicPr>
            <a:picLocks noChangeAspect="1"/>
          </p:cNvPicPr>
          <p:nvPr/>
        </p:nvPicPr>
        <p:blipFill>
          <a:blip r:embed="rId3"/>
          <a:stretch>
            <a:fillRect/>
          </a:stretch>
        </p:blipFill>
        <p:spPr>
          <a:xfrm>
            <a:off x="7916091" y="1907720"/>
            <a:ext cx="3944983" cy="4218759"/>
          </a:xfrm>
          <a:prstGeom prst="rect">
            <a:avLst/>
          </a:prstGeom>
        </p:spPr>
      </p:pic>
    </p:spTree>
    <p:extLst>
      <p:ext uri="{BB962C8B-B14F-4D97-AF65-F5344CB8AC3E}">
        <p14:creationId xmlns:p14="http://schemas.microsoft.com/office/powerpoint/2010/main" val="400872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fontScale="85000" lnSpcReduction="10000"/>
          </a:bodyPr>
          <a:lstStyle/>
          <a:p>
            <a:r>
              <a:rPr lang="en-US" dirty="0"/>
              <a:t>Feature Creation: </a:t>
            </a:r>
            <a:endParaRPr lang="en-US" dirty="0" smtClean="0"/>
          </a:p>
          <a:p>
            <a:pPr lvl="1"/>
            <a:r>
              <a:rPr lang="en-US" dirty="0" smtClean="0"/>
              <a:t>Creating </a:t>
            </a:r>
            <a:r>
              <a:rPr lang="en-US" dirty="0"/>
              <a:t>features involves identifying the variables that will be most useful in the predictive model. </a:t>
            </a:r>
            <a:endParaRPr lang="en-US" dirty="0" smtClean="0"/>
          </a:p>
          <a:p>
            <a:pPr lvl="1"/>
            <a:r>
              <a:rPr lang="en-US" dirty="0" smtClean="0"/>
              <a:t>This </a:t>
            </a:r>
            <a:r>
              <a:rPr lang="en-US" dirty="0"/>
              <a:t>is a subjective process that requires human intervention and creativity</a:t>
            </a:r>
            <a:r>
              <a:rPr lang="en-US" dirty="0" smtClean="0"/>
              <a:t>.</a:t>
            </a:r>
          </a:p>
          <a:p>
            <a:pPr lvl="1"/>
            <a:r>
              <a:rPr lang="en-US" dirty="0" smtClean="0"/>
              <a:t>Existing </a:t>
            </a:r>
            <a:r>
              <a:rPr lang="en-US" dirty="0"/>
              <a:t>features are mixed via addition, subtraction, multiplication, and ratio to create new derived features that have greater predictive power.  </a:t>
            </a:r>
          </a:p>
          <a:p>
            <a:r>
              <a:rPr lang="en-US" dirty="0"/>
              <a:t>Transformations: </a:t>
            </a:r>
            <a:endParaRPr lang="en-US" dirty="0" smtClean="0"/>
          </a:p>
          <a:p>
            <a:pPr lvl="1"/>
            <a:r>
              <a:rPr lang="en-US" dirty="0" smtClean="0"/>
              <a:t>Transformation </a:t>
            </a:r>
            <a:r>
              <a:rPr lang="en-US" dirty="0"/>
              <a:t>involves manipulating the predictor variables to improve model </a:t>
            </a:r>
            <a:r>
              <a:rPr lang="en-US" dirty="0" smtClean="0"/>
              <a:t>performance;</a:t>
            </a:r>
          </a:p>
          <a:p>
            <a:pPr lvl="1"/>
            <a:r>
              <a:rPr lang="en-US" dirty="0" smtClean="0"/>
              <a:t>ensuring </a:t>
            </a:r>
            <a:r>
              <a:rPr lang="en-US" dirty="0"/>
              <a:t>the model is flexible in the variety of data it can </a:t>
            </a:r>
            <a:r>
              <a:rPr lang="en-US" dirty="0" smtClean="0"/>
              <a:t>ingest </a:t>
            </a:r>
          </a:p>
          <a:p>
            <a:pPr lvl="1"/>
            <a:r>
              <a:rPr lang="en-US" dirty="0" smtClean="0"/>
              <a:t>ensuring </a:t>
            </a:r>
            <a:r>
              <a:rPr lang="en-US" dirty="0"/>
              <a:t>variables are on the same </a:t>
            </a:r>
            <a:r>
              <a:rPr lang="en-US" dirty="0" smtClean="0"/>
              <a:t>scale</a:t>
            </a:r>
          </a:p>
          <a:p>
            <a:pPr lvl="1"/>
            <a:r>
              <a:rPr lang="en-US" dirty="0" smtClean="0"/>
              <a:t>making </a:t>
            </a:r>
            <a:r>
              <a:rPr lang="en-US" dirty="0"/>
              <a:t>the model easier to </a:t>
            </a:r>
            <a:r>
              <a:rPr lang="en-US" dirty="0" smtClean="0"/>
              <a:t>understand</a:t>
            </a:r>
          </a:p>
          <a:p>
            <a:pPr lvl="1"/>
            <a:r>
              <a:rPr lang="en-US" dirty="0" smtClean="0"/>
              <a:t>improving accuracy</a:t>
            </a:r>
          </a:p>
          <a:p>
            <a:pPr lvl="1"/>
            <a:r>
              <a:rPr lang="en-US" dirty="0" smtClean="0"/>
              <a:t>and </a:t>
            </a:r>
            <a:r>
              <a:rPr lang="en-US" dirty="0"/>
              <a:t>avoiding computational errors by ensuring all features are within an acceptable range for the model. </a:t>
            </a:r>
          </a:p>
        </p:txBody>
      </p:sp>
    </p:spTree>
    <p:extLst>
      <p:ext uri="{BB962C8B-B14F-4D97-AF65-F5344CB8AC3E}">
        <p14:creationId xmlns:p14="http://schemas.microsoft.com/office/powerpoint/2010/main" val="264563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a:bodyPr>
          <a:lstStyle/>
          <a:p>
            <a:r>
              <a:rPr lang="en-US" dirty="0" smtClean="0"/>
              <a:t>Feature Extraction: </a:t>
            </a:r>
          </a:p>
          <a:p>
            <a:pPr lvl="1"/>
            <a:r>
              <a:rPr lang="en-US" dirty="0" smtClean="0"/>
              <a:t>is the automatic creation of new variables by extracting them from raw data. </a:t>
            </a:r>
          </a:p>
          <a:p>
            <a:pPr lvl="1"/>
            <a:r>
              <a:rPr lang="en-US" dirty="0" smtClean="0"/>
              <a:t>The purpose of this step is to automatically reduce the volume of data into a more manageable set for modeling.</a:t>
            </a:r>
          </a:p>
          <a:p>
            <a:pPr lvl="1"/>
            <a:r>
              <a:rPr lang="en-US" dirty="0" smtClean="0"/>
              <a:t>Some feature extraction methods include cluster analysis, text analytics, edge detection algorithms, and principal components analysis.</a:t>
            </a:r>
          </a:p>
          <a:p>
            <a:r>
              <a:rPr lang="en-US" dirty="0" smtClean="0"/>
              <a:t>Feature Selection: </a:t>
            </a:r>
          </a:p>
          <a:p>
            <a:pPr lvl="1"/>
            <a:r>
              <a:rPr lang="en-US" dirty="0" smtClean="0"/>
              <a:t>algorithms essentially analyze, judge, and rank various features to determine which features are irrelevant and should be removed</a:t>
            </a:r>
          </a:p>
          <a:p>
            <a:pPr lvl="1"/>
            <a:r>
              <a:rPr lang="en-US" dirty="0" smtClean="0"/>
              <a:t>which features are redundant and should be removed</a:t>
            </a:r>
          </a:p>
          <a:p>
            <a:pPr lvl="1"/>
            <a:r>
              <a:rPr lang="en-US" dirty="0" smtClean="0"/>
              <a:t>which features are most useful for the model and should be prioritized.</a:t>
            </a:r>
          </a:p>
          <a:p>
            <a:endParaRPr lang="en-US" dirty="0" smtClean="0"/>
          </a:p>
          <a:p>
            <a:endParaRPr lang="en-US" dirty="0"/>
          </a:p>
        </p:txBody>
      </p:sp>
    </p:spTree>
    <p:extLst>
      <p:ext uri="{BB962C8B-B14F-4D97-AF65-F5344CB8AC3E}">
        <p14:creationId xmlns:p14="http://schemas.microsoft.com/office/powerpoint/2010/main" val="332434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Tricks with Simple Numbers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3448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Scalars, Vectors, and Spaces</a:t>
            </a:r>
            <a:endParaRPr lang="en-US" dirty="0"/>
          </a:p>
        </p:txBody>
      </p:sp>
      <p:sp>
        <p:nvSpPr>
          <p:cNvPr id="3" name="Content Placeholder 2"/>
          <p:cNvSpPr>
            <a:spLocks noGrp="1"/>
          </p:cNvSpPr>
          <p:nvPr>
            <p:ph idx="1"/>
          </p:nvPr>
        </p:nvSpPr>
        <p:spPr/>
        <p:txBody>
          <a:bodyPr/>
          <a:lstStyle/>
          <a:p>
            <a:r>
              <a:rPr lang="en-US" dirty="0" smtClean="0"/>
              <a:t>A single numeric feature is also known as a scalar.</a:t>
            </a:r>
          </a:p>
          <a:p>
            <a:r>
              <a:rPr lang="en-US" dirty="0" smtClean="0"/>
              <a:t> An ordered list of scalars is known as a vector.</a:t>
            </a:r>
          </a:p>
          <a:p>
            <a:r>
              <a:rPr lang="en-US" dirty="0" smtClean="0"/>
              <a:t> Vectors sit within a vector space. </a:t>
            </a:r>
          </a:p>
          <a:p>
            <a:r>
              <a:rPr lang="en-US" dirty="0" smtClean="0"/>
              <a:t>In the vast majority of machine learning applications, the input to a model is usually represented as a numeric vector</a:t>
            </a:r>
          </a:p>
          <a:p>
            <a:r>
              <a:rPr lang="en-US" dirty="0" smtClean="0"/>
              <a:t>A vector can be visualized as a point in space. </a:t>
            </a:r>
          </a:p>
          <a:p>
            <a:r>
              <a:rPr lang="en-US" dirty="0" smtClean="0"/>
              <a:t>For instance, suppose we have a two-dimensional vector v = [1, –1].</a:t>
            </a:r>
            <a:endParaRPr lang="en-US" dirty="0"/>
          </a:p>
        </p:txBody>
      </p:sp>
    </p:spTree>
    <p:extLst>
      <p:ext uri="{BB962C8B-B14F-4D97-AF65-F5344CB8AC3E}">
        <p14:creationId xmlns:p14="http://schemas.microsoft.com/office/powerpoint/2010/main" val="341517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endParaRPr lang="en-US" dirty="0"/>
          </a:p>
        </p:txBody>
      </p:sp>
      <p:pic>
        <p:nvPicPr>
          <p:cNvPr id="4" name="Picture 3"/>
          <p:cNvPicPr>
            <a:picLocks noChangeAspect="1"/>
          </p:cNvPicPr>
          <p:nvPr/>
        </p:nvPicPr>
        <p:blipFill>
          <a:blip r:embed="rId2"/>
          <a:stretch>
            <a:fillRect/>
          </a:stretch>
        </p:blipFill>
        <p:spPr>
          <a:xfrm>
            <a:off x="1201784" y="1752599"/>
            <a:ext cx="8608422" cy="4857207"/>
          </a:xfrm>
          <a:prstGeom prst="rect">
            <a:avLst/>
          </a:prstGeom>
        </p:spPr>
      </p:pic>
    </p:spTree>
    <p:extLst>
      <p:ext uri="{BB962C8B-B14F-4D97-AF65-F5344CB8AC3E}">
        <p14:creationId xmlns:p14="http://schemas.microsoft.com/office/powerpoint/2010/main" val="309705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 or Binning</a:t>
            </a:r>
            <a:endParaRPr lang="en-US" dirty="0"/>
          </a:p>
        </p:txBody>
      </p:sp>
      <p:sp>
        <p:nvSpPr>
          <p:cNvPr id="3" name="Content Placeholder 2"/>
          <p:cNvSpPr>
            <a:spLocks noGrp="1"/>
          </p:cNvSpPr>
          <p:nvPr>
            <p:ph idx="1"/>
          </p:nvPr>
        </p:nvSpPr>
        <p:spPr/>
        <p:txBody>
          <a:bodyPr/>
          <a:lstStyle/>
          <a:p>
            <a:r>
              <a:rPr lang="en-US" dirty="0"/>
              <a:t>Data binning, also called discrete binning or </a:t>
            </a:r>
            <a:r>
              <a:rPr lang="en-US" dirty="0" smtClean="0"/>
              <a:t>bucketing</a:t>
            </a:r>
          </a:p>
          <a:p>
            <a:r>
              <a:rPr lang="en-US" dirty="0" smtClean="0"/>
              <a:t>is </a:t>
            </a:r>
            <a:r>
              <a:rPr lang="en-US" dirty="0"/>
              <a:t>a data pre-processing technique used to reduce the effects of minor observation errors. </a:t>
            </a:r>
            <a:endParaRPr lang="en-US" dirty="0" smtClean="0"/>
          </a:p>
          <a:p>
            <a:r>
              <a:rPr lang="en-US" dirty="0" smtClean="0"/>
              <a:t>It </a:t>
            </a:r>
            <a:r>
              <a:rPr lang="en-US" dirty="0"/>
              <a:t>is a form of </a:t>
            </a:r>
            <a:r>
              <a:rPr lang="en-US" dirty="0" smtClean="0"/>
              <a:t>quantization: </a:t>
            </a:r>
            <a:r>
              <a:rPr lang="en-US" dirty="0"/>
              <a:t>The original data values are divided into small intervals known as </a:t>
            </a:r>
            <a:r>
              <a:rPr lang="en-US" dirty="0" smtClean="0"/>
              <a:t>bins</a:t>
            </a:r>
          </a:p>
          <a:p>
            <a:r>
              <a:rPr lang="en-US" dirty="0" smtClean="0"/>
              <a:t>then </a:t>
            </a:r>
            <a:r>
              <a:rPr lang="en-US" dirty="0"/>
              <a:t>they are replaced by a general value calculated for that bin. </a:t>
            </a:r>
            <a:endParaRPr lang="en-US" dirty="0" smtClean="0"/>
          </a:p>
        </p:txBody>
      </p:sp>
    </p:spTree>
    <p:extLst>
      <p:ext uri="{BB962C8B-B14F-4D97-AF65-F5344CB8AC3E}">
        <p14:creationId xmlns:p14="http://schemas.microsoft.com/office/powerpoint/2010/main" val="328353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889</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Feature engineering</vt:lpstr>
      <vt:lpstr>Feature engineering</vt:lpstr>
      <vt:lpstr>Steps</vt:lpstr>
      <vt:lpstr>Steps</vt:lpstr>
      <vt:lpstr>Steps</vt:lpstr>
      <vt:lpstr>Tricks with Simple Numbers</vt:lpstr>
      <vt:lpstr>Scalars, Vectors, and Spaces</vt:lpstr>
      <vt:lpstr>Vectors</vt:lpstr>
      <vt:lpstr>Quantization or Binning</vt:lpstr>
      <vt:lpstr>Statistical data binning</vt:lpstr>
      <vt:lpstr>Supervised binning</vt:lpstr>
      <vt:lpstr>Fixed-Width Binning</vt:lpstr>
      <vt:lpstr>Adaptive Binning</vt:lpstr>
      <vt:lpstr>Adaptive Binning</vt:lpstr>
      <vt:lpstr>Fixed-width binning (Python)</vt:lpstr>
      <vt:lpstr>Yelp dataset</vt:lpstr>
      <vt:lpstr>Visualization Yelp dataset</vt:lpstr>
      <vt:lpstr>Visualization Yelp dataset</vt:lpstr>
      <vt:lpstr>Quantile binning</vt:lpstr>
      <vt:lpstr>Log Transformation Visualizing the distribution of review counts before and after log transform </vt:lpstr>
      <vt:lpstr>Log Transformation Visualizing the distribution of review counts before and after log transform </vt:lpstr>
      <vt:lpstr>Feature Scaling or Normalization </vt:lpstr>
      <vt:lpstr>Min-Max Normalization</vt:lpstr>
      <vt:lpstr>Min-Max Normalization</vt:lpstr>
      <vt:lpstr>Example</vt:lpstr>
      <vt:lpstr>Standardization (Variance Scaling)</vt:lpstr>
      <vt:lpstr>Standardization</vt:lpstr>
      <vt:lpstr>Example</vt:lpstr>
      <vt:lpstr>Data</vt:lpstr>
      <vt:lpstr>Min-Max</vt:lpstr>
      <vt:lpstr>Standardization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Hafeez Khan</dc:creator>
  <cp:lastModifiedBy>Dr Abdul Hafeez Khan</cp:lastModifiedBy>
  <cp:revision>28</cp:revision>
  <dcterms:created xsi:type="dcterms:W3CDTF">2023-05-29T05:49:49Z</dcterms:created>
  <dcterms:modified xsi:type="dcterms:W3CDTF">2023-05-29T10:39:11Z</dcterms:modified>
</cp:coreProperties>
</file>