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4A0FF-48EB-41F6-BB5F-1C4FCC5C229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62630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4A0FF-48EB-41F6-BB5F-1C4FCC5C229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424059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4A0FF-48EB-41F6-BB5F-1C4FCC5C229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31827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4A0FF-48EB-41F6-BB5F-1C4FCC5C229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235602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64A0FF-48EB-41F6-BB5F-1C4FCC5C229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134264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4A0FF-48EB-41F6-BB5F-1C4FCC5C229F}"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127507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4A0FF-48EB-41F6-BB5F-1C4FCC5C229F}"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278682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4A0FF-48EB-41F6-BB5F-1C4FCC5C229F}"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363486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4A0FF-48EB-41F6-BB5F-1C4FCC5C229F}"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239126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64A0FF-48EB-41F6-BB5F-1C4FCC5C229F}"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251115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64A0FF-48EB-41F6-BB5F-1C4FCC5C229F}"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AEAFF-A7F4-4931-AE8C-336A0B1EA4A4}" type="slidenum">
              <a:rPr lang="en-US" smtClean="0"/>
              <a:t>‹#›</a:t>
            </a:fld>
            <a:endParaRPr lang="en-US"/>
          </a:p>
        </p:txBody>
      </p:sp>
    </p:spTree>
    <p:extLst>
      <p:ext uri="{BB962C8B-B14F-4D97-AF65-F5344CB8AC3E}">
        <p14:creationId xmlns:p14="http://schemas.microsoft.com/office/powerpoint/2010/main" val="304471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4A0FF-48EB-41F6-BB5F-1C4FCC5C229F}"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AEAFF-A7F4-4931-AE8C-336A0B1EA4A4}" type="slidenum">
              <a:rPr lang="en-US" smtClean="0"/>
              <a:t>‹#›</a:t>
            </a:fld>
            <a:endParaRPr lang="en-US"/>
          </a:p>
        </p:txBody>
      </p:sp>
    </p:spTree>
    <p:extLst>
      <p:ext uri="{BB962C8B-B14F-4D97-AF65-F5344CB8AC3E}">
        <p14:creationId xmlns:p14="http://schemas.microsoft.com/office/powerpoint/2010/main" val="286772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Data: Flattening, Filtering, and Chunking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064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Bag-of-Words</a:t>
            </a:r>
            <a:endParaRPr lang="en-US" dirty="0"/>
          </a:p>
        </p:txBody>
      </p:sp>
      <p:sp>
        <p:nvSpPr>
          <p:cNvPr id="3" name="Content Placeholder 2"/>
          <p:cNvSpPr>
            <a:spLocks noGrp="1"/>
          </p:cNvSpPr>
          <p:nvPr>
            <p:ph idx="1"/>
          </p:nvPr>
        </p:nvSpPr>
        <p:spPr/>
        <p:txBody>
          <a:bodyPr>
            <a:normAutofit/>
          </a:bodyPr>
          <a:lstStyle/>
          <a:p>
            <a:r>
              <a:rPr lang="en-US" dirty="0" smtClean="0"/>
              <a:t>Bag-of-words is not perfect.</a:t>
            </a:r>
          </a:p>
          <a:p>
            <a:r>
              <a:rPr lang="en-US" dirty="0" smtClean="0"/>
              <a:t>Breaking down a sentence into single words can destroy the semantic meaning. </a:t>
            </a:r>
          </a:p>
          <a:p>
            <a:r>
              <a:rPr lang="en-US" dirty="0" smtClean="0"/>
              <a:t>For instance, “not bad” semantically means “decent” or even “good”. </a:t>
            </a:r>
          </a:p>
          <a:p>
            <a:r>
              <a:rPr lang="en-US" dirty="0" smtClean="0"/>
              <a:t>But “not” and “bad” constitute a floating negation plus a negative sentiment. </a:t>
            </a:r>
          </a:p>
        </p:txBody>
      </p:sp>
    </p:spTree>
    <p:extLst>
      <p:ext uri="{BB962C8B-B14F-4D97-AF65-F5344CB8AC3E}">
        <p14:creationId xmlns:p14="http://schemas.microsoft.com/office/powerpoint/2010/main" val="215814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Bag-of-n-Grams</a:t>
            </a:r>
            <a:endParaRPr lang="en-US" dirty="0"/>
          </a:p>
        </p:txBody>
      </p:sp>
      <p:sp>
        <p:nvSpPr>
          <p:cNvPr id="3" name="Content Placeholder 2"/>
          <p:cNvSpPr>
            <a:spLocks noGrp="1"/>
          </p:cNvSpPr>
          <p:nvPr>
            <p:ph idx="1"/>
          </p:nvPr>
        </p:nvSpPr>
        <p:spPr/>
        <p:txBody>
          <a:bodyPr/>
          <a:lstStyle/>
          <a:p>
            <a:r>
              <a:rPr lang="en-US" dirty="0" smtClean="0"/>
              <a:t>Bag-of-n-Grams, or bag-of-n-grams, is a natural extension of bag-of-words.</a:t>
            </a:r>
          </a:p>
          <a:p>
            <a:r>
              <a:rPr lang="en-US" dirty="0" smtClean="0"/>
              <a:t>An n-gram is a sequence of n tokens. </a:t>
            </a:r>
          </a:p>
          <a:p>
            <a:r>
              <a:rPr lang="en-US" dirty="0" smtClean="0"/>
              <a:t>A word is essentially a 1-gram, also known as a unigram.</a:t>
            </a:r>
          </a:p>
          <a:p>
            <a:r>
              <a:rPr lang="en-US" dirty="0" smtClean="0"/>
              <a:t>After tokenization, the counting mechanism can collate individual tokens into word counts, or count overlapping sequences as n-grams.</a:t>
            </a:r>
          </a:p>
          <a:p>
            <a:r>
              <a:rPr lang="en-US" dirty="0" smtClean="0"/>
              <a:t>For example, the sentence “Emma knocked on the door” generates the n-grams “Emma knocked,” “knocked on,” “on the,” and “the door.”</a:t>
            </a:r>
            <a:endParaRPr lang="en-US" dirty="0"/>
          </a:p>
        </p:txBody>
      </p:sp>
    </p:spTree>
    <p:extLst>
      <p:ext uri="{BB962C8B-B14F-4D97-AF65-F5344CB8AC3E}">
        <p14:creationId xmlns:p14="http://schemas.microsoft.com/office/powerpoint/2010/main" val="10137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Bag-of-n-Grams</a:t>
            </a:r>
            <a:endParaRPr lang="en-US" dirty="0"/>
          </a:p>
        </p:txBody>
      </p:sp>
      <p:sp>
        <p:nvSpPr>
          <p:cNvPr id="3" name="Content Placeholder 2"/>
          <p:cNvSpPr>
            <a:spLocks noGrp="1"/>
          </p:cNvSpPr>
          <p:nvPr>
            <p:ph idx="1"/>
          </p:nvPr>
        </p:nvSpPr>
        <p:spPr/>
        <p:txBody>
          <a:bodyPr>
            <a:normAutofit/>
          </a:bodyPr>
          <a:lstStyle/>
          <a:p>
            <a:r>
              <a:rPr lang="en-US" dirty="0" smtClean="0"/>
              <a:t>the bag-of-n-grams representation can be more informative. </a:t>
            </a:r>
          </a:p>
          <a:p>
            <a:r>
              <a:rPr lang="en-US" dirty="0" smtClean="0"/>
              <a:t>However, this comes at a cost. </a:t>
            </a:r>
          </a:p>
          <a:p>
            <a:r>
              <a:rPr lang="en-US" dirty="0" smtClean="0"/>
              <a:t>Theoretically, with k unique words, there could be k</a:t>
            </a:r>
            <a:r>
              <a:rPr lang="en-US" baseline="30000" dirty="0" smtClean="0"/>
              <a:t>2</a:t>
            </a:r>
            <a:r>
              <a:rPr lang="en-US" dirty="0" smtClean="0"/>
              <a:t> unique 2-grams (also called bigrams). </a:t>
            </a:r>
          </a:p>
          <a:p>
            <a:r>
              <a:rPr lang="en-US" dirty="0" smtClean="0"/>
              <a:t>In practice, there are not nearly so many, because not every word can follow every other word.</a:t>
            </a:r>
          </a:p>
          <a:p>
            <a:endParaRPr lang="en-US" dirty="0"/>
          </a:p>
        </p:txBody>
      </p:sp>
    </p:spTree>
    <p:extLst>
      <p:ext uri="{BB962C8B-B14F-4D97-AF65-F5344CB8AC3E}">
        <p14:creationId xmlns:p14="http://schemas.microsoft.com/office/powerpoint/2010/main" val="253931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Bag-of-n-Grams</a:t>
            </a:r>
            <a:endParaRPr lang="en-US" dirty="0"/>
          </a:p>
        </p:txBody>
      </p:sp>
      <p:sp>
        <p:nvSpPr>
          <p:cNvPr id="3" name="Content Placeholder 2"/>
          <p:cNvSpPr>
            <a:spLocks noGrp="1"/>
          </p:cNvSpPr>
          <p:nvPr>
            <p:ph idx="1"/>
          </p:nvPr>
        </p:nvSpPr>
        <p:spPr/>
        <p:txBody>
          <a:bodyPr/>
          <a:lstStyle/>
          <a:p>
            <a:r>
              <a:rPr lang="en-US" dirty="0" smtClean="0"/>
              <a:t>To illustrate how the number of n-grams grows with increasing n  </a:t>
            </a:r>
          </a:p>
          <a:p>
            <a:r>
              <a:rPr lang="en-US" dirty="0" smtClean="0"/>
              <a:t>let’s compute n-grams on the Yelp reviews dataset. </a:t>
            </a:r>
          </a:p>
          <a:p>
            <a:r>
              <a:rPr lang="en-US" dirty="0" smtClean="0"/>
              <a:t>In Example 3-1, we compute the n-grams of the first 10,000 reviews using Pandas and the Count </a:t>
            </a:r>
            <a:r>
              <a:rPr lang="en-US" dirty="0" err="1" smtClean="0"/>
              <a:t>Vectorizer</a:t>
            </a:r>
            <a:r>
              <a:rPr lang="en-US" dirty="0" smtClean="0"/>
              <a:t> trans former in </a:t>
            </a:r>
            <a:r>
              <a:rPr lang="en-US" dirty="0" err="1" smtClean="0"/>
              <a:t>scikit</a:t>
            </a:r>
            <a:r>
              <a:rPr lang="en-US" dirty="0" smtClean="0"/>
              <a:t>-learn.</a:t>
            </a:r>
            <a:endParaRPr lang="en-US" dirty="0"/>
          </a:p>
        </p:txBody>
      </p:sp>
    </p:spTree>
    <p:extLst>
      <p:ext uri="{BB962C8B-B14F-4D97-AF65-F5344CB8AC3E}">
        <p14:creationId xmlns:p14="http://schemas.microsoft.com/office/powerpoint/2010/main" val="216655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Bag-of-n-Grams</a:t>
            </a:r>
            <a:endParaRPr lang="en-US" dirty="0"/>
          </a:p>
        </p:txBody>
      </p:sp>
      <p:pic>
        <p:nvPicPr>
          <p:cNvPr id="4" name="Picture 3"/>
          <p:cNvPicPr>
            <a:picLocks noChangeAspect="1"/>
          </p:cNvPicPr>
          <p:nvPr/>
        </p:nvPicPr>
        <p:blipFill>
          <a:blip r:embed="rId2"/>
          <a:stretch>
            <a:fillRect/>
          </a:stretch>
        </p:blipFill>
        <p:spPr>
          <a:xfrm>
            <a:off x="838200" y="1796007"/>
            <a:ext cx="10199914" cy="4931364"/>
          </a:xfrm>
          <a:prstGeom prst="rect">
            <a:avLst/>
          </a:prstGeom>
        </p:spPr>
      </p:pic>
    </p:spTree>
    <p:extLst>
      <p:ext uri="{BB962C8B-B14F-4D97-AF65-F5344CB8AC3E}">
        <p14:creationId xmlns:p14="http://schemas.microsoft.com/office/powerpoint/2010/main" val="186935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Bag-of-n-Grams</a:t>
            </a:r>
            <a:endParaRPr lang="en-US" dirty="0"/>
          </a:p>
        </p:txBody>
      </p:sp>
      <p:pic>
        <p:nvPicPr>
          <p:cNvPr id="4" name="Picture 3"/>
          <p:cNvPicPr>
            <a:picLocks noChangeAspect="1"/>
          </p:cNvPicPr>
          <p:nvPr/>
        </p:nvPicPr>
        <p:blipFill>
          <a:blip r:embed="rId2"/>
          <a:stretch>
            <a:fillRect/>
          </a:stretch>
        </p:blipFill>
        <p:spPr>
          <a:xfrm>
            <a:off x="574765" y="1900237"/>
            <a:ext cx="10411097" cy="3925797"/>
          </a:xfrm>
          <a:prstGeom prst="rect">
            <a:avLst/>
          </a:prstGeom>
        </p:spPr>
      </p:pic>
    </p:spTree>
    <p:extLst>
      <p:ext uri="{BB962C8B-B14F-4D97-AF65-F5344CB8AC3E}">
        <p14:creationId xmlns:p14="http://schemas.microsoft.com/office/powerpoint/2010/main" val="142773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40971" y="4107450"/>
            <a:ext cx="2364450" cy="1325297"/>
          </a:xfrm>
          <a:prstGeom prst="rect">
            <a:avLst/>
          </a:prstGeom>
        </p:spPr>
      </p:pic>
      <p:sp>
        <p:nvSpPr>
          <p:cNvPr id="2" name="Title 1"/>
          <p:cNvSpPr>
            <a:spLocks noGrp="1"/>
          </p:cNvSpPr>
          <p:nvPr>
            <p:ph type="title"/>
          </p:nvPr>
        </p:nvSpPr>
        <p:spPr/>
        <p:txBody>
          <a:bodyPr/>
          <a:lstStyle/>
          <a:p>
            <a:r>
              <a:rPr lang="en-US" dirty="0" smtClean="0"/>
              <a:t>Bag-of-n-Grams</a:t>
            </a:r>
            <a:endParaRPr lang="en-US" dirty="0"/>
          </a:p>
        </p:txBody>
      </p:sp>
      <p:pic>
        <p:nvPicPr>
          <p:cNvPr id="4" name="Picture 3"/>
          <p:cNvPicPr>
            <a:picLocks noChangeAspect="1"/>
          </p:cNvPicPr>
          <p:nvPr/>
        </p:nvPicPr>
        <p:blipFill>
          <a:blip r:embed="rId3"/>
          <a:stretch>
            <a:fillRect/>
          </a:stretch>
        </p:blipFill>
        <p:spPr>
          <a:xfrm>
            <a:off x="1098639" y="1840093"/>
            <a:ext cx="3251291" cy="2614341"/>
          </a:xfrm>
          <a:prstGeom prst="rect">
            <a:avLst/>
          </a:prstGeom>
        </p:spPr>
      </p:pic>
      <p:pic>
        <p:nvPicPr>
          <p:cNvPr id="6" name="Picture 5"/>
          <p:cNvPicPr>
            <a:picLocks noChangeAspect="1"/>
          </p:cNvPicPr>
          <p:nvPr/>
        </p:nvPicPr>
        <p:blipFill>
          <a:blip r:embed="rId4"/>
          <a:stretch>
            <a:fillRect/>
          </a:stretch>
        </p:blipFill>
        <p:spPr>
          <a:xfrm>
            <a:off x="6539456" y="1904521"/>
            <a:ext cx="3505881" cy="3777821"/>
          </a:xfrm>
          <a:prstGeom prst="rect">
            <a:avLst/>
          </a:prstGeom>
        </p:spPr>
      </p:pic>
    </p:spTree>
    <p:extLst>
      <p:ext uri="{BB962C8B-B14F-4D97-AF65-F5344CB8AC3E}">
        <p14:creationId xmlns:p14="http://schemas.microsoft.com/office/powerpoint/2010/main" val="393375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Bag-of-n-Grams</a:t>
            </a:r>
            <a:endParaRPr lang="en-US" dirty="0"/>
          </a:p>
        </p:txBody>
      </p:sp>
      <p:pic>
        <p:nvPicPr>
          <p:cNvPr id="4" name="Picture 3"/>
          <p:cNvPicPr>
            <a:picLocks noChangeAspect="1"/>
          </p:cNvPicPr>
          <p:nvPr/>
        </p:nvPicPr>
        <p:blipFill>
          <a:blip r:embed="rId2"/>
          <a:stretch>
            <a:fillRect/>
          </a:stretch>
        </p:blipFill>
        <p:spPr>
          <a:xfrm>
            <a:off x="1933304" y="1939018"/>
            <a:ext cx="7511006" cy="4662004"/>
          </a:xfrm>
          <a:prstGeom prst="rect">
            <a:avLst/>
          </a:prstGeom>
        </p:spPr>
      </p:pic>
    </p:spTree>
    <p:extLst>
      <p:ext uri="{BB962C8B-B14F-4D97-AF65-F5344CB8AC3E}">
        <p14:creationId xmlns:p14="http://schemas.microsoft.com/office/powerpoint/2010/main" val="326035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for Cleaner Features</a:t>
            </a:r>
            <a:endParaRPr lang="en-US" dirty="0"/>
          </a:p>
        </p:txBody>
      </p:sp>
      <p:sp>
        <p:nvSpPr>
          <p:cNvPr id="3" name="Content Placeholder 2"/>
          <p:cNvSpPr>
            <a:spLocks noGrp="1"/>
          </p:cNvSpPr>
          <p:nvPr>
            <p:ph idx="1"/>
          </p:nvPr>
        </p:nvSpPr>
        <p:spPr/>
        <p:txBody>
          <a:bodyPr/>
          <a:lstStyle/>
          <a:p>
            <a:r>
              <a:rPr lang="en-US" dirty="0" smtClean="0"/>
              <a:t>With words, how do we cleanly separate the signal from the noise? </a:t>
            </a:r>
          </a:p>
          <a:p>
            <a:r>
              <a:rPr lang="en-US" dirty="0" smtClean="0"/>
              <a:t>filtering techniques that use raw tokenization and counting to generate lists of simple words or n-grams become more usable.</a:t>
            </a:r>
          </a:p>
          <a:p>
            <a:r>
              <a:rPr lang="en-US" dirty="0" smtClean="0"/>
              <a:t>Here are a few more ways to perform filtering.</a:t>
            </a:r>
            <a:endParaRPr lang="en-US" dirty="0"/>
          </a:p>
        </p:txBody>
      </p:sp>
    </p:spTree>
    <p:extLst>
      <p:ext uri="{BB962C8B-B14F-4D97-AF65-F5344CB8AC3E}">
        <p14:creationId xmlns:p14="http://schemas.microsoft.com/office/powerpoint/2010/main" val="858968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Stopwords</a:t>
            </a:r>
            <a:endParaRPr lang="en-US" dirty="0"/>
          </a:p>
        </p:txBody>
      </p:sp>
      <p:sp>
        <p:nvSpPr>
          <p:cNvPr id="3" name="Content Placeholder 2"/>
          <p:cNvSpPr>
            <a:spLocks noGrp="1"/>
          </p:cNvSpPr>
          <p:nvPr>
            <p:ph idx="1"/>
          </p:nvPr>
        </p:nvSpPr>
        <p:spPr/>
        <p:txBody>
          <a:bodyPr/>
          <a:lstStyle/>
          <a:p>
            <a:r>
              <a:rPr lang="en-US" dirty="0" smtClean="0"/>
              <a:t>Classification and retrieval do not usually require an in-depth understanding of the text.</a:t>
            </a:r>
          </a:p>
          <a:p>
            <a:r>
              <a:rPr lang="en-US" dirty="0" smtClean="0"/>
              <a:t>For instance, in the sentence “Emma knocked on the door,” the words “on” and “the” don’t change the fact that this sentence is about a person and a door. </a:t>
            </a:r>
          </a:p>
          <a:p>
            <a:r>
              <a:rPr lang="en-US" dirty="0" smtClean="0"/>
              <a:t>For coarse-grained tasks such as classification, the pronouns, articles, and prepositions may not add much value.</a:t>
            </a:r>
          </a:p>
          <a:p>
            <a:r>
              <a:rPr lang="en-US" dirty="0" smtClean="0"/>
              <a:t>The case may be very different in sentiment analysis, which requires a fine-grained understanding of semantics.</a:t>
            </a:r>
            <a:endParaRPr lang="en-US" dirty="0"/>
          </a:p>
        </p:txBody>
      </p:sp>
    </p:spTree>
    <p:extLst>
      <p:ext uri="{BB962C8B-B14F-4D97-AF65-F5344CB8AC3E}">
        <p14:creationId xmlns:p14="http://schemas.microsoft.com/office/powerpoint/2010/main" val="23499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lgn="just"/>
            <a:r>
              <a:rPr lang="en-US" dirty="0" smtClean="0"/>
              <a:t>Emma knocked on the door. No answer. She knocked again and waited. There was a large maple tree next to the house. Emma looked up the tree and saw a giant raven perched at the treetop. Under the afternoon sun, the raven gleamed magnificently. Its beak was hard and pointed, its claws sharp and strong. It looked regal and imposing. It reigned the tree it stood on. The raven was looking straight at Emma with its beady black eyes. Emma felt slightly intimidated. She took a step back from the door and tentatively said, “Hello?”</a:t>
            </a:r>
            <a:endParaRPr lang="en-US" dirty="0"/>
          </a:p>
        </p:txBody>
      </p:sp>
    </p:spTree>
    <p:extLst>
      <p:ext uri="{BB962C8B-B14F-4D97-AF65-F5344CB8AC3E}">
        <p14:creationId xmlns:p14="http://schemas.microsoft.com/office/powerpoint/2010/main" val="2389425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Stopwords</a:t>
            </a:r>
            <a:endParaRPr lang="en-US" dirty="0"/>
          </a:p>
        </p:txBody>
      </p:sp>
      <p:sp>
        <p:nvSpPr>
          <p:cNvPr id="3" name="Content Placeholder 2"/>
          <p:cNvSpPr>
            <a:spLocks noGrp="1"/>
          </p:cNvSpPr>
          <p:nvPr>
            <p:ph idx="1"/>
          </p:nvPr>
        </p:nvSpPr>
        <p:spPr/>
        <p:txBody>
          <a:bodyPr/>
          <a:lstStyle/>
          <a:p>
            <a:r>
              <a:rPr lang="en-US" dirty="0" smtClean="0"/>
              <a:t>The popular Python NLP package NLTK contains a linguist-defined </a:t>
            </a:r>
            <a:r>
              <a:rPr lang="en-US" dirty="0" err="1" smtClean="0"/>
              <a:t>stopword</a:t>
            </a:r>
            <a:r>
              <a:rPr lang="en-US" dirty="0" smtClean="0"/>
              <a:t> list for many languages.</a:t>
            </a:r>
          </a:p>
          <a:p>
            <a:r>
              <a:rPr lang="en-US" dirty="0" smtClean="0"/>
              <a:t> (You will need to install NLTK and run </a:t>
            </a:r>
            <a:r>
              <a:rPr lang="en-US" dirty="0" err="1" smtClean="0"/>
              <a:t>nltk.download</a:t>
            </a:r>
            <a:r>
              <a:rPr lang="en-US" dirty="0" smtClean="0"/>
              <a:t>() to get all the goodies.) Various </a:t>
            </a:r>
            <a:r>
              <a:rPr lang="en-US" dirty="0" err="1" smtClean="0"/>
              <a:t>stopword</a:t>
            </a:r>
            <a:r>
              <a:rPr lang="en-US" dirty="0" smtClean="0"/>
              <a:t> lists can also be found on the web. </a:t>
            </a:r>
          </a:p>
          <a:p>
            <a:r>
              <a:rPr lang="en-US" dirty="0" smtClean="0"/>
              <a:t>For instance, here are some sample words from the English </a:t>
            </a:r>
            <a:r>
              <a:rPr lang="en-US" dirty="0" err="1" smtClean="0"/>
              <a:t>stopword</a:t>
            </a:r>
            <a:r>
              <a:rPr lang="en-US" dirty="0" smtClean="0"/>
              <a:t> list: a, about, above, am, an, been, didn't, couldn't, </a:t>
            </a:r>
            <a:r>
              <a:rPr lang="en-US" dirty="0" err="1" smtClean="0"/>
              <a:t>i'd</a:t>
            </a:r>
            <a:r>
              <a:rPr lang="en-US" dirty="0" smtClean="0"/>
              <a:t>, </a:t>
            </a:r>
            <a:r>
              <a:rPr lang="en-US" dirty="0" err="1" smtClean="0"/>
              <a:t>i'll</a:t>
            </a:r>
            <a:r>
              <a:rPr lang="en-US" dirty="0" smtClean="0"/>
              <a:t>, itself, let's, myself, our, they, through, when's, whom, ...</a:t>
            </a:r>
            <a:endParaRPr lang="en-US" dirty="0"/>
          </a:p>
        </p:txBody>
      </p:sp>
    </p:spTree>
    <p:extLst>
      <p:ext uri="{BB962C8B-B14F-4D97-AF65-F5344CB8AC3E}">
        <p14:creationId xmlns:p14="http://schemas.microsoft.com/office/powerpoint/2010/main" val="2635555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Frequency-Based Filtering</a:t>
            </a:r>
            <a:endParaRPr lang="en-US" dirty="0"/>
          </a:p>
        </p:txBody>
      </p:sp>
      <p:sp>
        <p:nvSpPr>
          <p:cNvPr id="3" name="Content Placeholder 2"/>
          <p:cNvSpPr>
            <a:spLocks noGrp="1"/>
          </p:cNvSpPr>
          <p:nvPr>
            <p:ph idx="1"/>
          </p:nvPr>
        </p:nvSpPr>
        <p:spPr/>
        <p:txBody>
          <a:bodyPr/>
          <a:lstStyle/>
          <a:p>
            <a:r>
              <a:rPr lang="en-US" dirty="0" err="1" smtClean="0"/>
              <a:t>Stopword</a:t>
            </a:r>
            <a:r>
              <a:rPr lang="en-US" dirty="0" smtClean="0"/>
              <a:t> lists are a way of weeding out common words that make for vacuous features. </a:t>
            </a:r>
          </a:p>
          <a:p>
            <a:r>
              <a:rPr lang="en-US" dirty="0" smtClean="0"/>
              <a:t>There are other, more statistical ways of getting at the concept of “common words.” </a:t>
            </a:r>
          </a:p>
          <a:p>
            <a:r>
              <a:rPr lang="en-US" dirty="0" smtClean="0"/>
              <a:t>In collocation extraction, we see methods that depend on manual definitions, and those that use statistics. </a:t>
            </a:r>
          </a:p>
          <a:p>
            <a:r>
              <a:rPr lang="en-US" dirty="0" smtClean="0"/>
              <a:t>The same idea applies to word filtering. </a:t>
            </a:r>
            <a:endParaRPr lang="en-US" dirty="0"/>
          </a:p>
        </p:txBody>
      </p:sp>
    </p:spTree>
    <p:extLst>
      <p:ext uri="{BB962C8B-B14F-4D97-AF65-F5344CB8AC3E}">
        <p14:creationId xmlns:p14="http://schemas.microsoft.com/office/powerpoint/2010/main" val="255977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words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Frequency statistics are great for filtering out corpus-specific common words as well as general-purpose </a:t>
            </a:r>
            <a:r>
              <a:rPr lang="en-US" dirty="0" err="1" smtClean="0"/>
              <a:t>stopwords</a:t>
            </a:r>
            <a:r>
              <a:rPr lang="en-US" dirty="0" smtClean="0"/>
              <a:t>.</a:t>
            </a:r>
          </a:p>
          <a:p>
            <a:r>
              <a:rPr lang="en-US" dirty="0" smtClean="0"/>
              <a:t>For instance, the phrase “New York Times” and each of the individual words in it appear frequently in the New York Times Annotated Corpus dataset. </a:t>
            </a:r>
          </a:p>
          <a:p>
            <a:r>
              <a:rPr lang="en-US" dirty="0" smtClean="0"/>
              <a:t>Similarly, the word “house” appears often in the phrase “House of Commons” in the Hansard corpus of Canadian parliament debates</a:t>
            </a:r>
          </a:p>
          <a:p>
            <a:r>
              <a:rPr lang="en-US" dirty="0" smtClean="0"/>
              <a:t>These words are meaningful in general, but not within those particular corpora. </a:t>
            </a:r>
          </a:p>
          <a:p>
            <a:r>
              <a:rPr lang="en-US" dirty="0" smtClean="0"/>
              <a:t>A typical </a:t>
            </a:r>
            <a:r>
              <a:rPr lang="en-US" dirty="0" err="1" smtClean="0"/>
              <a:t>stopword</a:t>
            </a:r>
            <a:r>
              <a:rPr lang="en-US" dirty="0" smtClean="0"/>
              <a:t> list will catch the general </a:t>
            </a:r>
            <a:r>
              <a:rPr lang="en-US" dirty="0" err="1" smtClean="0"/>
              <a:t>stopwords</a:t>
            </a:r>
            <a:r>
              <a:rPr lang="en-US" dirty="0" smtClean="0"/>
              <a:t>, but not corpus-specific ones.</a:t>
            </a:r>
            <a:endParaRPr lang="en-US" dirty="0"/>
          </a:p>
        </p:txBody>
      </p:sp>
    </p:spTree>
    <p:extLst>
      <p:ext uri="{BB962C8B-B14F-4D97-AF65-F5344CB8AC3E}">
        <p14:creationId xmlns:p14="http://schemas.microsoft.com/office/powerpoint/2010/main" val="326188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words</a:t>
            </a:r>
            <a:endParaRPr lang="en-US" dirty="0"/>
          </a:p>
        </p:txBody>
      </p:sp>
      <p:sp>
        <p:nvSpPr>
          <p:cNvPr id="3" name="Content Placeholder 2"/>
          <p:cNvSpPr>
            <a:spLocks noGrp="1"/>
          </p:cNvSpPr>
          <p:nvPr>
            <p:ph idx="1"/>
          </p:nvPr>
        </p:nvSpPr>
        <p:spPr/>
        <p:txBody>
          <a:bodyPr/>
          <a:lstStyle/>
          <a:p>
            <a:r>
              <a:rPr lang="en-US" dirty="0" smtClean="0"/>
              <a:t>Looking at the most frequent words can reveal parsing problems and highlight normally useful words that happen to appear too many times in the corpus. </a:t>
            </a:r>
          </a:p>
          <a:p>
            <a:r>
              <a:rPr lang="en-US" dirty="0" smtClean="0"/>
              <a:t>For example, Table in next slide lists the 40 most frequent words in the Yelp reviews dataset. </a:t>
            </a:r>
          </a:p>
          <a:p>
            <a:r>
              <a:rPr lang="en-US" dirty="0" smtClean="0"/>
              <a:t>Here, frequency is based on the number of documents (reviews) they appear in, not their count within a document. </a:t>
            </a:r>
            <a:endParaRPr lang="en-US" dirty="0"/>
          </a:p>
        </p:txBody>
      </p:sp>
    </p:spTree>
    <p:extLst>
      <p:ext uri="{BB962C8B-B14F-4D97-AF65-F5344CB8AC3E}">
        <p14:creationId xmlns:p14="http://schemas.microsoft.com/office/powerpoint/2010/main" val="239417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words</a:t>
            </a:r>
            <a:endParaRPr lang="en-US" dirty="0"/>
          </a:p>
        </p:txBody>
      </p:sp>
      <p:pic>
        <p:nvPicPr>
          <p:cNvPr id="4" name="Picture 3"/>
          <p:cNvPicPr>
            <a:picLocks noChangeAspect="1"/>
          </p:cNvPicPr>
          <p:nvPr/>
        </p:nvPicPr>
        <p:blipFill>
          <a:blip r:embed="rId2"/>
          <a:stretch>
            <a:fillRect/>
          </a:stretch>
        </p:blipFill>
        <p:spPr>
          <a:xfrm>
            <a:off x="838200" y="1690688"/>
            <a:ext cx="6763294" cy="4987562"/>
          </a:xfrm>
          <a:prstGeom prst="rect">
            <a:avLst/>
          </a:prstGeom>
        </p:spPr>
      </p:pic>
    </p:spTree>
    <p:extLst>
      <p:ext uri="{BB962C8B-B14F-4D97-AF65-F5344CB8AC3E}">
        <p14:creationId xmlns:p14="http://schemas.microsoft.com/office/powerpoint/2010/main" val="3930458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words</a:t>
            </a:r>
            <a:endParaRPr lang="en-US" dirty="0"/>
          </a:p>
        </p:txBody>
      </p:sp>
      <p:sp>
        <p:nvSpPr>
          <p:cNvPr id="3" name="Content Placeholder 2"/>
          <p:cNvSpPr>
            <a:spLocks noGrp="1"/>
          </p:cNvSpPr>
          <p:nvPr>
            <p:ph idx="1"/>
          </p:nvPr>
        </p:nvSpPr>
        <p:spPr/>
        <p:txBody>
          <a:bodyPr/>
          <a:lstStyle/>
          <a:p>
            <a:r>
              <a:rPr lang="en-US" dirty="0" smtClean="0"/>
              <a:t>It contains some surprises. “s” and “t” are on the list because we used the apostrophe as a tokenization delimiter, and words such as “Mary’s” or “didn’t” got parsed as “Mary s” and “</a:t>
            </a:r>
            <a:r>
              <a:rPr lang="en-US" dirty="0" err="1" smtClean="0"/>
              <a:t>didn</a:t>
            </a:r>
            <a:r>
              <a:rPr lang="en-US" dirty="0" smtClean="0"/>
              <a:t> t.” </a:t>
            </a:r>
          </a:p>
          <a:p>
            <a:r>
              <a:rPr lang="en-US" dirty="0" smtClean="0"/>
              <a:t>Furthermore, the words “good,” “food,” and “great” each appear in around a third of the reviews</a:t>
            </a:r>
          </a:p>
          <a:p>
            <a:r>
              <a:rPr lang="en-US" dirty="0" smtClean="0"/>
              <a:t>but we might want to keep them around because they are very useful for tasks such as sentiment analysis or business categorization</a:t>
            </a:r>
            <a:endParaRPr lang="en-US" dirty="0"/>
          </a:p>
        </p:txBody>
      </p:sp>
    </p:spTree>
    <p:extLst>
      <p:ext uri="{BB962C8B-B14F-4D97-AF65-F5344CB8AC3E}">
        <p14:creationId xmlns:p14="http://schemas.microsoft.com/office/powerpoint/2010/main" val="2669481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Rare words</a:t>
            </a:r>
            <a:endParaRPr lang="en-US" dirty="0"/>
          </a:p>
        </p:txBody>
      </p:sp>
      <p:sp>
        <p:nvSpPr>
          <p:cNvPr id="3" name="Content Placeholder 2"/>
          <p:cNvSpPr>
            <a:spLocks noGrp="1"/>
          </p:cNvSpPr>
          <p:nvPr>
            <p:ph idx="1"/>
          </p:nvPr>
        </p:nvSpPr>
        <p:spPr/>
        <p:txBody>
          <a:bodyPr>
            <a:normAutofit lnSpcReduction="10000"/>
          </a:bodyPr>
          <a:lstStyle/>
          <a:p>
            <a:r>
              <a:rPr lang="en-US" dirty="0" smtClean="0"/>
              <a:t>Depending on the task, one might also need to filter out rare words. </a:t>
            </a:r>
          </a:p>
          <a:p>
            <a:r>
              <a:rPr lang="en-US" dirty="0" smtClean="0"/>
              <a:t>These might be truly obscure words, or misspellings of common words. </a:t>
            </a:r>
          </a:p>
          <a:p>
            <a:r>
              <a:rPr lang="en-US" dirty="0" smtClean="0"/>
              <a:t>To a statistical model, a word that appears in only one or two documents is more like noise than useful information.</a:t>
            </a:r>
          </a:p>
          <a:p>
            <a:r>
              <a:rPr lang="en-US" dirty="0" smtClean="0"/>
              <a:t>For example, suppose the task is to categorize businesses based on their Yelp reviews, and a single review contains the word “</a:t>
            </a:r>
            <a:r>
              <a:rPr lang="en-US" dirty="0" err="1" smtClean="0"/>
              <a:t>rareoneatonomy</a:t>
            </a:r>
            <a:r>
              <a:rPr lang="en-US" dirty="0" smtClean="0"/>
              <a:t>” </a:t>
            </a:r>
          </a:p>
          <a:p>
            <a:r>
              <a:rPr lang="en-US" dirty="0" smtClean="0"/>
              <a:t>How would one tell, based on this one word, whether the business is a restaurant or a salon?</a:t>
            </a:r>
            <a:endParaRPr lang="en-US" dirty="0"/>
          </a:p>
        </p:txBody>
      </p:sp>
    </p:spTree>
    <p:extLst>
      <p:ext uri="{BB962C8B-B14F-4D97-AF65-F5344CB8AC3E}">
        <p14:creationId xmlns:p14="http://schemas.microsoft.com/office/powerpoint/2010/main" val="3138257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Rare words</a:t>
            </a:r>
            <a:endParaRPr lang="en-US" dirty="0"/>
          </a:p>
        </p:txBody>
      </p:sp>
      <p:sp>
        <p:nvSpPr>
          <p:cNvPr id="3" name="Content Placeholder 2"/>
          <p:cNvSpPr>
            <a:spLocks noGrp="1"/>
          </p:cNvSpPr>
          <p:nvPr>
            <p:ph idx="1"/>
          </p:nvPr>
        </p:nvSpPr>
        <p:spPr/>
        <p:txBody>
          <a:bodyPr>
            <a:normAutofit/>
          </a:bodyPr>
          <a:lstStyle/>
          <a:p>
            <a:r>
              <a:rPr lang="en-US" dirty="0" smtClean="0"/>
              <a:t>Not only are rare words unreliable as predictors, they also generate computational overhead. </a:t>
            </a:r>
          </a:p>
          <a:p>
            <a:r>
              <a:rPr lang="en-US" dirty="0" smtClean="0"/>
              <a:t>The set of 1.6 million Yelp reviews contains 357,481 unique words (tokenized by space and punctuation characters)</a:t>
            </a:r>
          </a:p>
          <a:p>
            <a:r>
              <a:rPr lang="en-US" dirty="0" smtClean="0"/>
              <a:t>189,915 of which appear in only one review, and 41,162 in two reviews. </a:t>
            </a:r>
          </a:p>
          <a:p>
            <a:r>
              <a:rPr lang="en-US" dirty="0" smtClean="0"/>
              <a:t>Over 60% of the vocabulary occurs rarely.</a:t>
            </a:r>
          </a:p>
          <a:p>
            <a:r>
              <a:rPr lang="en-US" dirty="0" smtClean="0"/>
              <a:t>This is a so-called heavy-tailed distribution, and it is very common in real-world data. </a:t>
            </a:r>
          </a:p>
        </p:txBody>
      </p:sp>
    </p:spTree>
    <p:extLst>
      <p:ext uri="{BB962C8B-B14F-4D97-AF65-F5344CB8AC3E}">
        <p14:creationId xmlns:p14="http://schemas.microsoft.com/office/powerpoint/2010/main" val="196373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Rare words</a:t>
            </a:r>
            <a:endParaRPr lang="en-US" dirty="0"/>
          </a:p>
        </p:txBody>
      </p:sp>
      <p:sp>
        <p:nvSpPr>
          <p:cNvPr id="3" name="Content Placeholder 2"/>
          <p:cNvSpPr>
            <a:spLocks noGrp="1"/>
          </p:cNvSpPr>
          <p:nvPr>
            <p:ph idx="1"/>
          </p:nvPr>
        </p:nvSpPr>
        <p:spPr/>
        <p:txBody>
          <a:bodyPr>
            <a:normAutofit/>
          </a:bodyPr>
          <a:lstStyle/>
          <a:p>
            <a:r>
              <a:rPr lang="en-US" dirty="0" smtClean="0"/>
              <a:t>The training time of many statistical machine learning models scales linearly with the number of features</a:t>
            </a:r>
          </a:p>
          <a:p>
            <a:r>
              <a:rPr lang="en-US" dirty="0" smtClean="0"/>
              <a:t>some models are quadratic or worse.</a:t>
            </a:r>
          </a:p>
          <a:p>
            <a:r>
              <a:rPr lang="en-US" dirty="0" smtClean="0"/>
              <a:t>Rare words incur a large computation and storage cost for not much additional gain</a:t>
            </a:r>
          </a:p>
          <a:p>
            <a:r>
              <a:rPr lang="en-US" dirty="0" smtClean="0"/>
              <a:t>Rare words can be easily identified and trimmed based on word count statistics. </a:t>
            </a:r>
          </a:p>
          <a:p>
            <a:r>
              <a:rPr lang="en-US" dirty="0" smtClean="0"/>
              <a:t>Alternatively, their counts can be aggregated into a special garbage bin, which can serve as an additional feature. </a:t>
            </a:r>
          </a:p>
          <a:p>
            <a:endParaRPr lang="en-US" dirty="0"/>
          </a:p>
        </p:txBody>
      </p:sp>
    </p:spTree>
    <p:extLst>
      <p:ext uri="{BB962C8B-B14F-4D97-AF65-F5344CB8AC3E}">
        <p14:creationId xmlns:p14="http://schemas.microsoft.com/office/powerpoint/2010/main" val="3178953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Rare words</a:t>
            </a:r>
            <a:endParaRPr lang="en-US" dirty="0"/>
          </a:p>
        </p:txBody>
      </p:sp>
      <p:sp>
        <p:nvSpPr>
          <p:cNvPr id="3" name="Content Placeholder 2"/>
          <p:cNvSpPr>
            <a:spLocks noGrp="1"/>
          </p:cNvSpPr>
          <p:nvPr>
            <p:ph idx="1"/>
          </p:nvPr>
        </p:nvSpPr>
        <p:spPr/>
        <p:txBody>
          <a:bodyPr>
            <a:normAutofit/>
          </a:bodyPr>
          <a:lstStyle/>
          <a:p>
            <a:r>
              <a:rPr lang="en-US" dirty="0" smtClean="0"/>
              <a:t>The rare words lose their identity and get grouped into a garbage bin feature</a:t>
            </a:r>
          </a:p>
          <a:p>
            <a:r>
              <a:rPr lang="en-US" dirty="0" smtClean="0"/>
              <a:t>Since one won’t know which words are rare until the whole corpus has been counted</a:t>
            </a:r>
          </a:p>
          <a:p>
            <a:r>
              <a:rPr lang="en-US" dirty="0" smtClean="0"/>
              <a:t>the garbage bin feature will need to be collected as a post-processing step.</a:t>
            </a:r>
            <a:endParaRPr lang="en-US" dirty="0" smtClean="0"/>
          </a:p>
          <a:p>
            <a:endParaRPr lang="en-US" dirty="0"/>
          </a:p>
        </p:txBody>
      </p:sp>
    </p:spTree>
    <p:extLst>
      <p:ext uri="{BB962C8B-B14F-4D97-AF65-F5344CB8AC3E}">
        <p14:creationId xmlns:p14="http://schemas.microsoft.com/office/powerpoint/2010/main" val="338361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Bag-of-X: Turning Natural Text into Flat Vectors</a:t>
            </a:r>
            <a:endParaRPr lang="en-US" dirty="0"/>
          </a:p>
        </p:txBody>
      </p:sp>
      <p:sp>
        <p:nvSpPr>
          <p:cNvPr id="3" name="Content Placeholder 2"/>
          <p:cNvSpPr>
            <a:spLocks noGrp="1"/>
          </p:cNvSpPr>
          <p:nvPr>
            <p:ph idx="1"/>
          </p:nvPr>
        </p:nvSpPr>
        <p:spPr/>
        <p:txBody>
          <a:bodyPr/>
          <a:lstStyle/>
          <a:p>
            <a:r>
              <a:rPr lang="en-US" dirty="0" smtClean="0"/>
              <a:t>Whether constructing machine learning models or engineering features, it’s nice when the result is simple and interpretable. </a:t>
            </a:r>
          </a:p>
          <a:p>
            <a:r>
              <a:rPr lang="en-US" dirty="0" smtClean="0"/>
              <a:t>Simple things are easy to try, and interpretable features and models are easier to debug than complex ones. </a:t>
            </a:r>
          </a:p>
          <a:p>
            <a:r>
              <a:rPr lang="en-US" dirty="0" smtClean="0"/>
              <a:t>Simple and interpretable features do not always lead to the most accurate model</a:t>
            </a:r>
          </a:p>
          <a:p>
            <a:r>
              <a:rPr lang="en-US" dirty="0" smtClean="0"/>
              <a:t>but it’s a good idea to start simple and only add complexity when absolutely necessary.</a:t>
            </a:r>
            <a:endParaRPr lang="en-US" dirty="0"/>
          </a:p>
        </p:txBody>
      </p:sp>
    </p:spTree>
    <p:extLst>
      <p:ext uri="{BB962C8B-B14F-4D97-AF65-F5344CB8AC3E}">
        <p14:creationId xmlns:p14="http://schemas.microsoft.com/office/powerpoint/2010/main" val="16280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a:bodyPr>
          <a:lstStyle/>
          <a:p>
            <a:r>
              <a:rPr lang="en-US" dirty="0" smtClean="0"/>
              <a:t>One problem with simple parsing is that different variations of the same word get counted as separate words. </a:t>
            </a:r>
          </a:p>
          <a:p>
            <a:r>
              <a:rPr lang="en-US" dirty="0" smtClean="0"/>
              <a:t>For instance, “flower” and “flowers” are technically differ‐ </a:t>
            </a:r>
            <a:r>
              <a:rPr lang="en-US" dirty="0" err="1" smtClean="0"/>
              <a:t>ent</a:t>
            </a:r>
            <a:r>
              <a:rPr lang="en-US" dirty="0" smtClean="0"/>
              <a:t> tokens, and so are “swimmer,” “swimming,” and “swim,” </a:t>
            </a:r>
          </a:p>
          <a:p>
            <a:r>
              <a:rPr lang="en-US" dirty="0" smtClean="0"/>
              <a:t>Even though they are very close in meaning. </a:t>
            </a:r>
          </a:p>
          <a:p>
            <a:r>
              <a:rPr lang="en-US" dirty="0" smtClean="0"/>
              <a:t>It would be nice if all of these different variations got mapped to the same word. </a:t>
            </a:r>
          </a:p>
          <a:p>
            <a:r>
              <a:rPr lang="en-US" dirty="0" smtClean="0"/>
              <a:t>Stemming is an NLP task that tries to chop each word down to its basic linguistic word stem form. </a:t>
            </a:r>
          </a:p>
        </p:txBody>
      </p:sp>
    </p:spTree>
    <p:extLst>
      <p:ext uri="{BB962C8B-B14F-4D97-AF65-F5344CB8AC3E}">
        <p14:creationId xmlns:p14="http://schemas.microsoft.com/office/powerpoint/2010/main" val="2492164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different approaches. Some are based on linguistic rules, others on observed statistics.</a:t>
            </a:r>
          </a:p>
          <a:p>
            <a:r>
              <a:rPr lang="en-US" dirty="0" smtClean="0"/>
              <a:t>A subclass of algorithms incorporate part-of-speech tagging and linguistic rules in a process known as lemmatization.</a:t>
            </a:r>
          </a:p>
          <a:p>
            <a:r>
              <a:rPr lang="en-US" dirty="0" smtClean="0"/>
              <a:t>Most stemming tools focus on the English language, though efforts are ongoing for other languages. </a:t>
            </a:r>
          </a:p>
          <a:p>
            <a:r>
              <a:rPr lang="en-US" dirty="0" smtClean="0"/>
              <a:t>The Porter stemmer is the most widely used free stemming tool for the English language. </a:t>
            </a:r>
          </a:p>
          <a:p>
            <a:r>
              <a:rPr lang="en-US" dirty="0" smtClean="0"/>
              <a:t>The original program is written in ANSI C, but many other packages have since wrapped it to provide access to other languages. </a:t>
            </a:r>
          </a:p>
        </p:txBody>
      </p:sp>
    </p:spTree>
    <p:extLst>
      <p:ext uri="{BB962C8B-B14F-4D97-AF65-F5344CB8AC3E}">
        <p14:creationId xmlns:p14="http://schemas.microsoft.com/office/powerpoint/2010/main" val="4153269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lstStyle/>
          <a:p>
            <a:r>
              <a:rPr lang="en-US" dirty="0" smtClean="0"/>
              <a:t>Here is an example of running the Porter stemmer through the NLTK Python package.</a:t>
            </a:r>
          </a:p>
          <a:p>
            <a:r>
              <a:rPr lang="en-US" dirty="0" smtClean="0"/>
              <a:t>As you can see, it handles a large number of cases, but it’s not perfect. The word “goes” is mapped to “</a:t>
            </a:r>
            <a:r>
              <a:rPr lang="en-US" dirty="0" err="1" smtClean="0"/>
              <a:t>goe</a:t>
            </a:r>
            <a:r>
              <a:rPr lang="en-US" dirty="0" smtClean="0"/>
              <a:t>,” while “go” is mapped to itself:</a:t>
            </a:r>
          </a:p>
          <a:p>
            <a:endParaRPr lang="en-US" dirty="0"/>
          </a:p>
        </p:txBody>
      </p:sp>
      <p:pic>
        <p:nvPicPr>
          <p:cNvPr id="4" name="Picture 3"/>
          <p:cNvPicPr>
            <a:picLocks noChangeAspect="1"/>
          </p:cNvPicPr>
          <p:nvPr/>
        </p:nvPicPr>
        <p:blipFill>
          <a:blip r:embed="rId2"/>
          <a:stretch>
            <a:fillRect/>
          </a:stretch>
        </p:blipFill>
        <p:spPr>
          <a:xfrm>
            <a:off x="838200" y="4001294"/>
            <a:ext cx="5418909" cy="2310606"/>
          </a:xfrm>
          <a:prstGeom prst="rect">
            <a:avLst/>
          </a:prstGeom>
        </p:spPr>
      </p:pic>
      <p:pic>
        <p:nvPicPr>
          <p:cNvPr id="5" name="Picture 4"/>
          <p:cNvPicPr>
            <a:picLocks noChangeAspect="1"/>
          </p:cNvPicPr>
          <p:nvPr/>
        </p:nvPicPr>
        <p:blipFill>
          <a:blip r:embed="rId3"/>
          <a:stretch>
            <a:fillRect/>
          </a:stretch>
        </p:blipFill>
        <p:spPr>
          <a:xfrm>
            <a:off x="6257109" y="3786981"/>
            <a:ext cx="3931920" cy="2324021"/>
          </a:xfrm>
          <a:prstGeom prst="rect">
            <a:avLst/>
          </a:prstGeom>
        </p:spPr>
      </p:pic>
    </p:spTree>
    <p:extLst>
      <p:ext uri="{BB962C8B-B14F-4D97-AF65-F5344CB8AC3E}">
        <p14:creationId xmlns:p14="http://schemas.microsoft.com/office/powerpoint/2010/main" val="116902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lstStyle/>
          <a:p>
            <a:r>
              <a:rPr lang="en-US" dirty="0" smtClean="0"/>
              <a:t>Stemming does have a computation cost.</a:t>
            </a:r>
          </a:p>
          <a:p>
            <a:r>
              <a:rPr lang="en-US" dirty="0" smtClean="0"/>
              <a:t> Whether the end benefit outweighs the cost is application-dependent. </a:t>
            </a:r>
          </a:p>
          <a:p>
            <a:r>
              <a:rPr lang="en-US" dirty="0" smtClean="0"/>
              <a:t>It is also worth noting that stemming could hurt more than it helps.</a:t>
            </a:r>
          </a:p>
          <a:p>
            <a:r>
              <a:rPr lang="en-US" dirty="0" smtClean="0"/>
              <a:t>The words “new” and “news” have very different meanings, but both would be stemmed to “new.” </a:t>
            </a:r>
          </a:p>
          <a:p>
            <a:r>
              <a:rPr lang="en-US" dirty="0" smtClean="0"/>
              <a:t>For this reason, stemming is not always used</a:t>
            </a:r>
            <a:endParaRPr lang="en-US" dirty="0"/>
          </a:p>
        </p:txBody>
      </p:sp>
    </p:spTree>
    <p:extLst>
      <p:ext uri="{BB962C8B-B14F-4D97-AF65-F5344CB8AC3E}">
        <p14:creationId xmlns:p14="http://schemas.microsoft.com/office/powerpoint/2010/main" val="462091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 of Meaning: From Words to n-Grams to Phrases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concept of bag-of-words is straightforward.</a:t>
            </a:r>
          </a:p>
          <a:p>
            <a:r>
              <a:rPr lang="en-US" dirty="0" smtClean="0"/>
              <a:t> But how does a computer know what a word is? </a:t>
            </a:r>
          </a:p>
          <a:p>
            <a:r>
              <a:rPr lang="en-US" dirty="0" smtClean="0"/>
              <a:t>A text document is represented digitally as a string, which is basically a sequence of characters. </a:t>
            </a:r>
          </a:p>
          <a:p>
            <a:r>
              <a:rPr lang="en-US" dirty="0" smtClean="0"/>
              <a:t>One might also run into semi-structured text in the form of JSON blobs or HTML pages. </a:t>
            </a:r>
          </a:p>
          <a:p>
            <a:r>
              <a:rPr lang="en-US" dirty="0" smtClean="0"/>
              <a:t>But even with the added tags and structure, the basic unit is still a string. </a:t>
            </a:r>
          </a:p>
          <a:p>
            <a:r>
              <a:rPr lang="en-US" dirty="0" smtClean="0"/>
              <a:t>How does one turn a string into a sequence of words? This involves the tasks of parsing and tokenization.</a:t>
            </a:r>
            <a:endParaRPr lang="en-US" dirty="0"/>
          </a:p>
        </p:txBody>
      </p:sp>
    </p:spTree>
    <p:extLst>
      <p:ext uri="{BB962C8B-B14F-4D97-AF65-F5344CB8AC3E}">
        <p14:creationId xmlns:p14="http://schemas.microsoft.com/office/powerpoint/2010/main" val="3723324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and Tokenization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Parsing is necessary when the string contains more than plain text. </a:t>
            </a:r>
          </a:p>
          <a:p>
            <a:r>
              <a:rPr lang="en-US" dirty="0" smtClean="0"/>
              <a:t>For instance, if the raw data is a web page, an email, or a log of some sort, then it contains additional structure.</a:t>
            </a:r>
          </a:p>
          <a:p>
            <a:r>
              <a:rPr lang="en-US" dirty="0" smtClean="0"/>
              <a:t>One needs to decide how to handle the markup, the headers and footers, or the uninteresting sections of the log.</a:t>
            </a:r>
          </a:p>
          <a:p>
            <a:r>
              <a:rPr lang="en-US" dirty="0" smtClean="0"/>
              <a:t>If the document is a web page, then the parser needs to handle URLs.</a:t>
            </a:r>
          </a:p>
          <a:p>
            <a:r>
              <a:rPr lang="en-US" dirty="0" smtClean="0"/>
              <a:t>If it is an email, then fields like From, To, and Subject may require special handling</a:t>
            </a:r>
          </a:p>
          <a:p>
            <a:r>
              <a:rPr lang="en-US" dirty="0" smtClean="0"/>
              <a:t>otherwise these headers will end up as normal words in the final count, which may not be useful.</a:t>
            </a:r>
            <a:endParaRPr lang="en-US" dirty="0"/>
          </a:p>
        </p:txBody>
      </p:sp>
    </p:spTree>
    <p:extLst>
      <p:ext uri="{BB962C8B-B14F-4D97-AF65-F5344CB8AC3E}">
        <p14:creationId xmlns:p14="http://schemas.microsoft.com/office/powerpoint/2010/main" val="182537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and Tokenization</a:t>
            </a:r>
            <a:endParaRPr lang="en-US" dirty="0"/>
          </a:p>
        </p:txBody>
      </p:sp>
      <p:sp>
        <p:nvSpPr>
          <p:cNvPr id="3" name="Content Placeholder 2"/>
          <p:cNvSpPr>
            <a:spLocks noGrp="1"/>
          </p:cNvSpPr>
          <p:nvPr>
            <p:ph idx="1"/>
          </p:nvPr>
        </p:nvSpPr>
        <p:spPr/>
        <p:txBody>
          <a:bodyPr>
            <a:normAutofit fontScale="92500"/>
          </a:bodyPr>
          <a:lstStyle/>
          <a:p>
            <a:r>
              <a:rPr lang="en-US" dirty="0" smtClean="0"/>
              <a:t>After light parsing, the plain-text portion of the document can go through tokenization.</a:t>
            </a:r>
          </a:p>
          <a:p>
            <a:r>
              <a:rPr lang="en-US" dirty="0" smtClean="0"/>
              <a:t>This turns the string—a sequence of characters—into a sequence of tokens.</a:t>
            </a:r>
          </a:p>
          <a:p>
            <a:r>
              <a:rPr lang="en-US" dirty="0" smtClean="0"/>
              <a:t>Each token can then be counted as a word. </a:t>
            </a:r>
          </a:p>
          <a:p>
            <a:r>
              <a:rPr lang="en-US" dirty="0" smtClean="0"/>
              <a:t>The tokenizer needs to know what characters indicate that one token has ended and another is beginning.</a:t>
            </a:r>
          </a:p>
          <a:p>
            <a:r>
              <a:rPr lang="en-US" dirty="0" smtClean="0"/>
              <a:t>Space characters are usually good separators, as are punctuation characters. </a:t>
            </a:r>
          </a:p>
          <a:p>
            <a:r>
              <a:rPr lang="en-US" dirty="0" smtClean="0"/>
              <a:t>If the text contains tweets, then hash marks (#) should not be used as separators (also known as delimiters).</a:t>
            </a:r>
            <a:endParaRPr lang="en-US" dirty="0"/>
          </a:p>
        </p:txBody>
      </p:sp>
    </p:spTree>
    <p:extLst>
      <p:ext uri="{BB962C8B-B14F-4D97-AF65-F5344CB8AC3E}">
        <p14:creationId xmlns:p14="http://schemas.microsoft.com/office/powerpoint/2010/main" val="234901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Collocation Extraction for Phrase Detection</a:t>
            </a:r>
            <a:endParaRPr lang="en-US" dirty="0"/>
          </a:p>
        </p:txBody>
      </p:sp>
      <p:sp>
        <p:nvSpPr>
          <p:cNvPr id="3" name="Content Placeholder 2"/>
          <p:cNvSpPr>
            <a:spLocks noGrp="1"/>
          </p:cNvSpPr>
          <p:nvPr>
            <p:ph idx="1"/>
          </p:nvPr>
        </p:nvSpPr>
        <p:spPr/>
        <p:txBody>
          <a:bodyPr/>
          <a:lstStyle/>
          <a:p>
            <a:r>
              <a:rPr lang="en-US" dirty="0" smtClean="0"/>
              <a:t>A collocation is an expression consisting of two or more words that correspond to some conventional way of saying things.</a:t>
            </a:r>
          </a:p>
          <a:p>
            <a:r>
              <a:rPr lang="en-US" dirty="0" smtClean="0"/>
              <a:t>Collocations are more meaningful than the sum of their parts. </a:t>
            </a:r>
          </a:p>
          <a:p>
            <a:r>
              <a:rPr lang="en-US" dirty="0" smtClean="0"/>
              <a:t>For instance, “strong tea” has a different meaning beyond “great physical strength” and “tea”; therefore, it is considered a collocation. </a:t>
            </a:r>
          </a:p>
          <a:p>
            <a:r>
              <a:rPr lang="en-US" dirty="0" smtClean="0"/>
              <a:t>The phrase “cute puppy,” on the other hand, means exactly the sum of its parts: “cute” and “puppy.” Thus, it is not considered a </a:t>
            </a:r>
            <a:r>
              <a:rPr lang="en-US" dirty="0" err="1" smtClean="0"/>
              <a:t>colloca</a:t>
            </a:r>
            <a:r>
              <a:rPr lang="en-US" dirty="0" smtClean="0"/>
              <a:t>‐ </a:t>
            </a:r>
            <a:r>
              <a:rPr lang="en-US" dirty="0" err="1" smtClean="0"/>
              <a:t>tion</a:t>
            </a:r>
            <a:r>
              <a:rPr lang="en-US" dirty="0" smtClean="0"/>
              <a:t>.</a:t>
            </a:r>
            <a:endParaRPr lang="en-US" dirty="0"/>
          </a:p>
        </p:txBody>
      </p:sp>
    </p:spTree>
    <p:extLst>
      <p:ext uri="{BB962C8B-B14F-4D97-AF65-F5344CB8AC3E}">
        <p14:creationId xmlns:p14="http://schemas.microsoft.com/office/powerpoint/2010/main" val="155243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Collocations do not have to be consecutive sequences.</a:t>
            </a:r>
          </a:p>
          <a:p>
            <a:r>
              <a:rPr lang="en-US" dirty="0" smtClean="0"/>
              <a:t> For example, the sentence “Emma knocked on the door” is considered to contain the collocation “knock door.” </a:t>
            </a:r>
          </a:p>
          <a:p>
            <a:r>
              <a:rPr lang="en-US" dirty="0" smtClean="0"/>
              <a:t>Hence, not every collocation is an n-gram.</a:t>
            </a:r>
          </a:p>
          <a:p>
            <a:r>
              <a:rPr lang="en-US" dirty="0" smtClean="0"/>
              <a:t> Conversely, not every n-gram is deemed a meaningful collocation.</a:t>
            </a:r>
          </a:p>
          <a:p>
            <a:r>
              <a:rPr lang="en-US" dirty="0" smtClean="0"/>
              <a:t>Collocations are useful as features. But how does one discover and extract them from text? </a:t>
            </a:r>
          </a:p>
          <a:p>
            <a:r>
              <a:rPr lang="en-US" dirty="0" smtClean="0"/>
              <a:t>One way is to predefine them. </a:t>
            </a:r>
          </a:p>
        </p:txBody>
      </p:sp>
    </p:spTree>
    <p:extLst>
      <p:ext uri="{BB962C8B-B14F-4D97-AF65-F5344CB8AC3E}">
        <p14:creationId xmlns:p14="http://schemas.microsoft.com/office/powerpoint/2010/main" val="231294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If we tried really hard, we could probably find comprehensive lists of idioms in various languages, and we could look through the text for any matches. </a:t>
            </a:r>
          </a:p>
          <a:p>
            <a:r>
              <a:rPr lang="en-US" dirty="0" smtClean="0"/>
              <a:t>It would be very expensive, but it would work. </a:t>
            </a:r>
          </a:p>
          <a:p>
            <a:r>
              <a:rPr lang="en-US" dirty="0" smtClean="0"/>
              <a:t>If the corpus is very domain specific and contains esoteric lingo, then this might be the preferred method.</a:t>
            </a:r>
          </a:p>
          <a:p>
            <a:r>
              <a:rPr lang="en-US" dirty="0" smtClean="0"/>
              <a:t> But the list would require a lot of manual curation, and it would need to be constantly updated for evolving corpora.</a:t>
            </a:r>
          </a:p>
          <a:p>
            <a:r>
              <a:rPr lang="en-US" dirty="0" smtClean="0"/>
              <a:t> For example, it probably wouldn’t be very realistic for analyzing tweets, or for blogs and articles.</a:t>
            </a:r>
          </a:p>
          <a:p>
            <a:endParaRPr lang="en-US" dirty="0"/>
          </a:p>
        </p:txBody>
      </p:sp>
    </p:spTree>
    <p:extLst>
      <p:ext uri="{BB962C8B-B14F-4D97-AF65-F5344CB8AC3E}">
        <p14:creationId xmlns:p14="http://schemas.microsoft.com/office/powerpoint/2010/main" val="10564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Bag-of-X: Turning Natural Text into Flat Vectors</a:t>
            </a:r>
            <a:endParaRPr lang="en-US" dirty="0"/>
          </a:p>
        </p:txBody>
      </p:sp>
      <p:sp>
        <p:nvSpPr>
          <p:cNvPr id="3" name="Content Placeholder 2"/>
          <p:cNvSpPr>
            <a:spLocks noGrp="1"/>
          </p:cNvSpPr>
          <p:nvPr>
            <p:ph idx="1"/>
          </p:nvPr>
        </p:nvSpPr>
        <p:spPr/>
        <p:txBody>
          <a:bodyPr>
            <a:normAutofit fontScale="92500"/>
          </a:bodyPr>
          <a:lstStyle/>
          <a:p>
            <a:r>
              <a:rPr lang="en-US" dirty="0" smtClean="0"/>
              <a:t>For text data, we can start with a list of word count statistics called a bag-of-words.</a:t>
            </a:r>
          </a:p>
          <a:p>
            <a:r>
              <a:rPr lang="en-US" dirty="0" smtClean="0"/>
              <a:t>A list of word counts makes no special effort to find the interesting entities, such as Emma or the raven. </a:t>
            </a:r>
          </a:p>
          <a:p>
            <a:r>
              <a:rPr lang="en-US" dirty="0" smtClean="0"/>
              <a:t>But those two words are repeatedly mentioned in our sample paragraph, and they have a higher count than a random word like “hello.” </a:t>
            </a:r>
          </a:p>
          <a:p>
            <a:r>
              <a:rPr lang="en-US" dirty="0" smtClean="0"/>
              <a:t>For simple tasks such as classifying a document, word count statistics often suffice. </a:t>
            </a:r>
          </a:p>
          <a:p>
            <a:r>
              <a:rPr lang="en-US" dirty="0" smtClean="0"/>
              <a:t>This technique can also be used in information retrieval, where the goal is to retrieve the set of documents that are relevant to an input text query.</a:t>
            </a:r>
          </a:p>
        </p:txBody>
      </p:sp>
    </p:spTree>
    <p:extLst>
      <p:ext uri="{BB962C8B-B14F-4D97-AF65-F5344CB8AC3E}">
        <p14:creationId xmlns:p14="http://schemas.microsoft.com/office/powerpoint/2010/main" val="1415046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Since the advent of statistical NLP in the last two decades, people have opted more and more for statistical methods for finding phrases. </a:t>
            </a:r>
          </a:p>
          <a:p>
            <a:r>
              <a:rPr lang="en-US" dirty="0" smtClean="0"/>
              <a:t>Instead of establishing a fixed list of phrases and idiomatic sayings, statistical collocation extraction methods rely on the ever-evolving data to reveal the popular sayings of the day.</a:t>
            </a:r>
            <a:endParaRPr lang="en-US" dirty="0"/>
          </a:p>
        </p:txBody>
      </p:sp>
    </p:spTree>
    <p:extLst>
      <p:ext uri="{BB962C8B-B14F-4D97-AF65-F5344CB8AC3E}">
        <p14:creationId xmlns:p14="http://schemas.microsoft.com/office/powerpoint/2010/main" val="848379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Frequency-based methods</a:t>
            </a:r>
            <a:endParaRPr lang="en-US" dirty="0"/>
          </a:p>
        </p:txBody>
      </p:sp>
      <p:sp>
        <p:nvSpPr>
          <p:cNvPr id="3" name="Content Placeholder 2"/>
          <p:cNvSpPr>
            <a:spLocks noGrp="1"/>
          </p:cNvSpPr>
          <p:nvPr>
            <p:ph idx="1"/>
          </p:nvPr>
        </p:nvSpPr>
        <p:spPr>
          <a:xfrm>
            <a:off x="838200" y="1825625"/>
            <a:ext cx="6411686" cy="4862558"/>
          </a:xfrm>
        </p:spPr>
        <p:txBody>
          <a:bodyPr>
            <a:normAutofit lnSpcReduction="10000"/>
          </a:bodyPr>
          <a:lstStyle/>
          <a:p>
            <a:r>
              <a:rPr lang="en-US" dirty="0" smtClean="0"/>
              <a:t>A simple hack is to look at the most frequently occurring n-grams. </a:t>
            </a:r>
          </a:p>
          <a:p>
            <a:r>
              <a:rPr lang="en-US" dirty="0" smtClean="0"/>
              <a:t>The problem with this approach is that the most frequently occurring ones may not be the most useful ones.</a:t>
            </a:r>
          </a:p>
          <a:p>
            <a:r>
              <a:rPr lang="en-US" dirty="0" smtClean="0"/>
              <a:t>Table 3-2 shows the most popular bigrams (n = 2) in the entire Yelp reviews dataset. </a:t>
            </a:r>
          </a:p>
          <a:p>
            <a:r>
              <a:rPr lang="en-US" dirty="0" smtClean="0"/>
              <a:t>As we can see, the top 10 most frequently occurring bigrams by document count are very generic terms that don’t contain much meaning.</a:t>
            </a:r>
            <a:endParaRPr lang="en-US" dirty="0"/>
          </a:p>
        </p:txBody>
      </p:sp>
      <p:pic>
        <p:nvPicPr>
          <p:cNvPr id="4" name="Picture 3"/>
          <p:cNvPicPr>
            <a:picLocks noChangeAspect="1"/>
          </p:cNvPicPr>
          <p:nvPr/>
        </p:nvPicPr>
        <p:blipFill>
          <a:blip r:embed="rId2"/>
          <a:stretch>
            <a:fillRect/>
          </a:stretch>
        </p:blipFill>
        <p:spPr>
          <a:xfrm>
            <a:off x="8019642" y="1690688"/>
            <a:ext cx="3334158" cy="4461918"/>
          </a:xfrm>
          <a:prstGeom prst="rect">
            <a:avLst/>
          </a:prstGeom>
        </p:spPr>
      </p:pic>
    </p:spTree>
    <p:extLst>
      <p:ext uri="{BB962C8B-B14F-4D97-AF65-F5344CB8AC3E}">
        <p14:creationId xmlns:p14="http://schemas.microsoft.com/office/powerpoint/2010/main" val="576851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for collocation extraction</a:t>
            </a:r>
            <a:endParaRPr lang="en-US" dirty="0"/>
          </a:p>
        </p:txBody>
      </p:sp>
      <p:sp>
        <p:nvSpPr>
          <p:cNvPr id="3" name="Content Placeholder 2"/>
          <p:cNvSpPr>
            <a:spLocks noGrp="1"/>
          </p:cNvSpPr>
          <p:nvPr>
            <p:ph idx="1"/>
          </p:nvPr>
        </p:nvSpPr>
        <p:spPr/>
        <p:txBody>
          <a:bodyPr>
            <a:normAutofit/>
          </a:bodyPr>
          <a:lstStyle/>
          <a:p>
            <a:r>
              <a:rPr lang="en-US" dirty="0" smtClean="0"/>
              <a:t>Raw popularity count is too crude of a measure.</a:t>
            </a:r>
          </a:p>
          <a:p>
            <a:r>
              <a:rPr lang="en-US" dirty="0" smtClean="0"/>
              <a:t> We have to find more clever statistics to be able to pick out meaningful phrases easily. </a:t>
            </a:r>
          </a:p>
          <a:p>
            <a:r>
              <a:rPr lang="en-US" dirty="0" smtClean="0"/>
              <a:t>The key idea is to ask whether two words appear together more often than they would by chance. </a:t>
            </a:r>
          </a:p>
          <a:p>
            <a:r>
              <a:rPr lang="en-US" dirty="0" smtClean="0"/>
              <a:t>The statistical machinery for answering this question is called a hypothesis test.</a:t>
            </a:r>
          </a:p>
        </p:txBody>
      </p:sp>
    </p:spTree>
    <p:extLst>
      <p:ext uri="{BB962C8B-B14F-4D97-AF65-F5344CB8AC3E}">
        <p14:creationId xmlns:p14="http://schemas.microsoft.com/office/powerpoint/2010/main" val="2408825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for collocation extraction</a:t>
            </a:r>
            <a:endParaRPr lang="en-US" dirty="0"/>
          </a:p>
        </p:txBody>
      </p:sp>
      <p:sp>
        <p:nvSpPr>
          <p:cNvPr id="3" name="Content Placeholder 2"/>
          <p:cNvSpPr>
            <a:spLocks noGrp="1"/>
          </p:cNvSpPr>
          <p:nvPr>
            <p:ph idx="1"/>
          </p:nvPr>
        </p:nvSpPr>
        <p:spPr/>
        <p:txBody>
          <a:bodyPr/>
          <a:lstStyle/>
          <a:p>
            <a:r>
              <a:rPr lang="en-US" dirty="0" smtClean="0"/>
              <a:t> Hypothesis testing is a way to boil noisy data down to “yes” or “no” answers. </a:t>
            </a:r>
          </a:p>
          <a:p>
            <a:r>
              <a:rPr lang="en-US" dirty="0" smtClean="0"/>
              <a:t>It involves modeling the data as samples drawn from random distributions. </a:t>
            </a:r>
          </a:p>
          <a:p>
            <a:r>
              <a:rPr lang="en-US" dirty="0" smtClean="0"/>
              <a:t>The randomness means that one can never be 100% sure about the answer</a:t>
            </a:r>
          </a:p>
          <a:p>
            <a:r>
              <a:rPr lang="en-US" dirty="0" smtClean="0"/>
              <a:t> there’s always the chance of an outlier. So, the answers are attached to a probability</a:t>
            </a:r>
          </a:p>
          <a:p>
            <a:endParaRPr lang="en-US" dirty="0"/>
          </a:p>
        </p:txBody>
      </p:sp>
    </p:spTree>
    <p:extLst>
      <p:ext uri="{BB962C8B-B14F-4D97-AF65-F5344CB8AC3E}">
        <p14:creationId xmlns:p14="http://schemas.microsoft.com/office/powerpoint/2010/main" val="3647903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for collocation extraction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the context of collocation extraction, many hypothesis tests have been proposed over the years.</a:t>
            </a:r>
          </a:p>
          <a:p>
            <a:r>
              <a:rPr lang="en-US" dirty="0" smtClean="0"/>
              <a:t> One of the most successful methods is based on the likelihood ratio test (Dunning, 1993). </a:t>
            </a:r>
          </a:p>
          <a:p>
            <a:r>
              <a:rPr lang="en-US" dirty="0" smtClean="0"/>
              <a:t>For a given pair of words, the method tests two hypotheses on the observed dataset.</a:t>
            </a:r>
          </a:p>
          <a:p>
            <a:r>
              <a:rPr lang="en-US" dirty="0" smtClean="0"/>
              <a:t> Hypothesis 1 (the null hypothesis) says that word 1 appears independently from word 2.</a:t>
            </a:r>
          </a:p>
          <a:p>
            <a:r>
              <a:rPr lang="en-US" dirty="0" smtClean="0"/>
              <a:t>Another way of saying this is that seeing word 1 has no bearing on whether we also see word 2. </a:t>
            </a:r>
          </a:p>
          <a:p>
            <a:r>
              <a:rPr lang="en-US" dirty="0" smtClean="0"/>
              <a:t>Hypothesis 2 (the alternate hypothesis) says that seeing word 1 changes the likelihood of seeing word 2. </a:t>
            </a:r>
          </a:p>
        </p:txBody>
      </p:sp>
    </p:spTree>
    <p:extLst>
      <p:ext uri="{BB962C8B-B14F-4D97-AF65-F5344CB8AC3E}">
        <p14:creationId xmlns:p14="http://schemas.microsoft.com/office/powerpoint/2010/main" val="2503079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for collocation extraction</a:t>
            </a:r>
            <a:endParaRPr lang="en-US" dirty="0"/>
          </a:p>
        </p:txBody>
      </p:sp>
      <p:sp>
        <p:nvSpPr>
          <p:cNvPr id="3" name="Content Placeholder 2"/>
          <p:cNvSpPr>
            <a:spLocks noGrp="1"/>
          </p:cNvSpPr>
          <p:nvPr>
            <p:ph idx="1"/>
          </p:nvPr>
        </p:nvSpPr>
        <p:spPr/>
        <p:txBody>
          <a:bodyPr/>
          <a:lstStyle/>
          <a:p>
            <a:r>
              <a:rPr lang="en-US" dirty="0" smtClean="0"/>
              <a:t>We take the alternate hypothesis to imply that the two words form a common phrase. </a:t>
            </a:r>
          </a:p>
          <a:p>
            <a:r>
              <a:rPr lang="en-US" dirty="0" smtClean="0"/>
              <a:t>Hence, the likelihood ratio test for phrase detection (a.k.a. collocation extraction) asks the following question: </a:t>
            </a:r>
          </a:p>
          <a:p>
            <a:pPr lvl="1"/>
            <a:r>
              <a:rPr lang="en-US" dirty="0" smtClean="0"/>
              <a:t>are the observed word occurrences in a given text corpus more likely to have been generated from a model </a:t>
            </a:r>
          </a:p>
          <a:p>
            <a:pPr lvl="1"/>
            <a:r>
              <a:rPr lang="en-US" dirty="0" smtClean="0"/>
              <a:t>where the two words occur independently from one another</a:t>
            </a:r>
          </a:p>
          <a:p>
            <a:pPr lvl="1"/>
            <a:r>
              <a:rPr lang="en-US" dirty="0" smtClean="0"/>
              <a:t>or a model where the probabilities of the two words are entangled?</a:t>
            </a:r>
          </a:p>
          <a:p>
            <a:endParaRPr lang="en-US" dirty="0"/>
          </a:p>
        </p:txBody>
      </p:sp>
    </p:spTree>
    <p:extLst>
      <p:ext uri="{BB962C8B-B14F-4D97-AF65-F5344CB8AC3E}">
        <p14:creationId xmlns:p14="http://schemas.microsoft.com/office/powerpoint/2010/main" val="3319194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Chunking and part-of-speech tagging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471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Bag-of-Words</a:t>
            </a:r>
            <a:endParaRPr lang="en-US" dirty="0"/>
          </a:p>
        </p:txBody>
      </p:sp>
      <p:sp>
        <p:nvSpPr>
          <p:cNvPr id="3" name="Content Placeholder 2"/>
          <p:cNvSpPr>
            <a:spLocks noGrp="1"/>
          </p:cNvSpPr>
          <p:nvPr>
            <p:ph idx="1"/>
          </p:nvPr>
        </p:nvSpPr>
        <p:spPr>
          <a:xfrm>
            <a:off x="315687" y="1825625"/>
            <a:ext cx="10515600" cy="4351338"/>
          </a:xfrm>
        </p:spPr>
        <p:txBody>
          <a:bodyPr>
            <a:normAutofit lnSpcReduction="10000"/>
          </a:bodyPr>
          <a:lstStyle/>
          <a:p>
            <a:r>
              <a:rPr lang="en-US" dirty="0" smtClean="0"/>
              <a:t>In bag-of-words (</a:t>
            </a:r>
            <a:r>
              <a:rPr lang="en-US" dirty="0" err="1" smtClean="0"/>
              <a:t>BoW</a:t>
            </a:r>
            <a:r>
              <a:rPr lang="en-US" dirty="0" smtClean="0"/>
              <a:t>) </a:t>
            </a:r>
            <a:r>
              <a:rPr lang="en-US" dirty="0" err="1" smtClean="0"/>
              <a:t>featurization</a:t>
            </a:r>
            <a:r>
              <a:rPr lang="en-US" dirty="0" smtClean="0"/>
              <a:t>, a text document is converted into a vector of counts. </a:t>
            </a:r>
          </a:p>
          <a:p>
            <a:r>
              <a:rPr lang="en-US" dirty="0" smtClean="0"/>
              <a:t>A vector is just a collection of n numbers.</a:t>
            </a:r>
          </a:p>
          <a:p>
            <a:r>
              <a:rPr lang="en-US" dirty="0" smtClean="0"/>
              <a:t>The vector contains an entry for every possible word in the vocabulary.</a:t>
            </a:r>
          </a:p>
          <a:p>
            <a:r>
              <a:rPr lang="en-US" dirty="0" smtClean="0"/>
              <a:t>If the word—say, “aardvark”—appears three times in the document</a:t>
            </a:r>
          </a:p>
          <a:p>
            <a:r>
              <a:rPr lang="en-US" dirty="0" smtClean="0"/>
              <a:t>The feature vector has a count of 3 in the position corresponding to that word. </a:t>
            </a:r>
          </a:p>
          <a:p>
            <a:r>
              <a:rPr lang="en-US" dirty="0" smtClean="0"/>
              <a:t>If a word in the vocabulary doesn’t appear in the document, then it gets a count of 0. </a:t>
            </a:r>
          </a:p>
        </p:txBody>
      </p:sp>
    </p:spTree>
    <p:extLst>
      <p:ext uri="{BB962C8B-B14F-4D97-AF65-F5344CB8AC3E}">
        <p14:creationId xmlns:p14="http://schemas.microsoft.com/office/powerpoint/2010/main" val="193346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Bag-of-Words </a:t>
            </a:r>
            <a:br>
              <a:rPr lang="en-US" dirty="0" smtClean="0"/>
            </a:br>
            <a:r>
              <a:rPr lang="en-US" dirty="0" smtClean="0"/>
              <a:t>“it is a puppy and it is extremely cute”</a:t>
            </a:r>
            <a:endParaRPr lang="en-US" dirty="0"/>
          </a:p>
        </p:txBody>
      </p:sp>
      <p:pic>
        <p:nvPicPr>
          <p:cNvPr id="4" name="Picture 3"/>
          <p:cNvPicPr>
            <a:picLocks noChangeAspect="1"/>
          </p:cNvPicPr>
          <p:nvPr/>
        </p:nvPicPr>
        <p:blipFill>
          <a:blip r:embed="rId2"/>
          <a:stretch>
            <a:fillRect/>
          </a:stretch>
        </p:blipFill>
        <p:spPr>
          <a:xfrm>
            <a:off x="2338251" y="1790700"/>
            <a:ext cx="5386524" cy="5418024"/>
          </a:xfrm>
          <a:prstGeom prst="rect">
            <a:avLst/>
          </a:prstGeom>
        </p:spPr>
      </p:pic>
    </p:spTree>
    <p:extLst>
      <p:ext uri="{BB962C8B-B14F-4D97-AF65-F5344CB8AC3E}">
        <p14:creationId xmlns:p14="http://schemas.microsoft.com/office/powerpoint/2010/main" val="401726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Bag-of-Words</a:t>
            </a:r>
            <a:endParaRPr lang="en-US" dirty="0"/>
          </a:p>
        </p:txBody>
      </p:sp>
      <p:sp>
        <p:nvSpPr>
          <p:cNvPr id="3" name="Content Placeholder 2"/>
          <p:cNvSpPr>
            <a:spLocks noGrp="1"/>
          </p:cNvSpPr>
          <p:nvPr>
            <p:ph idx="1"/>
          </p:nvPr>
        </p:nvSpPr>
        <p:spPr/>
        <p:txBody>
          <a:bodyPr>
            <a:normAutofit/>
          </a:bodyPr>
          <a:lstStyle/>
          <a:p>
            <a:r>
              <a:rPr lang="en-US" dirty="0" smtClean="0"/>
              <a:t>Bag-of-words converts a text document into a flat vector. </a:t>
            </a:r>
          </a:p>
          <a:p>
            <a:r>
              <a:rPr lang="en-US" dirty="0" smtClean="0"/>
              <a:t>It is “flat” because it doesn’t contain any of the original textual structures. </a:t>
            </a:r>
          </a:p>
          <a:p>
            <a:r>
              <a:rPr lang="en-US" dirty="0" smtClean="0"/>
              <a:t>Neither does bag-of-words represent any concept of word hierarchy. </a:t>
            </a:r>
          </a:p>
          <a:p>
            <a:r>
              <a:rPr lang="en-US" dirty="0" smtClean="0"/>
              <a:t>For example, the concept of “animal” includes “dog,” “cat,” “raven,” etc. But in a bag-of-words representation, these words are all equal elements of the vector.</a:t>
            </a:r>
            <a:endParaRPr lang="en-US" dirty="0"/>
          </a:p>
        </p:txBody>
      </p:sp>
    </p:spTree>
    <p:extLst>
      <p:ext uri="{BB962C8B-B14F-4D97-AF65-F5344CB8AC3E}">
        <p14:creationId xmlns:p14="http://schemas.microsoft.com/office/powerpoint/2010/main" val="418444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Bag-of-Words</a:t>
            </a:r>
            <a:endParaRPr lang="en-US" dirty="0"/>
          </a:p>
        </p:txBody>
      </p:sp>
      <p:sp>
        <p:nvSpPr>
          <p:cNvPr id="3" name="Content Placeholder 2"/>
          <p:cNvSpPr>
            <a:spLocks noGrp="1"/>
          </p:cNvSpPr>
          <p:nvPr>
            <p:ph idx="1"/>
          </p:nvPr>
        </p:nvSpPr>
        <p:spPr/>
        <p:txBody>
          <a:bodyPr>
            <a:normAutofit/>
          </a:bodyPr>
          <a:lstStyle/>
          <a:p>
            <a:r>
              <a:rPr lang="en-US" dirty="0" smtClean="0"/>
              <a:t>Important here is the geometry of data in feature space. </a:t>
            </a:r>
          </a:p>
          <a:p>
            <a:r>
              <a:rPr lang="en-US" dirty="0" smtClean="0"/>
              <a:t>In a bag-of-words vector, each word becomes a dimension of the vector. </a:t>
            </a:r>
          </a:p>
          <a:p>
            <a:r>
              <a:rPr lang="en-US" dirty="0" smtClean="0"/>
              <a:t>If there are n words in the vocabulary, then a document becomes a point1 in n-dimensional space. </a:t>
            </a:r>
          </a:p>
          <a:p>
            <a:r>
              <a:rPr lang="en-US" dirty="0" smtClean="0"/>
              <a:t>It is difficult to visualize the geometry of anything beyond two or three dimensions, so we will have to use our imagination. </a:t>
            </a:r>
          </a:p>
        </p:txBody>
      </p:sp>
    </p:spTree>
    <p:extLst>
      <p:ext uri="{BB962C8B-B14F-4D97-AF65-F5344CB8AC3E}">
        <p14:creationId xmlns:p14="http://schemas.microsoft.com/office/powerpoint/2010/main" val="270172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Bag-of-Words 2D and 3D</a:t>
            </a:r>
            <a:endParaRPr lang="en-US" dirty="0"/>
          </a:p>
        </p:txBody>
      </p:sp>
      <p:pic>
        <p:nvPicPr>
          <p:cNvPr id="4" name="Picture 3"/>
          <p:cNvPicPr>
            <a:picLocks noChangeAspect="1"/>
          </p:cNvPicPr>
          <p:nvPr/>
        </p:nvPicPr>
        <p:blipFill>
          <a:blip r:embed="rId2"/>
          <a:stretch>
            <a:fillRect/>
          </a:stretch>
        </p:blipFill>
        <p:spPr>
          <a:xfrm>
            <a:off x="671375" y="2368731"/>
            <a:ext cx="4854213" cy="3496492"/>
          </a:xfrm>
          <a:prstGeom prst="rect">
            <a:avLst/>
          </a:prstGeom>
        </p:spPr>
      </p:pic>
      <p:pic>
        <p:nvPicPr>
          <p:cNvPr id="5" name="Picture 4"/>
          <p:cNvPicPr>
            <a:picLocks noChangeAspect="1"/>
          </p:cNvPicPr>
          <p:nvPr/>
        </p:nvPicPr>
        <p:blipFill>
          <a:blip r:embed="rId3"/>
          <a:stretch>
            <a:fillRect/>
          </a:stretch>
        </p:blipFill>
        <p:spPr>
          <a:xfrm>
            <a:off x="6348684" y="2232251"/>
            <a:ext cx="4772025" cy="3438525"/>
          </a:xfrm>
          <a:prstGeom prst="rect">
            <a:avLst/>
          </a:prstGeom>
        </p:spPr>
      </p:pic>
    </p:spTree>
    <p:extLst>
      <p:ext uri="{BB962C8B-B14F-4D97-AF65-F5344CB8AC3E}">
        <p14:creationId xmlns:p14="http://schemas.microsoft.com/office/powerpoint/2010/main" val="2796971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3038</Words>
  <Application>Microsoft Office PowerPoint</Application>
  <PresentationFormat>Widescreen</PresentationFormat>
  <Paragraphs>201</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Text Data: Flattening, Filtering, and Chunking</vt:lpstr>
      <vt:lpstr>Example</vt:lpstr>
      <vt:lpstr>Bag-of-X: Turning Natural Text into Flat Vectors</vt:lpstr>
      <vt:lpstr>Bag-of-X: Turning Natural Text into Flat Vectors</vt:lpstr>
      <vt:lpstr>Bag-of-Words</vt:lpstr>
      <vt:lpstr>Bag-of-Words  “it is a puppy and it is extremely cute”</vt:lpstr>
      <vt:lpstr>Bag-of-Words</vt:lpstr>
      <vt:lpstr>Bag-of-Words</vt:lpstr>
      <vt:lpstr>Bag-of-Words 2D and 3D</vt:lpstr>
      <vt:lpstr>Bag-of-Words</vt:lpstr>
      <vt:lpstr>Bag-of-n-Grams</vt:lpstr>
      <vt:lpstr>Bag-of-n-Grams</vt:lpstr>
      <vt:lpstr>Bag-of-n-Grams</vt:lpstr>
      <vt:lpstr>Bag-of-n-Grams</vt:lpstr>
      <vt:lpstr>Bag-of-n-Grams</vt:lpstr>
      <vt:lpstr>Bag-of-n-Grams</vt:lpstr>
      <vt:lpstr>Bag-of-n-Grams</vt:lpstr>
      <vt:lpstr>Filtering for Cleaner Features</vt:lpstr>
      <vt:lpstr>Stopwords</vt:lpstr>
      <vt:lpstr>Stopwords</vt:lpstr>
      <vt:lpstr>Frequency-Based Filtering</vt:lpstr>
      <vt:lpstr>Frequent words</vt:lpstr>
      <vt:lpstr>Frequent words</vt:lpstr>
      <vt:lpstr>Frequent words</vt:lpstr>
      <vt:lpstr>Frequent words</vt:lpstr>
      <vt:lpstr>Rare words</vt:lpstr>
      <vt:lpstr>Rare words</vt:lpstr>
      <vt:lpstr>Rare words</vt:lpstr>
      <vt:lpstr>Rare words</vt:lpstr>
      <vt:lpstr>Stemming</vt:lpstr>
      <vt:lpstr>Stemming</vt:lpstr>
      <vt:lpstr>Stemming</vt:lpstr>
      <vt:lpstr>Stemming</vt:lpstr>
      <vt:lpstr>Atoms of Meaning: From Words to n-Grams to Phrases</vt:lpstr>
      <vt:lpstr>Parsing and Tokenization</vt:lpstr>
      <vt:lpstr>Parsing and Tokenization</vt:lpstr>
      <vt:lpstr>Collocation Extraction for Phrase Detection</vt:lpstr>
      <vt:lpstr>PowerPoint Presentation</vt:lpstr>
      <vt:lpstr>PowerPoint Presentation</vt:lpstr>
      <vt:lpstr>PowerPoint Presentation</vt:lpstr>
      <vt:lpstr>Frequency-based methods</vt:lpstr>
      <vt:lpstr>Hypothesis testing for collocation extraction</vt:lpstr>
      <vt:lpstr>Hypothesis testing for collocation extraction</vt:lpstr>
      <vt:lpstr>Hypothesis testing for collocation extraction</vt:lpstr>
      <vt:lpstr>Hypothesis testing for collocation extraction</vt:lpstr>
      <vt:lpstr>Chunking and part-of-speech tagging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Data: Flattening, Filtering, and Chunking</dc:title>
  <dc:creator>Dr Abdul Hafeez Khan</dc:creator>
  <cp:lastModifiedBy>Dr Abdul Hafeez Khan</cp:lastModifiedBy>
  <cp:revision>31</cp:revision>
  <dcterms:created xsi:type="dcterms:W3CDTF">2023-06-05T05:12:25Z</dcterms:created>
  <dcterms:modified xsi:type="dcterms:W3CDTF">2023-06-05T11:49:48Z</dcterms:modified>
</cp:coreProperties>
</file>