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6" d="100"/>
          <a:sy n="46"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C47140-2110-48A5-9FFA-931B7E56D27E}"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E141E-7B72-4D7C-8DC2-161490A74240}" type="slidenum">
              <a:rPr lang="en-US" smtClean="0"/>
              <a:t>‹#›</a:t>
            </a:fld>
            <a:endParaRPr lang="en-US"/>
          </a:p>
        </p:txBody>
      </p:sp>
    </p:spTree>
    <p:extLst>
      <p:ext uri="{BB962C8B-B14F-4D97-AF65-F5344CB8AC3E}">
        <p14:creationId xmlns:p14="http://schemas.microsoft.com/office/powerpoint/2010/main" val="3186206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C47140-2110-48A5-9FFA-931B7E56D27E}"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E141E-7B72-4D7C-8DC2-161490A74240}" type="slidenum">
              <a:rPr lang="en-US" smtClean="0"/>
              <a:t>‹#›</a:t>
            </a:fld>
            <a:endParaRPr lang="en-US"/>
          </a:p>
        </p:txBody>
      </p:sp>
    </p:spTree>
    <p:extLst>
      <p:ext uri="{BB962C8B-B14F-4D97-AF65-F5344CB8AC3E}">
        <p14:creationId xmlns:p14="http://schemas.microsoft.com/office/powerpoint/2010/main" val="2599401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C47140-2110-48A5-9FFA-931B7E56D27E}"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E141E-7B72-4D7C-8DC2-161490A74240}" type="slidenum">
              <a:rPr lang="en-US" smtClean="0"/>
              <a:t>‹#›</a:t>
            </a:fld>
            <a:endParaRPr lang="en-US"/>
          </a:p>
        </p:txBody>
      </p:sp>
    </p:spTree>
    <p:extLst>
      <p:ext uri="{BB962C8B-B14F-4D97-AF65-F5344CB8AC3E}">
        <p14:creationId xmlns:p14="http://schemas.microsoft.com/office/powerpoint/2010/main" val="1759810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C47140-2110-48A5-9FFA-931B7E56D27E}"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E141E-7B72-4D7C-8DC2-161490A74240}" type="slidenum">
              <a:rPr lang="en-US" smtClean="0"/>
              <a:t>‹#›</a:t>
            </a:fld>
            <a:endParaRPr lang="en-US"/>
          </a:p>
        </p:txBody>
      </p:sp>
    </p:spTree>
    <p:extLst>
      <p:ext uri="{BB962C8B-B14F-4D97-AF65-F5344CB8AC3E}">
        <p14:creationId xmlns:p14="http://schemas.microsoft.com/office/powerpoint/2010/main" val="1900724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C47140-2110-48A5-9FFA-931B7E56D27E}"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E141E-7B72-4D7C-8DC2-161490A74240}" type="slidenum">
              <a:rPr lang="en-US" smtClean="0"/>
              <a:t>‹#›</a:t>
            </a:fld>
            <a:endParaRPr lang="en-US"/>
          </a:p>
        </p:txBody>
      </p:sp>
    </p:spTree>
    <p:extLst>
      <p:ext uri="{BB962C8B-B14F-4D97-AF65-F5344CB8AC3E}">
        <p14:creationId xmlns:p14="http://schemas.microsoft.com/office/powerpoint/2010/main" val="118278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C47140-2110-48A5-9FFA-931B7E56D27E}"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BE141E-7B72-4D7C-8DC2-161490A74240}" type="slidenum">
              <a:rPr lang="en-US" smtClean="0"/>
              <a:t>‹#›</a:t>
            </a:fld>
            <a:endParaRPr lang="en-US"/>
          </a:p>
        </p:txBody>
      </p:sp>
    </p:spTree>
    <p:extLst>
      <p:ext uri="{BB962C8B-B14F-4D97-AF65-F5344CB8AC3E}">
        <p14:creationId xmlns:p14="http://schemas.microsoft.com/office/powerpoint/2010/main" val="4083068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C47140-2110-48A5-9FFA-931B7E56D27E}" type="datetimeFigureOut">
              <a:rPr lang="en-US" smtClean="0"/>
              <a:t>10/16/2023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BE141E-7B72-4D7C-8DC2-161490A74240}" type="slidenum">
              <a:rPr lang="en-US" smtClean="0"/>
              <a:t>‹#›</a:t>
            </a:fld>
            <a:endParaRPr lang="en-US"/>
          </a:p>
        </p:txBody>
      </p:sp>
    </p:spTree>
    <p:extLst>
      <p:ext uri="{BB962C8B-B14F-4D97-AF65-F5344CB8AC3E}">
        <p14:creationId xmlns:p14="http://schemas.microsoft.com/office/powerpoint/2010/main" val="359895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C47140-2110-48A5-9FFA-931B7E56D27E}" type="datetimeFigureOut">
              <a:rPr lang="en-US" smtClean="0"/>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BE141E-7B72-4D7C-8DC2-161490A74240}" type="slidenum">
              <a:rPr lang="en-US" smtClean="0"/>
              <a:t>‹#›</a:t>
            </a:fld>
            <a:endParaRPr lang="en-US"/>
          </a:p>
        </p:txBody>
      </p:sp>
    </p:spTree>
    <p:extLst>
      <p:ext uri="{BB962C8B-B14F-4D97-AF65-F5344CB8AC3E}">
        <p14:creationId xmlns:p14="http://schemas.microsoft.com/office/powerpoint/2010/main" val="2736513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C47140-2110-48A5-9FFA-931B7E56D27E}" type="datetimeFigureOut">
              <a:rPr lang="en-US" smtClean="0"/>
              <a:t>10/16/2023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BE141E-7B72-4D7C-8DC2-161490A74240}" type="slidenum">
              <a:rPr lang="en-US" smtClean="0"/>
              <a:t>‹#›</a:t>
            </a:fld>
            <a:endParaRPr lang="en-US"/>
          </a:p>
        </p:txBody>
      </p:sp>
    </p:spTree>
    <p:extLst>
      <p:ext uri="{BB962C8B-B14F-4D97-AF65-F5344CB8AC3E}">
        <p14:creationId xmlns:p14="http://schemas.microsoft.com/office/powerpoint/2010/main" val="2077416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C47140-2110-48A5-9FFA-931B7E56D27E}"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BE141E-7B72-4D7C-8DC2-161490A74240}" type="slidenum">
              <a:rPr lang="en-US" smtClean="0"/>
              <a:t>‹#›</a:t>
            </a:fld>
            <a:endParaRPr lang="en-US"/>
          </a:p>
        </p:txBody>
      </p:sp>
    </p:spTree>
    <p:extLst>
      <p:ext uri="{BB962C8B-B14F-4D97-AF65-F5344CB8AC3E}">
        <p14:creationId xmlns:p14="http://schemas.microsoft.com/office/powerpoint/2010/main" val="2531607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C47140-2110-48A5-9FFA-931B7E56D27E}"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BE141E-7B72-4D7C-8DC2-161490A74240}" type="slidenum">
              <a:rPr lang="en-US" smtClean="0"/>
              <a:t>‹#›</a:t>
            </a:fld>
            <a:endParaRPr lang="en-US"/>
          </a:p>
        </p:txBody>
      </p:sp>
    </p:spTree>
    <p:extLst>
      <p:ext uri="{BB962C8B-B14F-4D97-AF65-F5344CB8AC3E}">
        <p14:creationId xmlns:p14="http://schemas.microsoft.com/office/powerpoint/2010/main" val="2191567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C47140-2110-48A5-9FFA-931B7E56D27E}" type="datetimeFigureOut">
              <a:rPr lang="en-US" smtClean="0"/>
              <a:t>10/16/2023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E141E-7B72-4D7C-8DC2-161490A74240}" type="slidenum">
              <a:rPr lang="en-US" smtClean="0"/>
              <a:t>‹#›</a:t>
            </a:fld>
            <a:endParaRPr lang="en-US"/>
          </a:p>
        </p:txBody>
      </p:sp>
    </p:spTree>
    <p:extLst>
      <p:ext uri="{BB962C8B-B14F-4D97-AF65-F5344CB8AC3E}">
        <p14:creationId xmlns:p14="http://schemas.microsoft.com/office/powerpoint/2010/main" val="1166007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Regression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13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r>
              <a:rPr lang="en-US" b="1" dirty="0" smtClean="0"/>
              <a:t/>
            </a:r>
            <a:br>
              <a:rPr lang="en-US" b="1" dirty="0" smtClean="0"/>
            </a:br>
            <a:r>
              <a:rPr lang="en-US" b="1" dirty="0" smtClean="0"/>
              <a:t>Example</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smtClean="0"/>
              <a:t>One can determine the likelihood of choosing an offer on your website (dependent variable). For analysis purposes, you can look at various visitor characteristics such as the sites they came from, count of visits to your site, and activity on your site (independent variables). This can help determine the probability of certain visitors who are more likely to accept the offer. As a result, it allows you to make better decisions on whether to promote the offer on your site or not.</a:t>
            </a:r>
          </a:p>
          <a:p>
            <a:pPr fontAlgn="base"/>
            <a:r>
              <a:rPr lang="en-US" dirty="0" smtClean="0"/>
              <a:t>Furthermore, logistic regression is extensively used in</a:t>
            </a:r>
            <a:r>
              <a:rPr lang="en-US" u="sng" dirty="0" smtClean="0"/>
              <a:t> machine learning algorithms</a:t>
            </a:r>
            <a:r>
              <a:rPr lang="en-US" dirty="0" smtClean="0"/>
              <a:t> in cases such as spam email detection, predicting a loan amount for a customer, and more.</a:t>
            </a:r>
          </a:p>
          <a:p>
            <a:r>
              <a:rPr lang="en-US" b="1" dirty="0" smtClean="0"/>
              <a:t/>
            </a:r>
            <a:br>
              <a:rPr lang="en-US" b="1" dirty="0" smtClean="0"/>
            </a:br>
            <a:endParaRPr lang="en-US" dirty="0" smtClean="0"/>
          </a:p>
          <a:p>
            <a:endParaRPr lang="en-US" dirty="0"/>
          </a:p>
        </p:txBody>
      </p:sp>
    </p:spTree>
    <p:extLst>
      <p:ext uri="{BB962C8B-B14F-4D97-AF65-F5344CB8AC3E}">
        <p14:creationId xmlns:p14="http://schemas.microsoft.com/office/powerpoint/2010/main" val="3858682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benefits of linear regression</a:t>
            </a:r>
            <a:endParaRPr lang="en-US" dirty="0"/>
          </a:p>
        </p:txBody>
      </p:sp>
      <p:sp>
        <p:nvSpPr>
          <p:cNvPr id="3" name="Content Placeholder 2"/>
          <p:cNvSpPr>
            <a:spLocks noGrp="1"/>
          </p:cNvSpPr>
          <p:nvPr>
            <p:ph idx="1"/>
          </p:nvPr>
        </p:nvSpPr>
        <p:spPr/>
        <p:txBody>
          <a:bodyPr>
            <a:normAutofit lnSpcReduction="10000"/>
          </a:bodyPr>
          <a:lstStyle/>
          <a:p>
            <a:pPr fontAlgn="base"/>
            <a:r>
              <a:rPr lang="en-US" b="1" dirty="0" smtClean="0"/>
              <a:t>Easy </a:t>
            </a:r>
            <a:r>
              <a:rPr lang="en-US" b="1" dirty="0"/>
              <a:t>implementation</a:t>
            </a:r>
            <a:endParaRPr lang="en-US" dirty="0"/>
          </a:p>
          <a:p>
            <a:pPr fontAlgn="base"/>
            <a:r>
              <a:rPr lang="en-US" dirty="0"/>
              <a:t>The linear regression model is computationally simple to implement as it does not demand a lot of engineering overheads, neither before the model launch nor during its maintenance.</a:t>
            </a:r>
          </a:p>
          <a:p>
            <a:pPr fontAlgn="base"/>
            <a:r>
              <a:rPr lang="en-US" b="1" dirty="0" smtClean="0"/>
              <a:t>Interpretability</a:t>
            </a:r>
            <a:endParaRPr lang="en-US" dirty="0"/>
          </a:p>
          <a:p>
            <a:pPr fontAlgn="base"/>
            <a:r>
              <a:rPr lang="en-US" dirty="0"/>
              <a:t>Unlike other</a:t>
            </a:r>
            <a:r>
              <a:rPr lang="en-US" u="sng" dirty="0"/>
              <a:t> </a:t>
            </a:r>
            <a:r>
              <a:rPr lang="en-US" u="sng" dirty="0" smtClean="0"/>
              <a:t>Machin Learning models</a:t>
            </a:r>
            <a:r>
              <a:rPr lang="en-US" dirty="0"/>
              <a:t> </a:t>
            </a:r>
            <a:r>
              <a:rPr lang="en-US" dirty="0" smtClean="0"/>
              <a:t> </a:t>
            </a:r>
            <a:r>
              <a:rPr lang="en-US" dirty="0"/>
              <a:t>linear regression is relatively straightforward. </a:t>
            </a:r>
            <a:endParaRPr lang="en-US" dirty="0" smtClean="0"/>
          </a:p>
          <a:p>
            <a:pPr fontAlgn="base"/>
            <a:r>
              <a:rPr lang="en-US" dirty="0" smtClean="0"/>
              <a:t>As </a:t>
            </a:r>
            <a:r>
              <a:rPr lang="en-US" dirty="0"/>
              <a:t>a result, this algorithm stands ahead of black-box models that fall short in justifying which input variable causes the output variable to change</a:t>
            </a:r>
            <a:r>
              <a:rPr lang="en-US" dirty="0" smtClean="0"/>
              <a:t>.</a:t>
            </a:r>
            <a:endParaRPr lang="en-US" dirty="0"/>
          </a:p>
        </p:txBody>
      </p:sp>
    </p:spTree>
    <p:extLst>
      <p:ext uri="{BB962C8B-B14F-4D97-AF65-F5344CB8AC3E}">
        <p14:creationId xmlns:p14="http://schemas.microsoft.com/office/powerpoint/2010/main" val="2454118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benefits of linear regression</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b="1" dirty="0" smtClean="0"/>
              <a:t>Scalability</a:t>
            </a:r>
            <a:endParaRPr lang="en-US" dirty="0" smtClean="0"/>
          </a:p>
          <a:p>
            <a:pPr fontAlgn="base"/>
            <a:r>
              <a:rPr lang="en-US" dirty="0" smtClean="0"/>
              <a:t>Linear regression is not computationally heavy and, therefore, fits well in cases where scaling is essential.</a:t>
            </a:r>
          </a:p>
          <a:p>
            <a:pPr fontAlgn="base"/>
            <a:r>
              <a:rPr lang="en-US" dirty="0" smtClean="0"/>
              <a:t> For example, the model can scale well regarding increased data volume (big data). </a:t>
            </a:r>
          </a:p>
          <a:p>
            <a:pPr fontAlgn="base"/>
            <a:r>
              <a:rPr lang="en-US" b="1" dirty="0" smtClean="0"/>
              <a:t>Optimal for online settings</a:t>
            </a:r>
            <a:endParaRPr lang="en-US" dirty="0" smtClean="0"/>
          </a:p>
          <a:p>
            <a:pPr fontAlgn="base"/>
            <a:r>
              <a:rPr lang="en-US" dirty="0" smtClean="0"/>
              <a:t>The ease of computation of these algorithms allows them to be used in online settings. The model can be trained and retrained with each new example to generate predictions in real-time,</a:t>
            </a:r>
          </a:p>
          <a:p>
            <a:pPr fontAlgn="base"/>
            <a:r>
              <a:rPr lang="en-US" dirty="0" smtClean="0"/>
              <a:t>unlike the neural networks or support vector machines that are computationally heavy and require plenty of computing resources and substantial waiting time to retrain on a new dataset. </a:t>
            </a:r>
          </a:p>
          <a:p>
            <a:endParaRPr lang="en-US" dirty="0" smtClean="0"/>
          </a:p>
          <a:p>
            <a:endParaRPr lang="en-US" dirty="0"/>
          </a:p>
        </p:txBody>
      </p:sp>
    </p:spTree>
    <p:extLst>
      <p:ext uri="{BB962C8B-B14F-4D97-AF65-F5344CB8AC3E}">
        <p14:creationId xmlns:p14="http://schemas.microsoft.com/office/powerpoint/2010/main" val="1456271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Simple Linear Regression</a:t>
            </a:r>
            <a:endParaRPr lang="en-US" dirty="0"/>
          </a:p>
        </p:txBody>
      </p:sp>
      <p:pic>
        <p:nvPicPr>
          <p:cNvPr id="4" name="Picture 3"/>
          <p:cNvPicPr>
            <a:picLocks noChangeAspect="1"/>
          </p:cNvPicPr>
          <p:nvPr/>
        </p:nvPicPr>
        <p:blipFill>
          <a:blip r:embed="rId2"/>
          <a:stretch>
            <a:fillRect/>
          </a:stretch>
        </p:blipFill>
        <p:spPr>
          <a:xfrm>
            <a:off x="1632448" y="1980928"/>
            <a:ext cx="2208032" cy="4470922"/>
          </a:xfrm>
          <a:prstGeom prst="rect">
            <a:avLst/>
          </a:prstGeom>
        </p:spPr>
      </p:pic>
      <p:pic>
        <p:nvPicPr>
          <p:cNvPr id="5" name="Picture 4"/>
          <p:cNvPicPr>
            <a:picLocks noChangeAspect="1"/>
          </p:cNvPicPr>
          <p:nvPr/>
        </p:nvPicPr>
        <p:blipFill>
          <a:blip r:embed="rId3"/>
          <a:stretch>
            <a:fillRect/>
          </a:stretch>
        </p:blipFill>
        <p:spPr>
          <a:xfrm>
            <a:off x="4784270" y="1739456"/>
            <a:ext cx="6227717" cy="4953866"/>
          </a:xfrm>
          <a:prstGeom prst="rect">
            <a:avLst/>
          </a:prstGeom>
        </p:spPr>
      </p:pic>
    </p:spTree>
    <p:extLst>
      <p:ext uri="{BB962C8B-B14F-4D97-AF65-F5344CB8AC3E}">
        <p14:creationId xmlns:p14="http://schemas.microsoft.com/office/powerpoint/2010/main" val="764149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Simple Linear Regression</a:t>
            </a:r>
            <a:endParaRPr lang="en-US" dirty="0"/>
          </a:p>
        </p:txBody>
      </p:sp>
      <p:pic>
        <p:nvPicPr>
          <p:cNvPr id="4" name="Picture 3"/>
          <p:cNvPicPr>
            <a:picLocks noChangeAspect="1"/>
          </p:cNvPicPr>
          <p:nvPr/>
        </p:nvPicPr>
        <p:blipFill>
          <a:blip r:embed="rId2"/>
          <a:stretch>
            <a:fillRect/>
          </a:stretch>
        </p:blipFill>
        <p:spPr>
          <a:xfrm>
            <a:off x="1183947" y="2024062"/>
            <a:ext cx="9958669" cy="4285298"/>
          </a:xfrm>
          <a:prstGeom prst="rect">
            <a:avLst/>
          </a:prstGeom>
        </p:spPr>
      </p:pic>
    </p:spTree>
    <p:extLst>
      <p:ext uri="{BB962C8B-B14F-4D97-AF65-F5344CB8AC3E}">
        <p14:creationId xmlns:p14="http://schemas.microsoft.com/office/powerpoint/2010/main" val="1874981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3119437" y="1552575"/>
            <a:ext cx="5953125" cy="3752850"/>
          </a:xfrm>
          <a:prstGeom prst="rect">
            <a:avLst/>
          </a:prstGeom>
        </p:spPr>
      </p:pic>
    </p:spTree>
    <p:extLst>
      <p:ext uri="{BB962C8B-B14F-4D97-AF65-F5344CB8AC3E}">
        <p14:creationId xmlns:p14="http://schemas.microsoft.com/office/powerpoint/2010/main" val="1464585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Simple Linear Regression</a:t>
            </a:r>
            <a:endParaRPr lang="en-US" dirty="0"/>
          </a:p>
        </p:txBody>
      </p:sp>
      <p:pic>
        <p:nvPicPr>
          <p:cNvPr id="4" name="Picture 3"/>
          <p:cNvPicPr>
            <a:picLocks noChangeAspect="1"/>
          </p:cNvPicPr>
          <p:nvPr/>
        </p:nvPicPr>
        <p:blipFill>
          <a:blip r:embed="rId2"/>
          <a:stretch>
            <a:fillRect/>
          </a:stretch>
        </p:blipFill>
        <p:spPr>
          <a:xfrm>
            <a:off x="953588" y="1911531"/>
            <a:ext cx="8727757" cy="4675130"/>
          </a:xfrm>
          <a:prstGeom prst="rect">
            <a:avLst/>
          </a:prstGeom>
        </p:spPr>
      </p:pic>
    </p:spTree>
    <p:extLst>
      <p:ext uri="{BB962C8B-B14F-4D97-AF65-F5344CB8AC3E}">
        <p14:creationId xmlns:p14="http://schemas.microsoft.com/office/powerpoint/2010/main" val="584586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Simple Linear Regression</a:t>
            </a:r>
            <a:endParaRPr lang="en-US" dirty="0"/>
          </a:p>
        </p:txBody>
      </p:sp>
      <p:pic>
        <p:nvPicPr>
          <p:cNvPr id="4" name="Picture 3"/>
          <p:cNvPicPr>
            <a:picLocks noChangeAspect="1"/>
          </p:cNvPicPr>
          <p:nvPr/>
        </p:nvPicPr>
        <p:blipFill>
          <a:blip r:embed="rId2"/>
          <a:stretch>
            <a:fillRect/>
          </a:stretch>
        </p:blipFill>
        <p:spPr>
          <a:xfrm>
            <a:off x="1201783" y="1690688"/>
            <a:ext cx="7985079" cy="2476499"/>
          </a:xfrm>
          <a:prstGeom prst="rect">
            <a:avLst/>
          </a:prstGeom>
        </p:spPr>
      </p:pic>
      <p:pic>
        <p:nvPicPr>
          <p:cNvPr id="5" name="Picture 4"/>
          <p:cNvPicPr>
            <a:picLocks noChangeAspect="1"/>
          </p:cNvPicPr>
          <p:nvPr/>
        </p:nvPicPr>
        <p:blipFill>
          <a:blip r:embed="rId3"/>
          <a:stretch>
            <a:fillRect/>
          </a:stretch>
        </p:blipFill>
        <p:spPr>
          <a:xfrm>
            <a:off x="1026319" y="4167187"/>
            <a:ext cx="7856424" cy="2404284"/>
          </a:xfrm>
          <a:prstGeom prst="rect">
            <a:avLst/>
          </a:prstGeom>
        </p:spPr>
      </p:pic>
    </p:spTree>
    <p:extLst>
      <p:ext uri="{BB962C8B-B14F-4D97-AF65-F5344CB8AC3E}">
        <p14:creationId xmlns:p14="http://schemas.microsoft.com/office/powerpoint/2010/main" val="1856071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linear regression</a:t>
            </a:r>
            <a:endParaRPr lang="en-US" dirty="0"/>
          </a:p>
        </p:txBody>
      </p:sp>
      <p:sp>
        <p:nvSpPr>
          <p:cNvPr id="3" name="Content Placeholder 2"/>
          <p:cNvSpPr>
            <a:spLocks noGrp="1"/>
          </p:cNvSpPr>
          <p:nvPr>
            <p:ph idx="1"/>
          </p:nvPr>
        </p:nvSpPr>
        <p:spPr/>
        <p:txBody>
          <a:bodyPr/>
          <a:lstStyle/>
          <a:p>
            <a:r>
              <a:rPr lang="en-US" dirty="0"/>
              <a:t>Multiple linear regression is a method we can use to quantify the relationship between two or more predictor variables and a response variable</a:t>
            </a:r>
            <a:r>
              <a:rPr lang="en-US" dirty="0" smtClean="0"/>
              <a:t>.</a:t>
            </a:r>
          </a:p>
          <a:p>
            <a:r>
              <a:rPr lang="en-US" dirty="0" smtClean="0"/>
              <a:t/>
            </a:r>
            <a:br>
              <a:rPr lang="en-US" dirty="0" smtClean="0"/>
            </a:br>
            <a:endParaRPr lang="en-US" dirty="0"/>
          </a:p>
        </p:txBody>
      </p:sp>
      <p:pic>
        <p:nvPicPr>
          <p:cNvPr id="5" name="Picture 4" descr="http://faculty.cas.usf.edu/mbrannick/regression/Part3/gifs/t3.gif"/>
          <p:cNvPicPr/>
          <p:nvPr/>
        </p:nvPicPr>
        <p:blipFill>
          <a:blip r:embed="rId2">
            <a:extLst>
              <a:ext uri="{28A0092B-C50C-407E-A947-70E740481C1C}">
                <a14:useLocalDpi xmlns:a14="http://schemas.microsoft.com/office/drawing/2010/main" val="0"/>
              </a:ext>
            </a:extLst>
          </a:blip>
          <a:srcRect/>
          <a:stretch>
            <a:fillRect/>
          </a:stretch>
        </p:blipFill>
        <p:spPr bwMode="auto">
          <a:xfrm>
            <a:off x="3187338" y="4206240"/>
            <a:ext cx="4210730" cy="849085"/>
          </a:xfrm>
          <a:prstGeom prst="rect">
            <a:avLst/>
          </a:prstGeom>
          <a:noFill/>
          <a:ln>
            <a:noFill/>
          </a:ln>
        </p:spPr>
      </p:pic>
    </p:spTree>
    <p:extLst>
      <p:ext uri="{BB962C8B-B14F-4D97-AF65-F5344CB8AC3E}">
        <p14:creationId xmlns:p14="http://schemas.microsoft.com/office/powerpoint/2010/main" val="1156184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linear regression</a:t>
            </a:r>
            <a:endParaRPr lang="en-US" dirty="0"/>
          </a:p>
        </p:txBody>
      </p:sp>
      <p:sp>
        <p:nvSpPr>
          <p:cNvPr id="5" name="Rectangle 5"/>
          <p:cNvSpPr>
            <a:spLocks noChangeArrowheads="1"/>
          </p:cNvSpPr>
          <p:nvPr/>
        </p:nvSpPr>
        <p:spPr bwMode="auto">
          <a:xfrm>
            <a:off x="1946366" y="33147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p:cNvPicPr>
            <a:picLocks noChangeAspect="1"/>
          </p:cNvPicPr>
          <p:nvPr/>
        </p:nvPicPr>
        <p:blipFill>
          <a:blip r:embed="rId2"/>
          <a:stretch>
            <a:fillRect/>
          </a:stretch>
        </p:blipFill>
        <p:spPr>
          <a:xfrm>
            <a:off x="1048710" y="2209800"/>
            <a:ext cx="7099927" cy="4217126"/>
          </a:xfrm>
          <a:prstGeom prst="rect">
            <a:avLst/>
          </a:prstGeom>
        </p:spPr>
      </p:pic>
      <p:pic>
        <p:nvPicPr>
          <p:cNvPr id="11" name="Picture 10" descr="http://faculty.cas.usf.edu/mbrannick/regression/Part3/gifs/t7.gif"/>
          <p:cNvPicPr/>
          <p:nvPr/>
        </p:nvPicPr>
        <p:blipFill>
          <a:blip r:embed="rId3">
            <a:extLst>
              <a:ext uri="{28A0092B-C50C-407E-A947-70E740481C1C}">
                <a14:useLocalDpi xmlns:a14="http://schemas.microsoft.com/office/drawing/2010/main" val="0"/>
              </a:ext>
            </a:extLst>
          </a:blip>
          <a:srcRect/>
          <a:stretch>
            <a:fillRect/>
          </a:stretch>
        </p:blipFill>
        <p:spPr bwMode="auto">
          <a:xfrm>
            <a:off x="6966245" y="5094241"/>
            <a:ext cx="3993492" cy="1045301"/>
          </a:xfrm>
          <a:prstGeom prst="rect">
            <a:avLst/>
          </a:prstGeom>
          <a:noFill/>
          <a:ln>
            <a:noFill/>
          </a:ln>
        </p:spPr>
      </p:pic>
    </p:spTree>
    <p:extLst>
      <p:ext uri="{BB962C8B-B14F-4D97-AF65-F5344CB8AC3E}">
        <p14:creationId xmlns:p14="http://schemas.microsoft.com/office/powerpoint/2010/main" val="48884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a:t>Linear regression is used to predict the relationship between two variables by applying a linear equation to observed data</a:t>
            </a:r>
            <a:r>
              <a:rPr lang="en-US" dirty="0" smtClean="0"/>
              <a:t>.</a:t>
            </a:r>
          </a:p>
          <a:p>
            <a:r>
              <a:rPr lang="en-US" dirty="0" smtClean="0"/>
              <a:t> </a:t>
            </a:r>
            <a:r>
              <a:rPr lang="en-US" dirty="0"/>
              <a:t>There are two types of variable, one variable is called an independent variable, and the other is a dependent variable. </a:t>
            </a:r>
            <a:endParaRPr lang="en-US" dirty="0" smtClean="0"/>
          </a:p>
          <a:p>
            <a:r>
              <a:rPr lang="en-US" dirty="0" smtClean="0"/>
              <a:t>Linear </a:t>
            </a:r>
            <a:r>
              <a:rPr lang="en-US" dirty="0"/>
              <a:t>regression is commonly used for predictive analysis. </a:t>
            </a:r>
            <a:endParaRPr lang="en-US" dirty="0" smtClean="0"/>
          </a:p>
          <a:p>
            <a:r>
              <a:rPr lang="en-US" dirty="0" smtClean="0"/>
              <a:t>The </a:t>
            </a:r>
            <a:r>
              <a:rPr lang="en-US" dirty="0"/>
              <a:t>main idea of regression is to examine two things. First, does a set of predictor variables do a good job in predicting an outcome (dependent) variable? </a:t>
            </a:r>
            <a:endParaRPr lang="en-US" dirty="0" smtClean="0"/>
          </a:p>
          <a:p>
            <a:r>
              <a:rPr lang="en-US" dirty="0" smtClean="0"/>
              <a:t>The </a:t>
            </a:r>
            <a:r>
              <a:rPr lang="en-US" dirty="0"/>
              <a:t>second thing is which variables are significant predictors of the outcome variable? </a:t>
            </a:r>
            <a:r>
              <a:rPr lang="en-US" b="1" dirty="0"/>
              <a:t> </a:t>
            </a:r>
          </a:p>
          <a:p>
            <a:endParaRPr lang="en-US" dirty="0"/>
          </a:p>
        </p:txBody>
      </p:sp>
    </p:spTree>
    <p:extLst>
      <p:ext uri="{BB962C8B-B14F-4D97-AF65-F5344CB8AC3E}">
        <p14:creationId xmlns:p14="http://schemas.microsoft.com/office/powerpoint/2010/main" val="630185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linear regression</a:t>
            </a:r>
            <a:endParaRPr lang="en-US" dirty="0"/>
          </a:p>
        </p:txBody>
      </p:sp>
      <p:sp>
        <p:nvSpPr>
          <p:cNvPr id="3" name="Content Placeholder 2"/>
          <p:cNvSpPr>
            <a:spLocks noGrp="1"/>
          </p:cNvSpPr>
          <p:nvPr>
            <p:ph idx="1"/>
          </p:nvPr>
        </p:nvSpPr>
        <p:spPr/>
        <p:txBody>
          <a:bodyPr/>
          <a:lstStyle/>
          <a:p>
            <a:r>
              <a:rPr lang="en-US" dirty="0"/>
              <a:t>The equation for </a:t>
            </a:r>
            <a:r>
              <a:rPr lang="en-US" i="1" dirty="0"/>
              <a:t>a</a:t>
            </a:r>
            <a:r>
              <a:rPr lang="en-US" dirty="0"/>
              <a:t> with two independent variables is:</a:t>
            </a:r>
          </a:p>
          <a:p>
            <a:endParaRPr lang="en-US" dirty="0"/>
          </a:p>
        </p:txBody>
      </p:sp>
      <p:pic>
        <p:nvPicPr>
          <p:cNvPr id="4" name="Picture 3" descr="http://faculty.cas.usf.edu/mbrannick/regression/Part3/gifs/t8.g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9165" y="2643731"/>
            <a:ext cx="2512695" cy="530543"/>
          </a:xfrm>
          <a:prstGeom prst="rect">
            <a:avLst/>
          </a:prstGeom>
          <a:noFill/>
          <a:ln>
            <a:noFill/>
          </a:ln>
        </p:spPr>
      </p:pic>
      <p:pic>
        <p:nvPicPr>
          <p:cNvPr id="5" name="Picture 4"/>
          <p:cNvPicPr>
            <a:picLocks noChangeAspect="1"/>
          </p:cNvPicPr>
          <p:nvPr/>
        </p:nvPicPr>
        <p:blipFill>
          <a:blip r:embed="rId3"/>
          <a:stretch>
            <a:fillRect/>
          </a:stretch>
        </p:blipFill>
        <p:spPr>
          <a:xfrm>
            <a:off x="5822342" y="2643731"/>
            <a:ext cx="4244086" cy="3861572"/>
          </a:xfrm>
          <a:prstGeom prst="rect">
            <a:avLst/>
          </a:prstGeom>
        </p:spPr>
      </p:pic>
    </p:spTree>
    <p:extLst>
      <p:ext uri="{BB962C8B-B14F-4D97-AF65-F5344CB8AC3E}">
        <p14:creationId xmlns:p14="http://schemas.microsoft.com/office/powerpoint/2010/main" val="2788953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linear regression</a:t>
            </a:r>
            <a:endParaRPr lang="en-US" dirty="0"/>
          </a:p>
        </p:txBody>
      </p:sp>
      <p:pic>
        <p:nvPicPr>
          <p:cNvPr id="4" name="Picture 3"/>
          <p:cNvPicPr>
            <a:picLocks noChangeAspect="1"/>
          </p:cNvPicPr>
          <p:nvPr/>
        </p:nvPicPr>
        <p:blipFill>
          <a:blip r:embed="rId2"/>
          <a:stretch>
            <a:fillRect/>
          </a:stretch>
        </p:blipFill>
        <p:spPr>
          <a:xfrm>
            <a:off x="1409020" y="2179183"/>
            <a:ext cx="9211083" cy="4059745"/>
          </a:xfrm>
          <a:prstGeom prst="rect">
            <a:avLst/>
          </a:prstGeom>
        </p:spPr>
      </p:pic>
    </p:spTree>
    <p:extLst>
      <p:ext uri="{BB962C8B-B14F-4D97-AF65-F5344CB8AC3E}">
        <p14:creationId xmlns:p14="http://schemas.microsoft.com/office/powerpoint/2010/main" val="593538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linear regression</a:t>
            </a:r>
            <a:endParaRPr lang="en-US" dirty="0"/>
          </a:p>
        </p:txBody>
      </p:sp>
      <p:pic>
        <p:nvPicPr>
          <p:cNvPr id="4" name="Picture 3"/>
          <p:cNvPicPr>
            <a:picLocks noChangeAspect="1"/>
          </p:cNvPicPr>
          <p:nvPr/>
        </p:nvPicPr>
        <p:blipFill>
          <a:blip r:embed="rId2"/>
          <a:stretch>
            <a:fillRect/>
          </a:stretch>
        </p:blipFill>
        <p:spPr>
          <a:xfrm>
            <a:off x="957670" y="1690688"/>
            <a:ext cx="9259077" cy="4409666"/>
          </a:xfrm>
          <a:prstGeom prst="rect">
            <a:avLst/>
          </a:prstGeom>
        </p:spPr>
      </p:pic>
    </p:spTree>
    <p:extLst>
      <p:ext uri="{BB962C8B-B14F-4D97-AF65-F5344CB8AC3E}">
        <p14:creationId xmlns:p14="http://schemas.microsoft.com/office/powerpoint/2010/main" val="1147215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linear regression</a:t>
            </a:r>
            <a:endParaRPr lang="en-US" dirty="0"/>
          </a:p>
        </p:txBody>
      </p:sp>
      <p:pic>
        <p:nvPicPr>
          <p:cNvPr id="4" name="Picture 3"/>
          <p:cNvPicPr>
            <a:picLocks noChangeAspect="1"/>
          </p:cNvPicPr>
          <p:nvPr/>
        </p:nvPicPr>
        <p:blipFill>
          <a:blip r:embed="rId2"/>
          <a:stretch>
            <a:fillRect/>
          </a:stretch>
        </p:blipFill>
        <p:spPr>
          <a:xfrm>
            <a:off x="-31285" y="1995487"/>
            <a:ext cx="11069399" cy="4431439"/>
          </a:xfrm>
          <a:prstGeom prst="rect">
            <a:avLst/>
          </a:prstGeom>
        </p:spPr>
      </p:pic>
    </p:spTree>
    <p:extLst>
      <p:ext uri="{BB962C8B-B14F-4D97-AF65-F5344CB8AC3E}">
        <p14:creationId xmlns:p14="http://schemas.microsoft.com/office/powerpoint/2010/main" val="949558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linear regression</a:t>
            </a:r>
            <a:endParaRPr lang="en-US" dirty="0"/>
          </a:p>
        </p:txBody>
      </p:sp>
      <p:pic>
        <p:nvPicPr>
          <p:cNvPr id="4" name="Picture 3"/>
          <p:cNvPicPr>
            <a:picLocks noChangeAspect="1"/>
          </p:cNvPicPr>
          <p:nvPr/>
        </p:nvPicPr>
        <p:blipFill>
          <a:blip r:embed="rId2"/>
          <a:stretch>
            <a:fillRect/>
          </a:stretch>
        </p:blipFill>
        <p:spPr>
          <a:xfrm>
            <a:off x="208767" y="2038350"/>
            <a:ext cx="9697233" cy="3539490"/>
          </a:xfrm>
          <a:prstGeom prst="rect">
            <a:avLst/>
          </a:prstGeom>
        </p:spPr>
      </p:pic>
    </p:spTree>
    <p:extLst>
      <p:ext uri="{BB962C8B-B14F-4D97-AF65-F5344CB8AC3E}">
        <p14:creationId xmlns:p14="http://schemas.microsoft.com/office/powerpoint/2010/main" val="2249817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linear regression</a:t>
            </a:r>
            <a:endParaRPr lang="en-US" dirty="0"/>
          </a:p>
        </p:txBody>
      </p:sp>
      <p:pic>
        <p:nvPicPr>
          <p:cNvPr id="4" name="Picture 3"/>
          <p:cNvPicPr>
            <a:picLocks noChangeAspect="1"/>
          </p:cNvPicPr>
          <p:nvPr/>
        </p:nvPicPr>
        <p:blipFill>
          <a:blip r:embed="rId2"/>
          <a:stretch>
            <a:fillRect/>
          </a:stretch>
        </p:blipFill>
        <p:spPr>
          <a:xfrm>
            <a:off x="826681" y="2362200"/>
            <a:ext cx="10433502" cy="2653938"/>
          </a:xfrm>
          <a:prstGeom prst="rect">
            <a:avLst/>
          </a:prstGeom>
        </p:spPr>
      </p:pic>
      <p:pic>
        <p:nvPicPr>
          <p:cNvPr id="5" name="Picture 4"/>
          <p:cNvPicPr>
            <a:picLocks noChangeAspect="1"/>
          </p:cNvPicPr>
          <p:nvPr/>
        </p:nvPicPr>
        <p:blipFill>
          <a:blip r:embed="rId3"/>
          <a:stretch>
            <a:fillRect/>
          </a:stretch>
        </p:blipFill>
        <p:spPr>
          <a:xfrm>
            <a:off x="826681" y="4545874"/>
            <a:ext cx="10433502" cy="2312126"/>
          </a:xfrm>
          <a:prstGeom prst="rect">
            <a:avLst/>
          </a:prstGeom>
        </p:spPr>
      </p:pic>
    </p:spTree>
    <p:extLst>
      <p:ext uri="{BB962C8B-B14F-4D97-AF65-F5344CB8AC3E}">
        <p14:creationId xmlns:p14="http://schemas.microsoft.com/office/powerpoint/2010/main" val="4080519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linear regression</a:t>
            </a:r>
            <a:endParaRPr lang="en-US" dirty="0"/>
          </a:p>
        </p:txBody>
      </p:sp>
      <p:pic>
        <p:nvPicPr>
          <p:cNvPr id="4" name="Picture 3"/>
          <p:cNvPicPr>
            <a:picLocks noChangeAspect="1"/>
          </p:cNvPicPr>
          <p:nvPr/>
        </p:nvPicPr>
        <p:blipFill>
          <a:blip r:embed="rId2"/>
          <a:stretch>
            <a:fillRect/>
          </a:stretch>
        </p:blipFill>
        <p:spPr>
          <a:xfrm>
            <a:off x="1008242" y="2331583"/>
            <a:ext cx="10721080" cy="2775994"/>
          </a:xfrm>
          <a:prstGeom prst="rect">
            <a:avLst/>
          </a:prstGeom>
        </p:spPr>
      </p:pic>
    </p:spTree>
    <p:extLst>
      <p:ext uri="{BB962C8B-B14F-4D97-AF65-F5344CB8AC3E}">
        <p14:creationId xmlns:p14="http://schemas.microsoft.com/office/powerpoint/2010/main" val="1738737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Linear Regression in Machine Learning</a:t>
            </a:r>
            <a:br>
              <a:rPr lang="en-US" dirty="0"/>
            </a:br>
            <a:endParaRPr lang="en-US" dirty="0"/>
          </a:p>
        </p:txBody>
      </p:sp>
      <p:sp>
        <p:nvSpPr>
          <p:cNvPr id="3" name="Content Placeholder 2"/>
          <p:cNvSpPr>
            <a:spLocks noGrp="1"/>
          </p:cNvSpPr>
          <p:nvPr>
            <p:ph idx="1"/>
          </p:nvPr>
        </p:nvSpPr>
        <p:spPr/>
        <p:txBody>
          <a:bodyPr/>
          <a:lstStyle/>
          <a:p>
            <a:r>
              <a:rPr lang="en-US" dirty="0"/>
              <a:t>Here we are taking a dataset that has two variables: salary (dependent variable) and experience (Independent variable). The goals of this problem is:</a:t>
            </a:r>
          </a:p>
          <a:p>
            <a:r>
              <a:rPr lang="en-US" b="1" dirty="0"/>
              <a:t>We want to find out if there is any correlation between these two variables</a:t>
            </a:r>
            <a:endParaRPr lang="en-US" dirty="0"/>
          </a:p>
          <a:p>
            <a:r>
              <a:rPr lang="en-US" b="1" dirty="0"/>
              <a:t>We will find the best fit line for the dataset.</a:t>
            </a:r>
            <a:endParaRPr lang="en-US" dirty="0"/>
          </a:p>
          <a:p>
            <a:r>
              <a:rPr lang="en-US" b="1" dirty="0"/>
              <a:t>How the dependent variable is changing by changing the independent variable.</a:t>
            </a:r>
            <a:endParaRPr lang="en-US" dirty="0"/>
          </a:p>
          <a:p>
            <a:endParaRPr lang="en-US" dirty="0"/>
          </a:p>
        </p:txBody>
      </p:sp>
    </p:spTree>
    <p:extLst>
      <p:ext uri="{BB962C8B-B14F-4D97-AF65-F5344CB8AC3E}">
        <p14:creationId xmlns:p14="http://schemas.microsoft.com/office/powerpoint/2010/main" val="2954426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Step-1: Data Pre-processing</a:t>
            </a:r>
            <a:endParaRPr lang="en-US" dirty="0"/>
          </a:p>
        </p:txBody>
      </p:sp>
      <p:sp>
        <p:nvSpPr>
          <p:cNvPr id="3" name="Content Placeholder 2"/>
          <p:cNvSpPr>
            <a:spLocks noGrp="1"/>
          </p:cNvSpPr>
          <p:nvPr>
            <p:ph idx="1"/>
          </p:nvPr>
        </p:nvSpPr>
        <p:spPr/>
        <p:txBody>
          <a:bodyPr/>
          <a:lstStyle/>
          <a:p>
            <a:r>
              <a:rPr lang="en-US" dirty="0" smtClean="0"/>
              <a:t>First</a:t>
            </a:r>
            <a:r>
              <a:rPr lang="en-US" dirty="0"/>
              <a:t>, we will import the three important libraries, which will help us for loading the dataset, plotting the graphs, and creating the Simple Linear Regression model</a:t>
            </a:r>
            <a:r>
              <a:rPr lang="en-US" dirty="0" smtClean="0"/>
              <a:t>.</a:t>
            </a:r>
          </a:p>
          <a:p>
            <a:pPr lvl="1"/>
            <a:r>
              <a:rPr lang="en-US" b="1" dirty="0">
                <a:solidFill>
                  <a:srgbClr val="FF0000"/>
                </a:solidFill>
              </a:rPr>
              <a:t>import</a:t>
            </a:r>
            <a:r>
              <a:rPr lang="en-US" dirty="0">
                <a:solidFill>
                  <a:srgbClr val="FF0000"/>
                </a:solidFill>
              </a:rPr>
              <a:t> </a:t>
            </a:r>
            <a:r>
              <a:rPr lang="en-US" dirty="0" err="1">
                <a:solidFill>
                  <a:srgbClr val="FF0000"/>
                </a:solidFill>
              </a:rPr>
              <a:t>numpy</a:t>
            </a:r>
            <a:r>
              <a:rPr lang="en-US" dirty="0">
                <a:solidFill>
                  <a:srgbClr val="FF0000"/>
                </a:solidFill>
              </a:rPr>
              <a:t> as nm  </a:t>
            </a:r>
          </a:p>
          <a:p>
            <a:pPr lvl="1"/>
            <a:r>
              <a:rPr lang="en-US" b="1" dirty="0">
                <a:solidFill>
                  <a:srgbClr val="FF0000"/>
                </a:solidFill>
              </a:rPr>
              <a:t>import</a:t>
            </a:r>
            <a:r>
              <a:rPr lang="en-US" dirty="0">
                <a:solidFill>
                  <a:srgbClr val="FF0000"/>
                </a:solidFill>
              </a:rPr>
              <a:t> </a:t>
            </a:r>
            <a:r>
              <a:rPr lang="en-US" dirty="0" err="1">
                <a:solidFill>
                  <a:srgbClr val="FF0000"/>
                </a:solidFill>
              </a:rPr>
              <a:t>matplotlib.pyplot</a:t>
            </a:r>
            <a:r>
              <a:rPr lang="en-US" dirty="0">
                <a:solidFill>
                  <a:srgbClr val="FF0000"/>
                </a:solidFill>
              </a:rPr>
              <a:t> as </a:t>
            </a:r>
            <a:r>
              <a:rPr lang="en-US" dirty="0" err="1">
                <a:solidFill>
                  <a:srgbClr val="FF0000"/>
                </a:solidFill>
              </a:rPr>
              <a:t>mtp</a:t>
            </a:r>
            <a:r>
              <a:rPr lang="en-US" dirty="0">
                <a:solidFill>
                  <a:srgbClr val="FF0000"/>
                </a:solidFill>
              </a:rPr>
              <a:t>  </a:t>
            </a:r>
          </a:p>
          <a:p>
            <a:pPr lvl="1"/>
            <a:r>
              <a:rPr lang="en-US" b="1" dirty="0">
                <a:solidFill>
                  <a:srgbClr val="FF0000"/>
                </a:solidFill>
              </a:rPr>
              <a:t>import</a:t>
            </a:r>
            <a:r>
              <a:rPr lang="en-US" dirty="0">
                <a:solidFill>
                  <a:srgbClr val="FF0000"/>
                </a:solidFill>
              </a:rPr>
              <a:t> pandas as </a:t>
            </a:r>
            <a:r>
              <a:rPr lang="en-US" dirty="0" err="1">
                <a:solidFill>
                  <a:srgbClr val="FF0000"/>
                </a:solidFill>
              </a:rPr>
              <a:t>pd</a:t>
            </a:r>
            <a:r>
              <a:rPr lang="en-US" dirty="0">
                <a:solidFill>
                  <a:srgbClr val="FF0000"/>
                </a:solidFill>
              </a:rPr>
              <a:t>  </a:t>
            </a:r>
          </a:p>
          <a:p>
            <a:r>
              <a:rPr lang="en-US" dirty="0"/>
              <a:t>Next, we will load the dataset into our code:</a:t>
            </a:r>
          </a:p>
          <a:p>
            <a:pPr lvl="1"/>
            <a:r>
              <a:rPr lang="en-US" dirty="0" err="1">
                <a:solidFill>
                  <a:srgbClr val="FF0000"/>
                </a:solidFill>
              </a:rPr>
              <a:t>data_set</a:t>
            </a:r>
            <a:r>
              <a:rPr lang="en-US" dirty="0">
                <a:solidFill>
                  <a:srgbClr val="FF0000"/>
                </a:solidFill>
              </a:rPr>
              <a:t>= </a:t>
            </a:r>
            <a:r>
              <a:rPr lang="en-US" dirty="0" err="1">
                <a:solidFill>
                  <a:srgbClr val="FF0000"/>
                </a:solidFill>
              </a:rPr>
              <a:t>pd.read_csv</a:t>
            </a:r>
            <a:r>
              <a:rPr lang="en-US" dirty="0">
                <a:solidFill>
                  <a:srgbClr val="FF0000"/>
                </a:solidFill>
              </a:rPr>
              <a:t>('Salary_Data.csv')</a:t>
            </a:r>
            <a:r>
              <a:rPr lang="en-US" dirty="0"/>
              <a:t>  </a:t>
            </a:r>
          </a:p>
          <a:p>
            <a:endParaRPr lang="en-US" dirty="0"/>
          </a:p>
        </p:txBody>
      </p:sp>
    </p:spTree>
    <p:extLst>
      <p:ext uri="{BB962C8B-B14F-4D97-AF65-F5344CB8AC3E}">
        <p14:creationId xmlns:p14="http://schemas.microsoft.com/office/powerpoint/2010/main" val="2792376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Step-1: Data Pre-processing</a:t>
            </a:r>
            <a:endParaRPr lang="en-US" dirty="0"/>
          </a:p>
        </p:txBody>
      </p:sp>
      <p:pic>
        <p:nvPicPr>
          <p:cNvPr id="4" name="Content Placeholder 3"/>
          <p:cNvPicPr>
            <a:picLocks noGrp="1" noChangeAspect="1"/>
          </p:cNvPicPr>
          <p:nvPr>
            <p:ph idx="1"/>
          </p:nvPr>
        </p:nvPicPr>
        <p:blipFill>
          <a:blip r:embed="rId2"/>
          <a:stretch>
            <a:fillRect/>
          </a:stretch>
        </p:blipFill>
        <p:spPr>
          <a:xfrm>
            <a:off x="838201" y="1825624"/>
            <a:ext cx="6744194" cy="4849495"/>
          </a:xfrm>
          <a:prstGeom prst="rect">
            <a:avLst/>
          </a:prstGeom>
        </p:spPr>
      </p:pic>
    </p:spTree>
    <p:extLst>
      <p:ext uri="{BB962C8B-B14F-4D97-AF65-F5344CB8AC3E}">
        <p14:creationId xmlns:p14="http://schemas.microsoft.com/office/powerpoint/2010/main" val="2577380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dirty="0" smtClean="0"/>
              <a:t>The weight of the person is linearly related to their height.</a:t>
            </a:r>
          </a:p>
          <a:p>
            <a:r>
              <a:rPr lang="en-US" dirty="0" smtClean="0"/>
              <a:t>this shows a linear relationship between the height and weight of the person. </a:t>
            </a:r>
          </a:p>
          <a:p>
            <a:r>
              <a:rPr lang="en-US" dirty="0" smtClean="0"/>
              <a:t>According to this, as we increase the height, the weight of the person will also increase. </a:t>
            </a:r>
          </a:p>
          <a:p>
            <a:r>
              <a:rPr lang="en-US" dirty="0" smtClean="0"/>
              <a:t>It is not necessary that one variable is dependent on others, or one causes the other, but there is some critical relationship between the two variables.</a:t>
            </a:r>
          </a:p>
        </p:txBody>
      </p:sp>
    </p:spTree>
    <p:extLst>
      <p:ext uri="{BB962C8B-B14F-4D97-AF65-F5344CB8AC3E}">
        <p14:creationId xmlns:p14="http://schemas.microsoft.com/office/powerpoint/2010/main" val="1391080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Step-1: Data Pre-processing</a:t>
            </a:r>
            <a:endParaRPr lang="en-US" dirty="0"/>
          </a:p>
        </p:txBody>
      </p:sp>
      <p:sp>
        <p:nvSpPr>
          <p:cNvPr id="3" name="Content Placeholder 2"/>
          <p:cNvSpPr>
            <a:spLocks noGrp="1"/>
          </p:cNvSpPr>
          <p:nvPr>
            <p:ph idx="1"/>
          </p:nvPr>
        </p:nvSpPr>
        <p:spPr/>
        <p:txBody>
          <a:bodyPr/>
          <a:lstStyle/>
          <a:p>
            <a:r>
              <a:rPr lang="en-US" dirty="0"/>
              <a:t>After that, we need to extract the dependent and independent variables from the given dataset</a:t>
            </a:r>
            <a:r>
              <a:rPr lang="en-US" dirty="0" smtClean="0"/>
              <a:t>.</a:t>
            </a:r>
          </a:p>
          <a:p>
            <a:r>
              <a:rPr lang="en-US" dirty="0" smtClean="0"/>
              <a:t> </a:t>
            </a:r>
            <a:r>
              <a:rPr lang="en-US" dirty="0"/>
              <a:t>The independent variable is years of experience, and the dependent variable is salary</a:t>
            </a:r>
            <a:r>
              <a:rPr lang="en-US" dirty="0" smtClean="0"/>
              <a:t>.</a:t>
            </a:r>
          </a:p>
          <a:p>
            <a:r>
              <a:rPr lang="en-US" dirty="0" smtClean="0"/>
              <a:t> </a:t>
            </a:r>
            <a:r>
              <a:rPr lang="en-US" dirty="0"/>
              <a:t>Below is code for it</a:t>
            </a:r>
            <a:r>
              <a:rPr lang="en-US" dirty="0" smtClean="0"/>
              <a:t>:</a:t>
            </a:r>
          </a:p>
          <a:p>
            <a:pPr lvl="1"/>
            <a:r>
              <a:rPr lang="en-US" dirty="0">
                <a:solidFill>
                  <a:srgbClr val="FF0000"/>
                </a:solidFill>
              </a:rPr>
              <a:t>x= </a:t>
            </a:r>
            <a:r>
              <a:rPr lang="en-US" dirty="0" err="1">
                <a:solidFill>
                  <a:srgbClr val="FF0000"/>
                </a:solidFill>
              </a:rPr>
              <a:t>data_set.iloc</a:t>
            </a:r>
            <a:r>
              <a:rPr lang="en-US" dirty="0">
                <a:solidFill>
                  <a:srgbClr val="FF0000"/>
                </a:solidFill>
              </a:rPr>
              <a:t>[:, :-1].values  </a:t>
            </a:r>
          </a:p>
          <a:p>
            <a:pPr lvl="1"/>
            <a:r>
              <a:rPr lang="en-US" dirty="0">
                <a:solidFill>
                  <a:srgbClr val="FF0000"/>
                </a:solidFill>
              </a:rPr>
              <a:t>y= </a:t>
            </a:r>
            <a:r>
              <a:rPr lang="en-US" dirty="0" err="1">
                <a:solidFill>
                  <a:srgbClr val="FF0000"/>
                </a:solidFill>
              </a:rPr>
              <a:t>data_set.iloc</a:t>
            </a:r>
            <a:r>
              <a:rPr lang="en-US" dirty="0">
                <a:solidFill>
                  <a:srgbClr val="FF0000"/>
                </a:solidFill>
              </a:rPr>
              <a:t>[:, 1].values  </a:t>
            </a:r>
            <a:r>
              <a:rPr lang="en-US" dirty="0"/>
              <a:t> </a:t>
            </a:r>
          </a:p>
          <a:p>
            <a:endParaRPr lang="en-US" dirty="0"/>
          </a:p>
          <a:p>
            <a:endParaRPr lang="en-US" dirty="0"/>
          </a:p>
        </p:txBody>
      </p:sp>
    </p:spTree>
    <p:extLst>
      <p:ext uri="{BB962C8B-B14F-4D97-AF65-F5344CB8AC3E}">
        <p14:creationId xmlns:p14="http://schemas.microsoft.com/office/powerpoint/2010/main" val="3654664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Step-1: Data Pre-processing</a:t>
            </a:r>
            <a:endParaRPr lang="en-US" dirty="0"/>
          </a:p>
        </p:txBody>
      </p:sp>
      <p:sp>
        <p:nvSpPr>
          <p:cNvPr id="3" name="Content Placeholder 2"/>
          <p:cNvSpPr>
            <a:spLocks noGrp="1"/>
          </p:cNvSpPr>
          <p:nvPr>
            <p:ph idx="1"/>
          </p:nvPr>
        </p:nvSpPr>
        <p:spPr/>
        <p:txBody>
          <a:bodyPr>
            <a:normAutofit/>
          </a:bodyPr>
          <a:lstStyle/>
          <a:p>
            <a:r>
              <a:rPr lang="en-US" dirty="0"/>
              <a:t>Next, we will split both variables into the test set and training set. </a:t>
            </a:r>
            <a:endParaRPr lang="en-US" dirty="0" smtClean="0"/>
          </a:p>
          <a:p>
            <a:r>
              <a:rPr lang="en-US" dirty="0" smtClean="0"/>
              <a:t>We </a:t>
            </a:r>
            <a:r>
              <a:rPr lang="en-US" dirty="0"/>
              <a:t>have 30 observations, so we will take 20 observations for the training set and 10 observations for the test set. </a:t>
            </a:r>
            <a:endParaRPr lang="en-US" dirty="0" smtClean="0"/>
          </a:p>
          <a:p>
            <a:r>
              <a:rPr lang="en-US" dirty="0" smtClean="0"/>
              <a:t>We </a:t>
            </a:r>
            <a:r>
              <a:rPr lang="en-US" dirty="0"/>
              <a:t>are splitting our dataset so that we can train our model using a training dataset and then test the model using a test dataset. The code for this is given below:</a:t>
            </a:r>
          </a:p>
          <a:p>
            <a:pPr lvl="1"/>
            <a:r>
              <a:rPr lang="en-US" dirty="0">
                <a:solidFill>
                  <a:srgbClr val="FF0000"/>
                </a:solidFill>
              </a:rPr>
              <a:t># Splitting the dataset into training and test set.  </a:t>
            </a:r>
          </a:p>
          <a:p>
            <a:pPr lvl="1"/>
            <a:r>
              <a:rPr lang="en-US" dirty="0">
                <a:solidFill>
                  <a:srgbClr val="FF0000"/>
                </a:solidFill>
              </a:rPr>
              <a:t>from </a:t>
            </a:r>
            <a:r>
              <a:rPr lang="en-US" dirty="0" err="1">
                <a:solidFill>
                  <a:srgbClr val="FF0000"/>
                </a:solidFill>
              </a:rPr>
              <a:t>sklearn.model_selection</a:t>
            </a:r>
            <a:r>
              <a:rPr lang="en-US" dirty="0">
                <a:solidFill>
                  <a:srgbClr val="FF0000"/>
                </a:solidFill>
              </a:rPr>
              <a:t> </a:t>
            </a:r>
            <a:r>
              <a:rPr lang="en-US" b="1" dirty="0">
                <a:solidFill>
                  <a:srgbClr val="FF0000"/>
                </a:solidFill>
              </a:rPr>
              <a:t>import</a:t>
            </a:r>
            <a:r>
              <a:rPr lang="en-US" dirty="0">
                <a:solidFill>
                  <a:srgbClr val="FF0000"/>
                </a:solidFill>
              </a:rPr>
              <a:t> </a:t>
            </a:r>
            <a:r>
              <a:rPr lang="en-US" dirty="0" err="1">
                <a:solidFill>
                  <a:srgbClr val="FF0000"/>
                </a:solidFill>
              </a:rPr>
              <a:t>train_test_split</a:t>
            </a:r>
            <a:r>
              <a:rPr lang="en-US" dirty="0">
                <a:solidFill>
                  <a:srgbClr val="FF0000"/>
                </a:solidFill>
              </a:rPr>
              <a:t>  </a:t>
            </a:r>
          </a:p>
          <a:p>
            <a:pPr lvl="1"/>
            <a:r>
              <a:rPr lang="en-US" dirty="0" err="1">
                <a:solidFill>
                  <a:srgbClr val="FF0000"/>
                </a:solidFill>
              </a:rPr>
              <a:t>x_train</a:t>
            </a:r>
            <a:r>
              <a:rPr lang="en-US" dirty="0">
                <a:solidFill>
                  <a:srgbClr val="FF0000"/>
                </a:solidFill>
              </a:rPr>
              <a:t>, </a:t>
            </a:r>
            <a:r>
              <a:rPr lang="en-US" dirty="0" err="1">
                <a:solidFill>
                  <a:srgbClr val="FF0000"/>
                </a:solidFill>
              </a:rPr>
              <a:t>x_test</a:t>
            </a:r>
            <a:r>
              <a:rPr lang="en-US" dirty="0">
                <a:solidFill>
                  <a:srgbClr val="FF0000"/>
                </a:solidFill>
              </a:rPr>
              <a:t>, </a:t>
            </a:r>
            <a:r>
              <a:rPr lang="en-US" dirty="0" err="1">
                <a:solidFill>
                  <a:srgbClr val="FF0000"/>
                </a:solidFill>
              </a:rPr>
              <a:t>y_train</a:t>
            </a:r>
            <a:r>
              <a:rPr lang="en-US" dirty="0">
                <a:solidFill>
                  <a:srgbClr val="FF0000"/>
                </a:solidFill>
              </a:rPr>
              <a:t>, </a:t>
            </a:r>
            <a:r>
              <a:rPr lang="en-US" dirty="0" err="1">
                <a:solidFill>
                  <a:srgbClr val="FF0000"/>
                </a:solidFill>
              </a:rPr>
              <a:t>y_test</a:t>
            </a:r>
            <a:r>
              <a:rPr lang="en-US" dirty="0">
                <a:solidFill>
                  <a:srgbClr val="FF0000"/>
                </a:solidFill>
              </a:rPr>
              <a:t>= </a:t>
            </a:r>
            <a:r>
              <a:rPr lang="en-US" dirty="0" err="1">
                <a:solidFill>
                  <a:srgbClr val="FF0000"/>
                </a:solidFill>
              </a:rPr>
              <a:t>train_test_split</a:t>
            </a:r>
            <a:r>
              <a:rPr lang="en-US" dirty="0">
                <a:solidFill>
                  <a:srgbClr val="FF0000"/>
                </a:solidFill>
              </a:rPr>
              <a:t>(x, y, </a:t>
            </a:r>
            <a:r>
              <a:rPr lang="en-US" dirty="0" err="1">
                <a:solidFill>
                  <a:srgbClr val="FF0000"/>
                </a:solidFill>
              </a:rPr>
              <a:t>test_size</a:t>
            </a:r>
            <a:r>
              <a:rPr lang="en-US" dirty="0">
                <a:solidFill>
                  <a:srgbClr val="FF0000"/>
                </a:solidFill>
              </a:rPr>
              <a:t>= 1/3, </a:t>
            </a:r>
            <a:r>
              <a:rPr lang="en-US" dirty="0" err="1">
                <a:solidFill>
                  <a:srgbClr val="FF0000"/>
                </a:solidFill>
              </a:rPr>
              <a:t>random_state</a:t>
            </a:r>
            <a:r>
              <a:rPr lang="en-US" dirty="0">
                <a:solidFill>
                  <a:srgbClr val="FF0000"/>
                </a:solidFill>
              </a:rPr>
              <a:t>=0)  </a:t>
            </a:r>
          </a:p>
          <a:p>
            <a:endParaRPr lang="en-US" dirty="0"/>
          </a:p>
        </p:txBody>
      </p:sp>
    </p:spTree>
    <p:extLst>
      <p:ext uri="{BB962C8B-B14F-4D97-AF65-F5344CB8AC3E}">
        <p14:creationId xmlns:p14="http://schemas.microsoft.com/office/powerpoint/2010/main" val="2750562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Step-2: Fitting the Simple Linear Regression to the Training Set:</a:t>
            </a:r>
            <a:endParaRPr lang="en-US" dirty="0"/>
          </a:p>
        </p:txBody>
      </p:sp>
      <p:sp>
        <p:nvSpPr>
          <p:cNvPr id="3" name="Content Placeholder 2"/>
          <p:cNvSpPr>
            <a:spLocks noGrp="1"/>
          </p:cNvSpPr>
          <p:nvPr>
            <p:ph idx="1"/>
          </p:nvPr>
        </p:nvSpPr>
        <p:spPr>
          <a:xfrm>
            <a:off x="838200" y="1825624"/>
            <a:ext cx="10515600" cy="4666615"/>
          </a:xfrm>
        </p:spPr>
        <p:txBody>
          <a:bodyPr/>
          <a:lstStyle/>
          <a:p>
            <a:r>
              <a:rPr lang="en-US" dirty="0"/>
              <a:t>Now the second step is to fit our model to the training dataset. </a:t>
            </a:r>
            <a:endParaRPr lang="en-US" dirty="0" smtClean="0"/>
          </a:p>
          <a:p>
            <a:r>
              <a:rPr lang="en-US" dirty="0" smtClean="0"/>
              <a:t>To </a:t>
            </a:r>
            <a:r>
              <a:rPr lang="en-US" dirty="0"/>
              <a:t>do so, we will import the </a:t>
            </a:r>
            <a:r>
              <a:rPr lang="en-US" b="1" dirty="0" smtClean="0"/>
              <a:t>Linear Regression</a:t>
            </a:r>
            <a:r>
              <a:rPr lang="en-US" dirty="0"/>
              <a:t> class </a:t>
            </a:r>
            <a:r>
              <a:rPr lang="en-US" dirty="0" smtClean="0"/>
              <a:t>of the</a:t>
            </a:r>
            <a:r>
              <a:rPr lang="en-US" dirty="0"/>
              <a:t> </a:t>
            </a:r>
            <a:r>
              <a:rPr lang="en-US" b="1" dirty="0" err="1"/>
              <a:t>linear_model</a:t>
            </a:r>
            <a:r>
              <a:rPr lang="en-US" dirty="0"/>
              <a:t> library from the </a:t>
            </a:r>
            <a:r>
              <a:rPr lang="en-US" b="1" dirty="0" err="1"/>
              <a:t>scikit</a:t>
            </a:r>
            <a:r>
              <a:rPr lang="en-US" b="1" dirty="0"/>
              <a:t> learn</a:t>
            </a:r>
            <a:r>
              <a:rPr lang="en-US" dirty="0"/>
              <a:t>. </a:t>
            </a:r>
            <a:endParaRPr lang="en-US" dirty="0" smtClean="0"/>
          </a:p>
          <a:p>
            <a:r>
              <a:rPr lang="en-US" dirty="0" smtClean="0"/>
              <a:t>After </a:t>
            </a:r>
            <a:r>
              <a:rPr lang="en-US" dirty="0"/>
              <a:t>importing the class, we are going to create an object of the class named as a </a:t>
            </a:r>
            <a:r>
              <a:rPr lang="en-US" b="1" dirty="0" err="1" smtClean="0"/>
              <a:t>regressor</a:t>
            </a:r>
            <a:r>
              <a:rPr lang="en-US" dirty="0" smtClean="0"/>
              <a:t>. The code for this is given below:</a:t>
            </a:r>
          </a:p>
          <a:p>
            <a:pPr lvl="1"/>
            <a:r>
              <a:rPr lang="en-US" dirty="0">
                <a:solidFill>
                  <a:srgbClr val="FF0000"/>
                </a:solidFill>
              </a:rPr>
              <a:t>#Fitting the Simple Linear Regression model to the training dataset  </a:t>
            </a:r>
          </a:p>
          <a:p>
            <a:pPr lvl="1"/>
            <a:r>
              <a:rPr lang="en-US" dirty="0">
                <a:solidFill>
                  <a:srgbClr val="FF0000"/>
                </a:solidFill>
              </a:rPr>
              <a:t>from </a:t>
            </a:r>
            <a:r>
              <a:rPr lang="en-US" dirty="0" err="1">
                <a:solidFill>
                  <a:srgbClr val="FF0000"/>
                </a:solidFill>
              </a:rPr>
              <a:t>sklearn.linear_model</a:t>
            </a:r>
            <a:r>
              <a:rPr lang="en-US" dirty="0">
                <a:solidFill>
                  <a:srgbClr val="FF0000"/>
                </a:solidFill>
              </a:rPr>
              <a:t> </a:t>
            </a:r>
            <a:r>
              <a:rPr lang="en-US" b="1" dirty="0">
                <a:solidFill>
                  <a:srgbClr val="FF0000"/>
                </a:solidFill>
              </a:rPr>
              <a:t>import</a:t>
            </a:r>
            <a:r>
              <a:rPr lang="en-US" dirty="0">
                <a:solidFill>
                  <a:srgbClr val="FF0000"/>
                </a:solidFill>
              </a:rPr>
              <a:t> </a:t>
            </a:r>
            <a:r>
              <a:rPr lang="en-US" dirty="0" err="1">
                <a:solidFill>
                  <a:srgbClr val="FF0000"/>
                </a:solidFill>
              </a:rPr>
              <a:t>LinearRegression</a:t>
            </a:r>
            <a:r>
              <a:rPr lang="en-US" dirty="0">
                <a:solidFill>
                  <a:srgbClr val="FF0000"/>
                </a:solidFill>
              </a:rPr>
              <a:t>  </a:t>
            </a:r>
          </a:p>
          <a:p>
            <a:pPr lvl="1"/>
            <a:r>
              <a:rPr lang="en-US" dirty="0" err="1">
                <a:solidFill>
                  <a:srgbClr val="FF0000"/>
                </a:solidFill>
              </a:rPr>
              <a:t>regressor</a:t>
            </a:r>
            <a:r>
              <a:rPr lang="en-US" dirty="0">
                <a:solidFill>
                  <a:srgbClr val="FF0000"/>
                </a:solidFill>
              </a:rPr>
              <a:t>= </a:t>
            </a:r>
            <a:r>
              <a:rPr lang="en-US" dirty="0" err="1">
                <a:solidFill>
                  <a:srgbClr val="FF0000"/>
                </a:solidFill>
              </a:rPr>
              <a:t>LinearRegression</a:t>
            </a:r>
            <a:r>
              <a:rPr lang="en-US" dirty="0">
                <a:solidFill>
                  <a:srgbClr val="FF0000"/>
                </a:solidFill>
              </a:rPr>
              <a:t>()  </a:t>
            </a:r>
          </a:p>
          <a:p>
            <a:pPr lvl="1"/>
            <a:r>
              <a:rPr lang="en-US" dirty="0" err="1">
                <a:solidFill>
                  <a:srgbClr val="FF0000"/>
                </a:solidFill>
              </a:rPr>
              <a:t>regressor.fit</a:t>
            </a:r>
            <a:r>
              <a:rPr lang="en-US" dirty="0">
                <a:solidFill>
                  <a:srgbClr val="FF0000"/>
                </a:solidFill>
              </a:rPr>
              <a:t>(</a:t>
            </a:r>
            <a:r>
              <a:rPr lang="en-US" dirty="0" err="1">
                <a:solidFill>
                  <a:srgbClr val="FF0000"/>
                </a:solidFill>
              </a:rPr>
              <a:t>x_train</a:t>
            </a:r>
            <a:r>
              <a:rPr lang="en-US" dirty="0">
                <a:solidFill>
                  <a:srgbClr val="FF0000"/>
                </a:solidFill>
              </a:rPr>
              <a:t>, </a:t>
            </a:r>
            <a:r>
              <a:rPr lang="en-US" dirty="0" err="1">
                <a:solidFill>
                  <a:srgbClr val="FF0000"/>
                </a:solidFill>
              </a:rPr>
              <a:t>y_train</a:t>
            </a:r>
            <a:r>
              <a:rPr lang="en-US" dirty="0">
                <a:solidFill>
                  <a:srgbClr val="FF0000"/>
                </a:solidFill>
              </a:rPr>
              <a:t>)  </a:t>
            </a:r>
          </a:p>
          <a:p>
            <a:endParaRPr lang="en-US" dirty="0"/>
          </a:p>
        </p:txBody>
      </p:sp>
    </p:spTree>
    <p:extLst>
      <p:ext uri="{BB962C8B-B14F-4D97-AF65-F5344CB8AC3E}">
        <p14:creationId xmlns:p14="http://schemas.microsoft.com/office/powerpoint/2010/main" val="816263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3. Prediction of test set result:</a:t>
            </a:r>
            <a:endParaRPr lang="en-US" dirty="0"/>
          </a:p>
        </p:txBody>
      </p:sp>
      <p:sp>
        <p:nvSpPr>
          <p:cNvPr id="3" name="Content Placeholder 2"/>
          <p:cNvSpPr>
            <a:spLocks noGrp="1"/>
          </p:cNvSpPr>
          <p:nvPr>
            <p:ph idx="1"/>
          </p:nvPr>
        </p:nvSpPr>
        <p:spPr/>
        <p:txBody>
          <a:bodyPr>
            <a:normAutofit/>
          </a:bodyPr>
          <a:lstStyle/>
          <a:p>
            <a:r>
              <a:rPr lang="en-US" dirty="0" smtClean="0"/>
              <a:t>So</a:t>
            </a:r>
            <a:r>
              <a:rPr lang="en-US" dirty="0"/>
              <a:t>, now, our model is ready to predict the output for the new observations. </a:t>
            </a:r>
            <a:endParaRPr lang="en-US" dirty="0" smtClean="0"/>
          </a:p>
          <a:p>
            <a:r>
              <a:rPr lang="en-US" dirty="0" smtClean="0"/>
              <a:t>In </a:t>
            </a:r>
            <a:r>
              <a:rPr lang="en-US" dirty="0"/>
              <a:t>this step, we will provide the test dataset (new observations) to the model to check whether it can predict the correct output or not.</a:t>
            </a:r>
          </a:p>
          <a:p>
            <a:r>
              <a:rPr lang="en-US" dirty="0"/>
              <a:t>We will create a prediction vector </a:t>
            </a:r>
            <a:r>
              <a:rPr lang="en-US" b="1" dirty="0" err="1"/>
              <a:t>y_pred</a:t>
            </a:r>
            <a:r>
              <a:rPr lang="en-US" dirty="0"/>
              <a:t>, and </a:t>
            </a:r>
            <a:r>
              <a:rPr lang="en-US" b="1" dirty="0" err="1"/>
              <a:t>x_pred</a:t>
            </a:r>
            <a:r>
              <a:rPr lang="en-US" dirty="0"/>
              <a:t>, which will contain predictions of test dataset, and prediction of training set respectively.</a:t>
            </a:r>
          </a:p>
          <a:p>
            <a:pPr lvl="1"/>
            <a:r>
              <a:rPr lang="en-US" dirty="0">
                <a:solidFill>
                  <a:srgbClr val="FF0000"/>
                </a:solidFill>
              </a:rPr>
              <a:t>#Prediction of Test and Training set result  </a:t>
            </a:r>
          </a:p>
          <a:p>
            <a:pPr lvl="1"/>
            <a:r>
              <a:rPr lang="en-US" dirty="0" err="1">
                <a:solidFill>
                  <a:srgbClr val="FF0000"/>
                </a:solidFill>
              </a:rPr>
              <a:t>y_pred</a:t>
            </a:r>
            <a:r>
              <a:rPr lang="en-US" dirty="0">
                <a:solidFill>
                  <a:srgbClr val="FF0000"/>
                </a:solidFill>
              </a:rPr>
              <a:t>= </a:t>
            </a:r>
            <a:r>
              <a:rPr lang="en-US" dirty="0" err="1">
                <a:solidFill>
                  <a:srgbClr val="FF0000"/>
                </a:solidFill>
              </a:rPr>
              <a:t>regressor.predict</a:t>
            </a:r>
            <a:r>
              <a:rPr lang="en-US" dirty="0">
                <a:solidFill>
                  <a:srgbClr val="FF0000"/>
                </a:solidFill>
              </a:rPr>
              <a:t>(</a:t>
            </a:r>
            <a:r>
              <a:rPr lang="en-US" dirty="0" err="1">
                <a:solidFill>
                  <a:srgbClr val="FF0000"/>
                </a:solidFill>
              </a:rPr>
              <a:t>x_test</a:t>
            </a:r>
            <a:r>
              <a:rPr lang="en-US" dirty="0">
                <a:solidFill>
                  <a:srgbClr val="FF0000"/>
                </a:solidFill>
              </a:rPr>
              <a:t>)  </a:t>
            </a:r>
          </a:p>
          <a:p>
            <a:pPr lvl="1"/>
            <a:r>
              <a:rPr lang="en-US" dirty="0" err="1">
                <a:solidFill>
                  <a:srgbClr val="FF0000"/>
                </a:solidFill>
              </a:rPr>
              <a:t>x_pred</a:t>
            </a:r>
            <a:r>
              <a:rPr lang="en-US" dirty="0">
                <a:solidFill>
                  <a:srgbClr val="FF0000"/>
                </a:solidFill>
              </a:rPr>
              <a:t>= </a:t>
            </a:r>
            <a:r>
              <a:rPr lang="en-US" dirty="0" err="1">
                <a:solidFill>
                  <a:srgbClr val="FF0000"/>
                </a:solidFill>
              </a:rPr>
              <a:t>regressor.predict</a:t>
            </a:r>
            <a:r>
              <a:rPr lang="en-US" dirty="0">
                <a:solidFill>
                  <a:srgbClr val="FF0000"/>
                </a:solidFill>
              </a:rPr>
              <a:t>(</a:t>
            </a:r>
            <a:r>
              <a:rPr lang="en-US" dirty="0" err="1">
                <a:solidFill>
                  <a:srgbClr val="FF0000"/>
                </a:solidFill>
              </a:rPr>
              <a:t>x_train</a:t>
            </a:r>
            <a:r>
              <a:rPr lang="en-US" dirty="0">
                <a:solidFill>
                  <a:srgbClr val="FF0000"/>
                </a:solidFill>
              </a:rPr>
              <a:t>)  </a:t>
            </a:r>
          </a:p>
          <a:p>
            <a:endParaRPr lang="en-US" dirty="0"/>
          </a:p>
        </p:txBody>
      </p:sp>
    </p:spTree>
    <p:extLst>
      <p:ext uri="{BB962C8B-B14F-4D97-AF65-F5344CB8AC3E}">
        <p14:creationId xmlns:p14="http://schemas.microsoft.com/office/powerpoint/2010/main" val="3742007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4. visualizing the Training set results:</a:t>
            </a:r>
            <a:endParaRPr lang="en-US" dirty="0"/>
          </a:p>
        </p:txBody>
      </p:sp>
      <p:sp>
        <p:nvSpPr>
          <p:cNvPr id="3" name="Content Placeholder 2"/>
          <p:cNvSpPr>
            <a:spLocks noGrp="1"/>
          </p:cNvSpPr>
          <p:nvPr>
            <p:ph idx="1"/>
          </p:nvPr>
        </p:nvSpPr>
        <p:spPr>
          <a:xfrm>
            <a:off x="93617" y="1812562"/>
            <a:ext cx="10515600" cy="4351338"/>
          </a:xfrm>
        </p:spPr>
        <p:txBody>
          <a:bodyPr/>
          <a:lstStyle/>
          <a:p>
            <a:pPr lvl="1"/>
            <a:r>
              <a:rPr lang="en-US" dirty="0" err="1">
                <a:solidFill>
                  <a:srgbClr val="FF0000"/>
                </a:solidFill>
              </a:rPr>
              <a:t>mtp.scatter</a:t>
            </a:r>
            <a:r>
              <a:rPr lang="en-US" dirty="0">
                <a:solidFill>
                  <a:srgbClr val="FF0000"/>
                </a:solidFill>
              </a:rPr>
              <a:t>(</a:t>
            </a:r>
            <a:r>
              <a:rPr lang="en-US" dirty="0" err="1">
                <a:solidFill>
                  <a:srgbClr val="FF0000"/>
                </a:solidFill>
              </a:rPr>
              <a:t>x_train</a:t>
            </a:r>
            <a:r>
              <a:rPr lang="en-US" dirty="0">
                <a:solidFill>
                  <a:srgbClr val="FF0000"/>
                </a:solidFill>
              </a:rPr>
              <a:t>, </a:t>
            </a:r>
            <a:r>
              <a:rPr lang="en-US" dirty="0" err="1">
                <a:solidFill>
                  <a:srgbClr val="FF0000"/>
                </a:solidFill>
              </a:rPr>
              <a:t>y_train</a:t>
            </a:r>
            <a:r>
              <a:rPr lang="en-US" dirty="0">
                <a:solidFill>
                  <a:srgbClr val="FF0000"/>
                </a:solidFill>
              </a:rPr>
              <a:t>, color="green")   </a:t>
            </a:r>
          </a:p>
          <a:p>
            <a:pPr lvl="1"/>
            <a:r>
              <a:rPr lang="en-US" dirty="0" err="1">
                <a:solidFill>
                  <a:srgbClr val="FF0000"/>
                </a:solidFill>
              </a:rPr>
              <a:t>mtp.plot</a:t>
            </a:r>
            <a:r>
              <a:rPr lang="en-US" dirty="0">
                <a:solidFill>
                  <a:srgbClr val="FF0000"/>
                </a:solidFill>
              </a:rPr>
              <a:t>(</a:t>
            </a:r>
            <a:r>
              <a:rPr lang="en-US" dirty="0" err="1">
                <a:solidFill>
                  <a:srgbClr val="FF0000"/>
                </a:solidFill>
              </a:rPr>
              <a:t>x_train</a:t>
            </a:r>
            <a:r>
              <a:rPr lang="en-US" dirty="0">
                <a:solidFill>
                  <a:srgbClr val="FF0000"/>
                </a:solidFill>
              </a:rPr>
              <a:t>, </a:t>
            </a:r>
            <a:r>
              <a:rPr lang="en-US" dirty="0" err="1">
                <a:solidFill>
                  <a:srgbClr val="FF0000"/>
                </a:solidFill>
              </a:rPr>
              <a:t>x_pred</a:t>
            </a:r>
            <a:r>
              <a:rPr lang="en-US" dirty="0">
                <a:solidFill>
                  <a:srgbClr val="FF0000"/>
                </a:solidFill>
              </a:rPr>
              <a:t>, color="red")    </a:t>
            </a:r>
          </a:p>
          <a:p>
            <a:pPr lvl="1"/>
            <a:r>
              <a:rPr lang="en-US" dirty="0" err="1">
                <a:solidFill>
                  <a:srgbClr val="FF0000"/>
                </a:solidFill>
              </a:rPr>
              <a:t>mtp.title</a:t>
            </a:r>
            <a:r>
              <a:rPr lang="en-US" dirty="0">
                <a:solidFill>
                  <a:srgbClr val="FF0000"/>
                </a:solidFill>
              </a:rPr>
              <a:t>("Salary vs Experience (Training Dataset)")  </a:t>
            </a:r>
          </a:p>
          <a:p>
            <a:pPr lvl="1"/>
            <a:r>
              <a:rPr lang="en-US" dirty="0" err="1">
                <a:solidFill>
                  <a:srgbClr val="FF0000"/>
                </a:solidFill>
              </a:rPr>
              <a:t>mtp.xlabel</a:t>
            </a:r>
            <a:r>
              <a:rPr lang="en-US" dirty="0">
                <a:solidFill>
                  <a:srgbClr val="FF0000"/>
                </a:solidFill>
              </a:rPr>
              <a:t>("Years of Experience")  </a:t>
            </a:r>
          </a:p>
          <a:p>
            <a:pPr lvl="1"/>
            <a:r>
              <a:rPr lang="en-US" dirty="0" err="1">
                <a:solidFill>
                  <a:srgbClr val="FF0000"/>
                </a:solidFill>
              </a:rPr>
              <a:t>mtp.ylabel</a:t>
            </a:r>
            <a:r>
              <a:rPr lang="en-US" dirty="0">
                <a:solidFill>
                  <a:srgbClr val="FF0000"/>
                </a:solidFill>
              </a:rPr>
              <a:t>("Salary(In Rupees)")  </a:t>
            </a:r>
          </a:p>
          <a:p>
            <a:pPr lvl="1"/>
            <a:r>
              <a:rPr lang="en-US" dirty="0" err="1">
                <a:solidFill>
                  <a:srgbClr val="FF0000"/>
                </a:solidFill>
              </a:rPr>
              <a:t>mtp.show</a:t>
            </a:r>
            <a:r>
              <a:rPr lang="en-US" dirty="0">
                <a:solidFill>
                  <a:srgbClr val="FF0000"/>
                </a:solidFill>
              </a:rPr>
              <a:t>()   </a:t>
            </a:r>
          </a:p>
          <a:p>
            <a:endParaRPr lang="en-US" dirty="0"/>
          </a:p>
        </p:txBody>
      </p:sp>
      <p:pic>
        <p:nvPicPr>
          <p:cNvPr id="4" name="Picture 3"/>
          <p:cNvPicPr>
            <a:picLocks noChangeAspect="1"/>
          </p:cNvPicPr>
          <p:nvPr/>
        </p:nvPicPr>
        <p:blipFill>
          <a:blip r:embed="rId2"/>
          <a:stretch>
            <a:fillRect/>
          </a:stretch>
        </p:blipFill>
        <p:spPr>
          <a:xfrm>
            <a:off x="5915025" y="3071948"/>
            <a:ext cx="5438775" cy="3733800"/>
          </a:xfrm>
          <a:prstGeom prst="rect">
            <a:avLst/>
          </a:prstGeom>
        </p:spPr>
      </p:pic>
    </p:spTree>
    <p:extLst>
      <p:ext uri="{BB962C8B-B14F-4D97-AF65-F5344CB8AC3E}">
        <p14:creationId xmlns:p14="http://schemas.microsoft.com/office/powerpoint/2010/main" val="2170550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(Count)</a:t>
            </a:r>
            <a:endParaRPr lang="en-US" dirty="0"/>
          </a:p>
        </p:txBody>
      </p:sp>
      <p:sp>
        <p:nvSpPr>
          <p:cNvPr id="3" name="Content Placeholder 2"/>
          <p:cNvSpPr>
            <a:spLocks noGrp="1"/>
          </p:cNvSpPr>
          <p:nvPr>
            <p:ph idx="1"/>
          </p:nvPr>
        </p:nvSpPr>
        <p:spPr/>
        <p:txBody>
          <a:bodyPr/>
          <a:lstStyle/>
          <a:p>
            <a:r>
              <a:rPr lang="en-US" dirty="0" smtClean="0"/>
              <a:t>In such cases, we use a scatter plot to simplify the strength of the relationship between the variables.</a:t>
            </a:r>
          </a:p>
          <a:p>
            <a:r>
              <a:rPr lang="en-US" dirty="0" smtClean="0"/>
              <a:t>If there is no relation or linking between the variables then the scatter plot does not indicate any increasing or decreasing pattern. </a:t>
            </a:r>
          </a:p>
          <a:p>
            <a:r>
              <a:rPr lang="en-US" dirty="0" smtClean="0"/>
              <a:t>In such cases, the linear regression design is not beneficial to the given data.</a:t>
            </a:r>
          </a:p>
          <a:p>
            <a:r>
              <a:rPr lang="en-US" dirty="0"/>
              <a:t>linear regression is a supervised learning algorithm that simulates a mathematical relationship between variables and makes predictions for continuous or numeric variables such as sales, salary, age, product price, etc.</a:t>
            </a:r>
            <a:endParaRPr lang="en-US" dirty="0" smtClean="0"/>
          </a:p>
          <a:p>
            <a:endParaRPr lang="en-US" dirty="0"/>
          </a:p>
        </p:txBody>
      </p:sp>
    </p:spTree>
    <p:extLst>
      <p:ext uri="{BB962C8B-B14F-4D97-AF65-F5344CB8AC3E}">
        <p14:creationId xmlns:p14="http://schemas.microsoft.com/office/powerpoint/2010/main" val="1375600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Linear Regression Formula</a:t>
            </a:r>
            <a:br>
              <a:rPr lang="en-US" b="1" dirty="0" smtClean="0"/>
            </a:br>
            <a:endParaRPr lang="en-US" dirty="0"/>
          </a:p>
        </p:txBody>
      </p:sp>
      <p:sp>
        <p:nvSpPr>
          <p:cNvPr id="3" name="Content Placeholder 2"/>
          <p:cNvSpPr>
            <a:spLocks noGrp="1"/>
          </p:cNvSpPr>
          <p:nvPr>
            <p:ph idx="1"/>
          </p:nvPr>
        </p:nvSpPr>
        <p:spPr/>
        <p:txBody>
          <a:bodyPr/>
          <a:lstStyle/>
          <a:p>
            <a:r>
              <a:rPr lang="en-US" dirty="0" smtClean="0"/>
              <a:t>The </a:t>
            </a:r>
            <a:r>
              <a:rPr lang="en-US" dirty="0"/>
              <a:t>equation of linear regression is similar to that of the slope formula</a:t>
            </a:r>
            <a:r>
              <a:rPr lang="en-US" dirty="0" smtClean="0"/>
              <a:t>.</a:t>
            </a:r>
          </a:p>
          <a:p>
            <a:r>
              <a:rPr lang="en-US" dirty="0" smtClean="0"/>
              <a:t> </a:t>
            </a:r>
            <a:r>
              <a:rPr lang="en-US" dirty="0"/>
              <a:t>We have learned this formula before in earlier classes such as a linear equation in two variables. </a:t>
            </a:r>
            <a:endParaRPr lang="en-US" dirty="0" smtClean="0"/>
          </a:p>
          <a:p>
            <a:r>
              <a:rPr lang="en-US" dirty="0"/>
              <a:t>Y= a + </a:t>
            </a:r>
            <a:r>
              <a:rPr lang="en-US" dirty="0" err="1" smtClean="0"/>
              <a:t>bX</a:t>
            </a:r>
            <a:endParaRPr lang="en-US" dirty="0" smtClean="0"/>
          </a:p>
          <a:p>
            <a:endParaRPr lang="en-US" dirty="0" smtClean="0"/>
          </a:p>
          <a:p>
            <a:endParaRPr lang="en-US" dirty="0"/>
          </a:p>
        </p:txBody>
      </p:sp>
      <p:pic>
        <p:nvPicPr>
          <p:cNvPr id="8" name="Picture 7"/>
          <p:cNvPicPr>
            <a:picLocks noChangeAspect="1"/>
          </p:cNvPicPr>
          <p:nvPr/>
        </p:nvPicPr>
        <p:blipFill>
          <a:blip r:embed="rId2"/>
          <a:stretch>
            <a:fillRect/>
          </a:stretch>
        </p:blipFill>
        <p:spPr>
          <a:xfrm>
            <a:off x="3486150" y="3745911"/>
            <a:ext cx="7604216" cy="2772455"/>
          </a:xfrm>
          <a:prstGeom prst="rect">
            <a:avLst/>
          </a:prstGeom>
        </p:spPr>
      </p:pic>
    </p:spTree>
    <p:extLst>
      <p:ext uri="{BB962C8B-B14F-4D97-AF65-F5344CB8AC3E}">
        <p14:creationId xmlns:p14="http://schemas.microsoft.com/office/powerpoint/2010/main" val="32090480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Types of Linear Regression</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26174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Simple linear regression</a:t>
            </a:r>
            <a:br>
              <a:rPr lang="en-US" b="1" dirty="0" smtClean="0"/>
            </a:br>
            <a:endParaRPr lang="en-US" dirty="0"/>
          </a:p>
        </p:txBody>
      </p:sp>
      <p:sp>
        <p:nvSpPr>
          <p:cNvPr id="3" name="Content Placeholder 2"/>
          <p:cNvSpPr>
            <a:spLocks noGrp="1"/>
          </p:cNvSpPr>
          <p:nvPr>
            <p:ph idx="1"/>
          </p:nvPr>
        </p:nvSpPr>
        <p:spPr/>
        <p:txBody>
          <a:bodyPr>
            <a:normAutofit/>
          </a:bodyPr>
          <a:lstStyle/>
          <a:p>
            <a:pPr fontAlgn="base"/>
            <a:r>
              <a:rPr lang="en-US" dirty="0" smtClean="0"/>
              <a:t>Simple linear regression reveals the correlation between a dependent variable (input) and an independent variable (output).</a:t>
            </a:r>
          </a:p>
          <a:p>
            <a:pPr fontAlgn="base"/>
            <a:r>
              <a:rPr lang="en-US" dirty="0" smtClean="0"/>
              <a:t> Primarily, this regression type describes the following:</a:t>
            </a:r>
          </a:p>
          <a:p>
            <a:pPr lvl="1" fontAlgn="base"/>
            <a:r>
              <a:rPr lang="en-US" dirty="0" smtClean="0"/>
              <a:t>Relationship strength between the given variables.</a:t>
            </a:r>
          </a:p>
          <a:p>
            <a:pPr lvl="1" fontAlgn="base"/>
            <a:r>
              <a:rPr lang="en-US" b="1" dirty="0" smtClean="0"/>
              <a:t>Example</a:t>
            </a:r>
            <a:r>
              <a:rPr lang="en-US" dirty="0" smtClean="0"/>
              <a:t>: The relationship between pollution levels and rising temperatures.</a:t>
            </a:r>
          </a:p>
          <a:p>
            <a:pPr lvl="1" fontAlgn="base"/>
            <a:r>
              <a:rPr lang="en-US" dirty="0" smtClean="0"/>
              <a:t>The value of the dependent variable is based on the value of the independent variable.</a:t>
            </a:r>
          </a:p>
          <a:p>
            <a:pPr lvl="1" fontAlgn="base"/>
            <a:r>
              <a:rPr lang="en-US" b="1" dirty="0" smtClean="0"/>
              <a:t>Example</a:t>
            </a:r>
            <a:r>
              <a:rPr lang="en-US" dirty="0" smtClean="0"/>
              <a:t>: The value of pollution level at a specific temperature.</a:t>
            </a:r>
          </a:p>
          <a:p>
            <a:endParaRPr lang="en-US" dirty="0"/>
          </a:p>
        </p:txBody>
      </p:sp>
    </p:spTree>
    <p:extLst>
      <p:ext uri="{BB962C8B-B14F-4D97-AF65-F5344CB8AC3E}">
        <p14:creationId xmlns:p14="http://schemas.microsoft.com/office/powerpoint/2010/main" val="3326476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linear regression</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smtClean="0"/>
              <a:t>Multiple </a:t>
            </a:r>
            <a:r>
              <a:rPr lang="en-US" dirty="0"/>
              <a:t>linear regression establishes the relationship between independent variables (two or more) and the corresponding dependent variable</a:t>
            </a:r>
            <a:r>
              <a:rPr lang="en-US" dirty="0" smtClean="0"/>
              <a:t>.</a:t>
            </a:r>
          </a:p>
          <a:p>
            <a:pPr fontAlgn="base"/>
            <a:r>
              <a:rPr lang="en-US" dirty="0" smtClean="0"/>
              <a:t>Here</a:t>
            </a:r>
            <a:r>
              <a:rPr lang="en-US" dirty="0"/>
              <a:t>, the independent variables can be either continuous or categorical. This regression type helps foresee trends, determine future values, and predict the impacts of changes.</a:t>
            </a:r>
          </a:p>
          <a:p>
            <a:pPr fontAlgn="base"/>
            <a:r>
              <a:rPr lang="en-US" b="1" dirty="0"/>
              <a:t>Example</a:t>
            </a:r>
            <a:r>
              <a:rPr lang="en-US" dirty="0"/>
              <a:t>: Consider the task of calculating blood pressure. </a:t>
            </a:r>
            <a:endParaRPr lang="en-US" dirty="0" smtClean="0"/>
          </a:p>
          <a:p>
            <a:pPr fontAlgn="base"/>
            <a:r>
              <a:rPr lang="en-US" dirty="0" smtClean="0"/>
              <a:t>In </a:t>
            </a:r>
            <a:r>
              <a:rPr lang="en-US" dirty="0"/>
              <a:t>this case, height, weight, and amount of exercise can be considered independent variables. </a:t>
            </a:r>
            <a:endParaRPr lang="en-US" dirty="0" smtClean="0"/>
          </a:p>
          <a:p>
            <a:pPr fontAlgn="base"/>
            <a:r>
              <a:rPr lang="en-US" dirty="0" smtClean="0"/>
              <a:t>Here</a:t>
            </a:r>
            <a:r>
              <a:rPr lang="en-US" dirty="0"/>
              <a:t>, we can use multiple linear regression to analyze the relationship between the three independent variables and one dependent variable, as all the variables considered are quantitative.</a:t>
            </a:r>
          </a:p>
          <a:p>
            <a:endParaRPr lang="en-US" dirty="0"/>
          </a:p>
        </p:txBody>
      </p:sp>
    </p:spTree>
    <p:extLst>
      <p:ext uri="{BB962C8B-B14F-4D97-AF65-F5344CB8AC3E}">
        <p14:creationId xmlns:p14="http://schemas.microsoft.com/office/powerpoint/2010/main" val="621917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pPr fontAlgn="base"/>
            <a:r>
              <a:rPr lang="en-US" dirty="0" smtClean="0"/>
              <a:t>also </a:t>
            </a:r>
            <a:r>
              <a:rPr lang="en-US" dirty="0"/>
              <a:t>referred to as the logit model—is applicable in cases where there is one dependent variable and more independent variables. </a:t>
            </a:r>
            <a:endParaRPr lang="en-US" dirty="0" smtClean="0"/>
          </a:p>
          <a:p>
            <a:pPr fontAlgn="base"/>
            <a:r>
              <a:rPr lang="en-US" dirty="0" smtClean="0"/>
              <a:t>The </a:t>
            </a:r>
            <a:r>
              <a:rPr lang="en-US" dirty="0"/>
              <a:t>fundamental difference between multiple and logistic regression is that the target variable in the logistic approach is discrete (binary or an ordinal value). </a:t>
            </a:r>
            <a:endParaRPr lang="en-US" dirty="0" smtClean="0"/>
          </a:p>
          <a:p>
            <a:pPr fontAlgn="base"/>
            <a:r>
              <a:rPr lang="en-US" dirty="0" smtClean="0"/>
              <a:t>Implying</a:t>
            </a:r>
            <a:r>
              <a:rPr lang="en-US" dirty="0"/>
              <a:t>, the dependent variable is finite or categorical–either P or Q (binary regression) or a range of limited options P, Q, R, or S.</a:t>
            </a:r>
          </a:p>
          <a:p>
            <a:pPr fontAlgn="base"/>
            <a:r>
              <a:rPr lang="en-US" dirty="0"/>
              <a:t>The variable value is limited to just two possible outcomes in linear regression. However, logistic regression addresses this issue as it can return a probability score that shows the chances of any particular event</a:t>
            </a:r>
            <a:r>
              <a:rPr lang="en-US" dirty="0" smtClean="0"/>
              <a:t>.</a:t>
            </a:r>
            <a:endParaRPr lang="en-US" dirty="0"/>
          </a:p>
        </p:txBody>
      </p:sp>
    </p:spTree>
    <p:extLst>
      <p:ext uri="{BB962C8B-B14F-4D97-AF65-F5344CB8AC3E}">
        <p14:creationId xmlns:p14="http://schemas.microsoft.com/office/powerpoint/2010/main" val="4112360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1202</Words>
  <Application>Microsoft Office PowerPoint</Application>
  <PresentationFormat>Widescreen</PresentationFormat>
  <Paragraphs>121</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Regression</vt:lpstr>
      <vt:lpstr>Introduction</vt:lpstr>
      <vt:lpstr>Example</vt:lpstr>
      <vt:lpstr>Example (Count)</vt:lpstr>
      <vt:lpstr>Linear Regression Formula </vt:lpstr>
      <vt:lpstr>Types of Linear Regression</vt:lpstr>
      <vt:lpstr>Simple linear regression </vt:lpstr>
      <vt:lpstr>Multiple linear regression </vt:lpstr>
      <vt:lpstr>Logistic regression </vt:lpstr>
      <vt:lpstr>Logistic regression Example</vt:lpstr>
      <vt:lpstr>Key benefits of linear regression</vt:lpstr>
      <vt:lpstr>Key benefits of linear regression</vt:lpstr>
      <vt:lpstr>Example Simple Linear Regression</vt:lpstr>
      <vt:lpstr>Example Simple Linear Regression</vt:lpstr>
      <vt:lpstr>PowerPoint Presentation</vt:lpstr>
      <vt:lpstr>Example Simple Linear Regression</vt:lpstr>
      <vt:lpstr>Example Simple Linear Regression</vt:lpstr>
      <vt:lpstr>Multiple linear regression</vt:lpstr>
      <vt:lpstr>Multiple linear regression</vt:lpstr>
      <vt:lpstr>Multiple linear regression</vt:lpstr>
      <vt:lpstr>Multiple linear regression</vt:lpstr>
      <vt:lpstr>Multiple linear regression</vt:lpstr>
      <vt:lpstr>Multiple linear regression</vt:lpstr>
      <vt:lpstr>Multiple linear regression</vt:lpstr>
      <vt:lpstr>Multiple linear regression</vt:lpstr>
      <vt:lpstr>Multiple linear regression</vt:lpstr>
      <vt:lpstr>Simple Linear Regression in Machine Learning </vt:lpstr>
      <vt:lpstr>Step-1: Data Pre-processing</vt:lpstr>
      <vt:lpstr>Step-1: Data Pre-processing</vt:lpstr>
      <vt:lpstr>Step-1: Data Pre-processing</vt:lpstr>
      <vt:lpstr>Step-1: Data Pre-processing</vt:lpstr>
      <vt:lpstr>Step-2: Fitting the Simple Linear Regression to the Training Set:</vt:lpstr>
      <vt:lpstr>Step: 3. Prediction of test set result:</vt:lpstr>
      <vt:lpstr>Step: 4. visualizing the Training set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Abdul Hafeez Khan</dc:creator>
  <cp:lastModifiedBy>Dr Abdul Hafeez Khan</cp:lastModifiedBy>
  <cp:revision>19</cp:revision>
  <dcterms:created xsi:type="dcterms:W3CDTF">2023-10-16T07:02:07Z</dcterms:created>
  <dcterms:modified xsi:type="dcterms:W3CDTF">2023-10-16T10:49:54Z</dcterms:modified>
</cp:coreProperties>
</file>