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D20A-4DAB-4286-8412-7AA1F2EC1DB7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DE56-99A2-424C-95C1-9A7226F8E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Classifier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Naïve Bayes Classifier: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is one of the fast and easy ML algorithms to predict a class of datasets. </a:t>
            </a:r>
          </a:p>
          <a:p>
            <a:r>
              <a:rPr lang="en-US" dirty="0" smtClean="0"/>
              <a:t>It can be used for Binary as well as Multi-class Classifications. </a:t>
            </a:r>
          </a:p>
          <a:p>
            <a:r>
              <a:rPr lang="en-US" dirty="0" smtClean="0"/>
              <a:t>It performs well in Multi-class predictions as compared to the other Algorithms. </a:t>
            </a:r>
          </a:p>
          <a:p>
            <a:r>
              <a:rPr lang="en-US" dirty="0" smtClean="0"/>
              <a:t>It is the most popular choice for text classification problems. </a:t>
            </a:r>
          </a:p>
          <a:p>
            <a:r>
              <a:rPr lang="en-US" dirty="0" smtClean="0"/>
              <a:t>Disadvantages of Naïve Bayes Classifier: </a:t>
            </a:r>
          </a:p>
          <a:p>
            <a:pPr lvl="1"/>
            <a:r>
              <a:rPr lang="en-US" dirty="0" smtClean="0"/>
              <a:t>Naive Bayes assumes that all features are independent or unrelated, so it cannot learn the relationship between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Naïve Bayes Classifier: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for Credit Scoring. </a:t>
            </a:r>
          </a:p>
          <a:p>
            <a:r>
              <a:rPr lang="en-US" dirty="0" smtClean="0"/>
              <a:t>It is used in medical data classification. </a:t>
            </a:r>
          </a:p>
          <a:p>
            <a:r>
              <a:rPr lang="en-US" dirty="0" smtClean="0"/>
              <a:t>It can be used in real-time predictions because Naïve Bayes Classifier is an eager learner. </a:t>
            </a:r>
          </a:p>
          <a:p>
            <a:r>
              <a:rPr lang="en-US" dirty="0" smtClean="0"/>
              <a:t>It is used in Text classification such as Spam filtering and Sentiment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7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logistic regression models the relationship between a set of independent variables and a binary dependent variable.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useful when the dependent variable is dichotomous in nature, like death or survival, absence or presence and so on. </a:t>
            </a:r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/>
              <a:t>variables can be categorical or continuous, for example, gender, age, income or geographical region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</a:t>
            </a:r>
            <a:r>
              <a:rPr lang="en-US" dirty="0"/>
              <a:t>logistic regression models a dependent variable as a </a:t>
            </a:r>
            <a:r>
              <a:rPr lang="en-US" b="1" dirty="0"/>
              <a:t>logit</a:t>
            </a:r>
            <a:r>
              <a:rPr lang="en-US" dirty="0"/>
              <a:t> of p, where p is the probability that the dependent variables take a value of 1.</a:t>
            </a:r>
          </a:p>
        </p:txBody>
      </p:sp>
    </p:spTree>
    <p:extLst>
      <p:ext uri="{BB962C8B-B14F-4D97-AF65-F5344CB8AC3E}">
        <p14:creationId xmlns:p14="http://schemas.microsoft.com/office/powerpoint/2010/main" val="212790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logistic regression models are used across many domains and sectors.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it can be used in marketing analytics to identify potential buyers of a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in </a:t>
            </a:r>
            <a:r>
              <a:rPr lang="en-US" dirty="0"/>
              <a:t>human resources management to identify employees who are likely to leave a </a:t>
            </a:r>
            <a:r>
              <a:rPr lang="en-US" dirty="0" smtClean="0"/>
              <a:t>company</a:t>
            </a:r>
          </a:p>
          <a:p>
            <a:r>
              <a:rPr lang="en-US" dirty="0" smtClean="0"/>
              <a:t>in </a:t>
            </a:r>
            <a:r>
              <a:rPr lang="en-US" dirty="0"/>
              <a:t>risk management to predict loan defaulters, or in </a:t>
            </a:r>
            <a:r>
              <a:rPr lang="en-US" dirty="0" smtClean="0"/>
              <a:t>insurance.</a:t>
            </a:r>
          </a:p>
          <a:p>
            <a:r>
              <a:rPr lang="en-US" dirty="0" smtClean="0"/>
              <a:t> </a:t>
            </a:r>
            <a:r>
              <a:rPr lang="en-US" dirty="0"/>
              <a:t>All of these objectives are based on information such as age, gender, occupation, premium amount, purchase frequency, and so 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all these objectives, the dependent variable is binary, whereas independent variables are categorical or continuous.</a:t>
            </a:r>
          </a:p>
        </p:txBody>
      </p:sp>
    </p:spTree>
    <p:extLst>
      <p:ext uri="{BB962C8B-B14F-4D97-AF65-F5344CB8AC3E}">
        <p14:creationId xmlns:p14="http://schemas.microsoft.com/office/powerpoint/2010/main" val="372461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can’t we use linear regression for binary dependent variables?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reason is that the distribution of Y is random and not </a:t>
            </a:r>
            <a:r>
              <a:rPr lang="en-US" dirty="0" smtClean="0"/>
              <a:t>normal </a:t>
            </a:r>
            <a:r>
              <a:rPr lang="en-US" dirty="0"/>
              <a:t>as in the case of linear regression. </a:t>
            </a:r>
            <a:endParaRPr lang="en-US" dirty="0" smtClean="0"/>
          </a:p>
          <a:p>
            <a:r>
              <a:rPr lang="en-US" dirty="0"/>
              <a:t>Linear regression is suitable for predicting a continuous value such as the price of property based on area in square feet.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such a case the regression line is a straight line. </a:t>
            </a:r>
            <a:endParaRPr lang="en-US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 on the other hand is used for classification problems, which predict a probability that a dependent variable Y takes a value of 1, given the values of predictors.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binary logistic regression, the regression curve is a </a:t>
            </a:r>
            <a:r>
              <a:rPr lang="en-US" b="1" dirty="0"/>
              <a:t>sigmoid curve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11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5" y="1993854"/>
            <a:ext cx="10481069" cy="43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15" y="1988819"/>
            <a:ext cx="8061712" cy="4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7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Logistic Regression is NOT A </a:t>
            </a:r>
            <a:r>
              <a:rPr lang="en-US" b="1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it is not.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rather a regression model in the core of its heart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easy to say that the linear regression predicts a “value” of the targeted variable through a linear combination of the given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 </a:t>
            </a:r>
            <a:r>
              <a:rPr lang="en-US" dirty="0"/>
              <a:t>while on the other hand, a Logistic regression predicts “probability value” through a linear combination of the given features plugged inside a </a:t>
            </a:r>
            <a:r>
              <a:rPr lang="en-US" b="1" u="sng" dirty="0"/>
              <a:t>logistic function</a:t>
            </a:r>
            <a:r>
              <a:rPr lang="en-US" b="1" dirty="0"/>
              <a:t> (aka </a:t>
            </a:r>
            <a:r>
              <a:rPr lang="en-US" b="1" u="sng" dirty="0"/>
              <a:t>inverse-logit</a:t>
            </a:r>
            <a:r>
              <a:rPr lang="en-US" b="1" dirty="0"/>
              <a:t>) </a:t>
            </a:r>
            <a:r>
              <a:rPr lang="en-US" dirty="0"/>
              <a:t>given as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02" y="4935326"/>
            <a:ext cx="3983764" cy="14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34" y="1815737"/>
            <a:ext cx="7223759" cy="47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algorithm is a supervised learning algorithm, which is based on Bayes theorem and used for solving classification problems.</a:t>
            </a:r>
          </a:p>
          <a:p>
            <a:r>
              <a:rPr lang="en-US" dirty="0" smtClean="0"/>
              <a:t> It is mainly used in text classification that includes a high-dimensional training dataset. </a:t>
            </a:r>
          </a:p>
          <a:p>
            <a:r>
              <a:rPr lang="en-US" dirty="0" smtClean="0"/>
              <a:t>Naïve Bayes Classifier is one of the simple and most effective Classification algorithms which helps in building the fast machine learning models that can make quick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98596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Logistic Regression is NOT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Hence the name logistic regression. This logistic function is a simple strategy to map the linear combination </a:t>
            </a:r>
            <a:r>
              <a:rPr lang="en-US" b="1" i="1" dirty="0"/>
              <a:t>“z”, </a:t>
            </a:r>
            <a:r>
              <a:rPr lang="en-US" dirty="0"/>
              <a:t>lying in the (-</a:t>
            </a:r>
            <a:r>
              <a:rPr lang="en-US" dirty="0" err="1"/>
              <a:t>inf,inf</a:t>
            </a:r>
            <a:r>
              <a:rPr lang="en-US" dirty="0"/>
              <a:t>) range to the probability interval of [0,1</a:t>
            </a:r>
            <a:r>
              <a:rPr lang="en-US" dirty="0" smtClean="0"/>
              <a:t>]</a:t>
            </a:r>
          </a:p>
          <a:p>
            <a:r>
              <a:rPr lang="en-US" dirty="0" smtClean="0"/>
              <a:t>in </a:t>
            </a:r>
            <a:r>
              <a:rPr lang="en-US" dirty="0"/>
              <a:t>the context of logistic regression, this </a:t>
            </a:r>
            <a:r>
              <a:rPr lang="en-US" b="1" i="1" dirty="0"/>
              <a:t>z</a:t>
            </a:r>
            <a:r>
              <a:rPr lang="en-US" i="1" dirty="0"/>
              <a:t> </a:t>
            </a:r>
            <a:r>
              <a:rPr lang="en-US" dirty="0"/>
              <a:t>will be called the log(odd) or logit or log(p/1-p)) </a:t>
            </a:r>
            <a:endParaRPr lang="en-US" dirty="0" smtClean="0"/>
          </a:p>
          <a:p>
            <a:r>
              <a:rPr lang="en-US" dirty="0" smtClean="0"/>
              <a:t>Consequently</a:t>
            </a:r>
            <a:r>
              <a:rPr lang="en-US" dirty="0"/>
              <a:t>, Logistic regression is a type of regression where the range of mapping is confined to [</a:t>
            </a:r>
            <a:r>
              <a:rPr lang="en-US" dirty="0" smtClean="0"/>
              <a:t>0,1]</a:t>
            </a:r>
          </a:p>
          <a:p>
            <a:r>
              <a:rPr lang="en-US" dirty="0" smtClean="0"/>
              <a:t>unlike </a:t>
            </a:r>
            <a:r>
              <a:rPr lang="en-US" dirty="0"/>
              <a:t>simple linear regression models where the domain and range could take any real value.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3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Logistic Regression is NOT A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900" y="1368425"/>
            <a:ext cx="3658100" cy="548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0" y="2052774"/>
            <a:ext cx="8230553" cy="38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Logistic Regression is NOT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 is a scheme to search this most optimum blue squiggly line.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first let's understand what each point on this squiggly line represents. given any variable value projected on this line, this squiggly line tells the </a:t>
            </a:r>
            <a:r>
              <a:rPr lang="en-US" b="1" dirty="0"/>
              <a:t>probability of falling in Class 1 (say “p”) </a:t>
            </a:r>
            <a:r>
              <a:rPr lang="en-US" dirty="0"/>
              <a:t>for that projected variable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 accordingly the line tells that all the bottom points that lie on this blue line have zero chances (p=0) of being in class 1 and the top points that lie on it have the probability of 1(p=1) for the same.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remember </a:t>
            </a:r>
            <a:r>
              <a:rPr lang="en-US" dirty="0" smtClean="0"/>
              <a:t>that logistic </a:t>
            </a:r>
            <a:r>
              <a:rPr lang="en-US" dirty="0"/>
              <a:t>(aka inverse-logit) is a strategy to map infinitely stretching space (-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inf</a:t>
            </a:r>
            <a:r>
              <a:rPr lang="en-US" dirty="0"/>
              <a:t>) to a probability space of [0,1], a </a:t>
            </a:r>
            <a:r>
              <a:rPr lang="en-US" b="1" u="sng" dirty="0"/>
              <a:t>logit function</a:t>
            </a:r>
            <a:r>
              <a:rPr lang="en-US" b="1" dirty="0"/>
              <a:t> </a:t>
            </a:r>
            <a:r>
              <a:rPr lang="en-US" dirty="0"/>
              <a:t>could transform the probability space of [0,1] to a space stretching to (-</a:t>
            </a:r>
            <a:r>
              <a:rPr lang="en-US" dirty="0" err="1"/>
              <a:t>inf</a:t>
            </a:r>
            <a:r>
              <a:rPr lang="en-US" dirty="0"/>
              <a:t>, </a:t>
            </a:r>
            <a:r>
              <a:rPr lang="en-US" dirty="0" err="1"/>
              <a:t>inf</a:t>
            </a:r>
            <a:r>
              <a:rPr lang="en-US" dirty="0"/>
              <a:t>) </a:t>
            </a:r>
            <a:r>
              <a:rPr lang="en-US" dirty="0" err="1" smtClean="0"/>
              <a:t>eq</a:t>
            </a:r>
            <a:r>
              <a:rPr lang="en-US" dirty="0" smtClean="0"/>
              <a:t>().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33" y="5557206"/>
            <a:ext cx="3856264" cy="1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5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distributions and 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survey of 250 customers of an automobile dealership. The customers were asked if they would recommend the service department to a friend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number who responded Yes was 210.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notation </a:t>
            </a:r>
            <a:r>
              <a:rPr lang="en-US" dirty="0" smtClean="0"/>
              <a:t>, </a:t>
            </a:r>
            <a:r>
              <a:rPr lang="en-US" dirty="0"/>
              <a:t>p is the proportion of customers in the population of customers from which the sample was drawn who would respond </a:t>
            </a:r>
            <a:r>
              <a:rPr lang="en-US" i="1" dirty="0"/>
              <a:t>Yes </a:t>
            </a:r>
            <a:r>
              <a:rPr lang="en-US" dirty="0"/>
              <a:t>to the question.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customers who would respond </a:t>
            </a:r>
            <a:r>
              <a:rPr lang="en-US" i="1" dirty="0"/>
              <a:t>Yes</a:t>
            </a:r>
            <a:r>
              <a:rPr lang="en-US" dirty="0"/>
              <a:t> in an simple random sample </a:t>
            </a:r>
            <a:r>
              <a:rPr lang="en-US" dirty="0" smtClean="0"/>
              <a:t>of </a:t>
            </a:r>
            <a:r>
              <a:rPr lang="en-US" dirty="0"/>
              <a:t>size </a:t>
            </a:r>
            <a:r>
              <a:rPr lang="en-US" i="1" dirty="0"/>
              <a:t>n</a:t>
            </a:r>
            <a:r>
              <a:rPr lang="en-US" dirty="0"/>
              <a:t> has the binomial distribution with parameters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sample size of customers </a:t>
            </a:r>
            <a:r>
              <a:rPr lang="en-US" dirty="0" smtClean="0"/>
              <a:t>is </a:t>
            </a:r>
            <a:r>
              <a:rPr lang="en-US" i="1" dirty="0" smtClean="0"/>
              <a:t>n = </a:t>
            </a:r>
            <a:r>
              <a:rPr lang="en-US" i="1" dirty="0"/>
              <a:t>250</a:t>
            </a:r>
            <a:r>
              <a:rPr lang="en-US" dirty="0"/>
              <a:t>, and the number who responded </a:t>
            </a:r>
            <a:r>
              <a:rPr lang="en-US" i="1" dirty="0"/>
              <a:t>Yes</a:t>
            </a:r>
            <a:r>
              <a:rPr lang="en-US" dirty="0"/>
              <a:t> is the count </a:t>
            </a:r>
            <a:r>
              <a:rPr lang="en-US" i="1" dirty="0"/>
              <a:t>X </a:t>
            </a:r>
            <a:r>
              <a:rPr lang="en-US" i="1" dirty="0" smtClean="0"/>
              <a:t>= </a:t>
            </a:r>
            <a:r>
              <a:rPr lang="en-US" i="1" dirty="0"/>
              <a:t>210</a:t>
            </a:r>
            <a:r>
              <a:rPr lang="en-US" dirty="0"/>
              <a:t>. The sample proportion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026" y="5692866"/>
            <a:ext cx="2932646" cy="9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of responding Yes.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regressions work with odds rather than proportions. The odds are simply the ratio of the proportions for the two possible outcomes.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proportion for one outcome, then 1 </a:t>
            </a:r>
            <a:r>
              <a:rPr lang="en-US" dirty="0" smtClean="0"/>
              <a:t>- p </a:t>
            </a:r>
            <a:r>
              <a:rPr lang="en-US" dirty="0"/>
              <a:t>is the proportion for the second outcome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customer service data, the proportion of customers who would recommend the service in the sample of customers is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dirty="0"/>
              <a:t>0.84, so the proportion of customers who would not recommend the service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1- </a:t>
            </a:r>
            <a:r>
              <a:rPr lang="en-US" dirty="0"/>
              <a:t>p </a:t>
            </a:r>
            <a:r>
              <a:rPr lang="en-US" dirty="0" smtClean="0"/>
              <a:t>= </a:t>
            </a:r>
            <a:r>
              <a:rPr lang="en-US" dirty="0"/>
              <a:t>1 </a:t>
            </a:r>
            <a:r>
              <a:rPr lang="en-US" dirty="0" smtClean="0"/>
              <a:t>- </a:t>
            </a:r>
            <a:r>
              <a:rPr lang="en-US" dirty="0"/>
              <a:t>0.84 </a:t>
            </a:r>
            <a:r>
              <a:rPr lang="en-US" dirty="0" smtClean="0"/>
              <a:t>= </a:t>
            </a:r>
            <a:r>
              <a:rPr lang="en-US" dirty="0"/>
              <a:t>0.16 </a:t>
            </a:r>
            <a:endParaRPr lang="en-US" dirty="0" smtClean="0"/>
          </a:p>
          <a:p>
            <a:r>
              <a:rPr lang="en-US" dirty="0"/>
              <a:t>Therefore, the odds of recommending the service department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89" y="2890679"/>
            <a:ext cx="3157320" cy="11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of responding Yes.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782"/>
            <a:ext cx="2756400" cy="29348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0228" y="20946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When people speak about odds, they often round to integers or fractions. If we round 5.25 to </a:t>
            </a:r>
            <a:r>
              <a:rPr lang="en-US" sz="2800" dirty="0" smtClean="0"/>
              <a:t>5/1</a:t>
            </a:r>
            <a:r>
              <a:rPr lang="en-US" sz="2800" dirty="0"/>
              <a:t>, we would say that the odds are approximately 5 to 1 that a customer would recommend the service to a friend. In a similar way, we could describe the odds that a customer would not recommend the service as 1 to 5.</a:t>
            </a:r>
          </a:p>
        </p:txBody>
      </p:sp>
    </p:spTree>
    <p:extLst>
      <p:ext uri="{BB962C8B-B14F-4D97-AF65-F5344CB8AC3E}">
        <p14:creationId xmlns:p14="http://schemas.microsoft.com/office/powerpoint/2010/main" val="2503677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logistic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simple linear regression, we modeled the mean </a:t>
            </a:r>
            <a:r>
              <a:rPr lang="en-US" dirty="0" smtClean="0"/>
              <a:t>µ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/>
              <a:t>of the response variable </a:t>
            </a:r>
            <a:r>
              <a:rPr lang="en-US" i="1" dirty="0"/>
              <a:t>y</a:t>
            </a:r>
            <a:r>
              <a:rPr lang="en-US" dirty="0"/>
              <a:t> as a linear function of the explanatory variable: µ</a:t>
            </a:r>
            <a:r>
              <a:rPr lang="en-US" dirty="0" smtClean="0"/>
              <a:t> = B0 + B1x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/>
              <a:t>y</a:t>
            </a:r>
            <a:r>
              <a:rPr lang="en-US" dirty="0"/>
              <a:t> is just 1 or 0 (success or failure), the mean is the probability p of a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Logistic regression models the mean p in terms of an explanatory variable x.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might try to relate p and x as in simple linear regression: p </a:t>
            </a:r>
            <a:r>
              <a:rPr lang="en-US" dirty="0" smtClean="0"/>
              <a:t>= B0 +b1x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Unfortunately</a:t>
            </a:r>
            <a:r>
              <a:rPr lang="en-US" dirty="0"/>
              <a:t>, this is not a good model. Whenever b1 Þ 0, extreme values of x will give values of b0 1 b1x that fall outside the range of possible values of p,0 # p # 1. </a:t>
            </a:r>
          </a:p>
        </p:txBody>
      </p:sp>
    </p:spTree>
    <p:extLst>
      <p:ext uri="{BB962C8B-B14F-4D97-AF65-F5344CB8AC3E}">
        <p14:creationId xmlns:p14="http://schemas.microsoft.com/office/powerpoint/2010/main" val="3565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probabilistic classifier, which means it predicts on the basis of the probability of an object.</a:t>
            </a:r>
          </a:p>
          <a:p>
            <a:r>
              <a:rPr lang="en-US" dirty="0" smtClean="0"/>
              <a:t> Some popular examples of Naïve Bayes Algorithm are spam filtration, Sentimental analysis, and classifying articles</a:t>
            </a:r>
          </a:p>
          <a:p>
            <a:r>
              <a:rPr lang="en-US" dirty="0" smtClean="0"/>
              <a:t>It is called Naïve because it assumes that the occurrence of a certain feature is independent of the occurrence of other features.</a:t>
            </a:r>
          </a:p>
          <a:p>
            <a:r>
              <a:rPr lang="en-US" dirty="0" smtClean="0"/>
              <a:t>Such as if the fruit is identified on the bases of color, shape, and taste, then red, spherical, and sweet fruit is recognized as an apple.</a:t>
            </a:r>
          </a:p>
          <a:p>
            <a:r>
              <a:rPr lang="en-US" dirty="0" smtClean="0"/>
              <a:t>Hence each feature individually contributes to identify that it is an apple without depending on each other.</a:t>
            </a:r>
          </a:p>
          <a:p>
            <a:r>
              <a:rPr lang="en-US" dirty="0" smtClean="0"/>
              <a:t>Bayes: It is called Bayes because it depends on the principle of Bayes'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22" y="2469832"/>
            <a:ext cx="3338786" cy="1249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Bayes' Theorem: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5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Bayes' theorem is also known as Bayes' Rule or Bayes' law, which is used to determine the probability of a hypothesis with prior knowledge. </a:t>
            </a:r>
          </a:p>
          <a:p>
            <a:r>
              <a:rPr lang="en-US" dirty="0" smtClean="0"/>
              <a:t>It depends on the conditional probability. </a:t>
            </a:r>
          </a:p>
          <a:p>
            <a:r>
              <a:rPr lang="en-US" dirty="0" smtClean="0"/>
              <a:t>The formula for Bayes' theorem is given as:</a:t>
            </a:r>
          </a:p>
          <a:p>
            <a:r>
              <a:rPr lang="en-US" dirty="0" smtClean="0"/>
              <a:t>P(A|B) is Posterior probability: Probability of hypothesis A on the observed event B.</a:t>
            </a:r>
          </a:p>
          <a:p>
            <a:r>
              <a:rPr lang="en-US" dirty="0" smtClean="0"/>
              <a:t> P(B|A) is Likelihood probability: Probability of the evidence given that the probability of a hypothesis is true. </a:t>
            </a:r>
          </a:p>
          <a:p>
            <a:r>
              <a:rPr lang="en-US" dirty="0" smtClean="0"/>
              <a:t>P(A) is Prior Probability: Probability of hypothesis before observing the evidence. </a:t>
            </a:r>
          </a:p>
          <a:p>
            <a:r>
              <a:rPr lang="en-US" dirty="0" smtClean="0"/>
              <a:t>P(B) is Marginal Probability: Probability of Evidence.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a dataset of weather conditions and corresponding target variable "Play". </a:t>
            </a:r>
          </a:p>
          <a:p>
            <a:r>
              <a:rPr lang="en-US" dirty="0" smtClean="0"/>
              <a:t>So using this dataset we need to decide that whether we should play or not on a particular day according to the weather conditions. </a:t>
            </a:r>
          </a:p>
          <a:p>
            <a:r>
              <a:rPr lang="en-US" dirty="0" smtClean="0"/>
              <a:t>So to solve this problem, we need to follow the below step</a:t>
            </a:r>
          </a:p>
          <a:p>
            <a:pPr marL="0" indent="0">
              <a:buNone/>
            </a:pPr>
            <a:r>
              <a:rPr lang="en-US" dirty="0" smtClean="0"/>
              <a:t>1. Convert the given dataset into frequency tables. </a:t>
            </a:r>
          </a:p>
          <a:p>
            <a:pPr marL="0" indent="0">
              <a:buNone/>
            </a:pPr>
            <a:r>
              <a:rPr lang="en-US" dirty="0" smtClean="0"/>
              <a:t>2. Generate Likelihood table by finding the probabilities of given features. </a:t>
            </a:r>
          </a:p>
          <a:p>
            <a:pPr marL="0" indent="0">
              <a:buNone/>
            </a:pPr>
            <a:r>
              <a:rPr lang="en-US" dirty="0" smtClean="0"/>
              <a:t>3. Now, use Bayes theorem to calculate the posterior probability.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If the weather is sunny, then the Player should play or not?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56" y="2563813"/>
            <a:ext cx="5981700" cy="423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56" y="1844766"/>
            <a:ext cx="6010275" cy="78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table for the Weather Conditions: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779259"/>
            <a:ext cx="7231924" cy="26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table weather condition: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26" y="2486025"/>
            <a:ext cx="7988569" cy="24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Bayes'theorem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Yes|Sunny</a:t>
            </a:r>
            <a:r>
              <a:rPr lang="en-US" dirty="0" smtClean="0"/>
              <a:t>)= P(</a:t>
            </a:r>
            <a:r>
              <a:rPr lang="en-US" dirty="0" err="1" smtClean="0"/>
              <a:t>Sunny|Yes</a:t>
            </a:r>
            <a:r>
              <a:rPr lang="en-US" dirty="0" smtClean="0"/>
              <a:t>)*P(Yes)/P(Sunny)</a:t>
            </a:r>
          </a:p>
          <a:p>
            <a:r>
              <a:rPr lang="en-US" dirty="0" smtClean="0"/>
              <a:t> P(</a:t>
            </a:r>
            <a:r>
              <a:rPr lang="en-US" dirty="0" err="1" smtClean="0"/>
              <a:t>Sunny|Yes</a:t>
            </a:r>
            <a:r>
              <a:rPr lang="en-US" dirty="0" smtClean="0"/>
              <a:t>)= 3/10= 0.3 </a:t>
            </a:r>
          </a:p>
          <a:p>
            <a:r>
              <a:rPr lang="en-US" dirty="0" smtClean="0"/>
              <a:t>P(Sunny)= 0.35 </a:t>
            </a:r>
          </a:p>
          <a:p>
            <a:r>
              <a:rPr lang="en-US" dirty="0" smtClean="0"/>
              <a:t>P(Yes)=0.71</a:t>
            </a:r>
          </a:p>
          <a:p>
            <a:r>
              <a:rPr lang="en-US" dirty="0" smtClean="0"/>
              <a:t>So P(</a:t>
            </a:r>
            <a:r>
              <a:rPr lang="en-US" dirty="0" err="1" smtClean="0"/>
              <a:t>Yes|Sunny</a:t>
            </a:r>
            <a:r>
              <a:rPr lang="en-US" dirty="0" smtClean="0"/>
              <a:t>) = 0.3*0.71/0.35= 0.60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No|Sunny</a:t>
            </a:r>
            <a:r>
              <a:rPr lang="en-US" dirty="0" smtClean="0"/>
              <a:t>)= P(</a:t>
            </a:r>
            <a:r>
              <a:rPr lang="en-US" dirty="0" err="1" smtClean="0"/>
              <a:t>Sunny|No</a:t>
            </a:r>
            <a:r>
              <a:rPr lang="en-US" dirty="0" smtClean="0"/>
              <a:t>)*P(No)/P(Sunny)</a:t>
            </a:r>
          </a:p>
          <a:p>
            <a:r>
              <a:rPr lang="en-US" dirty="0" smtClean="0"/>
              <a:t>P(No)= 0.29 </a:t>
            </a:r>
          </a:p>
          <a:p>
            <a:r>
              <a:rPr lang="en-US" dirty="0" smtClean="0"/>
              <a:t>P(Sunny)= 0.35 So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No|Sunny</a:t>
            </a:r>
            <a:r>
              <a:rPr lang="en-US" dirty="0" smtClean="0"/>
              <a:t>)= 0.5*0.29/0.35 = 0.41 </a:t>
            </a:r>
          </a:p>
          <a:p>
            <a:r>
              <a:rPr lang="en-US" dirty="0" smtClean="0"/>
              <a:t>So as we can see from the above calculation that P(</a:t>
            </a:r>
            <a:r>
              <a:rPr lang="en-US" dirty="0" err="1" smtClean="0"/>
              <a:t>Yes|Sunny</a:t>
            </a:r>
            <a:r>
              <a:rPr lang="en-US" dirty="0" smtClean="0"/>
              <a:t>)&gt;P(</a:t>
            </a:r>
            <a:r>
              <a:rPr lang="en-US" dirty="0" err="1" smtClean="0"/>
              <a:t>No|Sunny</a:t>
            </a:r>
            <a:r>
              <a:rPr lang="en-US" dirty="0" smtClean="0"/>
              <a:t>) Hence on a Sunny day, Player can play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0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1508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Naïve Bayes Classifier Algorithm</vt:lpstr>
      <vt:lpstr>Introduction</vt:lpstr>
      <vt:lpstr>Introduction</vt:lpstr>
      <vt:lpstr>Bayes' Theorem:</vt:lpstr>
      <vt:lpstr>Example</vt:lpstr>
      <vt:lpstr>Problem: If the weather is sunny, then the Player should play or not?</vt:lpstr>
      <vt:lpstr>Frequency table for the Weather Conditions:</vt:lpstr>
      <vt:lpstr>Likelihood table weather condition:</vt:lpstr>
      <vt:lpstr>Applying Bayes'theorem: </vt:lpstr>
      <vt:lpstr>Advantages of Naïve Bayes Classifier:</vt:lpstr>
      <vt:lpstr>Applications of Naïve Bayes Classifier:</vt:lpstr>
      <vt:lpstr>Logistic Regression</vt:lpstr>
      <vt:lpstr>Introduction</vt:lpstr>
      <vt:lpstr>Example</vt:lpstr>
      <vt:lpstr>PowerPoint Presentation</vt:lpstr>
      <vt:lpstr>PowerPoint Presentation</vt:lpstr>
      <vt:lpstr>PowerPoint Presentation</vt:lpstr>
      <vt:lpstr>The Logistic Regression is NOT A CLASSIFIER</vt:lpstr>
      <vt:lpstr>PowerPoint Presentation</vt:lpstr>
      <vt:lpstr>The Logistic Regression is NOT A CLASSIFIER</vt:lpstr>
      <vt:lpstr>The Logistic Regression is NOT A CLASSIFIER</vt:lpstr>
      <vt:lpstr>The Logistic Regression is NOT A CLASSIFIER</vt:lpstr>
      <vt:lpstr>Binomial distributions and odds</vt:lpstr>
      <vt:lpstr>Odds of responding Yes.</vt:lpstr>
      <vt:lpstr>Odds of responding Yes.</vt:lpstr>
      <vt:lpstr>Model for logistic regression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 Algorithm</dc:title>
  <dc:creator>Dr Abdul Hafeez Khan</dc:creator>
  <cp:lastModifiedBy>Dr Abdul Hafeez Khan</cp:lastModifiedBy>
  <cp:revision>25</cp:revision>
  <dcterms:created xsi:type="dcterms:W3CDTF">2023-12-11T08:11:35Z</dcterms:created>
  <dcterms:modified xsi:type="dcterms:W3CDTF">2024-01-01T11:28:02Z</dcterms:modified>
</cp:coreProperties>
</file>