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5585E-FBA4-FD05-6232-F680FB681AC7}" v="1017" dt="2020-07-07T16:07:35.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36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0376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37649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3889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3896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557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862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9809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540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60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47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6100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913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045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8305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9946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136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64DE79-268F-4C1A-8933-263129D2AF90}" type="datetimeFigureOut">
              <a:rPr lang="en-US" smtClean="0"/>
              <a:t>6/14/2023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4362007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082" y="637954"/>
            <a:ext cx="10813562" cy="1084830"/>
          </a:xfrm>
        </p:spPr>
        <p:txBody>
          <a:bodyPr>
            <a:normAutofit fontScale="90000"/>
          </a:bodyPr>
          <a:lstStyle/>
          <a:p>
            <a:pPr algn="l"/>
            <a:r>
              <a:rPr lang="en-US" sz="8000" dirty="0">
                <a:solidFill>
                  <a:srgbClr val="FFFFFF"/>
                </a:solidFill>
                <a:cs typeface="Calibri Light"/>
              </a:rPr>
              <a:t>Energy From Nucleus</a:t>
            </a:r>
            <a:endParaRPr lang="en-US" sz="8000" dirty="0">
              <a:solidFill>
                <a:srgbClr val="FFFFFF"/>
              </a:solidFill>
            </a:endParaRPr>
          </a:p>
        </p:txBody>
      </p:sp>
      <p:sp>
        <p:nvSpPr>
          <p:cNvPr id="3" name="Subtitle 2"/>
          <p:cNvSpPr>
            <a:spLocks noGrp="1"/>
          </p:cNvSpPr>
          <p:nvPr>
            <p:ph type="subTitle" idx="1"/>
          </p:nvPr>
        </p:nvSpPr>
        <p:spPr>
          <a:xfrm>
            <a:off x="795342" y="3661647"/>
            <a:ext cx="9448588" cy="2606630"/>
          </a:xfrm>
        </p:spPr>
        <p:txBody>
          <a:bodyPr vert="horz" lIns="91440" tIns="45720" rIns="91440" bIns="45720" rtlCol="0" anchor="t">
            <a:normAutofit/>
          </a:bodyPr>
          <a:lstStyle/>
          <a:p>
            <a:r>
              <a:rPr lang="en-US" sz="3200" dirty="0">
                <a:solidFill>
                  <a:schemeClr val="bg1"/>
                </a:solidFill>
              </a:rPr>
              <a:t>Student Name’</a:t>
            </a:r>
            <a:r>
              <a:rPr lang="en-US" sz="3200" cap="none" dirty="0">
                <a:solidFill>
                  <a:schemeClr val="bg1"/>
                </a:solidFill>
              </a:rPr>
              <a:t>s</a:t>
            </a:r>
            <a:r>
              <a:rPr lang="en-US" sz="3200" dirty="0">
                <a:solidFill>
                  <a:schemeClr val="bg1"/>
                </a:solidFill>
              </a:rPr>
              <a:t>	: ABDUL RAFEH</a:t>
            </a:r>
          </a:p>
          <a:p>
            <a:r>
              <a:rPr lang="en-US" sz="3200" dirty="0">
                <a:solidFill>
                  <a:schemeClr val="bg1"/>
                </a:solidFill>
              </a:rPr>
              <a:t>Student ID	</a:t>
            </a:r>
            <a:r>
              <a:rPr lang="en-US" sz="3200">
                <a:solidFill>
                  <a:schemeClr val="bg1"/>
                </a:solidFill>
              </a:rPr>
              <a:t>: CSC-20S-104 </a:t>
            </a:r>
            <a:endParaRPr lang="en-US" sz="3200" dirty="0">
              <a:solidFill>
                <a:schemeClr val="bg1"/>
              </a:solidFill>
            </a:endParaRPr>
          </a:p>
          <a:p>
            <a:r>
              <a:rPr lang="en-US" sz="3200" dirty="0">
                <a:solidFill>
                  <a:schemeClr val="bg1"/>
                </a:solidFill>
              </a:rPr>
              <a:t>Section	: CS I - C</a:t>
            </a:r>
          </a:p>
          <a:p>
            <a:r>
              <a:rPr lang="en-US" sz="3200" dirty="0">
                <a:solidFill>
                  <a:schemeClr val="bg1"/>
                </a:solidFill>
              </a:rPr>
              <a:t>Course Instructor : Naeem Akhter </a:t>
            </a:r>
            <a:r>
              <a:rPr lang="en-US" sz="3200" dirty="0" err="1">
                <a:solidFill>
                  <a:schemeClr val="bg1"/>
                </a:solidFill>
              </a:rPr>
              <a:t>samoo</a:t>
            </a:r>
            <a:endParaRPr lang="en-US" sz="3200" dirty="0">
              <a:solidFill>
                <a:schemeClr val="bg1"/>
              </a:solidFill>
            </a:endParaRPr>
          </a:p>
        </p:txBody>
      </p:sp>
      <p:sp>
        <p:nvSpPr>
          <p:cNvPr id="10" name="Title 1">
            <a:extLst>
              <a:ext uri="{FF2B5EF4-FFF2-40B4-BE49-F238E27FC236}">
                <a16:creationId xmlns:a16="http://schemas.microsoft.com/office/drawing/2014/main" id="{5F30B43D-98E3-4ED0-AF9A-2A5B6D5AA672}"/>
              </a:ext>
            </a:extLst>
          </p:cNvPr>
          <p:cNvSpPr txBox="1">
            <a:spLocks/>
          </p:cNvSpPr>
          <p:nvPr/>
        </p:nvSpPr>
        <p:spPr bwMode="gray">
          <a:xfrm>
            <a:off x="4336880" y="2504661"/>
            <a:ext cx="3518240" cy="466405"/>
          </a:xfrm>
          <a:prstGeom prst="rect">
            <a:avLst/>
          </a:prstGeom>
        </p:spPr>
        <p:txBody>
          <a:bodyPr vert="horz" lIns="91440" tIns="45720" rIns="91440" bIns="45720" rtlCol="0" anchor="b">
            <a:normAutofit fontScale="825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rgbClr val="FFFFFF"/>
                </a:solidFill>
                <a:cs typeface="Calibri Light"/>
              </a:rPr>
              <a:t>Presented By</a:t>
            </a:r>
            <a:endParaRPr lang="en-US" sz="36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group of clouds in the sky&#10;&#10;Description automatically generated">
            <a:extLst>
              <a:ext uri="{FF2B5EF4-FFF2-40B4-BE49-F238E27FC236}">
                <a16:creationId xmlns:a16="http://schemas.microsoft.com/office/drawing/2014/main" id="{0E2B0685-E3A1-4784-8FDF-705AB9DD191E}"/>
              </a:ext>
            </a:extLst>
          </p:cNvPr>
          <p:cNvPicPr>
            <a:picLocks noChangeAspect="1"/>
          </p:cNvPicPr>
          <p:nvPr/>
        </p:nvPicPr>
        <p:blipFill rotWithShape="1">
          <a:blip r:embed="rId2"/>
          <a:srcRect l="5735" r="4067" b="-1"/>
          <a:stretch/>
        </p:blipFill>
        <p:spPr>
          <a:xfrm>
            <a:off x="450578" y="357810"/>
            <a:ext cx="4634682" cy="6141008"/>
          </a:xfrm>
          <a:prstGeom prst="rect">
            <a:avLst/>
          </a:prstGeom>
        </p:spPr>
      </p:pic>
      <p:sp>
        <p:nvSpPr>
          <p:cNvPr id="2" name="Title 1">
            <a:extLst>
              <a:ext uri="{FF2B5EF4-FFF2-40B4-BE49-F238E27FC236}">
                <a16:creationId xmlns:a16="http://schemas.microsoft.com/office/drawing/2014/main" id="{7CCC2C38-2CFA-4E2B-AE3F-3669441E263E}"/>
              </a:ext>
            </a:extLst>
          </p:cNvPr>
          <p:cNvSpPr>
            <a:spLocks noGrp="1"/>
          </p:cNvSpPr>
          <p:nvPr>
            <p:ph type="title"/>
          </p:nvPr>
        </p:nvSpPr>
        <p:spPr>
          <a:xfrm>
            <a:off x="5181777" y="868749"/>
            <a:ext cx="6211833" cy="1543144"/>
          </a:xfrm>
        </p:spPr>
        <p:txBody>
          <a:bodyPr>
            <a:normAutofit/>
          </a:bodyPr>
          <a:lstStyle/>
          <a:p>
            <a:r>
              <a:rPr lang="en-US" sz="3000" dirty="0">
                <a:solidFill>
                  <a:srgbClr val="FFFFFF"/>
                </a:solidFill>
                <a:ea typeface="+mj-lt"/>
                <a:cs typeface="+mj-lt"/>
              </a:rPr>
              <a:t>Energy From The Uncontrolled Chain </a:t>
            </a:r>
            <a:r>
              <a:rPr lang="en-US" sz="3000" dirty="0" err="1">
                <a:solidFill>
                  <a:srgbClr val="FFFFFF"/>
                </a:solidFill>
                <a:ea typeface="+mj-lt"/>
                <a:cs typeface="+mj-lt"/>
              </a:rPr>
              <a:t>Reation</a:t>
            </a:r>
            <a:r>
              <a:rPr lang="en-US" sz="3000" dirty="0">
                <a:solidFill>
                  <a:srgbClr val="FFFFFF"/>
                </a:solidFill>
                <a:ea typeface="+mj-lt"/>
                <a:cs typeface="+mj-lt"/>
              </a:rPr>
              <a:t>:</a:t>
            </a:r>
            <a:endParaRPr lang="en-US" sz="3000" dirty="0">
              <a:solidFill>
                <a:srgbClr val="FFFFFF"/>
              </a:solidFill>
            </a:endParaRPr>
          </a:p>
        </p:txBody>
      </p:sp>
      <p:sp>
        <p:nvSpPr>
          <p:cNvPr id="3" name="Content Placeholder 2">
            <a:extLst>
              <a:ext uri="{FF2B5EF4-FFF2-40B4-BE49-F238E27FC236}">
                <a16:creationId xmlns:a16="http://schemas.microsoft.com/office/drawing/2014/main" id="{ECCFB5BD-A1F1-433E-A9D9-A55C72605C2B}"/>
              </a:ext>
            </a:extLst>
          </p:cNvPr>
          <p:cNvSpPr>
            <a:spLocks noGrp="1"/>
          </p:cNvSpPr>
          <p:nvPr>
            <p:ph idx="1"/>
          </p:nvPr>
        </p:nvSpPr>
        <p:spPr>
          <a:xfrm>
            <a:off x="5552840" y="2518012"/>
            <a:ext cx="5840770" cy="3622997"/>
          </a:xfrm>
        </p:spPr>
        <p:txBody>
          <a:bodyPr vert="horz" lIns="91440" tIns="45720" rIns="91440" bIns="45720" rtlCol="0" anchor="t">
            <a:normAutofit fontScale="92500" lnSpcReduction="10000"/>
          </a:bodyPr>
          <a:lstStyle/>
          <a:p>
            <a:r>
              <a:rPr lang="en-US" sz="2400" dirty="0">
                <a:solidFill>
                  <a:schemeClr val="tx1"/>
                </a:solidFill>
                <a:ea typeface="+mn-lt"/>
                <a:cs typeface="+mn-lt"/>
              </a:rPr>
              <a:t>In an uncontrolled chain reaction, huge amounts of energy are released very quickly. </a:t>
            </a:r>
          </a:p>
          <a:p>
            <a:r>
              <a:rPr lang="en-US" sz="2400" dirty="0">
                <a:solidFill>
                  <a:schemeClr val="tx1"/>
                </a:solidFill>
                <a:ea typeface="+mn-lt"/>
                <a:cs typeface="+mn-lt"/>
              </a:rPr>
              <a:t>An exploding atomic bomb is an example. </a:t>
            </a:r>
          </a:p>
          <a:p>
            <a:r>
              <a:rPr lang="en-US" sz="2400" dirty="0">
                <a:solidFill>
                  <a:schemeClr val="tx1"/>
                </a:solidFill>
                <a:ea typeface="+mn-lt"/>
                <a:cs typeface="+mn-lt"/>
              </a:rPr>
              <a:t>Keeping some of the neutrons from hitting uranium nuclei can control the nuclear chain reaction. </a:t>
            </a:r>
          </a:p>
          <a:p>
            <a:r>
              <a:rPr lang="en-US" sz="2400" dirty="0">
                <a:solidFill>
                  <a:schemeClr val="tx1"/>
                </a:solidFill>
                <a:ea typeface="+mn-lt"/>
                <a:cs typeface="+mn-lt"/>
              </a:rPr>
              <a:t>Then energy is released but not fast enough to cause an explosion. </a:t>
            </a:r>
            <a:endParaRPr lang="en-US" sz="2400" dirty="0">
              <a:solidFill>
                <a:schemeClr val="tx1"/>
              </a:solidFill>
              <a:cs typeface="Calibri"/>
            </a:endParaRPr>
          </a:p>
        </p:txBody>
      </p:sp>
    </p:spTree>
    <p:extLst>
      <p:ext uri="{BB962C8B-B14F-4D97-AF65-F5344CB8AC3E}">
        <p14:creationId xmlns:p14="http://schemas.microsoft.com/office/powerpoint/2010/main" val="52844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E67E-8C0B-437B-BA76-26BF4C98E1BC}"/>
              </a:ext>
            </a:extLst>
          </p:cNvPr>
          <p:cNvSpPr>
            <a:spLocks noGrp="1"/>
          </p:cNvSpPr>
          <p:nvPr>
            <p:ph type="title"/>
          </p:nvPr>
        </p:nvSpPr>
        <p:spPr>
          <a:xfrm>
            <a:off x="653706" y="1038932"/>
            <a:ext cx="10264697" cy="1212102"/>
          </a:xfrm>
        </p:spPr>
        <p:txBody>
          <a:bodyPr>
            <a:normAutofit/>
          </a:bodyPr>
          <a:lstStyle/>
          <a:p>
            <a:r>
              <a:rPr lang="en-US" sz="3000" dirty="0">
                <a:solidFill>
                  <a:srgbClr val="FFFFFF"/>
                </a:solidFill>
                <a:cs typeface="Calibri Light"/>
              </a:rPr>
              <a:t>Energy From The Controlled Chain Reaction:</a:t>
            </a:r>
            <a:endParaRPr lang="en-US" sz="3000" dirty="0">
              <a:solidFill>
                <a:srgbClr val="FFFFFF"/>
              </a:solidFill>
              <a:ea typeface="+mj-lt"/>
              <a:cs typeface="+mj-lt"/>
            </a:endParaRPr>
          </a:p>
          <a:p>
            <a:endParaRPr lang="en-US" sz="3000" dirty="0">
              <a:solidFill>
                <a:srgbClr val="FFFFFF"/>
              </a:solidFill>
              <a:cs typeface="Calibri Light"/>
            </a:endParaRPr>
          </a:p>
        </p:txBody>
      </p:sp>
      <p:sp>
        <p:nvSpPr>
          <p:cNvPr id="3" name="Content Placeholder 2">
            <a:extLst>
              <a:ext uri="{FF2B5EF4-FFF2-40B4-BE49-F238E27FC236}">
                <a16:creationId xmlns:a16="http://schemas.microsoft.com/office/drawing/2014/main" id="{3B5CE850-444B-495C-9CF1-470F2BA4A7A1}"/>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dirty="0">
                <a:ea typeface="+mn-lt"/>
                <a:cs typeface="+mn-lt"/>
              </a:rPr>
              <a:t>Nuclear power plants use controlled chain reactions. </a:t>
            </a:r>
          </a:p>
          <a:p>
            <a:r>
              <a:rPr lang="en-US" sz="2200" dirty="0">
                <a:ea typeface="+mn-lt"/>
                <a:cs typeface="+mn-lt"/>
              </a:rPr>
              <a:t>They change the energy from the fission of uranium fuel into electrical energy. </a:t>
            </a:r>
          </a:p>
          <a:p>
            <a:r>
              <a:rPr lang="en-US" sz="2200" dirty="0">
                <a:ea typeface="+mn-lt"/>
                <a:cs typeface="+mn-lt"/>
              </a:rPr>
              <a:t>Control rods are made of materials that absorb neutrons without releasing energy.</a:t>
            </a:r>
          </a:p>
          <a:p>
            <a:r>
              <a:rPr lang="en-US" sz="2200" dirty="0">
                <a:ea typeface="+mn-lt"/>
                <a:cs typeface="+mn-lt"/>
              </a:rPr>
              <a:t>In a power plant, the energy from fission is absorbed as heat. </a:t>
            </a:r>
          </a:p>
          <a:p>
            <a:r>
              <a:rPr lang="en-US" sz="2200" dirty="0">
                <a:ea typeface="+mn-lt"/>
                <a:cs typeface="+mn-lt"/>
              </a:rPr>
              <a:t>The heat turns water into steam. </a:t>
            </a:r>
            <a:endParaRPr lang="en-US" sz="2200" dirty="0">
              <a:cs typeface="Calibri"/>
            </a:endParaRPr>
          </a:p>
        </p:txBody>
      </p:sp>
    </p:spTree>
    <p:extLst>
      <p:ext uri="{BB962C8B-B14F-4D97-AF65-F5344CB8AC3E}">
        <p14:creationId xmlns:p14="http://schemas.microsoft.com/office/powerpoint/2010/main" val="276299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7D7C-2FB4-4EFD-921B-38F5451710BF}"/>
              </a:ext>
            </a:extLst>
          </p:cNvPr>
          <p:cNvSpPr>
            <a:spLocks noGrp="1"/>
          </p:cNvSpPr>
          <p:nvPr>
            <p:ph type="title"/>
          </p:nvPr>
        </p:nvSpPr>
        <p:spPr>
          <a:xfrm>
            <a:off x="1047280" y="759805"/>
            <a:ext cx="10306520" cy="1325563"/>
          </a:xfrm>
        </p:spPr>
        <p:txBody>
          <a:bodyPr>
            <a:normAutofit/>
          </a:bodyPr>
          <a:lstStyle/>
          <a:p>
            <a:r>
              <a:rPr lang="en-US" sz="3000" dirty="0">
                <a:solidFill>
                  <a:srgbClr val="FFFFFF"/>
                </a:solidFill>
                <a:cs typeface="Calibri Light"/>
              </a:rPr>
              <a:t>Continue...</a:t>
            </a:r>
            <a:endParaRPr lang="en-US" sz="3000" dirty="0">
              <a:solidFill>
                <a:srgbClr val="FFFFFF"/>
              </a:solidFill>
            </a:endParaRPr>
          </a:p>
        </p:txBody>
      </p:sp>
      <p:sp>
        <p:nvSpPr>
          <p:cNvPr id="3" name="Content Placeholder 2">
            <a:extLst>
              <a:ext uri="{FF2B5EF4-FFF2-40B4-BE49-F238E27FC236}">
                <a16:creationId xmlns:a16="http://schemas.microsoft.com/office/drawing/2014/main" id="{91D9B0F6-5AFF-4DFB-AF85-B3CD8E6B6D9C}"/>
              </a:ext>
            </a:extLst>
          </p:cNvPr>
          <p:cNvSpPr>
            <a:spLocks noGrp="1"/>
          </p:cNvSpPr>
          <p:nvPr>
            <p:ph idx="1"/>
          </p:nvPr>
        </p:nvSpPr>
        <p:spPr>
          <a:xfrm>
            <a:off x="1424904" y="2494450"/>
            <a:ext cx="4053545" cy="3563159"/>
          </a:xfrm>
        </p:spPr>
        <p:txBody>
          <a:bodyPr vert="horz" lIns="91440" tIns="45720" rIns="91440" bIns="45720" rtlCol="0">
            <a:normAutofit fontScale="92500" lnSpcReduction="20000"/>
          </a:bodyPr>
          <a:lstStyle/>
          <a:p>
            <a:r>
              <a:rPr lang="en-US" sz="2400" dirty="0">
                <a:cs typeface="Calibri"/>
              </a:rPr>
              <a:t>Then a turbine changes the kinetic energy of the moving water atoms in steam into mechanical energy. </a:t>
            </a:r>
          </a:p>
          <a:p>
            <a:r>
              <a:rPr lang="en-US" sz="2400" dirty="0">
                <a:cs typeface="Calibri"/>
              </a:rPr>
              <a:t>A generator converts mechanical energy into electrical energy. </a:t>
            </a:r>
            <a:endParaRPr lang="en-US" sz="2400" dirty="0">
              <a:ea typeface="+mn-lt"/>
              <a:cs typeface="+mn-lt"/>
            </a:endParaRPr>
          </a:p>
          <a:p>
            <a:r>
              <a:rPr lang="en-US" sz="2400" dirty="0">
                <a:ea typeface="+mn-lt"/>
                <a:cs typeface="+mn-lt"/>
              </a:rPr>
              <a:t>The figure shows how a nuclear power plant works.</a:t>
            </a:r>
            <a:endParaRPr lang="en-US" sz="2400" dirty="0">
              <a:cs typeface="Calibri"/>
            </a:endParaRPr>
          </a:p>
        </p:txBody>
      </p:sp>
      <p:pic>
        <p:nvPicPr>
          <p:cNvPr id="5" name="Picture 5" descr="A picture containing text, map&#10;&#10;Description automatically generated">
            <a:extLst>
              <a:ext uri="{FF2B5EF4-FFF2-40B4-BE49-F238E27FC236}">
                <a16:creationId xmlns:a16="http://schemas.microsoft.com/office/drawing/2014/main" id="{A1E81C92-8D39-4B79-BEB7-62B7E53F4BEE}"/>
              </a:ext>
            </a:extLst>
          </p:cNvPr>
          <p:cNvPicPr>
            <a:picLocks noChangeAspect="1"/>
          </p:cNvPicPr>
          <p:nvPr/>
        </p:nvPicPr>
        <p:blipFill rotWithShape="1">
          <a:blip r:embed="rId2"/>
          <a:srcRect l="13241" r="9605" b="3"/>
          <a:stretch/>
        </p:blipFill>
        <p:spPr>
          <a:xfrm>
            <a:off x="6098892" y="2492376"/>
            <a:ext cx="4802404" cy="3563372"/>
          </a:xfrm>
          <a:prstGeom prst="rect">
            <a:avLst/>
          </a:prstGeom>
        </p:spPr>
      </p:pic>
    </p:spTree>
    <p:extLst>
      <p:ext uri="{BB962C8B-B14F-4D97-AF65-F5344CB8AC3E}">
        <p14:creationId xmlns:p14="http://schemas.microsoft.com/office/powerpoint/2010/main" val="418131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B615-35CA-4354-984B-48947392119B}"/>
              </a:ext>
            </a:extLst>
          </p:cNvPr>
          <p:cNvSpPr>
            <a:spLocks noGrp="1"/>
          </p:cNvSpPr>
          <p:nvPr>
            <p:ph type="title"/>
          </p:nvPr>
        </p:nvSpPr>
        <p:spPr>
          <a:xfrm>
            <a:off x="958506" y="800392"/>
            <a:ext cx="10264697" cy="1212102"/>
          </a:xfrm>
        </p:spPr>
        <p:txBody>
          <a:bodyPr>
            <a:normAutofit/>
          </a:bodyPr>
          <a:lstStyle/>
          <a:p>
            <a:r>
              <a:rPr lang="en-US" sz="3000" dirty="0">
                <a:solidFill>
                  <a:srgbClr val="FFFFFF"/>
                </a:solidFill>
                <a:ea typeface="+mj-lt"/>
                <a:cs typeface="+mj-lt"/>
              </a:rPr>
              <a:t>How Is Fission Harmful or Helpful?</a:t>
            </a:r>
            <a:endParaRPr lang="en-US" sz="3000" dirty="0">
              <a:solidFill>
                <a:srgbClr val="FFFFFF"/>
              </a:solidFill>
            </a:endParaRPr>
          </a:p>
        </p:txBody>
      </p:sp>
      <p:sp>
        <p:nvSpPr>
          <p:cNvPr id="3" name="Content Placeholder 2">
            <a:extLst>
              <a:ext uri="{FF2B5EF4-FFF2-40B4-BE49-F238E27FC236}">
                <a16:creationId xmlns:a16="http://schemas.microsoft.com/office/drawing/2014/main" id="{358ECD3F-5E8F-4847-B0C4-4A8E2A221C01}"/>
              </a:ext>
            </a:extLst>
          </p:cNvPr>
          <p:cNvSpPr>
            <a:spLocks noGrp="1"/>
          </p:cNvSpPr>
          <p:nvPr>
            <p:ph idx="1"/>
          </p:nvPr>
        </p:nvSpPr>
        <p:spPr>
          <a:xfrm>
            <a:off x="1367624" y="2490436"/>
            <a:ext cx="9708995" cy="3567173"/>
          </a:xfrm>
        </p:spPr>
        <p:txBody>
          <a:bodyPr vert="horz" lIns="91440" tIns="45720" rIns="91440" bIns="45720" rtlCol="0" anchor="ctr">
            <a:normAutofit fontScale="92500" lnSpcReduction="10000"/>
          </a:bodyPr>
          <a:lstStyle/>
          <a:p>
            <a:r>
              <a:rPr lang="en-US" sz="2400" dirty="0">
                <a:ea typeface="+mn-lt"/>
                <a:cs typeface="+mn-lt"/>
              </a:rPr>
              <a:t>In 1986 an accident occurred at a nuclear power plant at Chernobyl, Ukraine. An explosion blew a large amount of radioactive fuel and waste into the atmosphere. The cloud spread over much of Europe and Asia, and some material even reached North America. </a:t>
            </a:r>
          </a:p>
          <a:p>
            <a:r>
              <a:rPr lang="en-US" sz="2400" dirty="0">
                <a:ea typeface="+mn-lt"/>
                <a:cs typeface="+mn-lt"/>
              </a:rPr>
              <a:t>Another reason people are concerned about nuclear power is radioactive waste. The waste includes used fuel rods, chemicals used to process uranium, and even the workers’ protective clothing. Some of this waste will have dangerous levels of radioactivity for thousands of years. That means it must be stored for a very long time before it is safe. </a:t>
            </a:r>
            <a:endParaRPr lang="en-US" sz="2400" dirty="0">
              <a:cs typeface="Calibri"/>
            </a:endParaRPr>
          </a:p>
        </p:txBody>
      </p:sp>
    </p:spTree>
    <p:extLst>
      <p:ext uri="{BB962C8B-B14F-4D97-AF65-F5344CB8AC3E}">
        <p14:creationId xmlns:p14="http://schemas.microsoft.com/office/powerpoint/2010/main" val="31052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A499-6495-4877-AF52-EA2AA2D5A45B}"/>
              </a:ext>
            </a:extLst>
          </p:cNvPr>
          <p:cNvSpPr>
            <a:spLocks noGrp="1"/>
          </p:cNvSpPr>
          <p:nvPr>
            <p:ph type="title"/>
          </p:nvPr>
        </p:nvSpPr>
        <p:spPr>
          <a:xfrm>
            <a:off x="958506" y="694376"/>
            <a:ext cx="10264697" cy="1212102"/>
          </a:xfrm>
        </p:spPr>
        <p:txBody>
          <a:bodyPr>
            <a:normAutofit/>
          </a:bodyPr>
          <a:lstStyle/>
          <a:p>
            <a:r>
              <a:rPr lang="en-US" sz="3000" dirty="0">
                <a:solidFill>
                  <a:srgbClr val="FFFFFF"/>
                </a:solidFill>
                <a:ea typeface="+mj-lt"/>
                <a:cs typeface="+mj-lt"/>
              </a:rPr>
              <a:t>ADVANTAGES AND DISADVANTAGES OF FUSION:</a:t>
            </a:r>
            <a:endParaRPr lang="en-US" sz="3000" dirty="0">
              <a:solidFill>
                <a:srgbClr val="FFFFFF"/>
              </a:solidFill>
            </a:endParaRPr>
          </a:p>
        </p:txBody>
      </p:sp>
      <p:sp>
        <p:nvSpPr>
          <p:cNvPr id="3" name="Content Placeholder 2">
            <a:extLst>
              <a:ext uri="{FF2B5EF4-FFF2-40B4-BE49-F238E27FC236}">
                <a16:creationId xmlns:a16="http://schemas.microsoft.com/office/drawing/2014/main" id="{D2CF27A6-D748-45DC-B9C3-BCDB5805F28A}"/>
              </a:ext>
            </a:extLst>
          </p:cNvPr>
          <p:cNvSpPr>
            <a:spLocks noGrp="1"/>
          </p:cNvSpPr>
          <p:nvPr>
            <p:ph idx="1"/>
          </p:nvPr>
        </p:nvSpPr>
        <p:spPr>
          <a:xfrm>
            <a:off x="1367624" y="2490436"/>
            <a:ext cx="9708995" cy="3567173"/>
          </a:xfrm>
        </p:spPr>
        <p:txBody>
          <a:bodyPr vert="horz" lIns="91440" tIns="45720" rIns="91440" bIns="45720" rtlCol="0" anchor="ctr">
            <a:normAutofit fontScale="92500" lnSpcReduction="10000"/>
          </a:bodyPr>
          <a:lstStyle/>
          <a:p>
            <a:r>
              <a:rPr lang="en-US" sz="2400" dirty="0">
                <a:ea typeface="+mn-lt"/>
                <a:cs typeface="+mn-lt"/>
              </a:rPr>
              <a:t>Nuclear fusion is not used yet to make energy electricity for your home. Scientists cannot yet control the high temperatures well enough use fusion. Also, it takes more energy to hold the plasma together than we can get from the fusion. Fusion power plants may exist once these problems are solved.</a:t>
            </a:r>
          </a:p>
          <a:p>
            <a:endParaRPr lang="en-US" sz="2400" dirty="0">
              <a:cs typeface="Calibri"/>
            </a:endParaRPr>
          </a:p>
          <a:p>
            <a:r>
              <a:rPr lang="en-US" sz="2400" dirty="0">
                <a:ea typeface="+mn-lt"/>
                <a:cs typeface="+mn-lt"/>
              </a:rPr>
              <a:t>Advantage is that there is enough fuel in Earth’s water to provide energy for millions of years. Many scientists think that producing energy from fusion will be possible in the future. However, this will require a large amount of money to pay for research.</a:t>
            </a:r>
          </a:p>
        </p:txBody>
      </p:sp>
    </p:spTree>
    <p:extLst>
      <p:ext uri="{BB962C8B-B14F-4D97-AF65-F5344CB8AC3E}">
        <p14:creationId xmlns:p14="http://schemas.microsoft.com/office/powerpoint/2010/main" val="320123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4ADE-88EE-46D4-8273-AFF6C8571B98}"/>
              </a:ext>
            </a:extLst>
          </p:cNvPr>
          <p:cNvSpPr>
            <a:spLocks noGrp="1"/>
          </p:cNvSpPr>
          <p:nvPr>
            <p:ph type="title"/>
          </p:nvPr>
        </p:nvSpPr>
        <p:spPr>
          <a:xfrm>
            <a:off x="1047280" y="759805"/>
            <a:ext cx="10306520" cy="1325563"/>
          </a:xfrm>
        </p:spPr>
        <p:txBody>
          <a:bodyPr>
            <a:normAutofit/>
          </a:bodyPr>
          <a:lstStyle/>
          <a:p>
            <a:r>
              <a:rPr lang="en-US" sz="3000" dirty="0">
                <a:solidFill>
                  <a:srgbClr val="FFFFFF"/>
                </a:solidFill>
                <a:cs typeface="Calibri Light"/>
              </a:rPr>
              <a:t>What is Nuclear Energy?</a:t>
            </a:r>
            <a:endParaRPr lang="en-US" sz="3000" dirty="0">
              <a:solidFill>
                <a:srgbClr val="FFFFFF"/>
              </a:solidFill>
            </a:endParaRPr>
          </a:p>
        </p:txBody>
      </p:sp>
      <p:sp>
        <p:nvSpPr>
          <p:cNvPr id="3" name="Content Placeholder 2">
            <a:extLst>
              <a:ext uri="{FF2B5EF4-FFF2-40B4-BE49-F238E27FC236}">
                <a16:creationId xmlns:a16="http://schemas.microsoft.com/office/drawing/2014/main" id="{BFEE76FD-C879-453C-A5C4-A56E72FE46B0}"/>
              </a:ext>
            </a:extLst>
          </p:cNvPr>
          <p:cNvSpPr>
            <a:spLocks noGrp="1"/>
          </p:cNvSpPr>
          <p:nvPr>
            <p:ph idx="1"/>
          </p:nvPr>
        </p:nvSpPr>
        <p:spPr>
          <a:xfrm>
            <a:off x="258712" y="2414937"/>
            <a:ext cx="5651757" cy="4317167"/>
          </a:xfrm>
        </p:spPr>
        <p:txBody>
          <a:bodyPr vert="horz" lIns="91440" tIns="45720" rIns="91440" bIns="45720" rtlCol="0">
            <a:noAutofit/>
          </a:bodyPr>
          <a:lstStyle/>
          <a:p>
            <a:r>
              <a:rPr lang="en-US" sz="2200" dirty="0">
                <a:ea typeface="+mn-lt"/>
                <a:cs typeface="+mn-lt"/>
              </a:rPr>
              <a:t>Changes to atomic nuclei can release tremendous amounts of energy.</a:t>
            </a:r>
          </a:p>
          <a:p>
            <a:endParaRPr lang="en-US" sz="2200" dirty="0">
              <a:ea typeface="+mn-lt"/>
              <a:cs typeface="+mn-lt"/>
            </a:endParaRPr>
          </a:p>
          <a:p>
            <a:r>
              <a:rPr lang="en-US" sz="2200" dirty="0">
                <a:ea typeface="+mn-lt"/>
                <a:cs typeface="+mn-lt"/>
              </a:rPr>
              <a:t>The nuclear energy is released mainly in the form of the heat(and some light). </a:t>
            </a:r>
            <a:endParaRPr lang="en-US" sz="2200" dirty="0">
              <a:cs typeface="Calibri" panose="020F0502020204030204"/>
            </a:endParaRPr>
          </a:p>
          <a:p>
            <a:endParaRPr lang="en-US" sz="2200" dirty="0">
              <a:ea typeface="+mn-lt"/>
              <a:cs typeface="+mn-lt"/>
            </a:endParaRPr>
          </a:p>
          <a:p>
            <a:r>
              <a:rPr lang="en-US" sz="2200" dirty="0">
                <a:ea typeface="+mn-lt"/>
                <a:cs typeface="+mn-lt"/>
              </a:rPr>
              <a:t>Nuclear energy is also called atomic energy because it comes from the atom.</a:t>
            </a:r>
            <a:endParaRPr lang="en-US" sz="2200" dirty="0">
              <a:cs typeface="Calibri"/>
            </a:endParaRPr>
          </a:p>
        </p:txBody>
      </p:sp>
      <p:pic>
        <p:nvPicPr>
          <p:cNvPr id="4" name="Picture 4" descr="A picture containing light&#10;&#10;Description automatically generated">
            <a:extLst>
              <a:ext uri="{FF2B5EF4-FFF2-40B4-BE49-F238E27FC236}">
                <a16:creationId xmlns:a16="http://schemas.microsoft.com/office/drawing/2014/main" id="{F2FACC6A-18E7-4F51-9C35-F1EB7958ED64}"/>
              </a:ext>
            </a:extLst>
          </p:cNvPr>
          <p:cNvPicPr>
            <a:picLocks noChangeAspect="1"/>
          </p:cNvPicPr>
          <p:nvPr/>
        </p:nvPicPr>
        <p:blipFill rotWithShape="1">
          <a:blip r:embed="rId2"/>
          <a:srcRect l="16161" r="8116" b="2"/>
          <a:stretch/>
        </p:blipFill>
        <p:spPr>
          <a:xfrm>
            <a:off x="6098892" y="2492376"/>
            <a:ext cx="4802404" cy="3563372"/>
          </a:xfrm>
          <a:prstGeom prst="rect">
            <a:avLst/>
          </a:prstGeom>
        </p:spPr>
      </p:pic>
    </p:spTree>
    <p:extLst>
      <p:ext uri="{BB962C8B-B14F-4D97-AF65-F5344CB8AC3E}">
        <p14:creationId xmlns:p14="http://schemas.microsoft.com/office/powerpoint/2010/main" val="262851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DF2-08CF-4A03-AB69-B9F5D90C5406}"/>
              </a:ext>
            </a:extLst>
          </p:cNvPr>
          <p:cNvSpPr>
            <a:spLocks noGrp="1"/>
          </p:cNvSpPr>
          <p:nvPr>
            <p:ph type="title"/>
          </p:nvPr>
        </p:nvSpPr>
        <p:spPr>
          <a:xfrm>
            <a:off x="7835105" y="2425148"/>
            <a:ext cx="4356896" cy="1179786"/>
          </a:xfrm>
        </p:spPr>
        <p:txBody>
          <a:bodyPr anchor="b">
            <a:normAutofit/>
          </a:bodyPr>
          <a:lstStyle/>
          <a:p>
            <a:r>
              <a:rPr lang="en-US" sz="2400" dirty="0">
                <a:solidFill>
                  <a:schemeClr val="tx1"/>
                </a:solidFill>
                <a:ea typeface="+mj-lt"/>
                <a:cs typeface="+mj-lt"/>
              </a:rPr>
              <a:t>TWO WAYS TO OBTAIN NUCLEAR ENERGY:</a:t>
            </a:r>
            <a:endParaRPr lang="en-US" sz="2400" dirty="0">
              <a:solidFill>
                <a:schemeClr val="tx1"/>
              </a:solidFill>
            </a:endParaRPr>
          </a:p>
        </p:txBody>
      </p:sp>
      <p:sp>
        <p:nvSpPr>
          <p:cNvPr id="3" name="Content Placeholder 2">
            <a:extLst>
              <a:ext uri="{FF2B5EF4-FFF2-40B4-BE49-F238E27FC236}">
                <a16:creationId xmlns:a16="http://schemas.microsoft.com/office/drawing/2014/main" id="{7DEB46CC-DDFB-468D-BCAB-1A61406404D7}"/>
              </a:ext>
            </a:extLst>
          </p:cNvPr>
          <p:cNvSpPr>
            <a:spLocks noGrp="1"/>
          </p:cNvSpPr>
          <p:nvPr>
            <p:ph idx="1"/>
          </p:nvPr>
        </p:nvSpPr>
        <p:spPr>
          <a:xfrm>
            <a:off x="7835105" y="3814331"/>
            <a:ext cx="3552794" cy="1354018"/>
          </a:xfrm>
        </p:spPr>
        <p:txBody>
          <a:bodyPr vert="horz" lIns="91440" tIns="45720" rIns="91440" bIns="45720" rtlCol="0" anchor="t">
            <a:noAutofit/>
          </a:bodyPr>
          <a:lstStyle/>
          <a:p>
            <a:r>
              <a:rPr lang="en-US" sz="2200" dirty="0">
                <a:solidFill>
                  <a:schemeClr val="tx1"/>
                </a:solidFill>
                <a:cs typeface="Calibri"/>
              </a:rPr>
              <a:t>Nuclear Fission </a:t>
            </a:r>
          </a:p>
          <a:p>
            <a:endParaRPr lang="en-US" sz="2200" dirty="0">
              <a:solidFill>
                <a:schemeClr val="tx1"/>
              </a:solidFill>
              <a:cs typeface="Calibri"/>
            </a:endParaRPr>
          </a:p>
          <a:p>
            <a:r>
              <a:rPr lang="en-US" sz="2200" dirty="0">
                <a:solidFill>
                  <a:schemeClr val="tx1"/>
                </a:solidFill>
                <a:cs typeface="Calibri"/>
              </a:rPr>
              <a:t>Nuclear Fusion</a:t>
            </a:r>
            <a:endParaRPr lang="en-US" sz="2200" dirty="0">
              <a:solidFill>
                <a:schemeClr val="tx1"/>
              </a:solidFill>
            </a:endParaRPr>
          </a:p>
        </p:txBody>
      </p:sp>
      <p:pic>
        <p:nvPicPr>
          <p:cNvPr id="4" name="Picture 4" descr="A screenshot of a cell phone&#10;&#10;Description automatically generated">
            <a:extLst>
              <a:ext uri="{FF2B5EF4-FFF2-40B4-BE49-F238E27FC236}">
                <a16:creationId xmlns:a16="http://schemas.microsoft.com/office/drawing/2014/main" id="{4BE9AE6C-7F64-4626-AF43-215C567E88FC}"/>
              </a:ext>
            </a:extLst>
          </p:cNvPr>
          <p:cNvPicPr>
            <a:picLocks noChangeAspect="1"/>
          </p:cNvPicPr>
          <p:nvPr/>
        </p:nvPicPr>
        <p:blipFill rotWithShape="1">
          <a:blip r:embed="rId2"/>
          <a:srcRect r="-2" b="5739"/>
          <a:stretch/>
        </p:blipFill>
        <p:spPr>
          <a:xfrm>
            <a:off x="804101" y="804101"/>
            <a:ext cx="6730556" cy="5249798"/>
          </a:xfrm>
          <a:prstGeom prst="rect">
            <a:avLst/>
          </a:prstGeom>
        </p:spPr>
      </p:pic>
    </p:spTree>
    <p:extLst>
      <p:ext uri="{BB962C8B-B14F-4D97-AF65-F5344CB8AC3E}">
        <p14:creationId xmlns:p14="http://schemas.microsoft.com/office/powerpoint/2010/main" val="56132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0C19-4C80-4EEB-85AD-BB4FDDE698A9}"/>
              </a:ext>
            </a:extLst>
          </p:cNvPr>
          <p:cNvSpPr>
            <a:spLocks noGrp="1"/>
          </p:cNvSpPr>
          <p:nvPr>
            <p:ph type="title"/>
          </p:nvPr>
        </p:nvSpPr>
        <p:spPr>
          <a:xfrm>
            <a:off x="958506" y="800392"/>
            <a:ext cx="10264697" cy="1212102"/>
          </a:xfrm>
        </p:spPr>
        <p:txBody>
          <a:bodyPr>
            <a:normAutofit/>
          </a:bodyPr>
          <a:lstStyle/>
          <a:p>
            <a:r>
              <a:rPr lang="en-US" sz="3000" dirty="0">
                <a:solidFill>
                  <a:srgbClr val="FFFFFF"/>
                </a:solidFill>
                <a:cs typeface="Calibri Light"/>
              </a:rPr>
              <a:t>What is Fusion </a:t>
            </a:r>
            <a:endParaRPr lang="en-US" sz="3000" dirty="0">
              <a:solidFill>
                <a:srgbClr val="FFFFFF"/>
              </a:solidFill>
            </a:endParaRPr>
          </a:p>
        </p:txBody>
      </p:sp>
      <p:sp>
        <p:nvSpPr>
          <p:cNvPr id="3" name="Content Placeholder 2">
            <a:extLst>
              <a:ext uri="{FF2B5EF4-FFF2-40B4-BE49-F238E27FC236}">
                <a16:creationId xmlns:a16="http://schemas.microsoft.com/office/drawing/2014/main" id="{0FEBFA6C-3B15-4776-8662-928917855AE4}"/>
              </a:ext>
            </a:extLst>
          </p:cNvPr>
          <p:cNvSpPr>
            <a:spLocks noGrp="1"/>
          </p:cNvSpPr>
          <p:nvPr>
            <p:ph idx="1"/>
          </p:nvPr>
        </p:nvSpPr>
        <p:spPr>
          <a:xfrm>
            <a:off x="1367624" y="2821736"/>
            <a:ext cx="9708995" cy="3567173"/>
          </a:xfrm>
        </p:spPr>
        <p:txBody>
          <a:bodyPr vert="horz" lIns="91440" tIns="45720" rIns="91440" bIns="45720" rtlCol="0" anchor="ctr">
            <a:normAutofit fontScale="92500"/>
          </a:bodyPr>
          <a:lstStyle/>
          <a:p>
            <a:r>
              <a:rPr lang="en-US" sz="2400" dirty="0">
                <a:ea typeface="+mn-lt"/>
                <a:cs typeface="+mn-lt"/>
              </a:rPr>
              <a:t>Fusion is nuclear reaction in which matter is converted to energy. </a:t>
            </a:r>
          </a:p>
          <a:p>
            <a:r>
              <a:rPr lang="en-US" sz="2400" dirty="0">
                <a:ea typeface="+mn-lt"/>
                <a:cs typeface="+mn-lt"/>
              </a:rPr>
              <a:t>In nuclear fusion, two or more nuclei that have small masses combine to form a larger nucleus. </a:t>
            </a:r>
          </a:p>
          <a:p>
            <a:r>
              <a:rPr lang="en-US" sz="2400" dirty="0">
                <a:ea typeface="+mn-lt"/>
                <a:cs typeface="+mn-lt"/>
              </a:rPr>
              <a:t>Two positively charged nuclei repel one another. In order to fusion to occur, they must be forced very close together. </a:t>
            </a:r>
          </a:p>
          <a:p>
            <a:r>
              <a:rPr lang="en-US" sz="2400" dirty="0">
                <a:ea typeface="+mn-lt"/>
                <a:cs typeface="+mn-lt"/>
              </a:rPr>
              <a:t>Fusion requires very high temperatures—more than 100,000,000°C.</a:t>
            </a:r>
          </a:p>
          <a:p>
            <a:r>
              <a:rPr lang="en-US" sz="2400" dirty="0">
                <a:ea typeface="+mn-lt"/>
                <a:cs typeface="+mn-lt"/>
              </a:rPr>
              <a:t>At this temperature, the electrons are removed from atoms, forming a state of matter called plasma. </a:t>
            </a:r>
          </a:p>
          <a:p>
            <a:endParaRPr lang="en-US" sz="2400" dirty="0">
              <a:ea typeface="+mn-lt"/>
              <a:cs typeface="+mn-lt"/>
            </a:endParaRPr>
          </a:p>
          <a:p>
            <a:endParaRPr lang="en-US" sz="2400" dirty="0">
              <a:ea typeface="+mn-lt"/>
              <a:cs typeface="+mn-lt"/>
            </a:endParaRPr>
          </a:p>
        </p:txBody>
      </p:sp>
    </p:spTree>
    <p:extLst>
      <p:ext uri="{BB962C8B-B14F-4D97-AF65-F5344CB8AC3E}">
        <p14:creationId xmlns:p14="http://schemas.microsoft.com/office/powerpoint/2010/main" val="95961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E3F6-0340-4F24-A377-5EBFEA6E8524}"/>
              </a:ext>
            </a:extLst>
          </p:cNvPr>
          <p:cNvSpPr>
            <a:spLocks noGrp="1"/>
          </p:cNvSpPr>
          <p:nvPr>
            <p:ph type="title"/>
          </p:nvPr>
        </p:nvSpPr>
        <p:spPr>
          <a:xfrm>
            <a:off x="1047280" y="759805"/>
            <a:ext cx="10306520" cy="1325563"/>
          </a:xfrm>
        </p:spPr>
        <p:txBody>
          <a:bodyPr>
            <a:normAutofit/>
          </a:bodyPr>
          <a:lstStyle/>
          <a:p>
            <a:r>
              <a:rPr lang="en-US" sz="3000" dirty="0">
                <a:solidFill>
                  <a:srgbClr val="FFFFFF"/>
                </a:solidFill>
                <a:cs typeface="Calibri Light"/>
              </a:rPr>
              <a:t>Continue...</a:t>
            </a:r>
            <a:endParaRPr lang="en-US" sz="3000" dirty="0">
              <a:solidFill>
                <a:srgbClr val="FFFFFF"/>
              </a:solidFill>
            </a:endParaRPr>
          </a:p>
        </p:txBody>
      </p:sp>
      <p:sp>
        <p:nvSpPr>
          <p:cNvPr id="3" name="Content Placeholder 2">
            <a:extLst>
              <a:ext uri="{FF2B5EF4-FFF2-40B4-BE49-F238E27FC236}">
                <a16:creationId xmlns:a16="http://schemas.microsoft.com/office/drawing/2014/main" id="{29706E3F-0BD4-4EAE-896A-B6600860E1F1}"/>
              </a:ext>
            </a:extLst>
          </p:cNvPr>
          <p:cNvSpPr>
            <a:spLocks noGrp="1"/>
          </p:cNvSpPr>
          <p:nvPr>
            <p:ph idx="1"/>
          </p:nvPr>
        </p:nvSpPr>
        <p:spPr>
          <a:xfrm>
            <a:off x="1424904" y="2494450"/>
            <a:ext cx="4053545" cy="3563159"/>
          </a:xfrm>
        </p:spPr>
        <p:txBody>
          <a:bodyPr vert="horz" lIns="91440" tIns="45720" rIns="91440" bIns="45720" rtlCol="0">
            <a:normAutofit fontScale="92500" lnSpcReduction="10000"/>
          </a:bodyPr>
          <a:lstStyle/>
          <a:p>
            <a:r>
              <a:rPr lang="en-US" sz="2400" dirty="0">
                <a:cs typeface="Calibri"/>
              </a:rPr>
              <a:t>In plasma, the positive nuclei and electrons are separated. </a:t>
            </a:r>
          </a:p>
          <a:p>
            <a:r>
              <a:rPr lang="en-US" sz="2400" dirty="0">
                <a:ea typeface="+mn-lt"/>
                <a:cs typeface="+mn-lt"/>
              </a:rPr>
              <a:t>This happens in the core of the sun and other stars. </a:t>
            </a:r>
          </a:p>
          <a:p>
            <a:r>
              <a:rPr lang="en-US" sz="2400" dirty="0">
                <a:ea typeface="+mn-lt"/>
                <a:cs typeface="+mn-lt"/>
              </a:rPr>
              <a:t>Hydrogen nuclei in sun fuse to form helium nuclei as shown in the figure below.</a:t>
            </a:r>
            <a:endParaRPr lang="en-US" sz="2400" dirty="0">
              <a:cs typeface="Calibri"/>
            </a:endParaRPr>
          </a:p>
        </p:txBody>
      </p:sp>
      <p:pic>
        <p:nvPicPr>
          <p:cNvPr id="4" name="Picture 4" descr="A close up of a logo&#10;&#10;Description automatically generated">
            <a:extLst>
              <a:ext uri="{FF2B5EF4-FFF2-40B4-BE49-F238E27FC236}">
                <a16:creationId xmlns:a16="http://schemas.microsoft.com/office/drawing/2014/main" id="{D405F642-1E94-4781-B601-519B487F576E}"/>
              </a:ext>
            </a:extLst>
          </p:cNvPr>
          <p:cNvPicPr>
            <a:picLocks noChangeAspect="1"/>
          </p:cNvPicPr>
          <p:nvPr/>
        </p:nvPicPr>
        <p:blipFill rotWithShape="1">
          <a:blip r:embed="rId2"/>
          <a:srcRect l="5994" r="11120" b="-2"/>
          <a:stretch/>
        </p:blipFill>
        <p:spPr>
          <a:xfrm>
            <a:off x="6098892" y="2492376"/>
            <a:ext cx="4802404" cy="3563372"/>
          </a:xfrm>
          <a:prstGeom prst="rect">
            <a:avLst/>
          </a:prstGeom>
        </p:spPr>
      </p:pic>
    </p:spTree>
    <p:extLst>
      <p:ext uri="{BB962C8B-B14F-4D97-AF65-F5344CB8AC3E}">
        <p14:creationId xmlns:p14="http://schemas.microsoft.com/office/powerpoint/2010/main" val="294220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36C6-3B59-41C3-8658-D8C3F4F6F1D3}"/>
              </a:ext>
            </a:extLst>
          </p:cNvPr>
          <p:cNvSpPr>
            <a:spLocks noGrp="1"/>
          </p:cNvSpPr>
          <p:nvPr>
            <p:ph type="title"/>
          </p:nvPr>
        </p:nvSpPr>
        <p:spPr>
          <a:xfrm>
            <a:off x="1098467" y="779636"/>
            <a:ext cx="5991445" cy="1327462"/>
          </a:xfrm>
        </p:spPr>
        <p:txBody>
          <a:bodyPr>
            <a:normAutofit/>
          </a:bodyPr>
          <a:lstStyle/>
          <a:p>
            <a:r>
              <a:rPr lang="en-US" sz="3000" dirty="0">
                <a:solidFill>
                  <a:srgbClr val="FFFFFF"/>
                </a:solidFill>
                <a:cs typeface="Calibri Light"/>
              </a:rPr>
              <a:t>What is Nuclear Fission?</a:t>
            </a:r>
            <a:endParaRPr lang="en-US" sz="3000" dirty="0">
              <a:solidFill>
                <a:srgbClr val="FFFFFF"/>
              </a:solidFill>
            </a:endParaRPr>
          </a:p>
        </p:txBody>
      </p:sp>
      <p:sp>
        <p:nvSpPr>
          <p:cNvPr id="3" name="Content Placeholder 2">
            <a:extLst>
              <a:ext uri="{FF2B5EF4-FFF2-40B4-BE49-F238E27FC236}">
                <a16:creationId xmlns:a16="http://schemas.microsoft.com/office/drawing/2014/main" id="{9FC978A4-199F-4C91-81BE-9C0EC71AA838}"/>
              </a:ext>
            </a:extLst>
          </p:cNvPr>
          <p:cNvSpPr>
            <a:spLocks noGrp="1"/>
          </p:cNvSpPr>
          <p:nvPr>
            <p:ph idx="1"/>
          </p:nvPr>
        </p:nvSpPr>
        <p:spPr>
          <a:xfrm>
            <a:off x="834887" y="2091598"/>
            <a:ext cx="10669041" cy="4616849"/>
          </a:xfrm>
        </p:spPr>
        <p:txBody>
          <a:bodyPr vert="horz" lIns="91440" tIns="45720" rIns="91440" bIns="45720" rtlCol="0" anchor="ctr">
            <a:normAutofit/>
          </a:bodyPr>
          <a:lstStyle/>
          <a:p>
            <a:r>
              <a:rPr lang="en-US" sz="2200" dirty="0">
                <a:ea typeface="+mn-lt"/>
                <a:cs typeface="+mn-lt"/>
              </a:rPr>
              <a:t>The nuclei of some atoms decay by breaking apart. They then form two smaller nuclei that are more stable. </a:t>
            </a:r>
          </a:p>
          <a:p>
            <a:r>
              <a:rPr lang="en-US" sz="2200" dirty="0">
                <a:ea typeface="+mn-lt"/>
                <a:cs typeface="+mn-lt"/>
              </a:rPr>
              <a:t>During nuclear fission, a large nucleus splits into two smaller nuclei, releasing energy at the same time. </a:t>
            </a:r>
          </a:p>
          <a:p>
            <a:r>
              <a:rPr lang="en-US" sz="2200" dirty="0">
                <a:ea typeface="+mn-lt"/>
                <a:cs typeface="+mn-lt"/>
              </a:rPr>
              <a:t>Some large atoms, including some isotopes of uranium, break apart naturally by nuclear fission. </a:t>
            </a:r>
          </a:p>
          <a:p>
            <a:r>
              <a:rPr lang="en-US" sz="2200" dirty="0">
                <a:ea typeface="+mn-lt"/>
                <a:cs typeface="+mn-lt"/>
              </a:rPr>
              <a:t>These kinds of large atoms can also be forced to undergo fission. </a:t>
            </a:r>
          </a:p>
          <a:p>
            <a:endParaRPr lang="en-US" sz="2200" dirty="0">
              <a:cs typeface="Calibri"/>
            </a:endParaRPr>
          </a:p>
          <a:p>
            <a:r>
              <a:rPr lang="en-US" sz="2200" dirty="0">
                <a:ea typeface="+mn-lt"/>
                <a:cs typeface="+mn-lt"/>
              </a:rPr>
              <a:t>This is done by hitting the nucleus of an atom with a neutron, as shown in the figure below. </a:t>
            </a:r>
            <a:endParaRPr lang="en-US" sz="2200" dirty="0">
              <a:cs typeface="Calibri"/>
            </a:endParaRPr>
          </a:p>
        </p:txBody>
      </p:sp>
    </p:spTree>
    <p:extLst>
      <p:ext uri="{BB962C8B-B14F-4D97-AF65-F5344CB8AC3E}">
        <p14:creationId xmlns:p14="http://schemas.microsoft.com/office/powerpoint/2010/main" val="37300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9BE1-E9E4-4D94-B3E9-A03B6178134B}"/>
              </a:ext>
            </a:extLst>
          </p:cNvPr>
          <p:cNvSpPr>
            <a:spLocks noGrp="1"/>
          </p:cNvSpPr>
          <p:nvPr>
            <p:ph type="title"/>
          </p:nvPr>
        </p:nvSpPr>
        <p:spPr>
          <a:xfrm>
            <a:off x="831988" y="554875"/>
            <a:ext cx="6164078" cy="1114377"/>
          </a:xfrm>
        </p:spPr>
        <p:txBody>
          <a:bodyPr vert="horz" lIns="91440" tIns="45720" rIns="91440" bIns="45720" rtlCol="0" anchor="ctr">
            <a:normAutofit/>
          </a:bodyPr>
          <a:lstStyle/>
          <a:p>
            <a:r>
              <a:rPr lang="en-US" sz="3000" dirty="0"/>
              <a:t>Continue... </a:t>
            </a:r>
            <a:br>
              <a:rPr lang="en-US" sz="3000" dirty="0"/>
            </a:br>
            <a:endParaRPr lang="en-US" sz="3000" dirty="0"/>
          </a:p>
        </p:txBody>
      </p:sp>
      <p:sp>
        <p:nvSpPr>
          <p:cNvPr id="8" name="Content Placeholder 7">
            <a:extLst>
              <a:ext uri="{FF2B5EF4-FFF2-40B4-BE49-F238E27FC236}">
                <a16:creationId xmlns:a16="http://schemas.microsoft.com/office/drawing/2014/main" id="{D7A4CEE7-3370-4D94-9738-D145D658AE5A}"/>
              </a:ext>
            </a:extLst>
          </p:cNvPr>
          <p:cNvSpPr>
            <a:spLocks noGrp="1"/>
          </p:cNvSpPr>
          <p:nvPr>
            <p:ph idx="1"/>
          </p:nvPr>
        </p:nvSpPr>
        <p:spPr>
          <a:xfrm>
            <a:off x="6721600" y="899430"/>
            <a:ext cx="4168370" cy="1114377"/>
          </a:xfrm>
        </p:spPr>
        <p:txBody>
          <a:bodyPr vert="horz" lIns="91440" tIns="45720" rIns="91440" bIns="45720" rtlCol="0" anchor="ctr">
            <a:normAutofit/>
          </a:bodyPr>
          <a:lstStyle/>
          <a:p>
            <a:pPr marL="0" indent="0">
              <a:buNone/>
            </a:pPr>
            <a:r>
              <a:rPr lang="en-US" sz="2400" dirty="0">
                <a:solidFill>
                  <a:schemeClr val="bg1"/>
                </a:solidFill>
              </a:rPr>
              <a:t>Fission of a Uranium-235 Nucleus</a:t>
            </a:r>
          </a:p>
        </p:txBody>
      </p:sp>
      <p:pic>
        <p:nvPicPr>
          <p:cNvPr id="4" name="Picture 4" descr="A picture containing fruit, clock, flower, water&#10;&#10;Description automatically generated">
            <a:extLst>
              <a:ext uri="{FF2B5EF4-FFF2-40B4-BE49-F238E27FC236}">
                <a16:creationId xmlns:a16="http://schemas.microsoft.com/office/drawing/2014/main" id="{DB77AE39-3B9E-496C-8BBB-8C24ECC4AB20}"/>
              </a:ext>
            </a:extLst>
          </p:cNvPr>
          <p:cNvPicPr>
            <a:picLocks noChangeAspect="1"/>
          </p:cNvPicPr>
          <p:nvPr/>
        </p:nvPicPr>
        <p:blipFill rotWithShape="1">
          <a:blip r:embed="rId2"/>
          <a:srcRect r="1" b="7607"/>
          <a:stretch/>
        </p:blipFill>
        <p:spPr>
          <a:xfrm>
            <a:off x="176065" y="1845425"/>
            <a:ext cx="11834693" cy="4838543"/>
          </a:xfrm>
          <a:prstGeom prst="rect">
            <a:avLst/>
          </a:prstGeom>
        </p:spPr>
      </p:pic>
    </p:spTree>
    <p:extLst>
      <p:ext uri="{BB962C8B-B14F-4D97-AF65-F5344CB8AC3E}">
        <p14:creationId xmlns:p14="http://schemas.microsoft.com/office/powerpoint/2010/main" val="397882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DB9C-2D09-4697-82BF-5534EA1A375C}"/>
              </a:ext>
            </a:extLst>
          </p:cNvPr>
          <p:cNvSpPr>
            <a:spLocks noGrp="1"/>
          </p:cNvSpPr>
          <p:nvPr>
            <p:ph type="title"/>
          </p:nvPr>
        </p:nvSpPr>
        <p:spPr>
          <a:xfrm>
            <a:off x="934872" y="863004"/>
            <a:ext cx="7917580" cy="926041"/>
          </a:xfrm>
        </p:spPr>
        <p:txBody>
          <a:bodyPr>
            <a:normAutofit/>
          </a:bodyPr>
          <a:lstStyle/>
          <a:p>
            <a:r>
              <a:rPr lang="en-US" sz="3000" dirty="0">
                <a:solidFill>
                  <a:srgbClr val="FFFFFF"/>
                </a:solidFill>
                <a:ea typeface="+mj-lt"/>
                <a:cs typeface="+mj-lt"/>
              </a:rPr>
              <a:t>What is a nuclear chain reaction?</a:t>
            </a:r>
            <a:endParaRPr lang="en-US" sz="3000" dirty="0">
              <a:solidFill>
                <a:srgbClr val="FFFFFF"/>
              </a:solidFill>
            </a:endParaRPr>
          </a:p>
        </p:txBody>
      </p:sp>
      <p:sp>
        <p:nvSpPr>
          <p:cNvPr id="3" name="Content Placeholder 2">
            <a:extLst>
              <a:ext uri="{FF2B5EF4-FFF2-40B4-BE49-F238E27FC236}">
                <a16:creationId xmlns:a16="http://schemas.microsoft.com/office/drawing/2014/main" id="{868F0EA5-65E8-4F6D-848C-F9B05D129EDE}"/>
              </a:ext>
            </a:extLst>
          </p:cNvPr>
          <p:cNvSpPr>
            <a:spLocks noGrp="1"/>
          </p:cNvSpPr>
          <p:nvPr>
            <p:ph idx="1"/>
          </p:nvPr>
        </p:nvSpPr>
        <p:spPr>
          <a:xfrm>
            <a:off x="934872" y="2491408"/>
            <a:ext cx="10235821" cy="3615847"/>
          </a:xfrm>
        </p:spPr>
        <p:txBody>
          <a:bodyPr vert="horz" lIns="91440" tIns="45720" rIns="91440" bIns="45720" rtlCol="0" anchor="ctr">
            <a:normAutofit/>
          </a:bodyPr>
          <a:lstStyle/>
          <a:p>
            <a:r>
              <a:rPr lang="en-US" sz="2200" dirty="0">
                <a:solidFill>
                  <a:schemeClr val="tx1"/>
                </a:solidFill>
                <a:ea typeface="+mn-lt"/>
                <a:cs typeface="+mn-lt"/>
              </a:rPr>
              <a:t>What happens to the three neutrons shown as products of the fission of uranium-235? </a:t>
            </a:r>
          </a:p>
          <a:p>
            <a:r>
              <a:rPr lang="en-US" sz="2200" dirty="0">
                <a:solidFill>
                  <a:schemeClr val="tx1"/>
                </a:solidFill>
                <a:ea typeface="+mn-lt"/>
                <a:cs typeface="+mn-lt"/>
              </a:rPr>
              <a:t>If they each hit another uranium-235 nucleus and those nuclei split, the fission would produce nine more neutrons. </a:t>
            </a:r>
          </a:p>
          <a:p>
            <a:r>
              <a:rPr lang="en-US" sz="2200" dirty="0">
                <a:solidFill>
                  <a:schemeClr val="tx1"/>
                </a:solidFill>
                <a:ea typeface="+mn-lt"/>
                <a:cs typeface="+mn-lt"/>
              </a:rPr>
              <a:t>If the neutrons continue to cause fission, the result is a nuclear chain reaction. In a nuclear chain reaction, a continuous series of nuclear fission reactions occurs.</a:t>
            </a:r>
            <a:endParaRPr lang="en-US" sz="2200" dirty="0">
              <a:solidFill>
                <a:schemeClr val="tx1"/>
              </a:solidFill>
              <a:cs typeface="Calibri"/>
            </a:endParaRPr>
          </a:p>
        </p:txBody>
      </p:sp>
    </p:spTree>
    <p:extLst>
      <p:ext uri="{BB962C8B-B14F-4D97-AF65-F5344CB8AC3E}">
        <p14:creationId xmlns:p14="http://schemas.microsoft.com/office/powerpoint/2010/main" val="271705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1762-8980-4BEE-836E-93566782438A}"/>
              </a:ext>
            </a:extLst>
          </p:cNvPr>
          <p:cNvSpPr>
            <a:spLocks noGrp="1"/>
          </p:cNvSpPr>
          <p:nvPr>
            <p:ph type="title"/>
          </p:nvPr>
        </p:nvSpPr>
        <p:spPr>
          <a:xfrm>
            <a:off x="926190" y="718874"/>
            <a:ext cx="7316662" cy="1056920"/>
          </a:xfrm>
        </p:spPr>
        <p:txBody>
          <a:bodyPr>
            <a:normAutofit/>
          </a:bodyPr>
          <a:lstStyle/>
          <a:p>
            <a:r>
              <a:rPr lang="en-US" sz="3000" dirty="0">
                <a:solidFill>
                  <a:srgbClr val="FFFFFF"/>
                </a:solidFill>
                <a:cs typeface="Calibri Light"/>
              </a:rPr>
              <a:t>Two Types of Chain Reaction:</a:t>
            </a:r>
            <a:endParaRPr lang="en-US" sz="3000" dirty="0">
              <a:solidFill>
                <a:srgbClr val="FFFFFF"/>
              </a:solidFill>
            </a:endParaRPr>
          </a:p>
        </p:txBody>
      </p:sp>
      <p:sp>
        <p:nvSpPr>
          <p:cNvPr id="3" name="Content Placeholder 2">
            <a:extLst>
              <a:ext uri="{FF2B5EF4-FFF2-40B4-BE49-F238E27FC236}">
                <a16:creationId xmlns:a16="http://schemas.microsoft.com/office/drawing/2014/main" id="{24BF18E1-5010-468C-B494-D73695B9A4D2}"/>
              </a:ext>
            </a:extLst>
          </p:cNvPr>
          <p:cNvSpPr>
            <a:spLocks noGrp="1"/>
          </p:cNvSpPr>
          <p:nvPr>
            <p:ph idx="1"/>
          </p:nvPr>
        </p:nvSpPr>
        <p:spPr>
          <a:xfrm>
            <a:off x="662609" y="2451652"/>
            <a:ext cx="10841319" cy="3050848"/>
          </a:xfrm>
        </p:spPr>
        <p:txBody>
          <a:bodyPr vert="horz" lIns="91440" tIns="45720" rIns="91440" bIns="45720" rtlCol="0" anchor="ctr">
            <a:normAutofit/>
          </a:bodyPr>
          <a:lstStyle/>
          <a:p>
            <a:r>
              <a:rPr lang="en-US" sz="2200" dirty="0">
                <a:ea typeface="+mn-lt"/>
                <a:cs typeface="+mn-lt"/>
              </a:rPr>
              <a:t>Uncontrolled chain reaction: It occurs in Atomic Bomb.</a:t>
            </a:r>
          </a:p>
          <a:p>
            <a:pPr marL="0" indent="0">
              <a:buNone/>
            </a:pPr>
            <a:endParaRPr lang="en-US" sz="2200" dirty="0">
              <a:ea typeface="+mn-lt"/>
              <a:cs typeface="+mn-lt"/>
            </a:endParaRPr>
          </a:p>
          <a:p>
            <a:r>
              <a:rPr lang="en-US" sz="2200" dirty="0">
                <a:ea typeface="+mn-lt"/>
                <a:cs typeface="+mn-lt"/>
              </a:rPr>
              <a:t>Controlled chain reaction: It happens in Nuclear Reactors or Power Plants.</a:t>
            </a:r>
          </a:p>
        </p:txBody>
      </p:sp>
    </p:spTree>
    <p:extLst>
      <p:ext uri="{BB962C8B-B14F-4D97-AF65-F5344CB8AC3E}">
        <p14:creationId xmlns:p14="http://schemas.microsoft.com/office/powerpoint/2010/main" val="1936953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813</Words>
  <Application>Microsoft Office PowerPoint</Application>
  <PresentationFormat>Widescreen</PresentationFormat>
  <Paragraphs>65</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Energy From Nucleus</vt:lpstr>
      <vt:lpstr>What is Nuclear Energy?</vt:lpstr>
      <vt:lpstr>TWO WAYS TO OBTAIN NUCLEAR ENERGY:</vt:lpstr>
      <vt:lpstr>What is Fusion </vt:lpstr>
      <vt:lpstr>Continue...</vt:lpstr>
      <vt:lpstr>What is Nuclear Fission?</vt:lpstr>
      <vt:lpstr>Continue...  </vt:lpstr>
      <vt:lpstr>What is a nuclear chain reaction?</vt:lpstr>
      <vt:lpstr>Two Types of Chain Reaction:</vt:lpstr>
      <vt:lpstr>Energy From The Uncontrolled Chain Reation:</vt:lpstr>
      <vt:lpstr>Energy From The Controlled Chain Reaction: </vt:lpstr>
      <vt:lpstr>Continue...</vt:lpstr>
      <vt:lpstr>How Is Fission Harmful or Helpful?</vt:lpstr>
      <vt:lpstr>ADVANTAGES AND DISADVANTAGES OF FUSION: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OPM Alumex</cp:lastModifiedBy>
  <cp:revision>332</cp:revision>
  <dcterms:created xsi:type="dcterms:W3CDTF">2020-07-07T10:38:40Z</dcterms:created>
  <dcterms:modified xsi:type="dcterms:W3CDTF">2023-06-14T07:16:02Z</dcterms:modified>
</cp:coreProperties>
</file>