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2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94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94D0C-C707-4B46-B2B7-BD59C9A37773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C81360-8100-4780-80B3-529EDFCB81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55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ACD8-F349-FE1D-5408-B9760A64B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AC6B4-FB02-C39B-40CD-094FFC5E8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17D8A-ABEF-7399-63F0-25958A28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F3F4F-B501-A917-0758-D3BF5E5B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8F577-99CC-6B84-3981-DCD64090F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941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13EE-938B-2133-A4AB-81722E18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B793C-C3FD-FF50-B450-D2F3A2909B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D436F-CA8F-AD80-7649-1CD1A4CC2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DC841-6C12-B45A-7B35-C64109488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39149-DACF-360A-BB5A-3AE23B224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81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BC242-7541-1317-6CBF-B377FBF8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0C2B0-EADE-5B2D-77DD-541F56E77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D47AB-D451-08D7-0CEE-9E6A4135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468E-199E-9075-9421-70837EC53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09F67-396C-232D-C1BC-39E039517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497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EF309-5596-ED77-F646-F47D511CF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8B57-1ECD-88BC-9341-62BA658A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4F033-D295-1DAC-5500-7DFDAA20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84C6E-6C42-818A-5C19-E24CD2B3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2A6AC-BF0A-D708-C75D-9EA36EB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771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5909E-12C1-7A71-55CE-B9BA469A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D03F5-399F-0922-3658-EFD59F80E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59111-8BDF-8ED5-8449-8D4BF8C2C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AA06-2247-0218-07E4-7C1EC295C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B6220-F3A7-6DD4-5ADB-C00C90B5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38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43B96-62AA-B1A9-72B6-45829198E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3E11D-577D-E946-F41C-571E7151E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9FC4F9-6CED-B253-7E70-0084B2D86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4EEC5-9A01-FA7B-FCFF-16A597DC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66C66-20EA-6C1A-18AD-49C2F324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88CB4-B1FC-EFF5-CC95-9866681CE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105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019A1-D4A3-21A1-0F57-07F5BBF3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A2C9B-638D-A967-908D-17F88B413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C751D-7F1A-FACF-E851-786781CA9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D7EFA-04C4-BFB1-99BB-EA6315D2C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408320-46EF-F4A6-3614-4262488C7C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F80F59-1D05-E015-1E38-3A505642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8F293-8674-4F47-8379-573745D76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884EA-62B1-9AB5-61C4-69DC9D34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094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F2DD-CF2A-E6DA-B191-D02F72C8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603267-5635-EF30-B625-499C0FD9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0DC4E-8A71-D24A-4C59-46C85EFD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37918-5FFE-6C71-F16D-AFF487AC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143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96933-BCEF-8422-816A-BAD6EFC43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EC1D72-4B35-AB37-8BD6-AAB3843C8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EDD40-403B-B3FD-19D2-DCBB4729F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07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90627-C2B3-BF13-55BB-1CA97B7EA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36DD1-FEE2-F71F-A60F-86E7D3898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AFB0E-6CC0-506B-9D2F-EAE137EAA1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3F7E-C5FD-FD9C-2986-E2F40546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2A9B5-5A40-34CF-6555-74E73A6EE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21662-8420-7B7B-A8F5-2C9D2781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489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F7FFF-D3D2-94D6-0DB2-60477A40C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59CE0-D52B-1B8B-62E4-1233CB08E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60518-6422-B58A-E9A4-C93B27D89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69D07-33EB-D89E-435D-B600CC00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3B43C-E65C-AB13-06E5-9DC3FF0B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FAEB2-EBB5-2C2F-98A8-B66522156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9211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1006B8-ADCE-3654-4D68-EC935A297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5F050-5FE5-42D9-C359-DC9B7FF2B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2DFD2-C728-9888-4E18-68D92FA2E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394C9-9D3C-48AD-E8B0-69E24EA2C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FD7C9-C98E-E4D9-9DC7-CCDE49A38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CA45-9495-4086-BCB2-07C11AD4BAFA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06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51B56-9021-7946-A86C-41ABA606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3 Static Timing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BBD0-19FF-7A54-E266-42DD5D5C7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 M A Raheem ECE Dept MJCET, Hyderabad</a:t>
            </a:r>
          </a:p>
          <a:p>
            <a:r>
              <a:rPr lang="en-US" dirty="0"/>
              <a:t>Co-Chief Investigator </a:t>
            </a:r>
            <a:r>
              <a:rPr lang="en-US"/>
              <a:t>C2S Program at MJCET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AB342-686B-551A-F8A0-BDE047E3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E1AD-BF74-3687-3A69-77C884D5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8DEE7-B001-4CDE-82F6-F78C54B0E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49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7DD4-6DC3-DDA8-18F5-779EAFC0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470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Compute slack and introduction to GBA-PBA analysis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BF5ED-FEFA-4643-04A2-E3C3DDE1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6" y="1764632"/>
            <a:ext cx="11646568" cy="5638800"/>
          </a:xfrm>
        </p:spPr>
        <p:txBody>
          <a:bodyPr>
            <a:normAutofit/>
          </a:bodyPr>
          <a:lstStyle/>
          <a:p>
            <a:r>
              <a:rPr lang="en-IN" sz="2400" dirty="0"/>
              <a:t>Node-level slack: Calculated for every node, not just endpoints, to identify which node contributes most to negative slack.</a:t>
            </a:r>
          </a:p>
          <a:p>
            <a:r>
              <a:rPr lang="en-IN" sz="2400" dirty="0"/>
              <a:t>Improving slack: Critical nodes with negative slack can be optimized by upsizing logic or reducing delay.</a:t>
            </a:r>
          </a:p>
          <a:p>
            <a:r>
              <a:rPr lang="en-IN" sz="2400" dirty="0"/>
              <a:t> Graph-based analysis: Two types – </a:t>
            </a:r>
          </a:p>
          <a:p>
            <a:pPr marL="0" indent="0">
              <a:buNone/>
            </a:pPr>
            <a:r>
              <a:rPr lang="en-IN" sz="2400" dirty="0"/>
              <a:t>           Worst – case (GB): Considers all possible paths, worst – case delays.</a:t>
            </a:r>
          </a:p>
          <a:p>
            <a:pPr marL="0" indent="0">
              <a:buNone/>
            </a:pPr>
            <a:r>
              <a:rPr lang="en-IN" sz="2400" dirty="0"/>
              <a:t>           Best – case /path – based (PB): Considers actual paths taken on silicon, more realistic.</a:t>
            </a:r>
          </a:p>
          <a:p>
            <a:r>
              <a:rPr lang="en-IN" sz="2400" dirty="0"/>
              <a:t> Pin – level analysis: Each input/output pin can have its own </a:t>
            </a:r>
            <a:r>
              <a:rPr lang="en-IN" sz="2400" dirty="0" err="1"/>
              <a:t>slack,providing</a:t>
            </a:r>
            <a:r>
              <a:rPr lang="en-IN" sz="2400" dirty="0"/>
              <a:t> more accurate timing evaluation.</a:t>
            </a:r>
          </a:p>
          <a:p>
            <a:r>
              <a:rPr lang="en-IN" sz="2400" dirty="0"/>
              <a:t> Purpose: Helps in EC decisions, timing closure and realistic timing verification for silicon implementation.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2B4B-2AC5-EA93-60C0-279D4AF7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4E418-9CF5-6233-7DBC-D8C8122B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C8252-793E-B139-1393-E44206FD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10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0169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C93BF-6E5D-1E52-A57C-6D02C671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Convert pins to nodes and compute AAT, RAT and slack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9CB6-1F39-6C46-4AFC-42B5E387F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590" y="1540043"/>
            <a:ext cx="11742820" cy="5909302"/>
          </a:xfrm>
        </p:spPr>
        <p:txBody>
          <a:bodyPr>
            <a:normAutofit/>
          </a:bodyPr>
          <a:lstStyle/>
          <a:p>
            <a:r>
              <a:rPr lang="en-IN" sz="2400" dirty="0"/>
              <a:t>Pin – based timing graph: Nodes represent pins instead of cells; cell delays are retained but cells themselves are abstracted.</a:t>
            </a:r>
          </a:p>
          <a:p>
            <a:r>
              <a:rPr lang="en-IN" sz="2400" dirty="0"/>
              <a:t> Building the graph: Each wire and pin becomes a node; delays from input to output pins are tracked to maintain timing accuracy.</a:t>
            </a:r>
          </a:p>
          <a:p>
            <a:r>
              <a:rPr lang="en-IN" sz="2400" dirty="0"/>
              <a:t> Node arrival times: Calculated by adding delays along paths; for multiple inputs, the latest arrival time is considered (for setup analysis).</a:t>
            </a:r>
          </a:p>
          <a:p>
            <a:r>
              <a:rPr lang="en-IN" sz="2400" dirty="0"/>
              <a:t> Required times &amp; slack: Calculated in reverse from endpoints; required time at a node = required time at next node – interconnect/cell delays.</a:t>
            </a:r>
          </a:p>
          <a:p>
            <a:r>
              <a:rPr lang="en-IN" sz="2400" dirty="0"/>
              <a:t>Slack evaluation at every node: Slack = required time – actual arrival time; identifies nodes with negative slack for potential optimization.</a:t>
            </a:r>
          </a:p>
          <a:p>
            <a:r>
              <a:rPr lang="en-IN" sz="2400" dirty="0"/>
              <a:t> Purpose: Pin – level timing graphs allow detailed timing analysis, help identify critical paths, and guide design changes to meet timing constraints.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91762-CF3F-3F9D-83A7-5AD6B7AC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6179C-9A88-0097-E871-FF87A4C7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31D2E-33EC-900B-167F-E5CC11AEA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0254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9BFF-843F-B0D0-0EF9-36EE4E3D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Introduction to transistor level circuit for flops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F6E21-598D-ECC8-25A8-9FB623AF1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42" y="1187116"/>
            <a:ext cx="11855116" cy="5935578"/>
          </a:xfrm>
        </p:spPr>
        <p:txBody>
          <a:bodyPr>
            <a:normAutofit/>
          </a:bodyPr>
          <a:lstStyle/>
          <a:p>
            <a:r>
              <a:rPr lang="en-IN" sz="2400" dirty="0"/>
              <a:t>Purpose: Introduces why we </a:t>
            </a:r>
            <a:r>
              <a:rPr lang="en-IN" sz="2400" dirty="0" err="1"/>
              <a:t>analyze</a:t>
            </a:r>
            <a:r>
              <a:rPr lang="en-IN" sz="2400" dirty="0"/>
              <a:t> launch and capture flop at the transistor level – to understand internal timing like clock to Q delay and setup/hold windows.</a:t>
            </a:r>
          </a:p>
          <a:p>
            <a:r>
              <a:rPr lang="en-IN" sz="2400" dirty="0"/>
              <a:t> Clock Path Context: Explains that a 1 GHz clock (1ns period) drives the circuit, and for proper setup timing, total combinational delay + clock delays must be &lt; 1ns.</a:t>
            </a:r>
          </a:p>
          <a:p>
            <a:r>
              <a:rPr lang="en-IN" sz="2400" dirty="0"/>
              <a:t> Clock network buffers: In a realistic design, the clock passes through the multiple buffers and wires →  causing clock arrival shifts (launch clock = +2 units delay, capture clock = +3 units).</a:t>
            </a:r>
          </a:p>
          <a:p>
            <a:r>
              <a:rPr lang="en-IN" sz="2400" dirty="0"/>
              <a:t> Clock paths Defined: </a:t>
            </a:r>
          </a:p>
          <a:p>
            <a:r>
              <a:rPr lang="en-IN" sz="2400" dirty="0"/>
              <a:t>     Data path 1: From launch clock to output of launch flop → includes internal C →  Q delay and buffer delays.</a:t>
            </a:r>
          </a:p>
          <a:p>
            <a:r>
              <a:rPr lang="en-IN" sz="2400" dirty="0"/>
              <a:t> Data path 2: From clock root to capture flop → includes its own buffer chain and delay.</a:t>
            </a:r>
          </a:p>
          <a:p>
            <a:r>
              <a:rPr lang="en-IN" sz="2400" dirty="0"/>
              <a:t> Timing Graph Impact: The shifted edges create clock skew (</a:t>
            </a:r>
            <a:r>
              <a:rPr lang="el-GR" sz="2400" dirty="0"/>
              <a:t>Δ</a:t>
            </a:r>
            <a:r>
              <a:rPr lang="en-IN" sz="2400" dirty="0"/>
              <a:t>t) between launch and </a:t>
            </a:r>
          </a:p>
          <a:p>
            <a:pPr marL="0" indent="0">
              <a:buNone/>
            </a:pPr>
            <a:r>
              <a:rPr lang="en-IN" sz="2400" dirty="0"/>
              <a:t>     capture → affects setup slack and timing closure.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1504B-A132-A623-BA19-C2851D26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3EC4F-B08C-B2AE-7E35-E37393B4B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3634-7822-8FA9-81C6-9CE7775F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12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6172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85EE-2415-D6C5-2DDF-991886815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81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Negative and positive latch transistor level operation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9A3F6-10EA-6A5B-C872-344064FD5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150" y="1812759"/>
            <a:ext cx="11561700" cy="5425816"/>
          </a:xfrm>
        </p:spPr>
        <p:txBody>
          <a:bodyPr>
            <a:normAutofit/>
          </a:bodyPr>
          <a:lstStyle/>
          <a:p>
            <a:r>
              <a:rPr lang="en-IN" sz="2400" dirty="0"/>
              <a:t> Negative latch  → active when clock = LOW; Positive latch  → active when lock = HIGH.</a:t>
            </a:r>
          </a:p>
          <a:p>
            <a:r>
              <a:rPr lang="en-IN" sz="2400" dirty="0"/>
              <a:t> Built using transmission gates (pass transistors) – NMOS +PMOS combinations that pass signals depending on the clock level.</a:t>
            </a:r>
          </a:p>
          <a:p>
            <a:r>
              <a:rPr lang="en-IN" sz="2400" dirty="0"/>
              <a:t> The data propagation from input to output passes through ~3 elements (two logic gates + one transmission gate), defining internal setup and hold delays.</a:t>
            </a:r>
          </a:p>
          <a:p>
            <a:r>
              <a:rPr lang="en-IN" sz="2400" dirty="0"/>
              <a:t> Positive latch works on the HIGH level of the clock; its structure is similar but with the clock and clock-bar signals swapped.</a:t>
            </a:r>
          </a:p>
          <a:p>
            <a:r>
              <a:rPr lang="en-IN" sz="2400" dirty="0"/>
              <a:t> Both latches introduce finite delays inside a flip-flop, affecting setup/hold timing.</a:t>
            </a:r>
          </a:p>
          <a:p>
            <a:r>
              <a:rPr lang="en-IN" sz="2400" dirty="0"/>
              <a:t> A flip-flop is formed by combining one negative latch + one positive latch in a master-slave configuration, ensuring edge-triggered operation.</a:t>
            </a:r>
          </a:p>
          <a:p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F01D6-A84B-BAED-F614-D2D8E9F74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508A4-7056-EE94-EB11-CF82966B1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F1438-8F06-8E13-42B6-69DE44AB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13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959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195B-2A1F-D6A0-9F50-391B177CF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83476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 </a:t>
            </a:r>
            <a:r>
              <a:rPr lang="en-IN" sz="3200" b="1" dirty="0"/>
              <a:t>Library setup time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959AF-72D9-E5EE-9440-E17021732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8" y="2384113"/>
            <a:ext cx="11903241" cy="5329698"/>
          </a:xfrm>
        </p:spPr>
        <p:txBody>
          <a:bodyPr>
            <a:normAutofit/>
          </a:bodyPr>
          <a:lstStyle/>
          <a:p>
            <a:r>
              <a:rPr lang="en-IN" sz="2400" dirty="0"/>
              <a:t>Master-Slave FF Structure: Negative latch (master) → Positive latch (slave) forms edge-triggered flip-flop.</a:t>
            </a:r>
          </a:p>
          <a:p>
            <a:r>
              <a:rPr lang="en-IN" sz="2400" dirty="0"/>
              <a:t> Negative Latch </a:t>
            </a:r>
            <a:r>
              <a:rPr lang="en-IN" sz="2400" dirty="0" err="1"/>
              <a:t>Behavior</a:t>
            </a:r>
            <a:r>
              <a:rPr lang="en-IN" sz="2400" dirty="0"/>
              <a:t>: Passes input D to QM when clock is LOW; uses transmission gates.</a:t>
            </a:r>
          </a:p>
          <a:p>
            <a:r>
              <a:rPr lang="en-IN" sz="2400" dirty="0"/>
              <a:t> Positive Latch </a:t>
            </a:r>
            <a:r>
              <a:rPr lang="en-IN" sz="2400" dirty="0" err="1"/>
              <a:t>Behavior</a:t>
            </a:r>
            <a:r>
              <a:rPr lang="en-IN" sz="2400" dirty="0"/>
              <a:t>: Captures QM to Q when clock is HIGH; slave responds to positive clock level.</a:t>
            </a:r>
          </a:p>
          <a:p>
            <a:r>
              <a:rPr lang="en-IN" sz="2400" dirty="0"/>
              <a:t> Setup Time: Input must be stable before clock rising edge; ensures correct data capture.</a:t>
            </a:r>
          </a:p>
          <a:p>
            <a:r>
              <a:rPr lang="en-IN" sz="2400" dirty="0"/>
              <a:t> Internal Delays: Setup accounts for propagation through 3 inverters + 1 transmission gates.</a:t>
            </a:r>
          </a:p>
          <a:p>
            <a:r>
              <a:rPr lang="en-IN" sz="2400" dirty="0"/>
              <a:t> Key Observations: QM holds data before clock edge; prevents data corruption during clock transition.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E693D-64E9-151E-A8D4-131593AA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CAA14-3BEF-AEB1-42DB-79D1363A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74740-CC8D-7177-B998-D31D20139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14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40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DCCD-D388-277A-BCB6-2FCDE228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9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err="1"/>
              <a:t>Clk</a:t>
            </a:r>
            <a:r>
              <a:rPr lang="en-IN" sz="3200" b="1" dirty="0"/>
              <a:t>-q delay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CFEC-0518-FCEF-CA57-50D2AFC8C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715" y="1642560"/>
            <a:ext cx="11694695" cy="4898441"/>
          </a:xfrm>
        </p:spPr>
        <p:txBody>
          <a:bodyPr>
            <a:normAutofit/>
          </a:bodyPr>
          <a:lstStyle/>
          <a:p>
            <a:r>
              <a:rPr lang="en-IN" sz="2400" dirty="0"/>
              <a:t>Clock to Q Delay: Time taken for data to </a:t>
            </a:r>
            <a:r>
              <a:rPr lang="en-IN" sz="2400" dirty="0" err="1"/>
              <a:t>propogate</a:t>
            </a:r>
            <a:r>
              <a:rPr lang="en-IN" sz="2400" dirty="0"/>
              <a:t> from flip-flop input to output after clock edge; determined by transmission gates and internal inverters.</a:t>
            </a:r>
          </a:p>
          <a:p>
            <a:r>
              <a:rPr lang="en-IN" sz="2400" dirty="0"/>
              <a:t> Positive Clock level </a:t>
            </a:r>
            <a:r>
              <a:rPr lang="en-IN" sz="2400" dirty="0" err="1"/>
              <a:t>behavior</a:t>
            </a:r>
            <a:r>
              <a:rPr lang="en-IN" sz="2400" dirty="0"/>
              <a:t>: When clock is HIGH, certain transmission gates turn on retaining previous QM state and preparing output.</a:t>
            </a:r>
          </a:p>
          <a:p>
            <a:r>
              <a:rPr lang="en-IN" sz="2400" dirty="0"/>
              <a:t> Setup time consideration: Input must be stable before clock edge; ensures reliable data capture at Q.</a:t>
            </a:r>
          </a:p>
          <a:p>
            <a:r>
              <a:rPr lang="en-IN" sz="2400" dirty="0"/>
              <a:t> Hold Time: Time after clock edge during which data can change without affecting output; often zero in ideal cases.</a:t>
            </a:r>
          </a:p>
          <a:p>
            <a:r>
              <a:rPr lang="en-IN" sz="2400" dirty="0"/>
              <a:t> Clock variations: Real chip clock networks can have propagation variations due to long nets and multiple gates; clock edge may not arrive exactly as intended.</a:t>
            </a:r>
          </a:p>
          <a:p>
            <a:r>
              <a:rPr lang="en-IN" sz="2400" dirty="0"/>
              <a:t> Timing calculations: Realistic analysis subtracts setup/hold times from clock to Q to account for delays and variations across the network.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BE028-5230-B008-9BD8-4343F1386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900D4-233A-1E3A-FF97-5C8BF5A9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E0AD0-981A-68E4-A5CB-759F17B6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15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013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540E3-3FE3-FA92-8403-7BC87360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Steps to create eye diagram for jitter analysis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FF5EB-F1B0-6E2A-4D75-578A64637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21" y="1690688"/>
            <a:ext cx="11871158" cy="5277853"/>
          </a:xfrm>
        </p:spPr>
        <p:txBody>
          <a:bodyPr>
            <a:normAutofit/>
          </a:bodyPr>
          <a:lstStyle/>
          <a:p>
            <a:r>
              <a:rPr lang="en-IN" sz="2400" dirty="0"/>
              <a:t>Source of setup/Hold values: These values come from foundry characterization of standard cells and flip-flops; used in static timing analysis.</a:t>
            </a:r>
          </a:p>
          <a:p>
            <a:r>
              <a:rPr lang="en-IN" sz="2400" dirty="0"/>
              <a:t> Clock signal Variations: Real silicon has variations in clock arrival times due to long nets and transistor-level differences; ideal zero/one edges aren’t exact.</a:t>
            </a:r>
          </a:p>
          <a:p>
            <a:r>
              <a:rPr lang="en-IN" sz="2400" dirty="0"/>
              <a:t> Power supply effects: Voltage drops and IR drops across the chip introduce additional variations in clock levels and timings.</a:t>
            </a:r>
          </a:p>
          <a:p>
            <a:r>
              <a:rPr lang="en-IN" sz="2400" dirty="0"/>
              <a:t> Ideogram Concept: Combines multiple versions of clock signals ( including variations) to visualize how a flip-flop behaves in real conditions; resembles an “eye” diagram.</a:t>
            </a:r>
          </a:p>
          <a:p>
            <a:r>
              <a:rPr lang="en-IN" sz="2400" dirty="0"/>
              <a:t> Operating window: Ideogram helps identify the time window in which flip-flop operates reliably, accounting for all variations.</a:t>
            </a:r>
          </a:p>
          <a:p>
            <a:r>
              <a:rPr lang="en-IN" sz="2400" dirty="0"/>
              <a:t> Static timing analysis usage: Ideograms and characterized values are inputs to timing reports; engineers don’t manually generate them but rely on EDA tools.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3F0C-C2FD-8823-BE13-87FADCD1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9BD5-38B3-B256-5625-2D0ECC0C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83951-7766-2B5F-862C-D579E4BD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205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5BB3-1E4A-6C71-5888-6C2267BA1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95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Jitter extraction and accounting in setup timing analysis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CB474-BE2E-0ABA-9C0A-B80E78667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1" y="2614862"/>
            <a:ext cx="12103769" cy="3994485"/>
          </a:xfrm>
        </p:spPr>
        <p:txBody>
          <a:bodyPr>
            <a:normAutofit/>
          </a:bodyPr>
          <a:lstStyle/>
          <a:p>
            <a:r>
              <a:rPr lang="en-IN" sz="2400" dirty="0"/>
              <a:t>Noise Margin: Range where signals are still reliably logic 0 or 1 despite distortion.</a:t>
            </a:r>
          </a:p>
          <a:p>
            <a:r>
              <a:rPr lang="en-IN" sz="2400" dirty="0"/>
              <a:t> Jitter: Variations in clock edge timing that affect data capture.</a:t>
            </a:r>
          </a:p>
          <a:p>
            <a:r>
              <a:rPr lang="en-IN" sz="2400" dirty="0"/>
              <a:t> Clock </a:t>
            </a:r>
            <a:r>
              <a:rPr lang="en-IN" sz="2400" dirty="0" err="1"/>
              <a:t>Uncertainity</a:t>
            </a:r>
            <a:r>
              <a:rPr lang="en-IN" sz="2400" dirty="0"/>
              <a:t>: Combined effect of </a:t>
            </a:r>
            <a:r>
              <a:rPr lang="en-IN" sz="2400" dirty="0" err="1"/>
              <a:t>jitter,skew</a:t>
            </a:r>
            <a:r>
              <a:rPr lang="en-IN" sz="2400" dirty="0"/>
              <a:t> and other variations; reduces effective clock period.</a:t>
            </a:r>
          </a:p>
          <a:p>
            <a:r>
              <a:rPr lang="en-IN" sz="2400" dirty="0"/>
              <a:t> Setup time check: Data must arrive before the clock edge minus setup and </a:t>
            </a:r>
            <a:r>
              <a:rPr lang="en-IN" sz="2400" dirty="0" err="1"/>
              <a:t>uncertainity</a:t>
            </a:r>
            <a:r>
              <a:rPr lang="en-IN" sz="2400" dirty="0"/>
              <a:t>.</a:t>
            </a:r>
          </a:p>
          <a:p>
            <a:r>
              <a:rPr lang="en-IN" sz="2400" dirty="0"/>
              <a:t>Next Step: Use numerical timing reports to verify setup/hold across the whole design.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24481-9CB6-542C-B9A8-7D70F4AC7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E1B8C-E313-3EDD-BAA4-EA21685C6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46CF2-4735-C990-274F-63737588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808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016B-4220-DCF4-7EB9-B66E468A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Setup analysis - graphical to textual representation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DFA28-ACBF-9EC8-737E-C09E039C9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10" y="1828799"/>
            <a:ext cx="11726779" cy="5325979"/>
          </a:xfrm>
        </p:spPr>
        <p:txBody>
          <a:bodyPr>
            <a:normAutofit/>
          </a:bodyPr>
          <a:lstStyle/>
          <a:p>
            <a:r>
              <a:rPr lang="en-IN" sz="2400" dirty="0"/>
              <a:t>Graph → Text conversion: Graphical timing info (data arrival, launch/capture points) is converted to numbers in reports for industry use.</a:t>
            </a:r>
          </a:p>
          <a:p>
            <a:r>
              <a:rPr lang="en-IN" sz="2400" dirty="0"/>
              <a:t> Components Represented Numerically: Each net, cell and path delay is assigned a numeric value.</a:t>
            </a:r>
          </a:p>
          <a:p>
            <a:r>
              <a:rPr lang="en-IN" sz="2400" dirty="0"/>
              <a:t> Data &amp; clock delays: Launch and capture timing calculated as Data Arrival + Delta &lt; clock period – setup time – </a:t>
            </a:r>
            <a:r>
              <a:rPr lang="en-IN" sz="2400" dirty="0" err="1"/>
              <a:t>uncertainity</a:t>
            </a:r>
            <a:r>
              <a:rPr lang="en-IN" sz="2400" dirty="0"/>
              <a:t>.</a:t>
            </a:r>
          </a:p>
          <a:p>
            <a:r>
              <a:rPr lang="en-IN" sz="2400" dirty="0"/>
              <a:t> Repeated Nets (Beaven Example): Some nets appear multiple time;. Extra pessimism is added, which is later optimized (handled in OCV/CERP).</a:t>
            </a:r>
          </a:p>
          <a:p>
            <a:r>
              <a:rPr lang="en-IN" sz="2400" dirty="0"/>
              <a:t> Textual Representation Purpose: Makes it easier to compute slack, setup violations, and validate timing for entire design.</a:t>
            </a:r>
          </a:p>
          <a:p>
            <a:r>
              <a:rPr lang="en-IN" sz="2400" dirty="0"/>
              <a:t> Next step: Combine all individual textual calculations to full-chip setup analysis and prepare to CERP/OCV adjustments.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AB18B-C701-76D8-BC1B-D45E42A2F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6AAAE-7F83-E090-51BE-572632871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D2049-DC55-4640-8E08-E990716D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18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503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F5B7-0B53-6FF6-8E68-24E16EB8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6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Hold analysis with real clocks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E529-8243-9E69-1BD7-00D19F6C2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442" y="1925053"/>
            <a:ext cx="11855116" cy="5438274"/>
          </a:xfrm>
        </p:spPr>
        <p:txBody>
          <a:bodyPr>
            <a:normAutofit/>
          </a:bodyPr>
          <a:lstStyle/>
          <a:p>
            <a:r>
              <a:rPr lang="en-IN" sz="2400" dirty="0"/>
              <a:t>Hold time Definition: Minimum time after a clock edge that the data must remain stable at the input of the capture flop.</a:t>
            </a:r>
          </a:p>
          <a:p>
            <a:r>
              <a:rPr lang="en-IN" sz="2400" dirty="0"/>
              <a:t> Hold vs. Setup: Setup = data arrives before clock </a:t>
            </a:r>
            <a:r>
              <a:rPr lang="en-IN" sz="2400" dirty="0" err="1"/>
              <a:t>egde</a:t>
            </a:r>
            <a:r>
              <a:rPr lang="en-IN" sz="2400" dirty="0"/>
              <a:t>; Hold = data must stay stable after clock edge.</a:t>
            </a:r>
          </a:p>
          <a:p>
            <a:r>
              <a:rPr lang="en-IN" sz="2400" dirty="0"/>
              <a:t> Launch &amp; capture flops: Hold analysis mainly depends on the launch flop timing; data must not change too early.</a:t>
            </a:r>
          </a:p>
          <a:p>
            <a:r>
              <a:rPr lang="en-IN" sz="2400" dirty="0"/>
              <a:t> </a:t>
            </a:r>
            <a:r>
              <a:rPr lang="en-IN" sz="2400" dirty="0" err="1"/>
              <a:t>Uncertainity</a:t>
            </a:r>
            <a:r>
              <a:rPr lang="en-IN" sz="2400" dirty="0"/>
              <a:t> &amp; Jitter: Clock edge variations are added to ensure hold constraint are met. Hold </a:t>
            </a:r>
            <a:r>
              <a:rPr lang="en-IN" sz="2400" dirty="0" err="1"/>
              <a:t>uncertainity</a:t>
            </a:r>
            <a:r>
              <a:rPr lang="en-IN" sz="2400" dirty="0"/>
              <a:t> is usually smaller than setup </a:t>
            </a:r>
            <a:r>
              <a:rPr lang="en-IN" sz="2400" dirty="0" err="1"/>
              <a:t>uncertainity</a:t>
            </a:r>
            <a:r>
              <a:rPr lang="en-IN" sz="2400" dirty="0"/>
              <a:t>.</a:t>
            </a:r>
          </a:p>
          <a:p>
            <a:r>
              <a:rPr lang="en-IN" sz="2400" dirty="0"/>
              <a:t> Holding Time Equation: </a:t>
            </a:r>
            <a:r>
              <a:rPr lang="en-US" sz="2400" dirty="0"/>
              <a:t>Data Arrival Time ≥ Launch Edge + Hold Time + Uncertainty</a:t>
            </a:r>
          </a:p>
          <a:p>
            <a:r>
              <a:rPr lang="en-IN" sz="2400" dirty="0"/>
              <a:t> Graphical →  textual conversion: just like setup analysis, hold timing diagrams are converted to numerical form for reports and verification in real designs.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2D52E-E57E-9750-D119-93197B26F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7985-F39F-B94D-6E58-58725914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74BB4-00D3-E490-A629-929AF29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19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433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9D8CC-5E07-C615-CBB8-4F05E9567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2146" y="241594"/>
            <a:ext cx="7555832" cy="594310"/>
          </a:xfrm>
        </p:spPr>
        <p:txBody>
          <a:bodyPr>
            <a:normAutofit/>
          </a:bodyPr>
          <a:lstStyle/>
          <a:p>
            <a:r>
              <a:rPr lang="en-US" sz="3200" b="1" dirty="0"/>
              <a:t>Introduction to timing path and arrival time</a:t>
            </a:r>
            <a:endParaRPr lang="en-IN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5E374-5B6F-8D7B-82FE-F7F5D032C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631" y="1131553"/>
            <a:ext cx="11758863" cy="548485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Timing Definition: Timing path = signal route from start point (launch flop/input port) to end point (capture flop/output port)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Start &amp; End points:</a:t>
            </a:r>
          </a:p>
          <a:p>
            <a:pPr algn="l"/>
            <a:r>
              <a:rPr lang="en-IN" dirty="0"/>
              <a:t>               Start: Launch flop or input port.</a:t>
            </a:r>
          </a:p>
          <a:p>
            <a:pPr algn="l"/>
            <a:r>
              <a:rPr lang="en-IN" dirty="0"/>
              <a:t>               End: Capture flop or output port.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Arrival time: Time taken by signal to travel from start point to end point.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Required time: Latest allowable time for signal to reach endpoint to meet design constraints.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Slack: Difference between Required time and Arrival Time </a:t>
            </a:r>
          </a:p>
          <a:p>
            <a:pPr algn="l"/>
            <a:r>
              <a:rPr lang="en-IN" dirty="0"/>
              <a:t>                  Postive: meets timing</a:t>
            </a:r>
          </a:p>
          <a:p>
            <a:pPr algn="l"/>
            <a:r>
              <a:rPr lang="en-IN" dirty="0"/>
              <a:t>                  Negative: timing violation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Complex Designs: Multiple paths and endpoints make timing analysis more critical; each endpoint’s AT must be checked.</a:t>
            </a:r>
          </a:p>
          <a:p>
            <a:pPr algn="l"/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D8F94-0A59-C5D8-D151-3E7C1261B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0FA4D-B53D-5B48-D3C0-82A5283B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58187-E6D8-8865-ED83-A86E55DC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7740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AA2E-0134-294E-501E-EAE504E87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055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Hold analysis - graphical to textual representation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7DC72-A586-30F1-6864-270CC6872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598822"/>
            <a:ext cx="12192000" cy="5245768"/>
          </a:xfrm>
        </p:spPr>
        <p:txBody>
          <a:bodyPr>
            <a:normAutofit/>
          </a:bodyPr>
          <a:lstStyle/>
          <a:p>
            <a:r>
              <a:rPr lang="en-IN" sz="2400" dirty="0"/>
              <a:t>Launch path equation: Data arrival time = clock (Launch path delay) + Data path delay </a:t>
            </a:r>
          </a:p>
          <a:p>
            <a:r>
              <a:rPr lang="en-IN" sz="2400" dirty="0"/>
              <a:t> Capture path equation: Data required time = clock (capture path delay) + hold time + </a:t>
            </a:r>
            <a:r>
              <a:rPr lang="en-IN" sz="2400" dirty="0" err="1"/>
              <a:t>uncertainity</a:t>
            </a:r>
            <a:r>
              <a:rPr lang="en-IN" sz="2400" dirty="0"/>
              <a:t>.</a:t>
            </a:r>
          </a:p>
          <a:p>
            <a:r>
              <a:rPr lang="en-IN" sz="2400" dirty="0"/>
              <a:t> Hold analysis focus: Uses minimum delay values instead of max, to detect early data arrival.</a:t>
            </a:r>
          </a:p>
          <a:p>
            <a:r>
              <a:rPr lang="en-IN" sz="2400" dirty="0"/>
              <a:t>Common path pessimism removal (CPPR): Since launch and capture clocks share common network paths, CPPR removes double-counted delay pessimism for accuracy.</a:t>
            </a:r>
          </a:p>
          <a:p>
            <a:r>
              <a:rPr lang="en-IN" sz="2400" dirty="0"/>
              <a:t>Slack calculation: Hold slack = Data required time – Data arrival time.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1D01C-801F-38D9-1A61-EACC7944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7DB32-3000-AAB0-E785-8E69C62D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0A145-03F4-76B2-BB23-E5CC4004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20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5213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F90E2-2B20-A748-1302-EE1C0650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Sources of variation - 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3610B-01C8-AE78-D197-090EEE986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 </a:t>
            </a:r>
            <a:r>
              <a:rPr lang="en-US" sz="2400" dirty="0"/>
              <a:t>Etching process defines the transistor’s physical structure — its width, length, and height.</a:t>
            </a:r>
          </a:p>
          <a:p>
            <a:r>
              <a:rPr lang="en-US" sz="2400" dirty="0"/>
              <a:t>Any imperfection in etching distorts transistor geometry, especially at the edges of the wafer.</a:t>
            </a:r>
          </a:p>
          <a:p>
            <a:r>
              <a:rPr lang="en-US" sz="2400" dirty="0"/>
              <a:t>These distortions cause variation in W/L ratios, altering transistor drive current (Ids).</a:t>
            </a:r>
          </a:p>
          <a:p>
            <a:r>
              <a:rPr lang="en-US" sz="2400" dirty="0"/>
              <a:t>Changes in Ids lead to timing delays and affect signal propagation across the chip.</a:t>
            </a:r>
          </a:p>
          <a:p>
            <a:r>
              <a:rPr lang="en-US" sz="2400" dirty="0"/>
              <a:t>Middle transistors are usually more uniform; edge transistors show higher variations.</a:t>
            </a:r>
          </a:p>
          <a:p>
            <a:r>
              <a:rPr lang="en-US" sz="2400" dirty="0"/>
              <a:t>Such process-induced variations must be considered in Static Timing Analysis (STA) to ensure realistic results.</a:t>
            </a:r>
          </a:p>
          <a:p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152C-F5D4-50A7-5DCB-47D130A78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66815-7636-1D19-238B-4E4E3A21E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457EC-D9DE-5FA1-4527-77C4C07A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21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96238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2A74-A4B4-5D06-BDF3-597DF1D32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Sources of variation - oxide thickness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9ECA-82AB-3AD1-15E9-70EA10B8A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Oxide thickness variation occurs in the gate oxide layer of MOS transistors during fabrication — it’s supposed to be uniform, but real oxidation processes cause uneven thickness.</a:t>
            </a:r>
          </a:p>
          <a:p>
            <a:r>
              <a:rPr lang="en-US" sz="2400" dirty="0"/>
              <a:t>The thickness of the gate oxide (tox) directly affects oxide capacitance (Cox) — thinner oxide → higher capacitance → higher drain current (Ids).</a:t>
            </a:r>
          </a:p>
          <a:p>
            <a:r>
              <a:rPr lang="en-US" sz="2400" dirty="0"/>
              <a:t>Non-uniform oxide → inconsistent Ids across transistors → timing variation in inverters and logic paths.</a:t>
            </a:r>
          </a:p>
          <a:p>
            <a:r>
              <a:rPr lang="en-US" sz="2400" dirty="0"/>
              <a:t>Edge transistors experience more oxide thickness variation than center transistors, due to uneven fabrication conditions.</a:t>
            </a:r>
          </a:p>
          <a:p>
            <a:r>
              <a:rPr lang="en-US" sz="2400" dirty="0"/>
              <a:t>Result: Thicker oxide = lower Ids = slower switching, thinner oxide = higher Ids = faster switching, leading to timing skew in circuits.</a:t>
            </a:r>
          </a:p>
          <a:p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F7C43-EB3E-1E88-4F7F-D9DBC15DC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9D589-9BF4-149B-9573-9942E597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6CBCD-2F12-AB36-532C-3DEB5D89F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44570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2165-576E-D151-69D9-C8724A3ED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Relationship between resistance, drain current and delay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436C-C6B1-6335-3F60-D384C0B0A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690688"/>
            <a:ext cx="12079704" cy="5167311"/>
          </a:xfrm>
        </p:spPr>
        <p:txBody>
          <a:bodyPr>
            <a:normAutofit/>
          </a:bodyPr>
          <a:lstStyle/>
          <a:p>
            <a:r>
              <a:rPr lang="en-US" sz="2400" dirty="0"/>
              <a:t>Propagation delay (</a:t>
            </a:r>
            <a:r>
              <a:rPr lang="en-US" sz="2400" dirty="0" err="1"/>
              <a:t>tpd</a:t>
            </a:r>
            <a:r>
              <a:rPr lang="en-US" sz="2400" dirty="0"/>
              <a:t>) in a circuit depends mainly on resistance (R) and capacitance (C) — larger R or C → longer delay.</a:t>
            </a:r>
          </a:p>
          <a:p>
            <a:r>
              <a:rPr lang="en-US" sz="2400" dirty="0"/>
              <a:t>In MOSFETs, resistance is not constant like in Ohm’s law — it varies nonlinearly with drain current (Ids) and drain-to-source voltage (</a:t>
            </a:r>
            <a:r>
              <a:rPr lang="en-US" sz="2400" dirty="0" err="1"/>
              <a:t>Vds</a:t>
            </a:r>
            <a:r>
              <a:rPr lang="en-US" sz="2400" dirty="0"/>
              <a:t>).</a:t>
            </a:r>
          </a:p>
          <a:p>
            <a:r>
              <a:rPr lang="en-US" sz="2400" dirty="0"/>
              <a:t>Higher resistance = slower charging/discharging of load capacitance → increased delay; lower resistance → faster switching.</a:t>
            </a:r>
          </a:p>
          <a:p>
            <a:r>
              <a:rPr lang="en-US" sz="2400" dirty="0"/>
              <a:t>Since R ∝ 1/Ids, and Ids depends on oxide thickness (tox), W/L ratio, and process variations, these parameters directly cause delay variations.</a:t>
            </a:r>
          </a:p>
          <a:p>
            <a:r>
              <a:rPr lang="en-US" sz="2400" dirty="0"/>
              <a:t>Process variation across the chip causes inverters designed for identical delays (e.g., 100 </a:t>
            </a:r>
            <a:r>
              <a:rPr lang="en-US" sz="2400" dirty="0" err="1"/>
              <a:t>ps</a:t>
            </a:r>
            <a:r>
              <a:rPr lang="en-US" sz="2400" dirty="0"/>
              <a:t>) to actually show a spread (e.g., 91–108 </a:t>
            </a:r>
            <a:r>
              <a:rPr lang="en-US" sz="2400" dirty="0" err="1"/>
              <a:t>ps</a:t>
            </a:r>
            <a:r>
              <a:rPr lang="en-US" sz="2400" dirty="0"/>
              <a:t>) due to these differences</a:t>
            </a:r>
          </a:p>
          <a:p>
            <a:r>
              <a:rPr lang="en-US" sz="2400" dirty="0"/>
              <a:t>The distribution of such delays is represented by the On-Chip Variation (OCV) curve, and this variation data is used in Static Timing Analysis (STA) for accurate timing verification..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EAF4B-3216-EF9C-8C01-29CB4E9C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7018E-2400-C3F1-AC16-FBA43D5B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7F32C-7655-D0D6-4975-D0007C77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23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8301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78DB-11C8-EBE8-B9E0-3AE9EC95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OCV based setup timing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D717-6852-AFD8-FC70-56180FEB6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942" y="2050214"/>
            <a:ext cx="10712116" cy="3837238"/>
          </a:xfrm>
        </p:spPr>
        <p:txBody>
          <a:bodyPr>
            <a:normAutofit/>
          </a:bodyPr>
          <a:lstStyle/>
          <a:p>
            <a:r>
              <a:rPr lang="en-US" sz="2400" dirty="0"/>
              <a:t>OCV (On-Chip Variation) means even identical cells on the same chip show different delays due to fabrication/process variations (e.g., ±20%).</a:t>
            </a:r>
          </a:p>
          <a:p>
            <a:r>
              <a:rPr lang="en-US" sz="2400" dirty="0"/>
              <a:t>During setup timing analysis, OCV is modeled by modifying delays by a certain percentage (e.g., ±20%) in different timing paths.</a:t>
            </a:r>
          </a:p>
          <a:p>
            <a:r>
              <a:rPr lang="en-US" sz="2400" dirty="0"/>
              <a:t>Pulling in the clock (reducing delays by 20%) results in a more realistic and conservative analysis since it simulates worst-case setup timing (less margin).</a:t>
            </a:r>
          </a:p>
          <a:p>
            <a:r>
              <a:rPr lang="en-US" sz="2400" dirty="0"/>
              <a:t>Example effect: When clock path cells are pulled in by 20%, slack reduces (e.g., from +0 </a:t>
            </a:r>
            <a:r>
              <a:rPr lang="en-US" sz="2400" dirty="0" err="1"/>
              <a:t>ps</a:t>
            </a:r>
            <a:r>
              <a:rPr lang="en-US" sz="2400" dirty="0"/>
              <a:t> to –20 </a:t>
            </a:r>
            <a:r>
              <a:rPr lang="en-US" sz="2400" dirty="0" err="1"/>
              <a:t>ps</a:t>
            </a:r>
            <a:r>
              <a:rPr lang="en-US" sz="2400" dirty="0"/>
              <a:t>) — meaning circuit speed must drop (e.g., 1 GHz → ~950 MHz).</a:t>
            </a:r>
          </a:p>
          <a:p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02C73-A494-44BC-02F0-79B4F1504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7357A-D52C-CBBB-B3BC-E2D4E911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F13CD-1CD4-DE8D-FFD5-3A953F0F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24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7697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6C93-07E3-0298-0C4B-2908598CD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Setup timing analysis after pessimism removal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441DB-06AB-3F20-1ADB-93C02C7B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OCV setup timing, a cell common to both launch and capture paths (like B1) was showing two different delays simultaneously — which is physically impossible.</a:t>
            </a:r>
          </a:p>
          <a:p>
            <a:r>
              <a:rPr lang="en-US" sz="2400" dirty="0"/>
              <a:t>A single cell can have only one delay value at a given instant, either </a:t>
            </a:r>
            <a:r>
              <a:rPr lang="en-US" sz="2400" i="1" dirty="0"/>
              <a:t>typical</a:t>
            </a:r>
            <a:r>
              <a:rPr lang="en-US" sz="2400" dirty="0"/>
              <a:t> or </a:t>
            </a:r>
            <a:r>
              <a:rPr lang="en-US" sz="2400" i="1" dirty="0"/>
              <a:t>OCV-modified</a:t>
            </a:r>
            <a:r>
              <a:rPr lang="en-US" sz="2400" dirty="0"/>
              <a:t>, not both.</a:t>
            </a:r>
          </a:p>
          <a:p>
            <a:r>
              <a:rPr lang="en-US" sz="2400" dirty="0"/>
              <a:t>This duplicate consideration adds extra pessimism (overestimation of delay), roughly 25.6 </a:t>
            </a:r>
            <a:r>
              <a:rPr lang="en-US" sz="2400" dirty="0" err="1"/>
              <a:t>ps</a:t>
            </a:r>
            <a:r>
              <a:rPr lang="en-US" sz="2400" dirty="0"/>
              <a:t> in the example given.</a:t>
            </a:r>
          </a:p>
          <a:p>
            <a:r>
              <a:rPr lang="en-US" sz="2400" dirty="0"/>
              <a:t>To fix this, we remove the extra pessimism from the total delay calculation of the common clock path.</a:t>
            </a:r>
          </a:p>
          <a:p>
            <a:r>
              <a:rPr lang="en-US" sz="2400" dirty="0"/>
              <a:t>After adjusting, the required time increases, and the slack turns positive, meaning the circuit can safely operate at 1 GHz again.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B412A-A495-9E8A-FAED-BFBF0328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402F2-DB42-DFAD-948A-3F1755740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76E6-6535-E3C7-51F6-A3497507B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531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B3212-3A11-A618-AA18-9AE5DB9B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 b="1" dirty="0"/>
              <a:t> OCV based hold timing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E1289-9211-715B-123C-227C6D315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Hold analysis checks if the data is too fast and captured by the next clock edge too early — crucial for circuit stability.</a:t>
            </a:r>
          </a:p>
          <a:p>
            <a:r>
              <a:rPr lang="en-US" sz="2400" dirty="0"/>
              <a:t>Under OCV (On-Chip Variation), both data and clock delays can change by ±20%, affecting hold margins</a:t>
            </a:r>
          </a:p>
          <a:p>
            <a:r>
              <a:rPr lang="en-US" sz="2400" dirty="0"/>
              <a:t>For worst-case hold, engineers apply clock pull-in and clock push-out — pulling in launch clock (reducing delay) and pushing out capture clock (increasing delay)..</a:t>
            </a:r>
          </a:p>
          <a:p>
            <a:r>
              <a:rPr lang="en-US" sz="2400" dirty="0"/>
              <a:t>This makes the analysis more conservative, ensuring stability even under extreme variation conditions.</a:t>
            </a:r>
          </a:p>
          <a:p>
            <a:r>
              <a:rPr lang="en-US" sz="2400" dirty="0"/>
              <a:t>If a negative slack appears during hold analysis, it indicates a hold violation, which can cause metastability or timing failure.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412C5-71E0-1E94-053D-7C496EC75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AAA7E-2E53-4AC4-12AB-C2A5B51B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C0447-B2F5-5A31-3514-E24B2217C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7208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FE83-4569-90F6-A8E2-E845C909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Hold timing analysis after pessimism removal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F71FA-31CE-3850-DF70-D1B7586E1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In hold analysis, launch clock is pulled in (−20%) and capture clock is pushed out (+20%) to model worst-case variation.</a:t>
            </a:r>
          </a:p>
          <a:p>
            <a:r>
              <a:rPr lang="en-US" sz="2400" dirty="0"/>
              <a:t>This makes the hold slack more negative, revealing possible hold violations (in this case ≈ −39.6 </a:t>
            </a:r>
            <a:r>
              <a:rPr lang="en-US" sz="2400" dirty="0" err="1"/>
              <a:t>ps</a:t>
            </a:r>
            <a:r>
              <a:rPr lang="en-US" sz="2400" dirty="0"/>
              <a:t>).</a:t>
            </a:r>
          </a:p>
          <a:p>
            <a:r>
              <a:rPr lang="en-US" sz="2400" dirty="0"/>
              <a:t>Such violations cause unreliable data capture or metastability, so they must be caught before fabrication.</a:t>
            </a:r>
          </a:p>
          <a:p>
            <a:r>
              <a:rPr lang="en-US" sz="2400" dirty="0"/>
              <a:t>Common clock sections between launch and capture paths can introduce extra pessimism if counted twice.</a:t>
            </a:r>
          </a:p>
          <a:p>
            <a:r>
              <a:rPr lang="en-US" sz="2400" dirty="0"/>
              <a:t>The difference in delay (≈ 51 </a:t>
            </a:r>
            <a:r>
              <a:rPr lang="en-US" sz="2400" dirty="0" err="1"/>
              <a:t>ps</a:t>
            </a:r>
            <a:r>
              <a:rPr lang="en-US" sz="2400" dirty="0"/>
              <a:t>) between these shared sections is corrected using Clock Path Pessimism Removal (CPPR).</a:t>
            </a:r>
          </a:p>
          <a:p>
            <a:r>
              <a:rPr lang="en-US" sz="2400" dirty="0"/>
              <a:t>After removing this excess delay, the slack turns positive (≈ +16 </a:t>
            </a:r>
            <a:r>
              <a:rPr lang="en-US" sz="2400" dirty="0" err="1"/>
              <a:t>ps</a:t>
            </a:r>
            <a:r>
              <a:rPr lang="en-US" sz="2400" dirty="0"/>
              <a:t>) — confirming the design now meets hold timing safely.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59AE2-680E-D334-8D99-BD30D9A1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A02F8-DEA6-DC7A-646A-DBD22A42E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7FE6-EB7A-8E67-C74A-8DACAA5E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27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4049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6F916-1D85-1D9A-A442-0E59D50C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58" y="268830"/>
            <a:ext cx="10166684" cy="82441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Introduction to required time and slack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F1F13-D4A3-E09B-CABD-63D7C2E63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631" y="1213560"/>
            <a:ext cx="11710737" cy="5644440"/>
          </a:xfrm>
        </p:spPr>
        <p:txBody>
          <a:bodyPr/>
          <a:lstStyle/>
          <a:p>
            <a:r>
              <a:rPr lang="en-IN" sz="2400" dirty="0"/>
              <a:t>Quiet Time Concept: Expected time for a signal to arrive at a node; signal must arrive within a defined range.</a:t>
            </a:r>
          </a:p>
          <a:p>
            <a:r>
              <a:rPr lang="en-IN" sz="2400" dirty="0"/>
              <a:t>Minimum &amp; Maximum Expected Times:</a:t>
            </a:r>
          </a:p>
          <a:p>
            <a:pPr marL="0" indent="0">
              <a:buNone/>
            </a:pPr>
            <a:r>
              <a:rPr lang="en-IN" sz="2400" dirty="0"/>
              <a:t>         Min Expected: Earliest allowed arrival.</a:t>
            </a:r>
          </a:p>
          <a:p>
            <a:pPr marL="0" indent="0">
              <a:buNone/>
            </a:pPr>
            <a:r>
              <a:rPr lang="en-IN" sz="2400" dirty="0"/>
              <a:t>         Max Expected: Latest allowed arrival.</a:t>
            </a:r>
          </a:p>
          <a:p>
            <a:r>
              <a:rPr lang="en-IN" sz="2400" dirty="0"/>
              <a:t>Slack Calculation: Difference between expected time (quiet time) and Actual arrival time:</a:t>
            </a:r>
          </a:p>
          <a:p>
            <a:r>
              <a:rPr lang="en-IN" sz="2400" dirty="0"/>
              <a:t>Setup &amp; Hold Slack: </a:t>
            </a:r>
          </a:p>
          <a:p>
            <a:pPr marL="0" indent="0">
              <a:buNone/>
            </a:pPr>
            <a:r>
              <a:rPr lang="en-IN" sz="2400" dirty="0"/>
              <a:t>              Setup Slack: related to setup time requirements.</a:t>
            </a:r>
          </a:p>
          <a:p>
            <a:pPr marL="0" indent="0">
              <a:buNone/>
            </a:pPr>
            <a:r>
              <a:rPr lang="en-IN" sz="2400" dirty="0"/>
              <a:t>              Hold Slack:  related to hold time requirements.</a:t>
            </a:r>
          </a:p>
          <a:p>
            <a:r>
              <a:rPr lang="en-IN" sz="2400" dirty="0"/>
              <a:t>Design Implications: Multiple paths &amp; endpoints make slack analysis critical for STA;</a:t>
            </a:r>
          </a:p>
          <a:p>
            <a:pPr marL="0" indent="0">
              <a:buNone/>
            </a:pPr>
            <a:r>
              <a:rPr lang="en-IN" sz="2400" dirty="0"/>
              <a:t>     ensures design meets system specifications.</a:t>
            </a:r>
          </a:p>
          <a:p>
            <a:r>
              <a:rPr lang="en-IN" sz="2400" dirty="0"/>
              <a:t>Key Insight: Slack analysis identifies whether a signal arrives too early, too late, or on time relative to design expectations.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7137E-BDE9-2891-57C1-38B630A66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DBB2-7130-1293-986B-50A889B98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12128-87A2-DBEE-9085-14DB3C43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401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1FE9D-6965-CF31-1C07-33040EB3A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416" y="136359"/>
            <a:ext cx="9829800" cy="1044827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Introduction to basic categories of setup and hold analysis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C919-0238-D091-9738-22D2169F2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7" y="1010654"/>
            <a:ext cx="11839074" cy="5710988"/>
          </a:xfrm>
        </p:spPr>
        <p:txBody>
          <a:bodyPr/>
          <a:lstStyle/>
          <a:p>
            <a:r>
              <a:rPr lang="en-IN" sz="2400" dirty="0"/>
              <a:t>Edge-to-Edge Analysis: Timings from launch flop to capture flop; focuses on register-to-register paths.</a:t>
            </a:r>
          </a:p>
          <a:p>
            <a:r>
              <a:rPr lang="en-IN" sz="2400" dirty="0"/>
              <a:t>Input-to-Register Analysis: Timing from input ports to flip-flops; often requires virtual clocks for analysis.</a:t>
            </a:r>
          </a:p>
          <a:p>
            <a:r>
              <a:rPr lang="en-IN" sz="2400" dirty="0"/>
              <a:t>Register-to-Output Analysis: Timing from capture flop to output ports; part of IO timing analysis.</a:t>
            </a:r>
          </a:p>
          <a:p>
            <a:r>
              <a:rPr lang="en-IN" sz="2400" dirty="0"/>
              <a:t>Input-to-Output Analysis: Paths from input ports to output ports; treated as separate IO timing analysis.</a:t>
            </a:r>
          </a:p>
          <a:p>
            <a:r>
              <a:rPr lang="en-IN" sz="2400" dirty="0"/>
              <a:t>Clock Gating Paths: Analysis of paths affected by clock gating; ensures signals meet timing when clocks are selectively blocked.</a:t>
            </a:r>
          </a:p>
          <a:p>
            <a:r>
              <a:rPr lang="en-IN" sz="2400" dirty="0"/>
              <a:t>Recovery/Reset Analysis: Timing for synchronous pins like reset; ensures signals respond correctly after a clock edge.</a:t>
            </a:r>
          </a:p>
          <a:p>
            <a:r>
              <a:rPr lang="en-IN" sz="2400" dirty="0"/>
              <a:t>Grouping advantage: Categorizing timing paths allows easier and separate analysis for complex designs.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28815-4273-28EA-C982-8261C308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29F10-2720-F19C-C2BB-9072393C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59918-40BF-18AE-744A-A9130479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4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274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8BE0-5EFC-DC4E-774C-B2C81707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584" y="176211"/>
            <a:ext cx="9460832" cy="1009651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Introduction to data check and latch timing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AECF8-B379-0D96-66D8-A24A665B1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8568"/>
            <a:ext cx="12192000" cy="5703221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/>
              <a:t>Control &amp; Reset Signals:</a:t>
            </a:r>
          </a:p>
          <a:p>
            <a:pPr marL="0" indent="0">
              <a:buNone/>
            </a:pPr>
            <a:r>
              <a:rPr lang="en-IN" sz="2400" dirty="0"/>
              <a:t>             Gates controlled by signals; ensures synchronous operation.</a:t>
            </a:r>
          </a:p>
          <a:p>
            <a:pPr marL="0" indent="0">
              <a:buNone/>
            </a:pPr>
            <a:r>
              <a:rPr lang="en-IN" sz="2400" dirty="0"/>
              <a:t>             Endpoints can include control signals for timing checks.</a:t>
            </a:r>
          </a:p>
          <a:p>
            <a:r>
              <a:rPr lang="en-IN" sz="2400" dirty="0"/>
              <a:t>Hold checks:</a:t>
            </a:r>
          </a:p>
          <a:p>
            <a:pPr marL="0" indent="0">
              <a:buNone/>
            </a:pPr>
            <a:r>
              <a:rPr lang="en-IN" sz="2400" dirty="0"/>
              <a:t>      Ensure signals arrive at endpoints in correct sequence.</a:t>
            </a:r>
          </a:p>
          <a:p>
            <a:pPr marL="0" indent="0">
              <a:buNone/>
            </a:pPr>
            <a:r>
              <a:rPr lang="en-IN" sz="2400" dirty="0"/>
              <a:t>      Checks depends on special constraints for control signals.</a:t>
            </a:r>
          </a:p>
          <a:p>
            <a:r>
              <a:rPr lang="en-IN" sz="2400" dirty="0"/>
              <a:t>Latch Timing:</a:t>
            </a:r>
          </a:p>
          <a:p>
            <a:pPr marL="0" indent="0">
              <a:buNone/>
            </a:pPr>
            <a:r>
              <a:rPr lang="en-IN" sz="2400" dirty="0"/>
              <a:t>             Flops: Edge-triggered; capture on clock edge.</a:t>
            </a:r>
          </a:p>
          <a:p>
            <a:pPr marL="0" indent="0">
              <a:buNone/>
            </a:pPr>
            <a:r>
              <a:rPr lang="en-IN" sz="2400" dirty="0"/>
              <a:t>             Latches: Level-sensitive; transparent during clock level.</a:t>
            </a:r>
          </a:p>
          <a:p>
            <a:pPr marL="0" indent="0">
              <a:buNone/>
            </a:pPr>
            <a:r>
              <a:rPr lang="en-IN" sz="2400" dirty="0"/>
              <a:t>             Latches can borrow time to/from flops, helping in pipelining.</a:t>
            </a:r>
          </a:p>
          <a:p>
            <a:r>
              <a:rPr lang="en-IN" sz="2400" dirty="0"/>
              <a:t>Timing Paths with Latches:</a:t>
            </a:r>
          </a:p>
          <a:p>
            <a:pPr marL="0" indent="0">
              <a:buNone/>
            </a:pPr>
            <a:r>
              <a:rPr lang="en-IN" sz="2400" dirty="0"/>
              <a:t>              Flop paths must be analyzed separately.</a:t>
            </a:r>
          </a:p>
          <a:p>
            <a:pPr marL="0" indent="0">
              <a:buNone/>
            </a:pPr>
            <a:r>
              <a:rPr lang="en-IN" sz="2400" dirty="0"/>
              <a:t>              Latch transparency affects setup and hold timing.</a:t>
            </a:r>
          </a:p>
          <a:p>
            <a:r>
              <a:rPr lang="en-IN" sz="2400" dirty="0"/>
              <a:t>Slew &amp; Transition Analysis:</a:t>
            </a:r>
          </a:p>
          <a:p>
            <a:pPr marL="0" indent="0">
              <a:buNone/>
            </a:pPr>
            <a:r>
              <a:rPr lang="en-IN" sz="2400" dirty="0"/>
              <a:t>              Ensures signal transitions are within min/max slew requirements.</a:t>
            </a:r>
          </a:p>
          <a:p>
            <a:pPr marL="0" indent="0">
              <a:buNone/>
            </a:pPr>
            <a:r>
              <a:rPr lang="en-IN" sz="2400" dirty="0"/>
              <a:t>              Prevents short circuits power issues and gate timing violations.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70B0D-72D8-77F4-15FA-888536636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401C7-8B4C-A1DE-39E4-74A82F5B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5FA51-8CAD-47F1-0C64-7456D1DCC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03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706C-5813-DE8B-1F5A-334A77B4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095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Introduction to slew, load and clock checks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C330-BFC2-8EF9-E6AD-46388840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484" y="673768"/>
            <a:ext cx="11823032" cy="5861177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Load analysis: </a:t>
            </a:r>
          </a:p>
          <a:p>
            <a:pPr marL="0" indent="0">
              <a:buNone/>
            </a:pPr>
            <a:r>
              <a:rPr lang="en-IN" sz="2400" dirty="0"/>
              <a:t>             Measure Load at each node (capacitance) for charging/discharging.</a:t>
            </a:r>
          </a:p>
          <a:p>
            <a:pPr marL="0" indent="0">
              <a:buNone/>
            </a:pPr>
            <a:r>
              <a:rPr lang="en-IN" sz="2400" dirty="0"/>
              <a:t>             Check against max/min permissible values to ensure reliable operation.</a:t>
            </a:r>
          </a:p>
          <a:p>
            <a:pPr marL="0" indent="0">
              <a:buNone/>
            </a:pPr>
            <a:r>
              <a:rPr lang="en-IN" sz="2400" dirty="0"/>
              <a:t>              Important for both data paths and clock nets.</a:t>
            </a:r>
          </a:p>
          <a:p>
            <a:r>
              <a:rPr lang="en-IN" sz="2400" dirty="0"/>
              <a:t>Clock timing Analysis: </a:t>
            </a:r>
          </a:p>
          <a:p>
            <a:pPr marL="0" indent="0">
              <a:buNone/>
            </a:pPr>
            <a:r>
              <a:rPr lang="en-IN" sz="2400" dirty="0"/>
              <a:t>               Critical in static timing analysis (STA).</a:t>
            </a:r>
          </a:p>
          <a:p>
            <a:pPr marL="0" indent="0">
              <a:buNone/>
            </a:pPr>
            <a:r>
              <a:rPr lang="en-IN" sz="2400" dirty="0"/>
              <a:t>               Two main checks:</a:t>
            </a:r>
          </a:p>
          <a:p>
            <a:r>
              <a:rPr lang="en-IN" sz="2400" dirty="0"/>
              <a:t>  Clock Skew: Latency differences from clock source to flops/outputs.</a:t>
            </a:r>
          </a:p>
          <a:p>
            <a:pPr marL="0" indent="0">
              <a:buNone/>
            </a:pPr>
            <a:r>
              <a:rPr lang="en-IN" sz="2400" dirty="0"/>
              <a:t>                Must be within acceptable range; impacts setup/hold/recovery timing.</a:t>
            </a:r>
          </a:p>
          <a:p>
            <a:pPr marL="0" indent="0">
              <a:buNone/>
            </a:pPr>
            <a:r>
              <a:rPr lang="en-IN" sz="2400" dirty="0"/>
              <a:t>                Proper skew management ensures reliable timing across all paths.</a:t>
            </a:r>
          </a:p>
          <a:p>
            <a:r>
              <a:rPr lang="en-IN" sz="2400" dirty="0"/>
              <a:t>Clock pulse width:</a:t>
            </a:r>
          </a:p>
          <a:p>
            <a:pPr marL="0" indent="0">
              <a:buNone/>
            </a:pPr>
            <a:r>
              <a:rPr lang="en-IN" sz="2400" dirty="0"/>
              <a:t>             Ensures pulse is visible at all endpoints.</a:t>
            </a:r>
          </a:p>
          <a:p>
            <a:pPr marL="0" indent="0">
              <a:buNone/>
            </a:pPr>
            <a:r>
              <a:rPr lang="en-IN" sz="2400" dirty="0"/>
              <a:t>            Must not degrade excessively, or flops may fail to capture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63D92-E2AA-CE38-2C94-8E1B7BFE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5623F-F8D6-924B-87EB-FCAB48978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E64D0-E573-7C01-90EC-CB0E0D600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01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26892-E484-E32B-96D4-E9FDBD72A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Convert logic gates into nodes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BEA8F-E98D-9F36-587D-261E290C3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0047" y="1579953"/>
            <a:ext cx="11651905" cy="4700984"/>
          </a:xfrm>
        </p:spPr>
        <p:txBody>
          <a:bodyPr>
            <a:normAutofit/>
          </a:bodyPr>
          <a:lstStyle/>
          <a:p>
            <a:r>
              <a:rPr lang="en-IN" sz="2400" dirty="0"/>
              <a:t>Single-Clock Circuit: Launch flop → combinational logic → capture flop; clock frequency = 1GHz.</a:t>
            </a:r>
          </a:p>
          <a:p>
            <a:r>
              <a:rPr lang="en-IN" sz="2400" dirty="0"/>
              <a:t> Logic Delays:  Buffer = 2 units, AND = 2 units, OR = 3units; input arrival times ~ 0.3-0.4 units.</a:t>
            </a:r>
          </a:p>
          <a:p>
            <a:r>
              <a:rPr lang="en-IN" sz="2400" dirty="0"/>
              <a:t> Timing Graph (DAG): Nodes = gates /flops/inputs; edges = signal delays; converts circuits into analysable form.</a:t>
            </a:r>
          </a:p>
          <a:p>
            <a:r>
              <a:rPr lang="en-IN" sz="2400" dirty="0"/>
              <a:t>Signal propagation: Example: IO → B = 0.1 units, I1 → B = 0.25 units, I3 → C = 0.2 units.</a:t>
            </a:r>
          </a:p>
          <a:p>
            <a:r>
              <a:rPr lang="en-IN" sz="2400" dirty="0"/>
              <a:t>Setup Analysis Goal: Track signal arrival times across DAG and ensure constraints at capture flop are met.</a:t>
            </a:r>
          </a:p>
          <a:p>
            <a:r>
              <a:rPr lang="en-IN" sz="2400" dirty="0"/>
              <a:t>Next step: Complete DAG and calculate all arrival times to check setup timing.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FE11B-466B-5F8E-7FFB-544009905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B1273-B84E-6F95-4F0E-1857B9DB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2C4DB-631C-18D9-2B55-7296BC61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087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F41BB-1D02-5E48-9656-5E7D95EC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4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Compute actual arrival time (AAT)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88981-81CF-B7C7-4497-F29EEAA35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34" y="1597541"/>
            <a:ext cx="10902616" cy="4437396"/>
          </a:xfrm>
        </p:spPr>
        <p:txBody>
          <a:bodyPr>
            <a:normAutofit/>
          </a:bodyPr>
          <a:lstStyle/>
          <a:p>
            <a:r>
              <a:rPr lang="en-IN" sz="2400" dirty="0"/>
              <a:t>Convert the circuit into a timing graph (DAG): nodes = gates/wires, edges = delays.</a:t>
            </a:r>
          </a:p>
          <a:p>
            <a:r>
              <a:rPr lang="en-IN" sz="2400" dirty="0"/>
              <a:t>Input arrival times: time from source to each input node (includes wire + gate delays).</a:t>
            </a:r>
          </a:p>
          <a:p>
            <a:r>
              <a:rPr lang="en-IN" sz="2400" dirty="0"/>
              <a:t>Node delays: intrinsic gate/wire delays added to incoming path arrival times.</a:t>
            </a:r>
          </a:p>
          <a:p>
            <a:r>
              <a:rPr lang="en-IN" sz="2400" dirty="0"/>
              <a:t>Actual arrival time: </a:t>
            </a:r>
          </a:p>
          <a:p>
            <a:pPr marL="0" indent="0">
              <a:buNone/>
            </a:pPr>
            <a:r>
              <a:rPr lang="en-IN" sz="2400" dirty="0"/>
              <a:t>            Setup analysis →  max arrival from all paths.</a:t>
            </a:r>
          </a:p>
          <a:p>
            <a:pPr marL="0" indent="0">
              <a:buNone/>
            </a:pPr>
            <a:r>
              <a:rPr lang="en-IN" sz="2400" dirty="0"/>
              <a:t>            Hold analysis  → min arrival from all paths.</a:t>
            </a:r>
          </a:p>
          <a:p>
            <a:r>
              <a:rPr lang="en-IN" sz="2400" dirty="0"/>
              <a:t>Multiple paths: node arrival = max/min of incoming paths; propagates to output.</a:t>
            </a:r>
          </a:p>
          <a:p>
            <a:r>
              <a:rPr lang="en-IN" sz="2400" dirty="0"/>
              <a:t>Timing graphs used by software to calculate arrival </a:t>
            </a:r>
            <a:r>
              <a:rPr lang="en-IN" sz="2400" dirty="0" err="1"/>
              <a:t>times,slack</a:t>
            </a:r>
            <a:r>
              <a:rPr lang="en-IN" sz="2400" dirty="0"/>
              <a:t> and timing violations. 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8C4BD-A5F6-CCB6-FB52-17164761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F32D3-4ECA-33BE-339A-115FAD86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6028C-08F8-F8E8-3927-613C123C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57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0BF47-4903-34C0-24FF-BA01666D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5568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Compute required arrival time (RAT)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F57C1-4993-BAB7-602D-B76D13579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52" y="1713330"/>
            <a:ext cx="11466095" cy="5601870"/>
          </a:xfrm>
        </p:spPr>
        <p:txBody>
          <a:bodyPr>
            <a:normAutofit/>
          </a:bodyPr>
          <a:lstStyle/>
          <a:p>
            <a:r>
              <a:rPr lang="en-IN" sz="2400" dirty="0"/>
              <a:t>Required time/ OTA (</a:t>
            </a:r>
            <a:r>
              <a:rPr lang="en-IN" sz="2400" dirty="0" err="1"/>
              <a:t>Odditiy</a:t>
            </a:r>
            <a:r>
              <a:rPr lang="en-IN" sz="2400" dirty="0"/>
              <a:t>): Time at a node when the latest expected transition must occur within a clock cycle.</a:t>
            </a:r>
          </a:p>
          <a:p>
            <a:r>
              <a:rPr lang="en-IN" sz="2400" dirty="0"/>
              <a:t>Calculation Difference: Actual arrival time = addition along paths; Required time = subtraction from final node back through the graph.</a:t>
            </a:r>
          </a:p>
          <a:p>
            <a:r>
              <a:rPr lang="en-IN" sz="2400" dirty="0"/>
              <a:t> Multiple Inputs to a node: Choose fastest path for required time; choose slowest path for arrival time.</a:t>
            </a:r>
          </a:p>
          <a:p>
            <a:r>
              <a:rPr lang="en-IN" sz="2400" dirty="0"/>
              <a:t> Slack computation: Slack = Required time – Actual arrival time; positive slack → safe, negative slack →  timing violation.</a:t>
            </a:r>
          </a:p>
          <a:p>
            <a:r>
              <a:rPr lang="en-IN" sz="2400" dirty="0"/>
              <a:t> Node-level analysis: Every node stores both actual arrival and required times; </a:t>
            </a:r>
            <a:r>
              <a:rPr lang="en-IN" sz="2400" dirty="0" err="1"/>
              <a:t>usednto</a:t>
            </a:r>
            <a:r>
              <a:rPr lang="en-IN" sz="2400" dirty="0"/>
              <a:t> identify critical nodes causing negative slack.</a:t>
            </a:r>
          </a:p>
          <a:p>
            <a:r>
              <a:rPr lang="en-IN" sz="2400" dirty="0"/>
              <a:t>Importance: Helps in EC (Engineering Change) decisions, timing fixes and ensuring setup/hold constraints are met.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105A5-DBD6-3C88-4F2D-3C3641BA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10-10-2025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0E5AB-AFF5-1B42-5F6A-A72464BEF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M A Raheem MJCET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48673-4E8B-CC52-AB4A-4178B938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3CA45-9495-4086-BCB2-07C11AD4BAFA}" type="slidenum">
              <a:rPr lang="en-IN" smtClean="0"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655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3750</Words>
  <Application>Microsoft Office PowerPoint</Application>
  <PresentationFormat>Widescreen</PresentationFormat>
  <Paragraphs>291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Arial</vt:lpstr>
      <vt:lpstr>Calibri</vt:lpstr>
      <vt:lpstr>Calibri Light</vt:lpstr>
      <vt:lpstr>Office Theme</vt:lpstr>
      <vt:lpstr>Week 3 Static Timing Analysis</vt:lpstr>
      <vt:lpstr>Introduction to timing path and arrival time</vt:lpstr>
      <vt:lpstr>Introduction to required time and slack</vt:lpstr>
      <vt:lpstr>Introduction to basic categories of setup and hold analysis</vt:lpstr>
      <vt:lpstr>Introduction to data check and latch timing</vt:lpstr>
      <vt:lpstr>Introduction to slew, load and clock checks</vt:lpstr>
      <vt:lpstr>Convert logic gates into nodes</vt:lpstr>
      <vt:lpstr>Compute actual arrival time (AAT)</vt:lpstr>
      <vt:lpstr>Compute required arrival time (RAT)</vt:lpstr>
      <vt:lpstr>Compute slack and introduction to GBA-PBA analysis</vt:lpstr>
      <vt:lpstr>Convert pins to nodes and compute AAT, RAT and slack</vt:lpstr>
      <vt:lpstr>Introduction to transistor level circuit for flops</vt:lpstr>
      <vt:lpstr>Negative and positive latch transistor level operation</vt:lpstr>
      <vt:lpstr> Library setup time calculation</vt:lpstr>
      <vt:lpstr>Clk-q delay calculation</vt:lpstr>
      <vt:lpstr>Steps to create eye diagram for jitter analysis</vt:lpstr>
      <vt:lpstr>Jitter extraction and accounting in setup timing analysis</vt:lpstr>
      <vt:lpstr>Setup analysis - graphical to textual representation</vt:lpstr>
      <vt:lpstr>Hold analysis with real clocks</vt:lpstr>
      <vt:lpstr>Hold analysis - graphical to textual representation</vt:lpstr>
      <vt:lpstr>Sources of variation - etching</vt:lpstr>
      <vt:lpstr>Sources of variation - oxide thickness</vt:lpstr>
      <vt:lpstr>Relationship between resistance, drain current and delay</vt:lpstr>
      <vt:lpstr>OCV based setup timing analysis</vt:lpstr>
      <vt:lpstr>Setup timing analysis after pessimism removal</vt:lpstr>
      <vt:lpstr> OCV based hold timing analysis</vt:lpstr>
      <vt:lpstr>Hold timing analysis after pessimism removal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Farkhunda Sultana</dc:creator>
  <cp:lastModifiedBy>M.A.RAHEEM M.A.RAHEEM</cp:lastModifiedBy>
  <cp:revision>7</cp:revision>
  <dcterms:created xsi:type="dcterms:W3CDTF">2025-10-08T12:14:13Z</dcterms:created>
  <dcterms:modified xsi:type="dcterms:W3CDTF">2025-10-10T05:42:39Z</dcterms:modified>
</cp:coreProperties>
</file>