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30"/>
  </p:notesMasterIdLst>
  <p:sldIdLst>
    <p:sldId id="256" r:id="rId2"/>
    <p:sldId id="284" r:id="rId3"/>
    <p:sldId id="257" r:id="rId4"/>
    <p:sldId id="258" r:id="rId5"/>
    <p:sldId id="259" r:id="rId6"/>
    <p:sldId id="264" r:id="rId7"/>
    <p:sldId id="261" r:id="rId8"/>
    <p:sldId id="266" r:id="rId9"/>
    <p:sldId id="262" r:id="rId10"/>
    <p:sldId id="265" r:id="rId11"/>
    <p:sldId id="267" r:id="rId12"/>
    <p:sldId id="268" r:id="rId13"/>
    <p:sldId id="269" r:id="rId14"/>
    <p:sldId id="270" r:id="rId15"/>
    <p:sldId id="272" r:id="rId16"/>
    <p:sldId id="273" r:id="rId17"/>
    <p:sldId id="274" r:id="rId18"/>
    <p:sldId id="276" r:id="rId19"/>
    <p:sldId id="277" r:id="rId20"/>
    <p:sldId id="275" r:id="rId21"/>
    <p:sldId id="278" r:id="rId22"/>
    <p:sldId id="279" r:id="rId23"/>
    <p:sldId id="280" r:id="rId24"/>
    <p:sldId id="281" r:id="rId25"/>
    <p:sldId id="282" r:id="rId26"/>
    <p:sldId id="287" r:id="rId27"/>
    <p:sldId id="283"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2" d="100"/>
          <a:sy n="82" d="100"/>
        </p:scale>
        <p:origin x="55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76BC2B-103D-4BA1-A8BB-9A3E2F1D0F6B}" type="datetimeFigureOut">
              <a:rPr lang="en-IN" smtClean="0"/>
              <a:t>12-08-2022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79137-C2C7-4371-93A1-BC89514982CB}" type="slidenum">
              <a:rPr lang="en-IN" smtClean="0"/>
              <a:t>‹#›</a:t>
            </a:fld>
            <a:endParaRPr lang="en-IN"/>
          </a:p>
        </p:txBody>
      </p:sp>
    </p:spTree>
    <p:extLst>
      <p:ext uri="{BB962C8B-B14F-4D97-AF65-F5344CB8AC3E}">
        <p14:creationId xmlns:p14="http://schemas.microsoft.com/office/powerpoint/2010/main" val="3502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579137-C2C7-4371-93A1-BC89514982CB}" type="slidenum">
              <a:rPr lang="en-IN" smtClean="0"/>
              <a:t>5</a:t>
            </a:fld>
            <a:endParaRPr lang="en-IN"/>
          </a:p>
        </p:txBody>
      </p:sp>
    </p:spTree>
    <p:extLst>
      <p:ext uri="{BB962C8B-B14F-4D97-AF65-F5344CB8AC3E}">
        <p14:creationId xmlns:p14="http://schemas.microsoft.com/office/powerpoint/2010/main" val="239692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E71DB82-0FF7-4EF5-873D-900DE4CA7C27}" type="datetimeFigureOut">
              <a:rPr lang="en-IN" smtClean="0"/>
              <a:t>12-08-2022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8D6EF67-4AFA-43D8-B523-AFF3CDC1763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79014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1DB82-0FF7-4EF5-873D-900DE4CA7C27}"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6EF67-4AFA-43D8-B523-AFF3CDC17637}" type="slidenum">
              <a:rPr lang="en-IN" smtClean="0"/>
              <a:t>‹#›</a:t>
            </a:fld>
            <a:endParaRPr lang="en-IN"/>
          </a:p>
        </p:txBody>
      </p:sp>
    </p:spTree>
    <p:extLst>
      <p:ext uri="{BB962C8B-B14F-4D97-AF65-F5344CB8AC3E}">
        <p14:creationId xmlns:p14="http://schemas.microsoft.com/office/powerpoint/2010/main" val="507527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1DB82-0FF7-4EF5-873D-900DE4CA7C27}"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6EF67-4AFA-43D8-B523-AFF3CDC17637}" type="slidenum">
              <a:rPr lang="en-IN" smtClean="0"/>
              <a:t>‹#›</a:t>
            </a:fld>
            <a:endParaRPr lang="en-IN"/>
          </a:p>
        </p:txBody>
      </p:sp>
    </p:spTree>
    <p:extLst>
      <p:ext uri="{BB962C8B-B14F-4D97-AF65-F5344CB8AC3E}">
        <p14:creationId xmlns:p14="http://schemas.microsoft.com/office/powerpoint/2010/main" val="3807749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1DB82-0FF7-4EF5-873D-900DE4CA7C27}"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6EF67-4AFA-43D8-B523-AFF3CDC17637}" type="slidenum">
              <a:rPr lang="en-IN" smtClean="0"/>
              <a:t>‹#›</a:t>
            </a:fld>
            <a:endParaRPr lang="en-IN"/>
          </a:p>
        </p:txBody>
      </p:sp>
    </p:spTree>
    <p:extLst>
      <p:ext uri="{BB962C8B-B14F-4D97-AF65-F5344CB8AC3E}">
        <p14:creationId xmlns:p14="http://schemas.microsoft.com/office/powerpoint/2010/main" val="244658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71DB82-0FF7-4EF5-873D-900DE4CA7C27}"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6EF67-4AFA-43D8-B523-AFF3CDC1763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802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71DB82-0FF7-4EF5-873D-900DE4CA7C27}" type="datetimeFigureOut">
              <a:rPr lang="en-IN" smtClean="0"/>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6EF67-4AFA-43D8-B523-AFF3CDC17637}" type="slidenum">
              <a:rPr lang="en-IN" smtClean="0"/>
              <a:t>‹#›</a:t>
            </a:fld>
            <a:endParaRPr lang="en-IN"/>
          </a:p>
        </p:txBody>
      </p:sp>
    </p:spTree>
    <p:extLst>
      <p:ext uri="{BB962C8B-B14F-4D97-AF65-F5344CB8AC3E}">
        <p14:creationId xmlns:p14="http://schemas.microsoft.com/office/powerpoint/2010/main" val="56618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71DB82-0FF7-4EF5-873D-900DE4CA7C27}" type="datetimeFigureOut">
              <a:rPr lang="en-IN" smtClean="0"/>
              <a:t>12-08-2022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D6EF67-4AFA-43D8-B523-AFF3CDC17637}" type="slidenum">
              <a:rPr lang="en-IN" smtClean="0"/>
              <a:t>‹#›</a:t>
            </a:fld>
            <a:endParaRPr lang="en-IN"/>
          </a:p>
        </p:txBody>
      </p:sp>
    </p:spTree>
    <p:extLst>
      <p:ext uri="{BB962C8B-B14F-4D97-AF65-F5344CB8AC3E}">
        <p14:creationId xmlns:p14="http://schemas.microsoft.com/office/powerpoint/2010/main" val="306889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71DB82-0FF7-4EF5-873D-900DE4CA7C27}" type="datetimeFigureOut">
              <a:rPr lang="en-IN" smtClean="0"/>
              <a:t>12-08-2022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D6EF67-4AFA-43D8-B523-AFF3CDC17637}" type="slidenum">
              <a:rPr lang="en-IN" smtClean="0"/>
              <a:t>‹#›</a:t>
            </a:fld>
            <a:endParaRPr lang="en-IN"/>
          </a:p>
        </p:txBody>
      </p:sp>
    </p:spTree>
    <p:extLst>
      <p:ext uri="{BB962C8B-B14F-4D97-AF65-F5344CB8AC3E}">
        <p14:creationId xmlns:p14="http://schemas.microsoft.com/office/powerpoint/2010/main" val="152651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1DB82-0FF7-4EF5-873D-900DE4CA7C27}" type="datetimeFigureOut">
              <a:rPr lang="en-IN" smtClean="0"/>
              <a:t>12-08-2022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D6EF67-4AFA-43D8-B523-AFF3CDC17637}" type="slidenum">
              <a:rPr lang="en-IN" smtClean="0"/>
              <a:t>‹#›</a:t>
            </a:fld>
            <a:endParaRPr lang="en-IN"/>
          </a:p>
        </p:txBody>
      </p:sp>
    </p:spTree>
    <p:extLst>
      <p:ext uri="{BB962C8B-B14F-4D97-AF65-F5344CB8AC3E}">
        <p14:creationId xmlns:p14="http://schemas.microsoft.com/office/powerpoint/2010/main" val="1417704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71DB82-0FF7-4EF5-873D-900DE4CA7C27}" type="datetimeFigureOut">
              <a:rPr lang="en-IN" smtClean="0"/>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6EF67-4AFA-43D8-B523-AFF3CDC17637}" type="slidenum">
              <a:rPr lang="en-IN" smtClean="0"/>
              <a:t>‹#›</a:t>
            </a:fld>
            <a:endParaRPr lang="en-IN"/>
          </a:p>
        </p:txBody>
      </p:sp>
    </p:spTree>
    <p:extLst>
      <p:ext uri="{BB962C8B-B14F-4D97-AF65-F5344CB8AC3E}">
        <p14:creationId xmlns:p14="http://schemas.microsoft.com/office/powerpoint/2010/main" val="47003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71DB82-0FF7-4EF5-873D-900DE4CA7C27}" type="datetimeFigureOut">
              <a:rPr lang="en-IN" smtClean="0"/>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6EF67-4AFA-43D8-B523-AFF3CDC17637}" type="slidenum">
              <a:rPr lang="en-IN" smtClean="0"/>
              <a:t>‹#›</a:t>
            </a:fld>
            <a:endParaRPr lang="en-IN"/>
          </a:p>
        </p:txBody>
      </p:sp>
    </p:spTree>
    <p:extLst>
      <p:ext uri="{BB962C8B-B14F-4D97-AF65-F5344CB8AC3E}">
        <p14:creationId xmlns:p14="http://schemas.microsoft.com/office/powerpoint/2010/main" val="2875297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E71DB82-0FF7-4EF5-873D-900DE4CA7C27}" type="datetimeFigureOut">
              <a:rPr lang="en-IN" smtClean="0"/>
              <a:t>12-08-2022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8D6EF67-4AFA-43D8-B523-AFF3CDC17637}" type="slidenum">
              <a:rPr lang="en-IN" smtClean="0"/>
              <a:t>‹#›</a:t>
            </a:fld>
            <a:endParaRPr lang="en-IN"/>
          </a:p>
        </p:txBody>
      </p:sp>
    </p:spTree>
    <p:extLst>
      <p:ext uri="{BB962C8B-B14F-4D97-AF65-F5344CB8AC3E}">
        <p14:creationId xmlns:p14="http://schemas.microsoft.com/office/powerpoint/2010/main" val="1274051542"/>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web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kaggle.com/datasets/nehalbirla/vehicle-dataset-from-cardekho?select=car+data.cs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D96E-DC66-7CB6-2C4E-C0407FA82578}"/>
              </a:ext>
            </a:extLst>
          </p:cNvPr>
          <p:cNvSpPr>
            <a:spLocks noGrp="1"/>
          </p:cNvSpPr>
          <p:nvPr>
            <p:ph type="ctrTitle"/>
          </p:nvPr>
        </p:nvSpPr>
        <p:spPr>
          <a:xfrm>
            <a:off x="1386840" y="942392"/>
            <a:ext cx="9418320" cy="1292290"/>
          </a:xfrm>
        </p:spPr>
        <p:txBody>
          <a:bodyPr/>
          <a:lstStyle/>
          <a:p>
            <a:pPr algn="ctr"/>
            <a:r>
              <a:rPr lang="en-IN" dirty="0"/>
              <a:t>Car Price Prediction</a:t>
            </a:r>
          </a:p>
        </p:txBody>
      </p:sp>
      <p:sp>
        <p:nvSpPr>
          <p:cNvPr id="3" name="Subtitle 2">
            <a:extLst>
              <a:ext uri="{FF2B5EF4-FFF2-40B4-BE49-F238E27FC236}">
                <a16:creationId xmlns:a16="http://schemas.microsoft.com/office/drawing/2014/main" id="{43E5624B-2665-A993-B12E-12EF34FB8CA7}"/>
              </a:ext>
            </a:extLst>
          </p:cNvPr>
          <p:cNvSpPr>
            <a:spLocks noGrp="1"/>
          </p:cNvSpPr>
          <p:nvPr>
            <p:ph type="subTitle" idx="1"/>
          </p:nvPr>
        </p:nvSpPr>
        <p:spPr>
          <a:xfrm>
            <a:off x="1489477" y="2983464"/>
            <a:ext cx="9893870" cy="2859832"/>
          </a:xfrm>
        </p:spPr>
        <p:txBody>
          <a:bodyPr>
            <a:normAutofit/>
          </a:bodyPr>
          <a:lstStyle/>
          <a:p>
            <a:pPr algn="ctr"/>
            <a:r>
              <a:rPr lang="en-IN" b="1" dirty="0"/>
              <a:t>Team Members:</a:t>
            </a:r>
          </a:p>
          <a:p>
            <a:pPr algn="ctr"/>
            <a:r>
              <a:rPr lang="en-IN" dirty="0"/>
              <a:t>Abdul Rahim </a:t>
            </a:r>
          </a:p>
          <a:p>
            <a:pPr algn="ctr"/>
            <a:r>
              <a:rPr lang="en-IN" dirty="0" err="1"/>
              <a:t>Arfam</a:t>
            </a:r>
            <a:r>
              <a:rPr lang="en-IN" dirty="0"/>
              <a:t> </a:t>
            </a:r>
            <a:r>
              <a:rPr lang="en-IN" dirty="0" err="1"/>
              <a:t>Alam</a:t>
            </a:r>
            <a:endParaRPr lang="en-IN" dirty="0"/>
          </a:p>
          <a:p>
            <a:pPr algn="ctr"/>
            <a:r>
              <a:rPr lang="en-IN" dirty="0"/>
              <a:t>Anisha Garg</a:t>
            </a:r>
          </a:p>
          <a:p>
            <a:pPr algn="ctr"/>
            <a:r>
              <a:rPr lang="en-IN" dirty="0"/>
              <a:t>Deepika Sharma</a:t>
            </a:r>
          </a:p>
        </p:txBody>
      </p:sp>
    </p:spTree>
    <p:extLst>
      <p:ext uri="{BB962C8B-B14F-4D97-AF65-F5344CB8AC3E}">
        <p14:creationId xmlns:p14="http://schemas.microsoft.com/office/powerpoint/2010/main" val="1005444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B3D8-D6DB-3A3F-7F6C-C8CD37E49945}"/>
              </a:ext>
            </a:extLst>
          </p:cNvPr>
          <p:cNvSpPr>
            <a:spLocks noGrp="1"/>
          </p:cNvSpPr>
          <p:nvPr>
            <p:ph type="title"/>
          </p:nvPr>
        </p:nvSpPr>
        <p:spPr/>
        <p:txBody>
          <a:bodyPr/>
          <a:lstStyle/>
          <a:p>
            <a:r>
              <a:rPr lang="en-IN" dirty="0"/>
              <a:t>Importing Dataset</a:t>
            </a:r>
          </a:p>
        </p:txBody>
      </p:sp>
      <p:pic>
        <p:nvPicPr>
          <p:cNvPr id="7" name="Picture 6">
            <a:extLst>
              <a:ext uri="{FF2B5EF4-FFF2-40B4-BE49-F238E27FC236}">
                <a16:creationId xmlns:a16="http://schemas.microsoft.com/office/drawing/2014/main" id="{4FCE3C3A-2DEF-25D9-155D-A7BA487F7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1" y="1857125"/>
            <a:ext cx="8838973" cy="3356902"/>
          </a:xfrm>
          <a:prstGeom prst="rect">
            <a:avLst/>
          </a:prstGeom>
        </p:spPr>
      </p:pic>
    </p:spTree>
    <p:extLst>
      <p:ext uri="{BB962C8B-B14F-4D97-AF65-F5344CB8AC3E}">
        <p14:creationId xmlns:p14="http://schemas.microsoft.com/office/powerpoint/2010/main" val="265547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0359-BAB2-2EE9-78BC-91E4EBCF2992}"/>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27EE53A-064A-2B03-87F5-509846466B01}"/>
              </a:ext>
            </a:extLst>
          </p:cNvPr>
          <p:cNvSpPr>
            <a:spLocks noGrp="1"/>
          </p:cNvSpPr>
          <p:nvPr>
            <p:ph idx="1"/>
          </p:nvPr>
        </p:nvSpPr>
        <p:spPr/>
        <p:txBody>
          <a:bodyPr/>
          <a:lstStyle/>
          <a:p>
            <a:pPr marL="0" indent="0">
              <a:buNone/>
            </a:pPr>
            <a:r>
              <a:rPr lang="en-IN" dirty="0"/>
              <a:t>car_data.info() returns more information about the data.</a:t>
            </a:r>
          </a:p>
          <a:p>
            <a:pPr marL="0" indent="0">
              <a:buNone/>
            </a:pPr>
            <a:endParaRPr lang="en-IN" dirty="0"/>
          </a:p>
        </p:txBody>
      </p:sp>
      <p:pic>
        <p:nvPicPr>
          <p:cNvPr id="5" name="Picture 4">
            <a:extLst>
              <a:ext uri="{FF2B5EF4-FFF2-40B4-BE49-F238E27FC236}">
                <a16:creationId xmlns:a16="http://schemas.microsoft.com/office/drawing/2014/main" id="{FB44F961-4A52-2900-0332-286A35FFC1C5}"/>
              </a:ext>
            </a:extLst>
          </p:cNvPr>
          <p:cNvPicPr>
            <a:picLocks noChangeAspect="1"/>
          </p:cNvPicPr>
          <p:nvPr/>
        </p:nvPicPr>
        <p:blipFill>
          <a:blip r:embed="rId2"/>
          <a:stretch>
            <a:fillRect/>
          </a:stretch>
        </p:blipFill>
        <p:spPr>
          <a:xfrm>
            <a:off x="1261872" y="2249393"/>
            <a:ext cx="5504234" cy="4242847"/>
          </a:xfrm>
          <a:prstGeom prst="rect">
            <a:avLst/>
          </a:prstGeom>
        </p:spPr>
      </p:pic>
    </p:spTree>
    <p:extLst>
      <p:ext uri="{BB962C8B-B14F-4D97-AF65-F5344CB8AC3E}">
        <p14:creationId xmlns:p14="http://schemas.microsoft.com/office/powerpoint/2010/main" val="3199650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8107F3-4C8F-3728-FA88-BAF6BB88E1DA}"/>
              </a:ext>
            </a:extLst>
          </p:cNvPr>
          <p:cNvSpPr>
            <a:spLocks noGrp="1"/>
          </p:cNvSpPr>
          <p:nvPr>
            <p:ph idx="1"/>
          </p:nvPr>
        </p:nvSpPr>
        <p:spPr/>
        <p:txBody>
          <a:bodyPr/>
          <a:lstStyle/>
          <a:p>
            <a:pPr marL="0" indent="0">
              <a:buNone/>
            </a:pPr>
            <a:r>
              <a:rPr lang="en-IN" b="1" dirty="0"/>
              <a:t>Handling null and missing values</a:t>
            </a:r>
            <a:r>
              <a:rPr lang="en-IN" dirty="0"/>
              <a:t>: </a:t>
            </a:r>
            <a:r>
              <a:rPr lang="en-IN" b="1" dirty="0" err="1"/>
              <a:t>car_data.isnull</a:t>
            </a:r>
            <a:r>
              <a:rPr lang="en-IN" b="1" dirty="0"/>
              <a:t>().sum() </a:t>
            </a:r>
            <a:r>
              <a:rPr lang="en-IN" dirty="0"/>
              <a:t>returns the sum of null values for each column. From this fig. we can infer that there are no null values in our data.</a:t>
            </a:r>
          </a:p>
        </p:txBody>
      </p:sp>
      <p:pic>
        <p:nvPicPr>
          <p:cNvPr id="9" name="Picture 8">
            <a:extLst>
              <a:ext uri="{FF2B5EF4-FFF2-40B4-BE49-F238E27FC236}">
                <a16:creationId xmlns:a16="http://schemas.microsoft.com/office/drawing/2014/main" id="{5CDE77B9-CC37-99E9-9645-1A025E5B18CD}"/>
              </a:ext>
            </a:extLst>
          </p:cNvPr>
          <p:cNvPicPr>
            <a:picLocks noChangeAspect="1"/>
          </p:cNvPicPr>
          <p:nvPr/>
        </p:nvPicPr>
        <p:blipFill>
          <a:blip r:embed="rId2"/>
          <a:stretch>
            <a:fillRect/>
          </a:stretch>
        </p:blipFill>
        <p:spPr>
          <a:xfrm>
            <a:off x="1261872" y="2878508"/>
            <a:ext cx="5052928" cy="3301629"/>
          </a:xfrm>
          <a:prstGeom prst="rect">
            <a:avLst/>
          </a:prstGeom>
        </p:spPr>
      </p:pic>
    </p:spTree>
    <p:extLst>
      <p:ext uri="{BB962C8B-B14F-4D97-AF65-F5344CB8AC3E}">
        <p14:creationId xmlns:p14="http://schemas.microsoft.com/office/powerpoint/2010/main" val="321766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B6C59-B9DD-6023-502D-A7F9F62A1AA7}"/>
              </a:ext>
            </a:extLst>
          </p:cNvPr>
          <p:cNvSpPr>
            <a:spLocks noGrp="1"/>
          </p:cNvSpPr>
          <p:nvPr>
            <p:ph idx="1"/>
          </p:nvPr>
        </p:nvSpPr>
        <p:spPr/>
        <p:txBody>
          <a:bodyPr/>
          <a:lstStyle/>
          <a:p>
            <a:pPr marL="0" indent="0">
              <a:buNone/>
            </a:pPr>
            <a:r>
              <a:rPr lang="en-IN" b="1" dirty="0" err="1"/>
              <a:t>Car_data.describe</a:t>
            </a:r>
            <a:r>
              <a:rPr lang="en-IN" b="1" dirty="0"/>
              <a:t>() </a:t>
            </a:r>
            <a:r>
              <a:rPr lang="en-IN" dirty="0"/>
              <a:t>returns </a:t>
            </a:r>
            <a:r>
              <a:rPr lang="en-IN" dirty="0" err="1"/>
              <a:t>stastical</a:t>
            </a:r>
            <a:r>
              <a:rPr lang="en-IN" dirty="0"/>
              <a:t> information about data.</a:t>
            </a:r>
          </a:p>
        </p:txBody>
      </p:sp>
      <p:pic>
        <p:nvPicPr>
          <p:cNvPr id="5" name="Picture 4">
            <a:extLst>
              <a:ext uri="{FF2B5EF4-FFF2-40B4-BE49-F238E27FC236}">
                <a16:creationId xmlns:a16="http://schemas.microsoft.com/office/drawing/2014/main" id="{698FC30D-2D82-816B-5752-A1D89A57964F}"/>
              </a:ext>
            </a:extLst>
          </p:cNvPr>
          <p:cNvPicPr>
            <a:picLocks noChangeAspect="1"/>
          </p:cNvPicPr>
          <p:nvPr/>
        </p:nvPicPr>
        <p:blipFill>
          <a:blip r:embed="rId2"/>
          <a:stretch>
            <a:fillRect/>
          </a:stretch>
        </p:blipFill>
        <p:spPr>
          <a:xfrm>
            <a:off x="1261872" y="2498090"/>
            <a:ext cx="7239000" cy="3819525"/>
          </a:xfrm>
          <a:prstGeom prst="rect">
            <a:avLst/>
          </a:prstGeom>
        </p:spPr>
      </p:pic>
    </p:spTree>
    <p:extLst>
      <p:ext uri="{BB962C8B-B14F-4D97-AF65-F5344CB8AC3E}">
        <p14:creationId xmlns:p14="http://schemas.microsoft.com/office/powerpoint/2010/main" val="329194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3521D-540A-3BE0-55FA-EDA05D3F18F0}"/>
              </a:ext>
            </a:extLst>
          </p:cNvPr>
          <p:cNvSpPr>
            <a:spLocks noGrp="1"/>
          </p:cNvSpPr>
          <p:nvPr>
            <p:ph idx="1"/>
          </p:nvPr>
        </p:nvSpPr>
        <p:spPr>
          <a:xfrm>
            <a:off x="1261872" y="1838131"/>
            <a:ext cx="8595360" cy="4351337"/>
          </a:xfrm>
        </p:spPr>
        <p:txBody>
          <a:bodyPr/>
          <a:lstStyle/>
          <a:p>
            <a:pPr marL="0" indent="0">
              <a:buNone/>
            </a:pPr>
            <a:r>
              <a:rPr lang="en-IN" dirty="0"/>
              <a:t>Heatmap shows us correlation of dependent variables with each other, for </a:t>
            </a:r>
          </a:p>
          <a:p>
            <a:pPr marL="0" indent="0">
              <a:buNone/>
            </a:pPr>
            <a:r>
              <a:rPr lang="en-IN" dirty="0"/>
              <a:t>a good dataset the correlation between dependent variables should be </a:t>
            </a:r>
            <a:r>
              <a:rPr lang="en-IN" dirty="0" err="1"/>
              <a:t>minium</a:t>
            </a:r>
            <a:r>
              <a:rPr lang="en-IN" dirty="0"/>
              <a:t>.</a:t>
            </a:r>
          </a:p>
        </p:txBody>
      </p:sp>
      <p:pic>
        <p:nvPicPr>
          <p:cNvPr id="5" name="Picture 4">
            <a:extLst>
              <a:ext uri="{FF2B5EF4-FFF2-40B4-BE49-F238E27FC236}">
                <a16:creationId xmlns:a16="http://schemas.microsoft.com/office/drawing/2014/main" id="{6FE9A83F-1A61-CA24-2D35-DB732007DE55}"/>
              </a:ext>
            </a:extLst>
          </p:cNvPr>
          <p:cNvPicPr>
            <a:picLocks noChangeAspect="1"/>
          </p:cNvPicPr>
          <p:nvPr/>
        </p:nvPicPr>
        <p:blipFill>
          <a:blip r:embed="rId2"/>
          <a:stretch>
            <a:fillRect/>
          </a:stretch>
        </p:blipFill>
        <p:spPr>
          <a:xfrm>
            <a:off x="1261872" y="3740285"/>
            <a:ext cx="5600700" cy="1209675"/>
          </a:xfrm>
          <a:prstGeom prst="rect">
            <a:avLst/>
          </a:prstGeom>
        </p:spPr>
      </p:pic>
      <p:sp>
        <p:nvSpPr>
          <p:cNvPr id="2" name="Title 1">
            <a:extLst>
              <a:ext uri="{FF2B5EF4-FFF2-40B4-BE49-F238E27FC236}">
                <a16:creationId xmlns:a16="http://schemas.microsoft.com/office/drawing/2014/main" id="{931B4D26-691B-C6D4-FED3-47B4CE8E890A}"/>
              </a:ext>
            </a:extLst>
          </p:cNvPr>
          <p:cNvSpPr>
            <a:spLocks noGrp="1"/>
          </p:cNvSpPr>
          <p:nvPr>
            <p:ph type="title"/>
          </p:nvPr>
        </p:nvSpPr>
        <p:spPr>
          <a:xfrm>
            <a:off x="1261872" y="365760"/>
            <a:ext cx="9692640" cy="1325562"/>
          </a:xfrm>
        </p:spPr>
        <p:txBody>
          <a:bodyPr/>
          <a:lstStyle/>
          <a:p>
            <a:r>
              <a:rPr lang="en-IN" dirty="0"/>
              <a:t>Heatmap</a:t>
            </a:r>
          </a:p>
        </p:txBody>
      </p:sp>
    </p:spTree>
    <p:extLst>
      <p:ext uri="{BB962C8B-B14F-4D97-AF65-F5344CB8AC3E}">
        <p14:creationId xmlns:p14="http://schemas.microsoft.com/office/powerpoint/2010/main" val="131171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E73DA-0996-B223-E23A-113FFAE1AE05}"/>
              </a:ext>
            </a:extLst>
          </p:cNvPr>
          <p:cNvSpPr>
            <a:spLocks noGrp="1"/>
          </p:cNvSpPr>
          <p:nvPr>
            <p:ph idx="1"/>
          </p:nvPr>
        </p:nvSpPr>
        <p:spPr>
          <a:xfrm>
            <a:off x="483659" y="0"/>
            <a:ext cx="10528052" cy="4351337"/>
          </a:xfrm>
        </p:spPr>
        <p:txBody>
          <a:bodyPr/>
          <a:lstStyle/>
          <a:p>
            <a:pPr marL="0" indent="0">
              <a:buNone/>
            </a:pPr>
            <a:endParaRPr lang="en-US" dirty="0"/>
          </a:p>
          <a:p>
            <a:pPr marL="0" indent="0">
              <a:buNone/>
            </a:pPr>
            <a:r>
              <a:rPr lang="en-US" dirty="0"/>
              <a:t>As we can see there are no variables that are highly correlated (&gt; 90%)</a:t>
            </a:r>
            <a:r>
              <a:rPr lang="en-IN" dirty="0"/>
              <a:t>, we can proceed further.</a:t>
            </a:r>
          </a:p>
        </p:txBody>
      </p:sp>
      <p:pic>
        <p:nvPicPr>
          <p:cNvPr id="4" name="Picture 3">
            <a:extLst>
              <a:ext uri="{FF2B5EF4-FFF2-40B4-BE49-F238E27FC236}">
                <a16:creationId xmlns:a16="http://schemas.microsoft.com/office/drawing/2014/main" id="{262E79E8-7D61-3972-C5C7-8ACB07C97D0C}"/>
              </a:ext>
            </a:extLst>
          </p:cNvPr>
          <p:cNvPicPr>
            <a:picLocks noChangeAspect="1"/>
          </p:cNvPicPr>
          <p:nvPr/>
        </p:nvPicPr>
        <p:blipFill>
          <a:blip r:embed="rId2"/>
          <a:stretch>
            <a:fillRect/>
          </a:stretch>
        </p:blipFill>
        <p:spPr>
          <a:xfrm>
            <a:off x="483658" y="948851"/>
            <a:ext cx="7858469" cy="5909149"/>
          </a:xfrm>
          <a:prstGeom prst="rect">
            <a:avLst/>
          </a:prstGeom>
        </p:spPr>
      </p:pic>
    </p:spTree>
    <p:extLst>
      <p:ext uri="{BB962C8B-B14F-4D97-AF65-F5344CB8AC3E}">
        <p14:creationId xmlns:p14="http://schemas.microsoft.com/office/powerpoint/2010/main" val="3858600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14A8-8FAA-6A35-B39F-4521BA943D36}"/>
              </a:ext>
            </a:extLst>
          </p:cNvPr>
          <p:cNvSpPr>
            <a:spLocks noGrp="1"/>
          </p:cNvSpPr>
          <p:nvPr>
            <p:ph type="title"/>
          </p:nvPr>
        </p:nvSpPr>
        <p:spPr>
          <a:xfrm>
            <a:off x="1249680" y="175098"/>
            <a:ext cx="9692640" cy="1325562"/>
          </a:xfrm>
        </p:spPr>
        <p:txBody>
          <a:bodyPr>
            <a:normAutofit/>
          </a:bodyPr>
          <a:lstStyle/>
          <a:p>
            <a:r>
              <a:rPr lang="en-IN" sz="2800" dirty="0"/>
              <a:t>Splitting dataset into testing and training</a:t>
            </a:r>
          </a:p>
        </p:txBody>
      </p:sp>
      <p:sp>
        <p:nvSpPr>
          <p:cNvPr id="3" name="Content Placeholder 2">
            <a:extLst>
              <a:ext uri="{FF2B5EF4-FFF2-40B4-BE49-F238E27FC236}">
                <a16:creationId xmlns:a16="http://schemas.microsoft.com/office/drawing/2014/main" id="{8A8A0893-283A-B24C-F11F-F5855565318E}"/>
              </a:ext>
            </a:extLst>
          </p:cNvPr>
          <p:cNvSpPr>
            <a:spLocks noGrp="1"/>
          </p:cNvSpPr>
          <p:nvPr>
            <p:ph idx="1"/>
          </p:nvPr>
        </p:nvSpPr>
        <p:spPr>
          <a:xfrm>
            <a:off x="1261872" y="1595336"/>
            <a:ext cx="8595360" cy="4351337"/>
          </a:xfrm>
        </p:spPr>
        <p:txBody>
          <a:bodyPr/>
          <a:lstStyle/>
          <a:p>
            <a:pPr marL="0" indent="0">
              <a:buNone/>
            </a:pPr>
            <a:r>
              <a:rPr lang="en-IN" dirty="0"/>
              <a:t>We split the dataset into 70% training data and 30% testing data.</a:t>
            </a:r>
          </a:p>
        </p:txBody>
      </p:sp>
      <p:pic>
        <p:nvPicPr>
          <p:cNvPr id="5" name="Picture 4">
            <a:extLst>
              <a:ext uri="{FF2B5EF4-FFF2-40B4-BE49-F238E27FC236}">
                <a16:creationId xmlns:a16="http://schemas.microsoft.com/office/drawing/2014/main" id="{9AB68A7B-06BA-2085-FEF9-FF9CD38A3219}"/>
              </a:ext>
            </a:extLst>
          </p:cNvPr>
          <p:cNvPicPr>
            <a:picLocks noChangeAspect="1"/>
          </p:cNvPicPr>
          <p:nvPr/>
        </p:nvPicPr>
        <p:blipFill>
          <a:blip r:embed="rId2"/>
          <a:stretch>
            <a:fillRect/>
          </a:stretch>
        </p:blipFill>
        <p:spPr>
          <a:xfrm>
            <a:off x="1261872" y="2235335"/>
            <a:ext cx="8781318" cy="4447567"/>
          </a:xfrm>
          <a:prstGeom prst="rect">
            <a:avLst/>
          </a:prstGeom>
        </p:spPr>
      </p:pic>
    </p:spTree>
    <p:extLst>
      <p:ext uri="{BB962C8B-B14F-4D97-AF65-F5344CB8AC3E}">
        <p14:creationId xmlns:p14="http://schemas.microsoft.com/office/powerpoint/2010/main" val="2411772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4367-A121-9907-7E90-8A1346BBE7EA}"/>
              </a:ext>
            </a:extLst>
          </p:cNvPr>
          <p:cNvSpPr>
            <a:spLocks noGrp="1"/>
          </p:cNvSpPr>
          <p:nvPr>
            <p:ph type="title"/>
          </p:nvPr>
        </p:nvSpPr>
        <p:spPr/>
        <p:txBody>
          <a:bodyPr/>
          <a:lstStyle/>
          <a:p>
            <a:r>
              <a:rPr lang="en-IN" dirty="0"/>
              <a:t>Linear Regression</a:t>
            </a:r>
          </a:p>
        </p:txBody>
      </p:sp>
      <p:pic>
        <p:nvPicPr>
          <p:cNvPr id="5" name="Picture 4">
            <a:extLst>
              <a:ext uri="{FF2B5EF4-FFF2-40B4-BE49-F238E27FC236}">
                <a16:creationId xmlns:a16="http://schemas.microsoft.com/office/drawing/2014/main" id="{2ACCC287-4670-2367-4460-CA32D5C72554}"/>
              </a:ext>
            </a:extLst>
          </p:cNvPr>
          <p:cNvPicPr>
            <a:picLocks noChangeAspect="1"/>
          </p:cNvPicPr>
          <p:nvPr/>
        </p:nvPicPr>
        <p:blipFill>
          <a:blip r:embed="rId2"/>
          <a:stretch>
            <a:fillRect/>
          </a:stretch>
        </p:blipFill>
        <p:spPr>
          <a:xfrm>
            <a:off x="1047863" y="2107053"/>
            <a:ext cx="8659088" cy="3953280"/>
          </a:xfrm>
          <a:prstGeom prst="rect">
            <a:avLst/>
          </a:prstGeom>
        </p:spPr>
      </p:pic>
    </p:spTree>
    <p:extLst>
      <p:ext uri="{BB962C8B-B14F-4D97-AF65-F5344CB8AC3E}">
        <p14:creationId xmlns:p14="http://schemas.microsoft.com/office/powerpoint/2010/main" val="413365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CAFF8-A8C2-DA5B-CD83-E7543AE6B0A8}"/>
              </a:ext>
            </a:extLst>
          </p:cNvPr>
          <p:cNvSpPr>
            <a:spLocks noGrp="1"/>
          </p:cNvSpPr>
          <p:nvPr>
            <p:ph idx="1"/>
          </p:nvPr>
        </p:nvSpPr>
        <p:spPr>
          <a:xfrm>
            <a:off x="1182559" y="1704975"/>
            <a:ext cx="8595360" cy="4351337"/>
          </a:xfrm>
        </p:spPr>
        <p:txBody>
          <a:bodyPr/>
          <a:lstStyle/>
          <a:p>
            <a:pPr marL="0" indent="0">
              <a:buNone/>
            </a:pPr>
            <a:r>
              <a:rPr lang="en-IN" dirty="0"/>
              <a:t>Regression plot:</a:t>
            </a:r>
            <a:r>
              <a:rPr lang="en-US" b="0" i="0" dirty="0">
                <a:solidFill>
                  <a:srgbClr val="273239"/>
                </a:solidFill>
                <a:effectLst/>
                <a:latin typeface="urw-din"/>
              </a:rPr>
              <a:t>  </a:t>
            </a:r>
            <a:r>
              <a:rPr lang="en-US" b="0" i="0" dirty="0">
                <a:solidFill>
                  <a:srgbClr val="273239"/>
                </a:solidFill>
                <a:effectLst/>
                <a:latin typeface="Century Schoolbook" panose="02040604050505020304" pitchFamily="18" charset="0"/>
                <a:cs typeface="Leelawadee UI" panose="020B0502040204020203" pitchFamily="34" charset="-34"/>
              </a:rPr>
              <a:t>Regression plots as the name suggests creates a regression line between 2 parameters and helps to visualize their linear relationships.</a:t>
            </a:r>
            <a:endParaRPr lang="en-IN" dirty="0">
              <a:latin typeface="Century Schoolbook" panose="02040604050505020304" pitchFamily="18" charset="0"/>
              <a:cs typeface="Leelawadee UI" panose="020B0502040204020203" pitchFamily="34" charset="-34"/>
            </a:endParaRPr>
          </a:p>
        </p:txBody>
      </p:sp>
      <p:pic>
        <p:nvPicPr>
          <p:cNvPr id="5" name="Picture 4">
            <a:extLst>
              <a:ext uri="{FF2B5EF4-FFF2-40B4-BE49-F238E27FC236}">
                <a16:creationId xmlns:a16="http://schemas.microsoft.com/office/drawing/2014/main" id="{54D2A365-F255-42F9-8A04-E299A63032C1}"/>
              </a:ext>
            </a:extLst>
          </p:cNvPr>
          <p:cNvPicPr>
            <a:picLocks noChangeAspect="1"/>
          </p:cNvPicPr>
          <p:nvPr/>
        </p:nvPicPr>
        <p:blipFill>
          <a:blip r:embed="rId2"/>
          <a:stretch>
            <a:fillRect/>
          </a:stretch>
        </p:blipFill>
        <p:spPr>
          <a:xfrm>
            <a:off x="2414081" y="3018630"/>
            <a:ext cx="5029200" cy="1724025"/>
          </a:xfrm>
          <a:prstGeom prst="rect">
            <a:avLst/>
          </a:prstGeom>
        </p:spPr>
      </p:pic>
    </p:spTree>
    <p:extLst>
      <p:ext uri="{BB962C8B-B14F-4D97-AF65-F5344CB8AC3E}">
        <p14:creationId xmlns:p14="http://schemas.microsoft.com/office/powerpoint/2010/main" val="1143757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5D11EC-C47B-182A-CE22-F939FC25F9F5}"/>
              </a:ext>
            </a:extLst>
          </p:cNvPr>
          <p:cNvPicPr>
            <a:picLocks noChangeAspect="1"/>
          </p:cNvPicPr>
          <p:nvPr/>
        </p:nvPicPr>
        <p:blipFill>
          <a:blip r:embed="rId2"/>
          <a:stretch>
            <a:fillRect/>
          </a:stretch>
        </p:blipFill>
        <p:spPr>
          <a:xfrm>
            <a:off x="1293164" y="557212"/>
            <a:ext cx="8448675" cy="5743575"/>
          </a:xfrm>
          <a:prstGeom prst="rect">
            <a:avLst/>
          </a:prstGeom>
        </p:spPr>
      </p:pic>
    </p:spTree>
    <p:extLst>
      <p:ext uri="{BB962C8B-B14F-4D97-AF65-F5344CB8AC3E}">
        <p14:creationId xmlns:p14="http://schemas.microsoft.com/office/powerpoint/2010/main" val="73116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3055-14C5-FCF2-DA09-BC945E6B078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EAF2BA7-5151-E849-02DB-1459E5C5393D}"/>
              </a:ext>
            </a:extLst>
          </p:cNvPr>
          <p:cNvSpPr>
            <a:spLocks noGrp="1"/>
          </p:cNvSpPr>
          <p:nvPr>
            <p:ph idx="1"/>
          </p:nvPr>
        </p:nvSpPr>
        <p:spPr>
          <a:xfrm>
            <a:off x="1261872" y="1791478"/>
            <a:ext cx="8595360" cy="4351337"/>
          </a:xfrm>
        </p:spPr>
        <p:txBody>
          <a:bodyPr>
            <a:normAutofit/>
          </a:bodyPr>
          <a:lstStyle/>
          <a:p>
            <a:r>
              <a:rPr lang="en-IN" dirty="0"/>
              <a:t>Estimating price of used car’s is a big problem. Even experts may give varying estimates for a given vehicle. This sometimes leads to exploitation of uninformed consumers.</a:t>
            </a:r>
          </a:p>
          <a:p>
            <a:r>
              <a:rPr lang="en-IN" dirty="0"/>
              <a:t>Usually people are unaware of market price of their used vehicles and they end up selling it at a very low rate.</a:t>
            </a:r>
          </a:p>
          <a:p>
            <a:r>
              <a:rPr lang="en-IN" dirty="0"/>
              <a:t>On the contrary an unaware buyer may buy a used vehicle at a ridiculously high price.</a:t>
            </a:r>
          </a:p>
          <a:p>
            <a:r>
              <a:rPr lang="en-IN" dirty="0"/>
              <a:t>Predicting used vehicle price is also beneficial for companies which sell new vehicles at exchange offers(exchanging old vehicles for new), buyers also benefit, since they get fair price for their used vehicle.</a:t>
            </a:r>
          </a:p>
          <a:p>
            <a:r>
              <a:rPr lang="en-IN" dirty="0"/>
              <a:t>Car price prediction algorithms attempt to predict price of used cars, such algorithms can be implemented in online shopping websites, 2</a:t>
            </a:r>
            <a:r>
              <a:rPr lang="en-IN" baseline="30000" dirty="0"/>
              <a:t>nd</a:t>
            </a:r>
            <a:r>
              <a:rPr lang="en-IN" dirty="0"/>
              <a:t> hand online markets, and can also be used by dealers to maximise their profit. </a:t>
            </a:r>
          </a:p>
        </p:txBody>
      </p:sp>
    </p:spTree>
    <p:extLst>
      <p:ext uri="{BB962C8B-B14F-4D97-AF65-F5344CB8AC3E}">
        <p14:creationId xmlns:p14="http://schemas.microsoft.com/office/powerpoint/2010/main" val="2880114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A578-A59A-C354-BE68-AA0330E710B1}"/>
              </a:ext>
            </a:extLst>
          </p:cNvPr>
          <p:cNvSpPr>
            <a:spLocks noGrp="1"/>
          </p:cNvSpPr>
          <p:nvPr>
            <p:ph type="title"/>
          </p:nvPr>
        </p:nvSpPr>
        <p:spPr/>
        <p:txBody>
          <a:bodyPr/>
          <a:lstStyle/>
          <a:p>
            <a:r>
              <a:rPr lang="en-IN" dirty="0"/>
              <a:t>Decision Tree Regression</a:t>
            </a:r>
          </a:p>
        </p:txBody>
      </p:sp>
      <p:pic>
        <p:nvPicPr>
          <p:cNvPr id="5" name="Picture 4">
            <a:extLst>
              <a:ext uri="{FF2B5EF4-FFF2-40B4-BE49-F238E27FC236}">
                <a16:creationId xmlns:a16="http://schemas.microsoft.com/office/drawing/2014/main" id="{27A0F39D-1485-0475-EF23-5793CB7807AF}"/>
              </a:ext>
            </a:extLst>
          </p:cNvPr>
          <p:cNvPicPr>
            <a:picLocks noChangeAspect="1"/>
          </p:cNvPicPr>
          <p:nvPr/>
        </p:nvPicPr>
        <p:blipFill>
          <a:blip r:embed="rId2"/>
          <a:stretch>
            <a:fillRect/>
          </a:stretch>
        </p:blipFill>
        <p:spPr>
          <a:xfrm>
            <a:off x="882493" y="1955259"/>
            <a:ext cx="9191625" cy="4048125"/>
          </a:xfrm>
          <a:prstGeom prst="rect">
            <a:avLst/>
          </a:prstGeom>
        </p:spPr>
      </p:pic>
    </p:spTree>
    <p:extLst>
      <p:ext uri="{BB962C8B-B14F-4D97-AF65-F5344CB8AC3E}">
        <p14:creationId xmlns:p14="http://schemas.microsoft.com/office/powerpoint/2010/main" val="155318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C496-5DCE-00F1-37A4-5118E3221609}"/>
              </a:ext>
            </a:extLst>
          </p:cNvPr>
          <p:cNvSpPr>
            <a:spLocks noGrp="1"/>
          </p:cNvSpPr>
          <p:nvPr>
            <p:ph type="title"/>
          </p:nvPr>
        </p:nvSpPr>
        <p:spPr/>
        <p:txBody>
          <a:bodyPr/>
          <a:lstStyle/>
          <a:p>
            <a:r>
              <a:rPr lang="en-IN" dirty="0"/>
              <a:t>Random Forest Regression</a:t>
            </a:r>
          </a:p>
        </p:txBody>
      </p:sp>
      <p:pic>
        <p:nvPicPr>
          <p:cNvPr id="5" name="Picture 4">
            <a:extLst>
              <a:ext uri="{FF2B5EF4-FFF2-40B4-BE49-F238E27FC236}">
                <a16:creationId xmlns:a16="http://schemas.microsoft.com/office/drawing/2014/main" id="{F499BD4F-44AE-475A-3FFA-D77109FDBAEA}"/>
              </a:ext>
            </a:extLst>
          </p:cNvPr>
          <p:cNvPicPr>
            <a:picLocks noChangeAspect="1"/>
          </p:cNvPicPr>
          <p:nvPr/>
        </p:nvPicPr>
        <p:blipFill>
          <a:blip r:embed="rId2"/>
          <a:stretch>
            <a:fillRect/>
          </a:stretch>
        </p:blipFill>
        <p:spPr>
          <a:xfrm>
            <a:off x="1154868" y="1977390"/>
            <a:ext cx="8620125" cy="4514850"/>
          </a:xfrm>
          <a:prstGeom prst="rect">
            <a:avLst/>
          </a:prstGeom>
        </p:spPr>
      </p:pic>
    </p:spTree>
    <p:extLst>
      <p:ext uri="{BB962C8B-B14F-4D97-AF65-F5344CB8AC3E}">
        <p14:creationId xmlns:p14="http://schemas.microsoft.com/office/powerpoint/2010/main" val="1684410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AC83-EA3F-24C2-6E85-44F3029926BA}"/>
              </a:ext>
            </a:extLst>
          </p:cNvPr>
          <p:cNvSpPr>
            <a:spLocks noGrp="1"/>
          </p:cNvSpPr>
          <p:nvPr>
            <p:ph type="title"/>
          </p:nvPr>
        </p:nvSpPr>
        <p:spPr/>
        <p:txBody>
          <a:bodyPr/>
          <a:lstStyle/>
          <a:p>
            <a:r>
              <a:rPr lang="en-IN" dirty="0"/>
              <a:t>Comparing Algorithm Performance</a:t>
            </a:r>
          </a:p>
        </p:txBody>
      </p:sp>
      <p:sp>
        <p:nvSpPr>
          <p:cNvPr id="3" name="Content Placeholder 2">
            <a:extLst>
              <a:ext uri="{FF2B5EF4-FFF2-40B4-BE49-F238E27FC236}">
                <a16:creationId xmlns:a16="http://schemas.microsoft.com/office/drawing/2014/main" id="{31219FBA-DD3B-630D-0C3E-98F810CD5A3D}"/>
              </a:ext>
            </a:extLst>
          </p:cNvPr>
          <p:cNvSpPr>
            <a:spLocks noGrp="1"/>
          </p:cNvSpPr>
          <p:nvPr>
            <p:ph idx="1"/>
          </p:nvPr>
        </p:nvSpPr>
        <p:spPr>
          <a:xfrm>
            <a:off x="1261871" y="1828800"/>
            <a:ext cx="8628577" cy="4357396"/>
          </a:xfrm>
        </p:spPr>
        <p:txBody>
          <a:bodyPr>
            <a:normAutofit/>
          </a:bodyPr>
          <a:lstStyle/>
          <a:p>
            <a:r>
              <a:rPr lang="en-IN" sz="2000" dirty="0"/>
              <a:t>We compare the algorithms using R squared value, Mean Absolute Error(MAE), Mean Squared Error(MSE).</a:t>
            </a:r>
          </a:p>
          <a:p>
            <a:r>
              <a:rPr lang="en-IN" sz="2000" b="1" dirty="0"/>
              <a:t>R2 score: </a:t>
            </a:r>
            <a:r>
              <a:rPr lang="en-US" sz="2000" dirty="0">
                <a:solidFill>
                  <a:srgbClr val="1D1D1D"/>
                </a:solidFill>
                <a:latin typeface="Century Schoolbook" panose="02040604050505020304" pitchFamily="18" charset="0"/>
              </a:rPr>
              <a:t>T</a:t>
            </a:r>
            <a:r>
              <a:rPr lang="en-US" sz="2000" b="0" dirty="0">
                <a:solidFill>
                  <a:srgbClr val="1D1D1D"/>
                </a:solidFill>
                <a:effectLst/>
                <a:latin typeface="Century Schoolbook" panose="02040604050505020304" pitchFamily="18" charset="0"/>
              </a:rPr>
              <a:t>he proportion of the variance in the dependent variable that is predictable from the independent variable(s). </a:t>
            </a:r>
            <a:r>
              <a:rPr lang="en-US" sz="2000" dirty="0">
                <a:solidFill>
                  <a:srgbClr val="1D1D1D"/>
                </a:solidFill>
                <a:latin typeface="Century Schoolbook" panose="02040604050505020304" pitchFamily="18" charset="0"/>
              </a:rPr>
              <a:t>R2 score varies between 0 and 1, algorithm with </a:t>
            </a:r>
            <a:r>
              <a:rPr lang="en-US" sz="2000" b="1" dirty="0">
                <a:solidFill>
                  <a:srgbClr val="1D1D1D"/>
                </a:solidFill>
                <a:latin typeface="Century Schoolbook" panose="02040604050505020304" pitchFamily="18" charset="0"/>
              </a:rPr>
              <a:t>higher R2 score is better</a:t>
            </a:r>
            <a:r>
              <a:rPr lang="en-US" sz="2000" dirty="0">
                <a:solidFill>
                  <a:srgbClr val="1D1D1D"/>
                </a:solidFill>
                <a:latin typeface="Century Schoolbook" panose="02040604050505020304" pitchFamily="18" charset="0"/>
              </a:rPr>
              <a:t>.</a:t>
            </a:r>
          </a:p>
          <a:p>
            <a:r>
              <a:rPr lang="en-US" sz="2000" b="1" dirty="0">
                <a:solidFill>
                  <a:srgbClr val="1D1D1D"/>
                </a:solidFill>
                <a:latin typeface="Century Schoolbook" panose="02040604050505020304" pitchFamily="18" charset="0"/>
              </a:rPr>
              <a:t>Mean Absolute Error (MAE):</a:t>
            </a:r>
            <a:r>
              <a:rPr lang="en-US" sz="2000" dirty="0">
                <a:solidFill>
                  <a:srgbClr val="1D1D1D"/>
                </a:solidFill>
                <a:latin typeface="Century Schoolbook" panose="02040604050505020304" pitchFamily="18" charset="0"/>
              </a:rPr>
              <a:t> </a:t>
            </a:r>
            <a:r>
              <a:rPr lang="en-US" sz="2000" dirty="0">
                <a:solidFill>
                  <a:srgbClr val="202124"/>
                </a:solidFill>
                <a:latin typeface="Century Schoolbook" panose="02040604050505020304" pitchFamily="18" charset="0"/>
              </a:rPr>
              <a:t>T</a:t>
            </a:r>
            <a:r>
              <a:rPr lang="en-US" sz="2000" i="0" dirty="0">
                <a:solidFill>
                  <a:srgbClr val="202124"/>
                </a:solidFill>
                <a:effectLst/>
              </a:rPr>
              <a:t>he magnitude of difference between the prediction of an observation and the true value of that observation. Algorithm with </a:t>
            </a:r>
            <a:r>
              <a:rPr lang="en-US" sz="2000" b="1" i="0" dirty="0">
                <a:solidFill>
                  <a:srgbClr val="202124"/>
                </a:solidFill>
                <a:effectLst/>
              </a:rPr>
              <a:t>lower MAE is better</a:t>
            </a:r>
            <a:r>
              <a:rPr lang="en-US" sz="2000" i="0" dirty="0">
                <a:solidFill>
                  <a:srgbClr val="202124"/>
                </a:solidFill>
                <a:effectLst/>
              </a:rPr>
              <a:t>.</a:t>
            </a:r>
            <a:endParaRPr lang="en-US" sz="2000" dirty="0">
              <a:solidFill>
                <a:srgbClr val="1D1D1D"/>
              </a:solidFill>
            </a:endParaRPr>
          </a:p>
          <a:p>
            <a:r>
              <a:rPr lang="en-US" sz="2000" b="1" dirty="0">
                <a:solidFill>
                  <a:srgbClr val="1D1D1D"/>
                </a:solidFill>
                <a:latin typeface="Century Schoolbook" panose="02040604050505020304" pitchFamily="18" charset="0"/>
              </a:rPr>
              <a:t>Mean Squared Error (MSE): </a:t>
            </a:r>
            <a:r>
              <a:rPr lang="en-US" sz="2000" i="0" dirty="0">
                <a:solidFill>
                  <a:srgbClr val="1D1D1D"/>
                </a:solidFill>
                <a:effectLst/>
                <a:latin typeface="Century Schoolbook" panose="02040604050505020304" pitchFamily="18" charset="0"/>
              </a:rPr>
              <a:t>Mean square error (MSE)</a:t>
            </a:r>
            <a:r>
              <a:rPr lang="en-US" sz="2000" b="1" i="0" dirty="0">
                <a:solidFill>
                  <a:srgbClr val="1D1D1D"/>
                </a:solidFill>
                <a:effectLst/>
                <a:latin typeface="Century Schoolbook" panose="02040604050505020304" pitchFamily="18" charset="0"/>
              </a:rPr>
              <a:t> </a:t>
            </a:r>
            <a:r>
              <a:rPr lang="en-US" sz="2000" b="0" i="0" dirty="0">
                <a:solidFill>
                  <a:srgbClr val="1D1D1D"/>
                </a:solidFill>
                <a:effectLst/>
                <a:latin typeface="Century Schoolbook" panose="02040604050505020304" pitchFamily="18" charset="0"/>
              </a:rPr>
              <a:t>is the average of the square of the errors. The larger the number the larger the error. Algorithm wi</a:t>
            </a:r>
            <a:r>
              <a:rPr lang="en-US" sz="2000" dirty="0">
                <a:solidFill>
                  <a:srgbClr val="1D1D1D"/>
                </a:solidFill>
                <a:latin typeface="Century Schoolbook" panose="02040604050505020304" pitchFamily="18" charset="0"/>
              </a:rPr>
              <a:t>th </a:t>
            </a:r>
            <a:r>
              <a:rPr lang="en-US" sz="2000" b="1" dirty="0">
                <a:solidFill>
                  <a:srgbClr val="1D1D1D"/>
                </a:solidFill>
                <a:latin typeface="Century Schoolbook" panose="02040604050505020304" pitchFamily="18" charset="0"/>
              </a:rPr>
              <a:t>lower MSE is better</a:t>
            </a:r>
            <a:r>
              <a:rPr lang="en-US" sz="2000" dirty="0">
                <a:solidFill>
                  <a:srgbClr val="1D1D1D"/>
                </a:solidFill>
                <a:latin typeface="Century Schoolbook" panose="02040604050505020304" pitchFamily="18" charset="0"/>
              </a:rPr>
              <a:t>.</a:t>
            </a:r>
            <a:endParaRPr lang="en-IN" sz="2000" dirty="0">
              <a:latin typeface="Century Schoolbook" panose="02040604050505020304" pitchFamily="18" charset="0"/>
            </a:endParaRPr>
          </a:p>
        </p:txBody>
      </p:sp>
    </p:spTree>
    <p:extLst>
      <p:ext uri="{BB962C8B-B14F-4D97-AF65-F5344CB8AC3E}">
        <p14:creationId xmlns:p14="http://schemas.microsoft.com/office/powerpoint/2010/main" val="2872682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9138C-1BD6-7766-801B-EE1A2B24FF42}"/>
              </a:ext>
            </a:extLst>
          </p:cNvPr>
          <p:cNvSpPr>
            <a:spLocks noGrp="1"/>
          </p:cNvSpPr>
          <p:nvPr>
            <p:ph idx="1"/>
          </p:nvPr>
        </p:nvSpPr>
        <p:spPr>
          <a:xfrm>
            <a:off x="1280531" y="5952931"/>
            <a:ext cx="8595360" cy="4351337"/>
          </a:xfrm>
        </p:spPr>
        <p:txBody>
          <a:bodyPr/>
          <a:lstStyle/>
          <a:p>
            <a:pPr marL="0" indent="0">
              <a:buNone/>
            </a:pPr>
            <a:r>
              <a:rPr lang="en-IN" dirty="0"/>
              <a:t>Clearly random </a:t>
            </a:r>
            <a:r>
              <a:rPr lang="en-IN" b="1" dirty="0"/>
              <a:t>forest regression (r2 = 0.95) </a:t>
            </a:r>
            <a:r>
              <a:rPr lang="en-IN" dirty="0"/>
              <a:t>performs better than </a:t>
            </a:r>
            <a:r>
              <a:rPr lang="en-IN" b="1" dirty="0"/>
              <a:t>decision tree regression(r2 = 0.94) </a:t>
            </a:r>
            <a:r>
              <a:rPr lang="en-IN" dirty="0"/>
              <a:t>and </a:t>
            </a:r>
            <a:r>
              <a:rPr lang="en-IN" b="1" dirty="0"/>
              <a:t>linear regression(r2 = 0.82)</a:t>
            </a:r>
            <a:r>
              <a:rPr lang="en-IN" dirty="0"/>
              <a:t>.</a:t>
            </a:r>
          </a:p>
        </p:txBody>
      </p:sp>
      <p:pic>
        <p:nvPicPr>
          <p:cNvPr id="5" name="Picture 4">
            <a:extLst>
              <a:ext uri="{FF2B5EF4-FFF2-40B4-BE49-F238E27FC236}">
                <a16:creationId xmlns:a16="http://schemas.microsoft.com/office/drawing/2014/main" id="{CA89A3AB-8BD9-2D3C-B3AE-8BFE6CAD29A6}"/>
              </a:ext>
            </a:extLst>
          </p:cNvPr>
          <p:cNvPicPr>
            <a:picLocks noChangeAspect="1"/>
          </p:cNvPicPr>
          <p:nvPr/>
        </p:nvPicPr>
        <p:blipFill>
          <a:blip r:embed="rId2"/>
          <a:stretch>
            <a:fillRect/>
          </a:stretch>
        </p:blipFill>
        <p:spPr>
          <a:xfrm>
            <a:off x="1731292" y="241041"/>
            <a:ext cx="7339275" cy="5618584"/>
          </a:xfrm>
          <a:prstGeom prst="rect">
            <a:avLst/>
          </a:prstGeom>
        </p:spPr>
      </p:pic>
    </p:spTree>
    <p:extLst>
      <p:ext uri="{BB962C8B-B14F-4D97-AF65-F5344CB8AC3E}">
        <p14:creationId xmlns:p14="http://schemas.microsoft.com/office/powerpoint/2010/main" val="1698516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D77E7E-227F-B15B-D9FB-461E4046CEA6}"/>
              </a:ext>
            </a:extLst>
          </p:cNvPr>
          <p:cNvSpPr>
            <a:spLocks noGrp="1"/>
          </p:cNvSpPr>
          <p:nvPr>
            <p:ph idx="1"/>
          </p:nvPr>
        </p:nvSpPr>
        <p:spPr>
          <a:xfrm>
            <a:off x="1798320" y="6018245"/>
            <a:ext cx="8595360" cy="4351337"/>
          </a:xfrm>
        </p:spPr>
        <p:txBody>
          <a:bodyPr/>
          <a:lstStyle/>
          <a:p>
            <a:pPr marL="0" indent="0">
              <a:buNone/>
            </a:pPr>
            <a:r>
              <a:rPr lang="en-IN" dirty="0"/>
              <a:t>Here random </a:t>
            </a:r>
            <a:r>
              <a:rPr lang="en-IN" b="1" dirty="0"/>
              <a:t>forest regression performs(0.64) </a:t>
            </a:r>
            <a:r>
              <a:rPr lang="en-IN" dirty="0"/>
              <a:t>better that </a:t>
            </a:r>
            <a:r>
              <a:rPr lang="en-IN" b="1" dirty="0"/>
              <a:t>decision tree regression(0.73) </a:t>
            </a:r>
            <a:r>
              <a:rPr lang="en-IN" dirty="0"/>
              <a:t>and </a:t>
            </a:r>
            <a:r>
              <a:rPr lang="en-IN" b="1" dirty="0"/>
              <a:t>linear regression(1.25)</a:t>
            </a:r>
            <a:r>
              <a:rPr lang="en-IN" dirty="0"/>
              <a:t>.</a:t>
            </a:r>
          </a:p>
        </p:txBody>
      </p:sp>
      <p:pic>
        <p:nvPicPr>
          <p:cNvPr id="5" name="Picture 4">
            <a:extLst>
              <a:ext uri="{FF2B5EF4-FFF2-40B4-BE49-F238E27FC236}">
                <a16:creationId xmlns:a16="http://schemas.microsoft.com/office/drawing/2014/main" id="{F7FBE06C-BAEE-4D97-73B0-13DBEE808123}"/>
              </a:ext>
            </a:extLst>
          </p:cNvPr>
          <p:cNvPicPr>
            <a:picLocks noChangeAspect="1"/>
          </p:cNvPicPr>
          <p:nvPr/>
        </p:nvPicPr>
        <p:blipFill>
          <a:blip r:embed="rId2"/>
          <a:stretch>
            <a:fillRect/>
          </a:stretch>
        </p:blipFill>
        <p:spPr>
          <a:xfrm>
            <a:off x="1697166" y="324045"/>
            <a:ext cx="6952312" cy="5460694"/>
          </a:xfrm>
          <a:prstGeom prst="rect">
            <a:avLst/>
          </a:prstGeom>
        </p:spPr>
      </p:pic>
    </p:spTree>
    <p:extLst>
      <p:ext uri="{BB962C8B-B14F-4D97-AF65-F5344CB8AC3E}">
        <p14:creationId xmlns:p14="http://schemas.microsoft.com/office/powerpoint/2010/main" val="3491519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1B48F-EA03-5DEF-5541-37519601F3E2}"/>
              </a:ext>
            </a:extLst>
          </p:cNvPr>
          <p:cNvSpPr>
            <a:spLocks noGrp="1"/>
          </p:cNvSpPr>
          <p:nvPr>
            <p:ph idx="1"/>
          </p:nvPr>
        </p:nvSpPr>
        <p:spPr>
          <a:xfrm>
            <a:off x="1629165" y="5924938"/>
            <a:ext cx="8595360" cy="4351337"/>
          </a:xfrm>
        </p:spPr>
        <p:txBody>
          <a:bodyPr/>
          <a:lstStyle/>
          <a:p>
            <a:pPr marL="0" indent="0">
              <a:buNone/>
            </a:pPr>
            <a:r>
              <a:rPr lang="en-IN" dirty="0"/>
              <a:t>Here also, </a:t>
            </a:r>
            <a:r>
              <a:rPr lang="en-IN" b="1" dirty="0"/>
              <a:t>random forest regression(1.13)</a:t>
            </a:r>
            <a:r>
              <a:rPr lang="en-IN" dirty="0"/>
              <a:t>, performs better than</a:t>
            </a:r>
            <a:r>
              <a:rPr lang="en-IN" b="1" dirty="0"/>
              <a:t> decision tree regression(1.50) </a:t>
            </a:r>
            <a:r>
              <a:rPr lang="en-IN" dirty="0"/>
              <a:t>and </a:t>
            </a:r>
            <a:r>
              <a:rPr lang="en-IN" b="1" dirty="0"/>
              <a:t>linear regression(3.49)</a:t>
            </a:r>
            <a:r>
              <a:rPr lang="en-IN" dirty="0"/>
              <a:t>.</a:t>
            </a:r>
          </a:p>
        </p:txBody>
      </p:sp>
      <p:pic>
        <p:nvPicPr>
          <p:cNvPr id="5" name="Picture 4">
            <a:extLst>
              <a:ext uri="{FF2B5EF4-FFF2-40B4-BE49-F238E27FC236}">
                <a16:creationId xmlns:a16="http://schemas.microsoft.com/office/drawing/2014/main" id="{EF9E134E-59BC-5650-B1A5-CFA2FC1E52EF}"/>
              </a:ext>
            </a:extLst>
          </p:cNvPr>
          <p:cNvPicPr>
            <a:picLocks noChangeAspect="1"/>
          </p:cNvPicPr>
          <p:nvPr/>
        </p:nvPicPr>
        <p:blipFill>
          <a:blip r:embed="rId2"/>
          <a:stretch>
            <a:fillRect/>
          </a:stretch>
        </p:blipFill>
        <p:spPr>
          <a:xfrm>
            <a:off x="1629165" y="301593"/>
            <a:ext cx="7244248" cy="5541245"/>
          </a:xfrm>
          <a:prstGeom prst="rect">
            <a:avLst/>
          </a:prstGeom>
        </p:spPr>
      </p:pic>
    </p:spTree>
    <p:extLst>
      <p:ext uri="{BB962C8B-B14F-4D97-AF65-F5344CB8AC3E}">
        <p14:creationId xmlns:p14="http://schemas.microsoft.com/office/powerpoint/2010/main" val="1964098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91C8-FF60-F3B5-CC03-7A98BEA0BF90}"/>
              </a:ext>
            </a:extLst>
          </p:cNvPr>
          <p:cNvSpPr>
            <a:spLocks noGrp="1"/>
          </p:cNvSpPr>
          <p:nvPr>
            <p:ph type="title"/>
          </p:nvPr>
        </p:nvSpPr>
        <p:spPr/>
        <p:txBody>
          <a:bodyPr/>
          <a:lstStyle/>
          <a:p>
            <a:r>
              <a:rPr lang="en-IN" dirty="0"/>
              <a:t>Displaying Result</a:t>
            </a:r>
          </a:p>
        </p:txBody>
      </p:sp>
      <p:pic>
        <p:nvPicPr>
          <p:cNvPr id="5" name="Picture 4">
            <a:extLst>
              <a:ext uri="{FF2B5EF4-FFF2-40B4-BE49-F238E27FC236}">
                <a16:creationId xmlns:a16="http://schemas.microsoft.com/office/drawing/2014/main" id="{1043AF36-308A-19DD-7163-4479E6554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4" y="2679149"/>
            <a:ext cx="10851557" cy="2331389"/>
          </a:xfrm>
          <a:prstGeom prst="rect">
            <a:avLst/>
          </a:prstGeom>
        </p:spPr>
      </p:pic>
    </p:spTree>
    <p:extLst>
      <p:ext uri="{BB962C8B-B14F-4D97-AF65-F5344CB8AC3E}">
        <p14:creationId xmlns:p14="http://schemas.microsoft.com/office/powerpoint/2010/main" val="2994060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C7C5-EE33-C54E-1C33-DA53A1235DAA}"/>
              </a:ext>
            </a:extLst>
          </p:cNvPr>
          <p:cNvSpPr>
            <a:spLocks noGrp="1"/>
          </p:cNvSpPr>
          <p:nvPr>
            <p:ph type="title"/>
          </p:nvPr>
        </p:nvSpPr>
        <p:spPr/>
        <p:txBody>
          <a:bodyPr/>
          <a:lstStyle/>
          <a:p>
            <a:r>
              <a:rPr lang="en-IN" dirty="0"/>
              <a:t>Conclusion and Future Scope</a:t>
            </a:r>
          </a:p>
        </p:txBody>
      </p:sp>
      <p:sp>
        <p:nvSpPr>
          <p:cNvPr id="3" name="Content Placeholder 2">
            <a:extLst>
              <a:ext uri="{FF2B5EF4-FFF2-40B4-BE49-F238E27FC236}">
                <a16:creationId xmlns:a16="http://schemas.microsoft.com/office/drawing/2014/main" id="{0C1F8726-8B11-E4BB-7460-28268C4D0249}"/>
              </a:ext>
            </a:extLst>
          </p:cNvPr>
          <p:cNvSpPr>
            <a:spLocks noGrp="1"/>
          </p:cNvSpPr>
          <p:nvPr>
            <p:ph idx="1"/>
          </p:nvPr>
        </p:nvSpPr>
        <p:spPr>
          <a:xfrm>
            <a:off x="1261872" y="1828800"/>
            <a:ext cx="8488618" cy="4320073"/>
          </a:xfrm>
        </p:spPr>
        <p:txBody>
          <a:bodyPr/>
          <a:lstStyle/>
          <a:p>
            <a:r>
              <a:rPr lang="en-IN" sz="2000" dirty="0"/>
              <a:t>We conclude that random forest regression is the best technique for determining used car prices.</a:t>
            </a:r>
          </a:p>
          <a:p>
            <a:r>
              <a:rPr lang="en-IN" sz="2000" dirty="0"/>
              <a:t>In future, datasets with more features which take into account the repair history, condition of  the car, etc, will provide better accuracy.</a:t>
            </a:r>
          </a:p>
          <a:p>
            <a:r>
              <a:rPr lang="en-IN" sz="2000" dirty="0"/>
              <a:t>These algorithms will standardize the values of used vehicles, which will be very beneficial for the customers and buyers. </a:t>
            </a:r>
          </a:p>
          <a:p>
            <a:r>
              <a:rPr lang="en-IN" sz="2000" dirty="0"/>
              <a:t>These algorithms can be used in online platforms(such as OLX, Car Dekho etc,) dedicated to reselling of used vehicles.</a:t>
            </a:r>
          </a:p>
          <a:p>
            <a:endParaRPr lang="en-IN" dirty="0"/>
          </a:p>
        </p:txBody>
      </p:sp>
    </p:spTree>
    <p:extLst>
      <p:ext uri="{BB962C8B-B14F-4D97-AF65-F5344CB8AC3E}">
        <p14:creationId xmlns:p14="http://schemas.microsoft.com/office/powerpoint/2010/main" val="1408579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05B8-11E6-7222-ED1E-760C8C77F6D2}"/>
              </a:ext>
            </a:extLst>
          </p:cNvPr>
          <p:cNvSpPr>
            <a:spLocks noGrp="1"/>
          </p:cNvSpPr>
          <p:nvPr>
            <p:ph type="title"/>
          </p:nvPr>
        </p:nvSpPr>
        <p:spPr>
          <a:xfrm>
            <a:off x="3641178" y="2371842"/>
            <a:ext cx="9692640" cy="1325562"/>
          </a:xfrm>
        </p:spPr>
        <p:txBody>
          <a:bodyPr/>
          <a:lstStyle/>
          <a:p>
            <a:r>
              <a:rPr lang="en-IN" dirty="0"/>
              <a:t>Thank You</a:t>
            </a:r>
          </a:p>
        </p:txBody>
      </p:sp>
    </p:spTree>
    <p:extLst>
      <p:ext uri="{BB962C8B-B14F-4D97-AF65-F5344CB8AC3E}">
        <p14:creationId xmlns:p14="http://schemas.microsoft.com/office/powerpoint/2010/main" val="420859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4865-EC1F-9D53-A2FE-D63B0894FD99}"/>
              </a:ext>
            </a:extLst>
          </p:cNvPr>
          <p:cNvSpPr>
            <a:spLocks noGrp="1"/>
          </p:cNvSpPr>
          <p:nvPr>
            <p:ph type="title"/>
          </p:nvPr>
        </p:nvSpPr>
        <p:spPr>
          <a:xfrm>
            <a:off x="1261871" y="347099"/>
            <a:ext cx="9692640" cy="1325562"/>
          </a:xfrm>
        </p:spPr>
        <p:txBody>
          <a:bodyPr/>
          <a:lstStyle/>
          <a:p>
            <a:r>
              <a:rPr lang="en-IN" dirty="0"/>
              <a:t>Objective</a:t>
            </a:r>
          </a:p>
        </p:txBody>
      </p:sp>
      <p:sp>
        <p:nvSpPr>
          <p:cNvPr id="3" name="Content Placeholder 2">
            <a:extLst>
              <a:ext uri="{FF2B5EF4-FFF2-40B4-BE49-F238E27FC236}">
                <a16:creationId xmlns:a16="http://schemas.microsoft.com/office/drawing/2014/main" id="{04DB7883-6CF7-4B9C-A28B-BB284E00B0C7}"/>
              </a:ext>
            </a:extLst>
          </p:cNvPr>
          <p:cNvSpPr>
            <a:spLocks noGrp="1"/>
          </p:cNvSpPr>
          <p:nvPr>
            <p:ph idx="1"/>
          </p:nvPr>
        </p:nvSpPr>
        <p:spPr>
          <a:xfrm>
            <a:off x="1261871" y="1828800"/>
            <a:ext cx="9263059" cy="4756746"/>
          </a:xfrm>
        </p:spPr>
        <p:txBody>
          <a:bodyPr/>
          <a:lstStyle/>
          <a:p>
            <a:r>
              <a:rPr lang="en-IN" sz="2000" dirty="0"/>
              <a:t>The objective of project is to predict price of used cars using machine</a:t>
            </a:r>
          </a:p>
          <a:p>
            <a:pPr marL="0" indent="0">
              <a:buNone/>
            </a:pPr>
            <a:r>
              <a:rPr lang="en-IN" sz="2000" dirty="0"/>
              <a:t>   learning.</a:t>
            </a:r>
          </a:p>
          <a:p>
            <a:pPr marL="0" indent="0">
              <a:buNone/>
            </a:pPr>
            <a:endParaRPr lang="en-IN" sz="2000" dirty="0"/>
          </a:p>
          <a:p>
            <a:r>
              <a:rPr lang="en-IN" sz="2000" dirty="0"/>
              <a:t> We use various machine learning algorithms such as </a:t>
            </a:r>
            <a:r>
              <a:rPr lang="en-IN" sz="2000" b="1" dirty="0"/>
              <a:t>linear regression</a:t>
            </a:r>
            <a:r>
              <a:rPr lang="en-IN" sz="2000" dirty="0"/>
              <a:t>, </a:t>
            </a:r>
          </a:p>
          <a:p>
            <a:pPr marL="0" indent="0">
              <a:buNone/>
            </a:pPr>
            <a:r>
              <a:rPr lang="en-IN" sz="2000" dirty="0"/>
              <a:t>    </a:t>
            </a:r>
            <a:r>
              <a:rPr lang="en-IN" sz="2000" b="1" dirty="0"/>
              <a:t>decision tree regression</a:t>
            </a:r>
            <a:r>
              <a:rPr lang="en-IN" sz="2000" dirty="0"/>
              <a:t>, </a:t>
            </a:r>
            <a:r>
              <a:rPr lang="en-IN" sz="2000" b="1" dirty="0"/>
              <a:t>random forest regression.</a:t>
            </a:r>
            <a:endParaRPr lang="en-IN" sz="2000" dirty="0"/>
          </a:p>
          <a:p>
            <a:pPr marL="0" indent="0">
              <a:buNone/>
            </a:pPr>
            <a:endParaRPr lang="en-IN" sz="2000" dirty="0"/>
          </a:p>
          <a:p>
            <a:r>
              <a:rPr lang="en-IN" sz="2000" dirty="0"/>
              <a:t> At the end we compare all three algorithms to conclude the best algorithm </a:t>
            </a:r>
          </a:p>
          <a:p>
            <a:pPr marL="0" indent="0">
              <a:buNone/>
            </a:pPr>
            <a:r>
              <a:rPr lang="en-IN" sz="2000" dirty="0"/>
              <a:t>    for the same.</a:t>
            </a:r>
          </a:p>
          <a:p>
            <a:pPr marL="0" indent="0">
              <a:buNone/>
            </a:pPr>
            <a:endParaRPr lang="en-IN" dirty="0"/>
          </a:p>
        </p:txBody>
      </p:sp>
    </p:spTree>
    <p:extLst>
      <p:ext uri="{BB962C8B-B14F-4D97-AF65-F5344CB8AC3E}">
        <p14:creationId xmlns:p14="http://schemas.microsoft.com/office/powerpoint/2010/main" val="2254829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C590-3D8E-9C0B-FA2F-D88BB7CF0BE2}"/>
              </a:ext>
            </a:extLst>
          </p:cNvPr>
          <p:cNvSpPr>
            <a:spLocks noGrp="1"/>
          </p:cNvSpPr>
          <p:nvPr>
            <p:ph type="title"/>
          </p:nvPr>
        </p:nvSpPr>
        <p:spPr/>
        <p:txBody>
          <a:bodyPr/>
          <a:lstStyle/>
          <a:p>
            <a:r>
              <a:rPr lang="en-IN" dirty="0"/>
              <a:t>Software Used And Required to Run</a:t>
            </a:r>
          </a:p>
        </p:txBody>
      </p:sp>
      <p:sp>
        <p:nvSpPr>
          <p:cNvPr id="3" name="Content Placeholder 2">
            <a:extLst>
              <a:ext uri="{FF2B5EF4-FFF2-40B4-BE49-F238E27FC236}">
                <a16:creationId xmlns:a16="http://schemas.microsoft.com/office/drawing/2014/main" id="{2D4FC9F2-482B-15EA-6622-8F894861278D}"/>
              </a:ext>
            </a:extLst>
          </p:cNvPr>
          <p:cNvSpPr>
            <a:spLocks noGrp="1"/>
          </p:cNvSpPr>
          <p:nvPr>
            <p:ph idx="1"/>
          </p:nvPr>
        </p:nvSpPr>
        <p:spPr/>
        <p:txBody>
          <a:bodyPr>
            <a:normAutofit/>
          </a:bodyPr>
          <a:lstStyle/>
          <a:p>
            <a:pPr marL="342900" lvl="0" indent="-342900">
              <a:lnSpc>
                <a:spcPct val="107000"/>
              </a:lnSpc>
              <a:spcAft>
                <a:spcPts val="800"/>
              </a:spcAft>
              <a:buFont typeface="Arial" panose="020B0604020202020204" pitchFamily="34" charset="0"/>
              <a:buChar char="•"/>
              <a:tabLst>
                <a:tab pos="457200" algn="l"/>
              </a:tabLst>
            </a:pPr>
            <a:r>
              <a:rPr lang="en-IN" sz="2000" dirty="0">
                <a:effectLst/>
                <a:latin typeface="Calibri" panose="020F0502020204030204" pitchFamily="34" charset="0"/>
                <a:ea typeface="Calibri" panose="020F0502020204030204" pitchFamily="34" charset="0"/>
                <a:cs typeface="Times New Roman" panose="02020603050405020304" pitchFamily="18" charset="0"/>
              </a:rPr>
              <a:t>Python 3.10.0</a:t>
            </a:r>
          </a:p>
          <a:p>
            <a:pPr marL="342900" lvl="0" indent="-342900">
              <a:lnSpc>
                <a:spcPct val="107000"/>
              </a:lnSpc>
              <a:spcAft>
                <a:spcPts val="800"/>
              </a:spcAft>
              <a:buFont typeface="Arial" panose="020B0604020202020204" pitchFamily="34" charset="0"/>
              <a:buChar char="•"/>
              <a:tabLst>
                <a:tab pos="457200" algn="l"/>
              </a:tabLst>
            </a:pPr>
            <a:r>
              <a:rPr lang="en-IN" sz="2000" dirty="0">
                <a:latin typeface="Calibri" panose="020F0502020204030204" pitchFamily="34" charset="0"/>
                <a:ea typeface="Calibri" panose="020F0502020204030204" pitchFamily="34" charset="0"/>
                <a:cs typeface="Times New Roman" panose="02020603050405020304" pitchFamily="18" charset="0"/>
              </a:rPr>
              <a:t>The following libraries should be installed within python.</a:t>
            </a:r>
          </a:p>
          <a:p>
            <a:pPr marL="617220" lvl="1" indent="-342900">
              <a:lnSpc>
                <a:spcPct val="107000"/>
              </a:lnSpc>
              <a:spcAft>
                <a:spcPts val="800"/>
              </a:spcAft>
              <a:buFont typeface="Arial" panose="020B0604020202020204" pitchFamily="34" charset="0"/>
              <a:buChar char="•"/>
              <a:tabLst>
                <a:tab pos="457200" algn="l"/>
              </a:tabLst>
            </a:pPr>
            <a:r>
              <a:rPr lang="en-IN" sz="1800" dirty="0">
                <a:latin typeface="Calibri" panose="020F0502020204030204" pitchFamily="34" charset="0"/>
                <a:ea typeface="Calibri" panose="020F0502020204030204" pitchFamily="34" charset="0"/>
                <a:cs typeface="Times New Roman" panose="02020603050405020304" pitchFamily="18" charset="0"/>
              </a:rPr>
              <a:t>pandas</a:t>
            </a:r>
          </a:p>
          <a:p>
            <a:pPr marL="617220" lvl="1" indent="-342900">
              <a:lnSpc>
                <a:spcPct val="107000"/>
              </a:lnSpc>
              <a:spcAft>
                <a:spcPts val="800"/>
              </a:spcAft>
              <a:buFont typeface="Arial" panose="020B0604020202020204" pitchFamily="34" charset="0"/>
              <a:buChar char="•"/>
              <a:tabLst>
                <a:tab pos="457200" algn="l"/>
              </a:tabLst>
            </a:pPr>
            <a:r>
              <a:rPr lang="en-IN" sz="1800" dirty="0">
                <a:latin typeface="Calibri" panose="020F0502020204030204" pitchFamily="34" charset="0"/>
                <a:ea typeface="Calibri" panose="020F0502020204030204" pitchFamily="34" charset="0"/>
                <a:cs typeface="Times New Roman" panose="02020603050405020304" pitchFamily="18" charset="0"/>
              </a:rPr>
              <a:t>matplotlib</a:t>
            </a:r>
          </a:p>
          <a:p>
            <a:pPr marL="617220" lvl="1" indent="-342900">
              <a:lnSpc>
                <a:spcPct val="107000"/>
              </a:lnSpc>
              <a:spcAft>
                <a:spcPts val="800"/>
              </a:spcAft>
              <a:buFont typeface="Arial" panose="020B0604020202020204" pitchFamily="34" charset="0"/>
              <a:buChar char="•"/>
              <a:tabLst>
                <a:tab pos="457200" algn="l"/>
              </a:tabLst>
            </a:pPr>
            <a:r>
              <a:rPr lang="en-IN" sz="1800" dirty="0">
                <a:latin typeface="Calibri" panose="020F0502020204030204" pitchFamily="34" charset="0"/>
                <a:ea typeface="Calibri" panose="020F0502020204030204" pitchFamily="34" charset="0"/>
                <a:cs typeface="Times New Roman" panose="02020603050405020304" pitchFamily="18" charset="0"/>
              </a:rPr>
              <a:t>seaborn</a:t>
            </a:r>
          </a:p>
          <a:p>
            <a:pPr marL="617220" lvl="1" indent="-342900">
              <a:lnSpc>
                <a:spcPct val="107000"/>
              </a:lnSpc>
              <a:spcAft>
                <a:spcPts val="800"/>
              </a:spcAft>
              <a:buFont typeface="Arial" panose="020B0604020202020204" pitchFamily="34" charset="0"/>
              <a:buChar char="•"/>
              <a:tabLst>
                <a:tab pos="457200" algn="l"/>
              </a:tabLs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A1E4649C-A3DC-ED8E-4AF3-F694B65C8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5292" y="2274743"/>
            <a:ext cx="2040978" cy="2040978"/>
          </a:xfrm>
          <a:prstGeom prst="rect">
            <a:avLst/>
          </a:prstGeom>
        </p:spPr>
      </p:pic>
      <p:pic>
        <p:nvPicPr>
          <p:cNvPr id="7" name="Picture 6">
            <a:extLst>
              <a:ext uri="{FF2B5EF4-FFF2-40B4-BE49-F238E27FC236}">
                <a16:creationId xmlns:a16="http://schemas.microsoft.com/office/drawing/2014/main" id="{266B9275-0B1F-5622-C67C-1E8238174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24" y="5030274"/>
            <a:ext cx="2298317" cy="1436449"/>
          </a:xfrm>
          <a:prstGeom prst="rect">
            <a:avLst/>
          </a:prstGeom>
        </p:spPr>
      </p:pic>
      <p:pic>
        <p:nvPicPr>
          <p:cNvPr id="9" name="Picture 8">
            <a:extLst>
              <a:ext uri="{FF2B5EF4-FFF2-40B4-BE49-F238E27FC236}">
                <a16:creationId xmlns:a16="http://schemas.microsoft.com/office/drawing/2014/main" id="{0CD5742B-6128-ECFD-E685-951C7EC62D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712" y="5774120"/>
            <a:ext cx="2845576" cy="569116"/>
          </a:xfrm>
          <a:prstGeom prst="rect">
            <a:avLst/>
          </a:prstGeom>
        </p:spPr>
      </p:pic>
      <p:pic>
        <p:nvPicPr>
          <p:cNvPr id="11" name="Graphic 10">
            <a:extLst>
              <a:ext uri="{FF2B5EF4-FFF2-40B4-BE49-F238E27FC236}">
                <a16:creationId xmlns:a16="http://schemas.microsoft.com/office/drawing/2014/main" id="{FFEFE19E-871E-370A-A136-0356A96D70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70860" y="5650633"/>
            <a:ext cx="2845576" cy="816090"/>
          </a:xfrm>
          <a:prstGeom prst="rect">
            <a:avLst/>
          </a:prstGeom>
        </p:spPr>
      </p:pic>
      <p:pic>
        <p:nvPicPr>
          <p:cNvPr id="13" name="Picture 12">
            <a:extLst>
              <a:ext uri="{FF2B5EF4-FFF2-40B4-BE49-F238E27FC236}">
                <a16:creationId xmlns:a16="http://schemas.microsoft.com/office/drawing/2014/main" id="{5EF0C5B5-2BC0-4BB0-A0AF-9E2BD94452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42008" y="5404949"/>
            <a:ext cx="1972336" cy="1061774"/>
          </a:xfrm>
          <a:prstGeom prst="rect">
            <a:avLst/>
          </a:prstGeom>
        </p:spPr>
      </p:pic>
    </p:spTree>
    <p:extLst>
      <p:ext uri="{BB962C8B-B14F-4D97-AF65-F5344CB8AC3E}">
        <p14:creationId xmlns:p14="http://schemas.microsoft.com/office/powerpoint/2010/main" val="37327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2BB05D-E9A7-F7C7-8B25-EE9D2828FE70}"/>
              </a:ext>
            </a:extLst>
          </p:cNvPr>
          <p:cNvSpPr>
            <a:spLocks noGrp="1"/>
          </p:cNvSpPr>
          <p:nvPr>
            <p:ph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IN" sz="2000" dirty="0">
                <a:effectLst/>
                <a:latin typeface="Calibri" panose="020F0502020204030204" pitchFamily="34" charset="0"/>
                <a:ea typeface="Calibri" panose="020F0502020204030204" pitchFamily="34" charset="0"/>
                <a:cs typeface="Times New Roman" panose="02020603050405020304" pitchFamily="18" charset="0"/>
              </a:rPr>
              <a:t>Any IDE for running and executing code.</a:t>
            </a:r>
          </a:p>
          <a:p>
            <a:pPr marL="0" indent="0">
              <a:lnSpc>
                <a:spcPct val="107000"/>
              </a:lnSpc>
              <a:spcAft>
                <a:spcPts val="800"/>
              </a:spcAft>
              <a:buNone/>
            </a:pP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Recommended IDE’s:</a:t>
            </a:r>
          </a:p>
          <a:p>
            <a:pPr marL="1017270" lvl="2" indent="-285750">
              <a:lnSpc>
                <a:spcPct val="107000"/>
              </a:lnSpc>
              <a:spcAft>
                <a:spcPts val="800"/>
              </a:spcAft>
              <a:tabLst>
                <a:tab pos="9144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Visual Studio Code</a:t>
            </a:r>
          </a:p>
          <a:p>
            <a:pPr marL="1017270" lvl="2" indent="-285750">
              <a:lnSpc>
                <a:spcPct val="107000"/>
              </a:lnSpc>
              <a:spcAft>
                <a:spcPts val="800"/>
              </a:spcAft>
              <a:tabLst>
                <a:tab pos="9144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Spyder</a:t>
            </a:r>
          </a:p>
          <a:p>
            <a:pPr marL="1017270" lvl="2" indent="-285750">
              <a:lnSpc>
                <a:spcPct val="107000"/>
              </a:lnSpc>
              <a:spcAft>
                <a:spcPts val="800"/>
              </a:spcAft>
              <a:tabLst>
                <a:tab pos="914400" algn="l"/>
              </a:tabLs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Notebook</a:t>
            </a:r>
          </a:p>
          <a:p>
            <a:pPr marL="1017270" lvl="2" indent="-285750">
              <a:lnSpc>
                <a:spcPct val="107000"/>
              </a:lnSpc>
              <a:spcAft>
                <a:spcPts val="800"/>
              </a:spcAft>
              <a:tabLst>
                <a:tab pos="9144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PyCharm</a:t>
            </a:r>
          </a:p>
          <a:p>
            <a:pPr marL="1017270" lvl="2" indent="-285750">
              <a:lnSpc>
                <a:spcPct val="107000"/>
              </a:lnSpc>
              <a:spcAft>
                <a:spcPts val="800"/>
              </a:spcAft>
              <a:tabLst>
                <a:tab pos="9144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Atom</a:t>
            </a:r>
          </a:p>
          <a:p>
            <a:r>
              <a:rPr lang="en-IN" dirty="0"/>
              <a:t>For our project we will use </a:t>
            </a:r>
            <a:r>
              <a:rPr lang="en-IN" dirty="0" err="1"/>
              <a:t>jupyter</a:t>
            </a:r>
            <a:r>
              <a:rPr lang="en-IN" dirty="0"/>
              <a:t> notebook.</a:t>
            </a:r>
          </a:p>
        </p:txBody>
      </p:sp>
      <p:pic>
        <p:nvPicPr>
          <p:cNvPr id="4" name="Picture 3">
            <a:extLst>
              <a:ext uri="{FF2B5EF4-FFF2-40B4-BE49-F238E27FC236}">
                <a16:creationId xmlns:a16="http://schemas.microsoft.com/office/drawing/2014/main" id="{C626FF3D-1A73-D8D5-522A-906CE1853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3360" y="1828801"/>
            <a:ext cx="1074576" cy="1074576"/>
          </a:xfrm>
          <a:prstGeom prst="rect">
            <a:avLst/>
          </a:prstGeom>
        </p:spPr>
      </p:pic>
      <p:pic>
        <p:nvPicPr>
          <p:cNvPr id="8" name="Picture 7">
            <a:extLst>
              <a:ext uri="{FF2B5EF4-FFF2-40B4-BE49-F238E27FC236}">
                <a16:creationId xmlns:a16="http://schemas.microsoft.com/office/drawing/2014/main" id="{2DD50D4F-16C8-0485-5DD2-1E3B44A737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7954" y="4964773"/>
            <a:ext cx="2314978" cy="1215364"/>
          </a:xfrm>
          <a:prstGeom prst="rect">
            <a:avLst/>
          </a:prstGeom>
        </p:spPr>
      </p:pic>
      <p:pic>
        <p:nvPicPr>
          <p:cNvPr id="10" name="Picture 9">
            <a:extLst>
              <a:ext uri="{FF2B5EF4-FFF2-40B4-BE49-F238E27FC236}">
                <a16:creationId xmlns:a16="http://schemas.microsoft.com/office/drawing/2014/main" id="{C7656A70-B6DB-E42F-4DD5-F8F9B46BAC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1699" y="3194341"/>
            <a:ext cx="1627488" cy="1620255"/>
          </a:xfrm>
          <a:prstGeom prst="rect">
            <a:avLst/>
          </a:prstGeom>
        </p:spPr>
      </p:pic>
    </p:spTree>
    <p:extLst>
      <p:ext uri="{BB962C8B-B14F-4D97-AF65-F5344CB8AC3E}">
        <p14:creationId xmlns:p14="http://schemas.microsoft.com/office/powerpoint/2010/main" val="179294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A081-60E0-3E92-F644-0578D85C5932}"/>
              </a:ext>
            </a:extLst>
          </p:cNvPr>
          <p:cNvSpPr>
            <a:spLocks noGrp="1"/>
          </p:cNvSpPr>
          <p:nvPr>
            <p:ph type="title"/>
          </p:nvPr>
        </p:nvSpPr>
        <p:spPr/>
        <p:txBody>
          <a:bodyPr/>
          <a:lstStyle/>
          <a:p>
            <a:r>
              <a:rPr lang="en-IN" dirty="0"/>
              <a:t>Hardware used and required to run</a:t>
            </a:r>
          </a:p>
        </p:txBody>
      </p:sp>
      <p:sp>
        <p:nvSpPr>
          <p:cNvPr id="3" name="Content Placeholder 2">
            <a:extLst>
              <a:ext uri="{FF2B5EF4-FFF2-40B4-BE49-F238E27FC236}">
                <a16:creationId xmlns:a16="http://schemas.microsoft.com/office/drawing/2014/main" id="{6E8F3375-063C-6843-3B62-DA6C71DC3618}"/>
              </a:ext>
            </a:extLst>
          </p:cNvPr>
          <p:cNvSpPr>
            <a:spLocks noGrp="1"/>
          </p:cNvSpPr>
          <p:nvPr>
            <p:ph idx="1"/>
          </p:nvPr>
        </p:nvSpPr>
        <p:spPr/>
        <p:txBody>
          <a:bodyPr/>
          <a:lstStyle/>
          <a:p>
            <a:pPr marL="0" indent="0">
              <a:buNone/>
            </a:pPr>
            <a:r>
              <a:rPr lang="en-IN" sz="2000" dirty="0"/>
              <a:t>We use </a:t>
            </a:r>
            <a:r>
              <a:rPr lang="en-IN" sz="2000" b="0" i="0" dirty="0">
                <a:solidFill>
                  <a:srgbClr val="0F1111"/>
                </a:solidFill>
                <a:effectLst/>
                <a:latin typeface="Amazon Ember"/>
              </a:rPr>
              <a:t>HP </a:t>
            </a:r>
            <a:r>
              <a:rPr lang="en-IN" sz="2000" b="0" i="0" dirty="0" err="1">
                <a:solidFill>
                  <a:srgbClr val="0F1111"/>
                </a:solidFill>
                <a:effectLst/>
                <a:latin typeface="Amazon Ember"/>
              </a:rPr>
              <a:t>Victus</a:t>
            </a:r>
            <a:r>
              <a:rPr lang="en-IN" sz="2000" b="0" i="0" dirty="0">
                <a:solidFill>
                  <a:srgbClr val="0F1111"/>
                </a:solidFill>
                <a:effectLst/>
                <a:latin typeface="Amazon Ember"/>
              </a:rPr>
              <a:t> with the following specs:</a:t>
            </a:r>
          </a:p>
          <a:p>
            <a:r>
              <a:rPr lang="en-IN" b="0" i="0" dirty="0">
                <a:solidFill>
                  <a:srgbClr val="0F1111"/>
                </a:solidFill>
                <a:effectLst/>
                <a:latin typeface="Amazon Ember"/>
              </a:rPr>
              <a:t>Processor: AMD </a:t>
            </a:r>
            <a:r>
              <a:rPr lang="en-IN" b="0" i="0" dirty="0" err="1">
                <a:solidFill>
                  <a:srgbClr val="0F1111"/>
                </a:solidFill>
                <a:effectLst/>
                <a:latin typeface="Amazon Ember"/>
              </a:rPr>
              <a:t>Ryzen</a:t>
            </a:r>
            <a:r>
              <a:rPr lang="en-IN" b="0" i="0" dirty="0">
                <a:solidFill>
                  <a:srgbClr val="0F1111"/>
                </a:solidFill>
                <a:effectLst/>
                <a:latin typeface="Amazon Ember"/>
              </a:rPr>
              <a:t> 5 5600H</a:t>
            </a:r>
          </a:p>
          <a:p>
            <a:r>
              <a:rPr lang="en-IN" dirty="0">
                <a:solidFill>
                  <a:srgbClr val="0F1111"/>
                </a:solidFill>
                <a:latin typeface="Amazon Ember"/>
              </a:rPr>
              <a:t>Graphic card: AMD </a:t>
            </a:r>
            <a:r>
              <a:rPr lang="en-IN" b="0" i="0" dirty="0">
                <a:solidFill>
                  <a:srgbClr val="0F1111"/>
                </a:solidFill>
                <a:effectLst/>
                <a:latin typeface="Amazon Ember"/>
              </a:rPr>
              <a:t>Radeon RX5500M</a:t>
            </a:r>
          </a:p>
          <a:p>
            <a:r>
              <a:rPr lang="en-IN" b="0" i="0" dirty="0">
                <a:solidFill>
                  <a:srgbClr val="0F1111"/>
                </a:solidFill>
                <a:effectLst/>
                <a:latin typeface="Amazon Ember"/>
              </a:rPr>
              <a:t>Ram: 8 GB</a:t>
            </a:r>
          </a:p>
          <a:p>
            <a:pPr marL="0" indent="0">
              <a:buNone/>
            </a:pPr>
            <a:endParaRPr lang="en-IN" dirty="0">
              <a:solidFill>
                <a:srgbClr val="0F1111"/>
              </a:solidFill>
              <a:latin typeface="Amazon Ember"/>
            </a:endParaRPr>
          </a:p>
          <a:p>
            <a:pPr marL="0" indent="0">
              <a:buNone/>
            </a:pPr>
            <a:r>
              <a:rPr lang="en-IN" sz="2000" b="0" i="0" dirty="0">
                <a:solidFill>
                  <a:srgbClr val="0F1111"/>
                </a:solidFill>
                <a:effectLst/>
                <a:latin typeface="Amazon Ember"/>
              </a:rPr>
              <a:t>Any hardware would work which can run the previously listed applications.</a:t>
            </a:r>
          </a:p>
        </p:txBody>
      </p:sp>
      <p:pic>
        <p:nvPicPr>
          <p:cNvPr id="5" name="Picture 4">
            <a:extLst>
              <a:ext uri="{FF2B5EF4-FFF2-40B4-BE49-F238E27FC236}">
                <a16:creationId xmlns:a16="http://schemas.microsoft.com/office/drawing/2014/main" id="{F9EEAAAF-DEBA-F700-B45E-C2E18EBA1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947" y="4716624"/>
            <a:ext cx="4968197" cy="1887327"/>
          </a:xfrm>
          <a:prstGeom prst="rect">
            <a:avLst/>
          </a:prstGeom>
        </p:spPr>
      </p:pic>
    </p:spTree>
    <p:extLst>
      <p:ext uri="{BB962C8B-B14F-4D97-AF65-F5344CB8AC3E}">
        <p14:creationId xmlns:p14="http://schemas.microsoft.com/office/powerpoint/2010/main" val="143120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9419-74EB-0543-CEEC-39ACD9E3EECB}"/>
              </a:ext>
            </a:extLst>
          </p:cNvPr>
          <p:cNvSpPr>
            <a:spLocks noGrp="1"/>
          </p:cNvSpPr>
          <p:nvPr>
            <p:ph type="title"/>
          </p:nvPr>
        </p:nvSpPr>
        <p:spPr/>
        <p:txBody>
          <a:bodyPr/>
          <a:lstStyle/>
          <a:p>
            <a:r>
              <a:rPr lang="en-IN" dirty="0"/>
              <a:t>Data Set</a:t>
            </a:r>
          </a:p>
        </p:txBody>
      </p:sp>
      <p:sp>
        <p:nvSpPr>
          <p:cNvPr id="3" name="Content Placeholder 2">
            <a:extLst>
              <a:ext uri="{FF2B5EF4-FFF2-40B4-BE49-F238E27FC236}">
                <a16:creationId xmlns:a16="http://schemas.microsoft.com/office/drawing/2014/main" id="{A3F41E19-8F91-DE1E-A10B-B57BF16026F6}"/>
              </a:ext>
            </a:extLst>
          </p:cNvPr>
          <p:cNvSpPr>
            <a:spLocks noGrp="1"/>
          </p:cNvSpPr>
          <p:nvPr>
            <p:ph idx="1"/>
          </p:nvPr>
        </p:nvSpPr>
        <p:spPr>
          <a:xfrm>
            <a:off x="1261871" y="1838130"/>
            <a:ext cx="9328373" cy="4413380"/>
          </a:xfrm>
        </p:spPr>
        <p:txBody>
          <a:bodyPr/>
          <a:lstStyle/>
          <a:p>
            <a:pPr marL="0" indent="0">
              <a:buNone/>
            </a:pPr>
            <a:r>
              <a:rPr lang="en-IN" dirty="0"/>
              <a:t>We use our dataset from </a:t>
            </a:r>
            <a:r>
              <a:rPr lang="en-IN" b="1" dirty="0"/>
              <a:t>Kaggle</a:t>
            </a:r>
            <a:r>
              <a:rPr lang="en-IN" dirty="0"/>
              <a:t> called ‘</a:t>
            </a:r>
            <a:r>
              <a:rPr lang="en-IN" i="1" dirty="0"/>
              <a:t>car price.csv</a:t>
            </a:r>
            <a:r>
              <a:rPr lang="en-IN" dirty="0"/>
              <a:t>’, </a:t>
            </a:r>
            <a:r>
              <a:rPr lang="en-IN" i="1" dirty="0">
                <a:hlinkClick r:id="rId2"/>
              </a:rPr>
              <a:t>click here</a:t>
            </a:r>
            <a:r>
              <a:rPr lang="en-IN" i="1" dirty="0"/>
              <a:t> </a:t>
            </a:r>
            <a:r>
              <a:rPr lang="en-IN" dirty="0"/>
              <a:t>to get the data.</a:t>
            </a:r>
          </a:p>
          <a:p>
            <a:pPr marL="0" indent="0">
              <a:buNone/>
            </a:pPr>
            <a:endParaRPr lang="en-IN" dirty="0"/>
          </a:p>
        </p:txBody>
      </p:sp>
      <p:pic>
        <p:nvPicPr>
          <p:cNvPr id="5" name="Picture 4">
            <a:extLst>
              <a:ext uri="{FF2B5EF4-FFF2-40B4-BE49-F238E27FC236}">
                <a16:creationId xmlns:a16="http://schemas.microsoft.com/office/drawing/2014/main" id="{F8B5970D-748B-06E3-7243-E14570393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2" y="2423181"/>
            <a:ext cx="8763759" cy="3162574"/>
          </a:xfrm>
          <a:prstGeom prst="rect">
            <a:avLst/>
          </a:prstGeom>
        </p:spPr>
      </p:pic>
    </p:spTree>
    <p:extLst>
      <p:ext uri="{BB962C8B-B14F-4D97-AF65-F5344CB8AC3E}">
        <p14:creationId xmlns:p14="http://schemas.microsoft.com/office/powerpoint/2010/main" val="222746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54E5-A78F-22CA-2BB1-C3BC8D100466}"/>
              </a:ext>
            </a:extLst>
          </p:cNvPr>
          <p:cNvSpPr>
            <a:spLocks noGrp="1"/>
          </p:cNvSpPr>
          <p:nvPr>
            <p:ph type="title"/>
          </p:nvPr>
        </p:nvSpPr>
        <p:spPr>
          <a:xfrm>
            <a:off x="487431" y="2231882"/>
            <a:ext cx="9692640" cy="1325562"/>
          </a:xfrm>
        </p:spPr>
        <p:txBody>
          <a:bodyPr/>
          <a:lstStyle/>
          <a:p>
            <a:pPr algn="ctr"/>
            <a:r>
              <a:rPr lang="en-IN" dirty="0"/>
              <a:t>Screenshots</a:t>
            </a:r>
          </a:p>
        </p:txBody>
      </p:sp>
    </p:spTree>
    <p:extLst>
      <p:ext uri="{BB962C8B-B14F-4D97-AF65-F5344CB8AC3E}">
        <p14:creationId xmlns:p14="http://schemas.microsoft.com/office/powerpoint/2010/main" val="79143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9DB9-8C75-7F51-EEB9-825EA68F5C1E}"/>
              </a:ext>
            </a:extLst>
          </p:cNvPr>
          <p:cNvSpPr>
            <a:spLocks noGrp="1"/>
          </p:cNvSpPr>
          <p:nvPr>
            <p:ph type="title"/>
          </p:nvPr>
        </p:nvSpPr>
        <p:spPr/>
        <p:txBody>
          <a:bodyPr/>
          <a:lstStyle/>
          <a:p>
            <a:r>
              <a:rPr lang="en-IN" dirty="0"/>
              <a:t>Importing Required Libraries</a:t>
            </a:r>
          </a:p>
        </p:txBody>
      </p:sp>
      <p:pic>
        <p:nvPicPr>
          <p:cNvPr id="7" name="Picture 6">
            <a:extLst>
              <a:ext uri="{FF2B5EF4-FFF2-40B4-BE49-F238E27FC236}">
                <a16:creationId xmlns:a16="http://schemas.microsoft.com/office/drawing/2014/main" id="{DDD9866C-C229-32EC-E1AA-15AB71E9D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1935804"/>
            <a:ext cx="8922988" cy="4425658"/>
          </a:xfrm>
          <a:prstGeom prst="rect">
            <a:avLst/>
          </a:prstGeom>
        </p:spPr>
      </p:pic>
    </p:spTree>
    <p:extLst>
      <p:ext uri="{BB962C8B-B14F-4D97-AF65-F5344CB8AC3E}">
        <p14:creationId xmlns:p14="http://schemas.microsoft.com/office/powerpoint/2010/main" val="9180169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831</TotalTime>
  <Words>808</Words>
  <Application>Microsoft Office PowerPoint</Application>
  <PresentationFormat>Widescreen</PresentationFormat>
  <Paragraphs>79</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Amazon Ember</vt:lpstr>
      <vt:lpstr>Arial</vt:lpstr>
      <vt:lpstr>Calibri</vt:lpstr>
      <vt:lpstr>Century Schoolbook</vt:lpstr>
      <vt:lpstr>urw-din</vt:lpstr>
      <vt:lpstr>Wingdings 2</vt:lpstr>
      <vt:lpstr>View</vt:lpstr>
      <vt:lpstr>Car Price Prediction</vt:lpstr>
      <vt:lpstr>Introduction</vt:lpstr>
      <vt:lpstr>Objective</vt:lpstr>
      <vt:lpstr>Software Used And Required to Run</vt:lpstr>
      <vt:lpstr>PowerPoint Presentation</vt:lpstr>
      <vt:lpstr>Hardware used and required to run</vt:lpstr>
      <vt:lpstr>Data Set</vt:lpstr>
      <vt:lpstr>Screenshots</vt:lpstr>
      <vt:lpstr>Importing Required Libraries</vt:lpstr>
      <vt:lpstr>Importing Dataset</vt:lpstr>
      <vt:lpstr>Data Pre-processing</vt:lpstr>
      <vt:lpstr>PowerPoint Presentation</vt:lpstr>
      <vt:lpstr>PowerPoint Presentation</vt:lpstr>
      <vt:lpstr>Heatmap</vt:lpstr>
      <vt:lpstr>PowerPoint Presentation</vt:lpstr>
      <vt:lpstr>Splitting dataset into testing and training</vt:lpstr>
      <vt:lpstr>Linear Regression</vt:lpstr>
      <vt:lpstr>PowerPoint Presentation</vt:lpstr>
      <vt:lpstr>PowerPoint Presentation</vt:lpstr>
      <vt:lpstr>Decision Tree Regression</vt:lpstr>
      <vt:lpstr>Random Forest Regression</vt:lpstr>
      <vt:lpstr>Comparing Algorithm Performance</vt:lpstr>
      <vt:lpstr>PowerPoint Presentation</vt:lpstr>
      <vt:lpstr>PowerPoint Presentation</vt:lpstr>
      <vt:lpstr>PowerPoint Presentation</vt:lpstr>
      <vt:lpstr>Displaying Result</vt:lpstr>
      <vt:lpstr>Conclusion and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Using</dc:title>
  <dc:creator>abdul rahim</dc:creator>
  <cp:lastModifiedBy>abdul rahim</cp:lastModifiedBy>
  <cp:revision>52</cp:revision>
  <dcterms:created xsi:type="dcterms:W3CDTF">2022-08-09T14:07:53Z</dcterms:created>
  <dcterms:modified xsi:type="dcterms:W3CDTF">2022-08-12T08:04:00Z</dcterms:modified>
</cp:coreProperties>
</file>