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1356" y="-5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0" y="50599"/>
            <a:ext cx="9829800" cy="981710"/>
          </a:xfrm>
          <a:prstGeom prst="rect"/>
        </p:spPr>
        <p:txBody>
          <a:bodyPr bIns="0" lIns="0" rIns="0" rtlCol="0" tIns="16510" vert="horz" wrap="square">
            <a:spAutoFit/>
          </a:bodyPr>
          <a:p>
            <a:pPr algn="just"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36982" y="2991293"/>
            <a:ext cx="8610600" cy="1869440"/>
          </a:xfrm>
          <a:prstGeom prst="rect"/>
          <a:noFill/>
        </p:spPr>
        <p:txBody>
          <a:bodyPr rtlCol="0" wrap="square">
            <a:spAutoFit/>
          </a:bodyPr>
          <a:p>
            <a:r>
              <a:rPr dirty="0" sz="2400" lang="en-US">
                <a:latin typeface="Times New Roman" pitchFamily="18" charset="0"/>
                <a:cs typeface="Times New Roman" pitchFamily="18" charset="0"/>
              </a:rPr>
              <a:t>STUDENT </a:t>
            </a:r>
            <a:r>
              <a:rPr dirty="0" sz="2400" lang="en-US" smtClean="0">
                <a:latin typeface="Times New Roman" pitchFamily="18" charset="0"/>
                <a:cs typeface="Times New Roman" pitchFamily="18" charset="0"/>
              </a:rPr>
              <a:t>NAME	: </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B</a:t>
            </a:r>
            <a:r>
              <a:rPr dirty="0" sz="2400" lang="en-US" smtClean="0">
                <a:latin typeface="Times New Roman" pitchFamily="18" charset="0"/>
                <a:cs typeface="Times New Roman" pitchFamily="18" charset="0"/>
              </a:rPr>
              <a:t>D</a:t>
            </a:r>
            <a:r>
              <a:rPr dirty="0" sz="2400" lang="en-US" smtClean="0">
                <a:latin typeface="Times New Roman" pitchFamily="18" charset="0"/>
                <a:cs typeface="Times New Roman" pitchFamily="18" charset="0"/>
              </a:rPr>
              <a:t>U</a:t>
            </a:r>
            <a:r>
              <a:rPr dirty="0" sz="2400" lang="en-US" smtClean="0">
                <a:latin typeface="Times New Roman" pitchFamily="18" charset="0"/>
                <a:cs typeface="Times New Roman" pitchFamily="18" charset="0"/>
              </a:rPr>
              <a:t>L</a:t>
            </a:r>
            <a:r>
              <a:rPr dirty="0" sz="2400" lang="en-US" smtClean="0">
                <a:latin typeface="Times New Roman" pitchFamily="18" charset="0"/>
                <a:cs typeface="Times New Roman" pitchFamily="18" charset="0"/>
              </a:rPr>
              <a:t> </a:t>
            </a:r>
            <a:r>
              <a:rPr dirty="0" sz="2400" lang="en-US" smtClean="0">
                <a:latin typeface="Times New Roman" pitchFamily="18" charset="0"/>
                <a:cs typeface="Times New Roman" pitchFamily="18" charset="0"/>
              </a:rPr>
              <a:t>R</a:t>
            </a:r>
            <a:r>
              <a:rPr dirty="0" sz="2400" lang="en-US" smtClean="0">
                <a:latin typeface="Times New Roman" pitchFamily="18" charset="0"/>
                <a:cs typeface="Times New Roman" pitchFamily="18" charset="0"/>
              </a:rPr>
              <a:t>A</a:t>
            </a:r>
            <a:r>
              <a:rPr dirty="0" sz="2400" lang="en-US" smtClean="0">
                <a:latin typeface="Times New Roman" pitchFamily="18" charset="0"/>
                <a:cs typeface="Times New Roman" pitchFamily="18" charset="0"/>
              </a:rPr>
              <a:t>H</a:t>
            </a:r>
            <a:r>
              <a:rPr dirty="0" sz="2400" lang="en-US" smtClean="0">
                <a:latin typeface="Times New Roman" pitchFamily="18" charset="0"/>
                <a:cs typeface="Times New Roman" pitchFamily="18" charset="0"/>
              </a:rPr>
              <a:t>I</a:t>
            </a:r>
            <a:r>
              <a:rPr dirty="0" sz="2400" lang="en-US" smtClean="0">
                <a:latin typeface="Times New Roman" pitchFamily="18" charset="0"/>
                <a:cs typeface="Times New Roman" pitchFamily="18" charset="0"/>
              </a:rPr>
              <a:t>M</a:t>
            </a:r>
            <a:r>
              <a:rPr dirty="0" sz="2400" lang="en-US" smtClean="0">
                <a:latin typeface="Times New Roman" pitchFamily="18" charset="0"/>
                <a:cs typeface="Times New Roman" pitchFamily="18" charset="0"/>
              </a:rPr>
              <a:t>.</a:t>
            </a:r>
            <a:r>
              <a:rPr dirty="0" sz="2400" lang="en-US" smtClean="0">
                <a:latin typeface="Times New Roman" pitchFamily="18" charset="0"/>
                <a:cs typeface="Times New Roman" pitchFamily="18" charset="0"/>
              </a:rPr>
              <a:t> </a:t>
            </a:r>
            <a:endParaRPr altLang="en-US" lang="zh-CN"/>
          </a:p>
          <a:p>
            <a:r>
              <a:rPr dirty="0" sz="2400" lang="en-US">
                <a:latin typeface="Times New Roman" pitchFamily="18" charset="0"/>
                <a:cs typeface="Times New Roman" pitchFamily="18" charset="0"/>
              </a:rPr>
              <a:t>REGISTER </a:t>
            </a:r>
            <a:r>
              <a:rPr dirty="0" sz="2400" lang="en-US" smtClean="0">
                <a:latin typeface="Times New Roman" pitchFamily="18" charset="0"/>
                <a:cs typeface="Times New Roman" pitchFamily="18" charset="0"/>
              </a:rPr>
              <a:t>NO	: </a:t>
            </a:r>
            <a:r>
              <a:rPr dirty="0" sz="2400" lang="en-US">
                <a:latin typeface="Times New Roman" pitchFamily="18" charset="0"/>
                <a:cs typeface="Times New Roman" pitchFamily="18" charset="0"/>
              </a:rPr>
              <a:t>3122105</a:t>
            </a:r>
            <a:r>
              <a:rPr dirty="0" sz="2400" lang="en-US">
                <a:latin typeface="Times New Roman" pitchFamily="18" charset="0"/>
                <a:cs typeface="Times New Roman" pitchFamily="18" charset="0"/>
              </a:rPr>
              <a:t>0</a:t>
            </a:r>
            <a:r>
              <a:rPr dirty="0" sz="2400" lang="en-US">
                <a:latin typeface="Times New Roman" pitchFamily="18" charset="0"/>
                <a:cs typeface="Times New Roman" pitchFamily="18" charset="0"/>
              </a:rPr>
              <a:t>3</a:t>
            </a:r>
            <a:endParaRPr altLang="en-US" lang="zh-CN"/>
          </a:p>
          <a:p>
            <a:r>
              <a:rPr dirty="0" sz="2400" lang="en-US" smtClean="0">
                <a:latin typeface="Times New Roman" pitchFamily="18" charset="0"/>
                <a:cs typeface="Times New Roman" pitchFamily="18" charset="0"/>
              </a:rPr>
              <a:t>DEPARTMENT	: </a:t>
            </a:r>
            <a:r>
              <a:rPr dirty="0" sz="2400" lang="en-US">
                <a:latin typeface="Times New Roman" pitchFamily="18" charset="0"/>
                <a:cs typeface="Times New Roman" pitchFamily="18" charset="0"/>
              </a:rPr>
              <a:t>B.COM (ACCOUNTING AND FINANCE)</a:t>
            </a:r>
          </a:p>
          <a:p>
            <a:r>
              <a:rPr dirty="0" sz="2400" lang="en-US" smtClean="0">
                <a:latin typeface="Times New Roman" pitchFamily="18" charset="0"/>
                <a:cs typeface="Times New Roman" pitchFamily="18" charset="0"/>
              </a:rPr>
              <a:t>COLLEGE		: </a:t>
            </a:r>
            <a:r>
              <a:rPr dirty="0" sz="2400" lang="en-US">
                <a:latin typeface="Times New Roman" pitchFamily="18" charset="0"/>
                <a:cs typeface="Times New Roman" pitchFamily="18" charset="0"/>
              </a:rPr>
              <a:t>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TextBox 1"/>
          <p:cNvSpPr txBox="1"/>
          <p:nvPr/>
        </p:nvSpPr>
        <p:spPr>
          <a:xfrm>
            <a:off x="739775" y="1049337"/>
            <a:ext cx="8794750" cy="5970865"/>
          </a:xfrm>
          <a:prstGeom prst="rect"/>
          <a:noFill/>
        </p:spPr>
        <p:txBody>
          <a:bodyPr rtlCol="0" wrap="square">
            <a:spAutoFit/>
          </a:bodyPr>
          <a:p>
            <a:pPr algn="just"/>
            <a:r>
              <a:rPr b="1" dirty="0" sz="2800" lang="en-IN">
                <a:latin typeface="Times New Roman" pitchFamily="18" charset="0"/>
                <a:cs typeface="Times New Roman" pitchFamily="18" charset="0"/>
              </a:rPr>
              <a:t>Data Collection</a:t>
            </a:r>
            <a:r>
              <a:rPr b="1" dirty="0" sz="2800" lang="en-IN" smtClean="0">
                <a:latin typeface="Times New Roman" pitchFamily="18" charset="0"/>
                <a:cs typeface="Times New Roman" pitchFamily="18" charset="0"/>
              </a:rPr>
              <a:t>:</a:t>
            </a:r>
          </a:p>
          <a:p>
            <a:pPr algn="just"/>
            <a:r>
              <a:rPr dirty="0" sz="2800" lang="en-IN" smtClean="0">
                <a:latin typeface="Times New Roman" pitchFamily="18" charset="0"/>
                <a:cs typeface="Times New Roman" pitchFamily="18" charset="0"/>
              </a:rPr>
              <a:t>“</a:t>
            </a:r>
            <a:r>
              <a:rPr dirty="0" sz="2800" lang="en-IN">
                <a:latin typeface="Times New Roman" pitchFamily="18" charset="0"/>
                <a:cs typeface="Times New Roman" pitchFamily="18" charset="0"/>
              </a:rPr>
              <a:t>Kaggle= Employee Turnover Analysis.</a:t>
            </a:r>
          </a:p>
          <a:p>
            <a:pPr algn="just"/>
            <a:endParaRPr dirty="0" sz="2800" lang="en-IN" smtClean="0">
              <a:latin typeface="Times New Roman" pitchFamily="18" charset="0"/>
              <a:cs typeface="Times New Roman" pitchFamily="18" charset="0"/>
            </a:endParaRPr>
          </a:p>
          <a:p>
            <a:pPr algn="just"/>
            <a:r>
              <a:rPr b="1" dirty="0" sz="2800" lang="en-IN" smtClean="0">
                <a:latin typeface="Times New Roman" pitchFamily="18" charset="0"/>
                <a:cs typeface="Times New Roman" pitchFamily="18" charset="0"/>
              </a:rPr>
              <a:t>Features </a:t>
            </a:r>
            <a:r>
              <a:rPr b="1" dirty="0" sz="2800" lang="en-IN">
                <a:latin typeface="Times New Roman" pitchFamily="18" charset="0"/>
                <a:cs typeface="Times New Roman" pitchFamily="18" charset="0"/>
              </a:rPr>
              <a:t>Collection:</a:t>
            </a:r>
          </a:p>
          <a:p>
            <a:pPr algn="just" indent="-342900" marL="342900">
              <a:buFont typeface="+mj-lt"/>
              <a:buAutoNum type="alphaLcPeriod"/>
            </a:pPr>
            <a:endParaRPr dirty="0" sz="2800" lang="en-IN">
              <a:latin typeface="Times New Roman" pitchFamily="18" charset="0"/>
              <a:cs typeface="Times New Roman" pitchFamily="18" charset="0"/>
            </a:endParaRPr>
          </a:p>
          <a:p>
            <a:pPr algn="just" indent="-342900" marL="342900">
              <a:buFont typeface="+mj-lt"/>
              <a:buAutoNum type="alphaLcPeriod"/>
            </a:pPr>
            <a:r>
              <a:rPr dirty="0" sz="2800" lang="en-IN">
                <a:latin typeface="Times New Roman" pitchFamily="18" charset="0"/>
                <a:cs typeface="Times New Roman" pitchFamily="18" charset="0"/>
              </a:rPr>
              <a:t>Performance Score = Numerical Value</a:t>
            </a:r>
          </a:p>
          <a:p>
            <a:pPr algn="just" indent="-342900" marL="342900">
              <a:buFont typeface="+mj-lt"/>
              <a:buAutoNum type="alphaLcPeriod"/>
            </a:pPr>
            <a:r>
              <a:rPr dirty="0" sz="2800" lang="en-IN">
                <a:latin typeface="Times New Roman" pitchFamily="18" charset="0"/>
                <a:cs typeface="Times New Roman" pitchFamily="18" charset="0"/>
              </a:rPr>
              <a:t>Gender Code</a:t>
            </a:r>
          </a:p>
          <a:p>
            <a:pPr algn="just" indent="-342900" marL="342900">
              <a:buFont typeface="+mj-lt"/>
              <a:buAutoNum type="alphaLcPeriod"/>
            </a:pPr>
            <a:r>
              <a:rPr dirty="0" sz="2800" lang="en-IN">
                <a:latin typeface="Times New Roman" pitchFamily="18" charset="0"/>
                <a:cs typeface="Times New Roman" pitchFamily="18" charset="0"/>
              </a:rPr>
              <a:t>Employee Type </a:t>
            </a:r>
          </a:p>
          <a:p>
            <a:pPr algn="just" indent="-342900" marL="342900">
              <a:buFont typeface="+mj-lt"/>
              <a:buAutoNum type="alphaLcPeriod"/>
            </a:pPr>
            <a:r>
              <a:rPr dirty="0" sz="2800" lang="en-IN">
                <a:latin typeface="Times New Roman" pitchFamily="18" charset="0"/>
                <a:cs typeface="Times New Roman" pitchFamily="18" charset="0"/>
              </a:rPr>
              <a:t>Department Type</a:t>
            </a:r>
          </a:p>
          <a:p>
            <a:pPr algn="just" indent="-342900" marL="342900">
              <a:buFont typeface="+mj-lt"/>
              <a:buAutoNum type="alphaLcPeriod"/>
            </a:pPr>
            <a:r>
              <a:rPr dirty="0" sz="2800" lang="en-IN">
                <a:latin typeface="Times New Roman" pitchFamily="18" charset="0"/>
                <a:cs typeface="Times New Roman" pitchFamily="18" charset="0"/>
              </a:rPr>
              <a:t>Start Date</a:t>
            </a:r>
          </a:p>
          <a:p>
            <a:pPr algn="just" indent="-342900" marL="342900">
              <a:buFont typeface="+mj-lt"/>
              <a:buAutoNum type="alphaLcPeriod"/>
            </a:pPr>
            <a:r>
              <a:rPr dirty="0" sz="2800" lang="en-IN">
                <a:latin typeface="Times New Roman" pitchFamily="18" charset="0"/>
                <a:cs typeface="Times New Roman" pitchFamily="18" charset="0"/>
              </a:rPr>
              <a:t>Quarters</a:t>
            </a:r>
          </a:p>
          <a:p>
            <a:pPr algn="just" indent="-342900" marL="342900">
              <a:buFont typeface="+mj-lt"/>
              <a:buAutoNum type="alphaLcPeriod"/>
            </a:pPr>
            <a:r>
              <a:rPr dirty="0" sz="2800" lang="en-IN">
                <a:latin typeface="Times New Roman" pitchFamily="18" charset="0"/>
                <a:cs typeface="Times New Roman" pitchFamily="18" charset="0"/>
              </a:rPr>
              <a:t>End Date</a:t>
            </a:r>
          </a:p>
          <a:p>
            <a:pPr algn="just" indent="-342900" marL="342900">
              <a:buFont typeface="+mj-lt"/>
              <a:buAutoNum type="alphaLcPeriod"/>
            </a:pPr>
            <a:r>
              <a:rPr dirty="0" sz="2800" lang="en-IN">
                <a:latin typeface="Times New Roman" pitchFamily="18" charset="0"/>
                <a:cs typeface="Times New Roman" pitchFamily="18" charset="0"/>
              </a:rPr>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221052"/>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Title 1"/>
          <p:cNvSpPr>
            <a:spLocks noGrp="1"/>
          </p:cNvSpPr>
          <p:nvPr>
            <p:ph type="title"/>
          </p:nvPr>
        </p:nvSpPr>
        <p:spPr/>
        <p:txBody>
          <a:bodyPr/>
          <a:p>
            <a:r>
              <a:rPr dirty="0" lang="en-US" smtClean="0">
                <a:latin typeface="Times New Roman" panose="02020603050405020304" pitchFamily="18" charset="0"/>
                <a:cs typeface="Times New Roman" panose="02020603050405020304" pitchFamily="18" charset="0"/>
              </a:rPr>
              <a:t>C</a:t>
            </a:r>
            <a:r>
              <a:rPr dirty="0" lang="en-US" smtClean="0">
                <a:latin typeface="Times New Roman" panose="02020603050405020304" pitchFamily="18" charset="0"/>
                <a:cs typeface="Times New Roman" panose="02020603050405020304" pitchFamily="18" charset="0"/>
              </a:rPr>
              <a:t>ONCLUSION</a:t>
            </a:r>
            <a:endParaRPr dirty="0" lang="en-IN">
              <a:latin typeface="Times New Roman" panose="02020603050405020304" pitchFamily="18" charset="0"/>
              <a:cs typeface="Times New Roman" panose="02020603050405020304" pitchFamily="18" charset="0"/>
            </a:endParaRPr>
          </a:p>
        </p:txBody>
      </p:sp>
      <p:sp>
        <p:nvSpPr>
          <p:cNvPr id="1048687" name="TextBox 3"/>
          <p:cNvSpPr txBox="1"/>
          <p:nvPr/>
        </p:nvSpPr>
        <p:spPr>
          <a:xfrm>
            <a:off x="755332" y="1143634"/>
            <a:ext cx="8693468" cy="5078313"/>
          </a:xfrm>
          <a:prstGeom prst="rect"/>
          <a:noFill/>
        </p:spPr>
        <p:txBody>
          <a:bodyPr rtlCol="0" wrap="square">
            <a:spAutoFit/>
          </a:bodyPr>
          <a:p>
            <a:pPr algn="just"/>
            <a:r>
              <a:rPr dirty="0" lang="en-GB">
                <a:latin typeface="Times New Roman" pitchFamily="18" charset="0"/>
                <a:cs typeface="Times New Roman" pitchFamily="18" charset="0"/>
              </a:rPr>
              <a:t>The bar graph reveals significant insights into the distribution of performance scores across various departments, employee types, and over different </a:t>
            </a:r>
            <a:r>
              <a:rPr dirty="0" lang="en-GB" smtClean="0">
                <a:latin typeface="Times New Roman" pitchFamily="18" charset="0"/>
                <a:cs typeface="Times New Roman" pitchFamily="18" charset="0"/>
              </a:rPr>
              <a:t>years.</a:t>
            </a:r>
            <a:endParaRPr dirty="0" lang="en-GB">
              <a:latin typeface="Times New Roman" pitchFamily="18" charset="0"/>
              <a:cs typeface="Times New Roman" pitchFamily="18" charset="0"/>
            </a:endParaRPr>
          </a:p>
          <a:p>
            <a:pPr algn="just">
              <a:buFont typeface="+mj-lt"/>
              <a:buAutoNum type="arabicPeriod"/>
            </a:pPr>
            <a:endParaRPr b="1" dirty="0" lang="en-GB">
              <a:latin typeface="Times New Roman" pitchFamily="18" charset="0"/>
              <a:cs typeface="Times New Roman" pitchFamily="18" charset="0"/>
            </a:endParaRPr>
          </a:p>
          <a:p>
            <a:pPr algn="just">
              <a:buFont typeface="+mj-lt"/>
              <a:buAutoNum type="arabicPeriod"/>
            </a:pPr>
            <a:r>
              <a:rPr b="1" dirty="0" lang="en-GB">
                <a:latin typeface="Times New Roman" pitchFamily="18" charset="0"/>
                <a:cs typeface="Times New Roman" pitchFamily="18" charset="0"/>
              </a:rPr>
              <a:t>High Concentration in Production and IT/IS Departments: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b="1" dirty="0" lang="en-GB">
                <a:latin typeface="Times New Roman" pitchFamily="18" charset="0"/>
                <a:cs typeface="Times New Roman" pitchFamily="18" charset="0"/>
              </a:rPr>
              <a:t>Limited Performance Scores for Contract and Part-Time Employees:</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b="1" dirty="0" lang="en-GB">
                <a:latin typeface="Times New Roman" pitchFamily="18" charset="0"/>
                <a:cs typeface="Times New Roman" pitchFamily="18" charset="0"/>
              </a:rPr>
              <a:t>Stable Performance Scores Over Time:</a:t>
            </a:r>
            <a:endParaRPr dirty="0" lang="en-GB">
              <a:latin typeface="Times New Roman" pitchFamily="18" charset="0"/>
              <a:cs typeface="Times New Roman" pitchFamily="18" charset="0"/>
            </a:endParaRPr>
          </a:p>
          <a:p>
            <a:pPr algn="just" indent="-285750" lvl="1" marL="742950">
              <a:buFont typeface="Arial" pitchFamily="34" charset="0"/>
              <a:buChar char="•"/>
            </a:pPr>
            <a:r>
              <a:rPr dirty="0" lang="en-GB">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479573" y="3000641"/>
            <a:ext cx="10488572"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a:t>
            </a:r>
            <a:r>
              <a:rPr b="1" dirty="0" sz="4400" lang="en-US" smtClean="0">
                <a:solidFill>
                  <a:srgbClr val="0F0F0F"/>
                </a:solidFill>
                <a:latin typeface="Times New Roman" panose="02020603050405020304" pitchFamily="18" charset="0"/>
                <a:cs typeface="Times New Roman" panose="02020603050405020304" pitchFamily="18" charset="0"/>
              </a:rPr>
              <a:t>using </a:t>
            </a:r>
            <a:r>
              <a:rPr b="1" dirty="0" sz="4400" lang="en-US">
                <a:solidFill>
                  <a:srgbClr val="0F0F0F"/>
                </a:solidFill>
                <a:latin typeface="Times New Roman" panose="02020603050405020304" pitchFamily="18" charset="0"/>
                <a:cs typeface="Times New Roman" panose="02020603050405020304" pitchFamily="18" charset="0"/>
              </a:rPr>
              <a:t>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228600" y="1695450"/>
            <a:ext cx="7905750" cy="3710940"/>
          </a:xfrm>
          <a:prstGeom prst="rect"/>
          <a:noFill/>
        </p:spPr>
        <p:txBody>
          <a:bodyPr rtlCol="0" wrap="square">
            <a:spAutoFit/>
          </a:bodyPr>
          <a:p>
            <a:pPr algn="just"/>
            <a:r>
              <a:rPr dirty="0" sz="2800" lang="en-GB"/>
              <a:t> </a:t>
            </a:r>
            <a:r>
              <a:rPr dirty="0" sz="2800" lang="en-GB">
                <a:latin typeface="Times New Roman" pitchFamily="18" charset="0"/>
                <a:cs typeface="Times New Roman" pitchFamily="18" charset="0"/>
              </a:rPr>
              <a:t>To understand and Mitigate Employee Turnover</a:t>
            </a:r>
          </a:p>
          <a:p>
            <a:endParaRPr dirty="0" sz="2800" lang="en-GB">
              <a:latin typeface="Times New Roman" pitchFamily="18" charset="0"/>
              <a:cs typeface="Times New Roman" pitchFamily="18" charset="0"/>
            </a:endParaRPr>
          </a:p>
          <a:p>
            <a:pPr algn="just"/>
            <a:r>
              <a:rPr dirty="0" sz="2800" lang="en-GB">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291840"/>
          </a:xfrm>
          <a:prstGeom prst="rect"/>
          <a:noFill/>
        </p:spPr>
        <p:txBody>
          <a:bodyPr rtlCol="0" wrap="square">
            <a:spAutoFit/>
          </a:bodyPr>
          <a:p>
            <a:pPr algn="just"/>
            <a:r>
              <a:rPr b="0" dirty="0" sz="2400" i="0" lang="en-GB" smtClean="0">
                <a:solidFill>
                  <a:srgbClr val="0D0D0D"/>
                </a:solidFill>
                <a:effectLst/>
                <a:latin typeface="Times New Roman" panose="02020603050405020304" pitchFamily="18" charset="0"/>
                <a:cs typeface="Times New Roman" panose="02020603050405020304" pitchFamily="18" charset="0"/>
              </a:rPr>
              <a:t>The </a:t>
            </a:r>
            <a:r>
              <a:rPr b="0" dirty="0" sz="2400" i="0" lang="en-GB">
                <a:solidFill>
                  <a:srgbClr val="0D0D0D"/>
                </a:solidFill>
                <a:effectLst/>
                <a:latin typeface="Times New Roman" panose="02020603050405020304" pitchFamily="18" charset="0"/>
                <a:cs typeface="Times New Roman" panose="02020603050405020304" pitchFamily="18" charset="0"/>
              </a:rPr>
              <a:t>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691948" cy="509114"/>
          </a:xfrm>
          <a:prstGeom prst="rect"/>
        </p:spPr>
        <p:txBody>
          <a:bodyPr bIns="0" lIns="0" rIns="0" rtlCol="0" tIns="16510" vert="horz" wrap="square">
            <a:spAutoFit/>
          </a:bodyPr>
          <a:p>
            <a:pPr marL="12700">
              <a:lnSpc>
                <a:spcPct val="100000"/>
              </a:lnSpc>
              <a:spcBef>
                <a:spcPts val="130"/>
              </a:spcBef>
            </a:pPr>
            <a:r>
              <a:rPr dirty="0" sz="3200" spc="25">
                <a:latin typeface="Times New Roman" pitchFamily="18" charset="0"/>
                <a:cs typeface="Times New Roman" pitchFamily="18" charset="0"/>
              </a:rPr>
              <a:t>W</a:t>
            </a:r>
            <a:r>
              <a:rPr dirty="0" sz="3200" spc="-20">
                <a:latin typeface="Times New Roman" pitchFamily="18" charset="0"/>
                <a:cs typeface="Times New Roman" pitchFamily="18" charset="0"/>
              </a:rPr>
              <a:t>H</a:t>
            </a:r>
            <a:r>
              <a:rPr dirty="0" sz="3200" spc="20">
                <a:latin typeface="Times New Roman" pitchFamily="18" charset="0"/>
                <a:cs typeface="Times New Roman" pitchFamily="18" charset="0"/>
              </a:rPr>
              <a:t>O</a:t>
            </a:r>
            <a:r>
              <a:rPr dirty="0" sz="3200" spc="-235">
                <a:latin typeface="Times New Roman" pitchFamily="18" charset="0"/>
                <a:cs typeface="Times New Roman" pitchFamily="18" charset="0"/>
              </a:rPr>
              <a:t> </a:t>
            </a:r>
            <a:r>
              <a:rPr dirty="0" sz="3200" spc="-10">
                <a:latin typeface="Times New Roman" pitchFamily="18" charset="0"/>
                <a:cs typeface="Times New Roman" pitchFamily="18" charset="0"/>
              </a:rPr>
              <a:t>AR</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10">
                <a:latin typeface="Times New Roman" pitchFamily="18" charset="0"/>
                <a:cs typeface="Times New Roman" pitchFamily="18" charset="0"/>
              </a:rPr>
              <a:t>T</a:t>
            </a:r>
            <a:r>
              <a:rPr dirty="0" sz="3200" spc="-15">
                <a:latin typeface="Times New Roman" pitchFamily="18" charset="0"/>
                <a:cs typeface="Times New Roman" pitchFamily="18" charset="0"/>
              </a:rPr>
              <a:t>H</a:t>
            </a:r>
            <a:r>
              <a:rPr dirty="0" sz="3200" spc="15">
                <a:latin typeface="Times New Roman" pitchFamily="18" charset="0"/>
                <a:cs typeface="Times New Roman" pitchFamily="18" charset="0"/>
              </a:rPr>
              <a:t>E</a:t>
            </a:r>
            <a:r>
              <a:rPr dirty="0" sz="3200" spc="-35">
                <a:latin typeface="Times New Roman" pitchFamily="18" charset="0"/>
                <a:cs typeface="Times New Roman" pitchFamily="18" charset="0"/>
              </a:rPr>
              <a:t> </a:t>
            </a:r>
            <a:r>
              <a:rPr dirty="0" sz="3200" spc="-20">
                <a:latin typeface="Times New Roman" pitchFamily="18" charset="0"/>
                <a:cs typeface="Times New Roman" pitchFamily="18" charset="0"/>
              </a:rPr>
              <a:t>E</a:t>
            </a:r>
            <a:r>
              <a:rPr dirty="0" sz="3200" spc="30">
                <a:latin typeface="Times New Roman" pitchFamily="18" charset="0"/>
                <a:cs typeface="Times New Roman" pitchFamily="18" charset="0"/>
              </a:rPr>
              <a:t>N</a:t>
            </a:r>
            <a:r>
              <a:rPr dirty="0" sz="3200" spc="15">
                <a:latin typeface="Times New Roman" pitchFamily="18" charset="0"/>
                <a:cs typeface="Times New Roman" pitchFamily="18" charset="0"/>
              </a:rPr>
              <a:t>D</a:t>
            </a:r>
            <a:r>
              <a:rPr dirty="0" sz="3200" spc="-45">
                <a:latin typeface="Times New Roman" pitchFamily="18" charset="0"/>
                <a:cs typeface="Times New Roman" pitchFamily="18" charset="0"/>
              </a:rPr>
              <a:t> </a:t>
            </a:r>
            <a:r>
              <a:rPr dirty="0" sz="3200">
                <a:latin typeface="Times New Roman" pitchFamily="18" charset="0"/>
                <a:cs typeface="Times New Roman" pitchFamily="18" charset="0"/>
              </a:rPr>
              <a:t>U</a:t>
            </a:r>
            <a:r>
              <a:rPr dirty="0" sz="3200" spc="10">
                <a:latin typeface="Times New Roman" pitchFamily="18" charset="0"/>
                <a:cs typeface="Times New Roman" pitchFamily="18" charset="0"/>
              </a:rPr>
              <a:t>S</a:t>
            </a:r>
            <a:r>
              <a:rPr dirty="0" sz="3200" spc="-25">
                <a:latin typeface="Times New Roman" pitchFamily="18" charset="0"/>
                <a:cs typeface="Times New Roman" pitchFamily="18" charset="0"/>
              </a:rPr>
              <a:t>E</a:t>
            </a:r>
            <a:r>
              <a:rPr dirty="0" sz="3200" spc="-10">
                <a:latin typeface="Times New Roman" pitchFamily="18" charset="0"/>
                <a:cs typeface="Times New Roman" pitchFamily="18" charset="0"/>
              </a:rPr>
              <a:t>R</a:t>
            </a:r>
            <a:r>
              <a:rPr dirty="0" sz="3200" spc="5">
                <a:latin typeface="Times New Roman" pitchFamily="18" charset="0"/>
                <a:cs typeface="Times New Roman" pitchFamily="18" charset="0"/>
              </a:rPr>
              <a:t>S?</a:t>
            </a:r>
            <a:endParaRPr dirty="0" sz="3200">
              <a:latin typeface="Times New Roman" pitchFamily="18" charset="0"/>
              <a:cs typeface="Times New Roman"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723900" y="1555552"/>
            <a:ext cx="8953500" cy="4491990"/>
          </a:xfrm>
          <a:prstGeom prst="rect"/>
          <a:noFill/>
        </p:spPr>
        <p:txBody>
          <a:bodyPr rtlCol="0" wrap="square">
            <a:spAutoFit/>
          </a:bodyPr>
          <a:p>
            <a:pPr algn="just">
              <a:lnSpc>
                <a:spcPct val="150000"/>
              </a:lnSpc>
            </a:pPr>
            <a:r>
              <a:rPr dirty="0" sz="2800" lang="en-GB">
                <a:latin typeface="Times New Roman" pitchFamily="18" charset="0"/>
                <a:cs typeface="Times New Roman" pitchFamily="18" charset="0"/>
              </a:rPr>
              <a:t>The end users of the information in the bar graph are likely to include:</a:t>
            </a:r>
          </a:p>
          <a:p>
            <a:pPr algn="just" indent="-342900" marL="342900">
              <a:lnSpc>
                <a:spcPct val="150000"/>
              </a:lnSpc>
              <a:buAutoNum type="arabicPeriod"/>
            </a:pPr>
            <a:r>
              <a:rPr dirty="0" sz="2800" lang="en-US">
                <a:latin typeface="Times New Roman" pitchFamily="18" charset="0"/>
                <a:cs typeface="Times New Roman" pitchFamily="18" charset="0"/>
              </a:rPr>
              <a:t>Human Resources (HR) Managers</a:t>
            </a:r>
          </a:p>
          <a:p>
            <a:pPr algn="just" indent="-342900" marL="342900">
              <a:lnSpc>
                <a:spcPct val="150000"/>
              </a:lnSpc>
              <a:buAutoNum type="arabicPeriod"/>
            </a:pPr>
            <a:r>
              <a:rPr dirty="0" sz="2800" lang="en-US">
                <a:latin typeface="Times New Roman" pitchFamily="18" charset="0"/>
                <a:cs typeface="Times New Roman" pitchFamily="18" charset="0"/>
              </a:rPr>
              <a:t>Department Heads</a:t>
            </a:r>
          </a:p>
          <a:p>
            <a:pPr algn="just" indent="-342900" marL="342900">
              <a:lnSpc>
                <a:spcPct val="150000"/>
              </a:lnSpc>
              <a:buAutoNum type="arabicPeriod"/>
            </a:pPr>
            <a:r>
              <a:rPr dirty="0" sz="2800" lang="en-US">
                <a:latin typeface="Times New Roman" pitchFamily="18" charset="0"/>
                <a:cs typeface="Times New Roman" pitchFamily="18" charset="0"/>
              </a:rPr>
              <a:t>Executives and Leadership</a:t>
            </a:r>
          </a:p>
          <a:p>
            <a:pPr algn="just" indent="-342900" marL="342900">
              <a:lnSpc>
                <a:spcPct val="150000"/>
              </a:lnSpc>
              <a:buAutoNum type="arabicPeriod"/>
            </a:pPr>
            <a:r>
              <a:rPr dirty="0" sz="2800" lang="en-US">
                <a:latin typeface="Times New Roman" pitchFamily="18" charset="0"/>
                <a:cs typeface="Times New Roman" pitchFamily="18" charset="0"/>
              </a:rPr>
              <a:t>Diversity and Inclusion Officers</a:t>
            </a:r>
          </a:p>
          <a:p>
            <a:pPr algn="just" indent="-342900" marL="342900">
              <a:lnSpc>
                <a:spcPct val="150000"/>
              </a:lnSpc>
              <a:buAutoNum type="arabicPeriod"/>
            </a:pPr>
            <a:r>
              <a:rPr dirty="0" sz="2800" lang="en-US">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2987747" y="1525548"/>
            <a:ext cx="5396023" cy="4985980"/>
          </a:xfrm>
          <a:prstGeom prst="rect"/>
          <a:noFill/>
        </p:spPr>
        <p:txBody>
          <a:bodyPr rtlCol="0" wrap="square">
            <a:spAutoFit/>
          </a:bodyPr>
          <a:p>
            <a:endParaRPr dirty="0" sz="1800" lang="en-GB" spc="10"/>
          </a:p>
          <a:p>
            <a:pPr algn="just"/>
            <a:endParaRPr dirty="0" sz="2000" lang="en-GB" spc="10" smtClean="0"/>
          </a:p>
          <a:p>
            <a:pPr algn="just"/>
            <a:r>
              <a:rPr b="1" dirty="0" sz="2000" lang="en-GB" spc="10" smtClean="0">
                <a:latin typeface="Times New Roman" pitchFamily="18" charset="0"/>
                <a:cs typeface="Times New Roman" pitchFamily="18" charset="0"/>
              </a:rPr>
              <a:t>O</a:t>
            </a:r>
            <a:r>
              <a:rPr b="1" dirty="0" sz="2000" lang="en-GB" spc="25" smtClean="0">
                <a:latin typeface="Times New Roman" pitchFamily="18" charset="0"/>
                <a:cs typeface="Times New Roman" pitchFamily="18" charset="0"/>
              </a:rPr>
              <a:t>U</a:t>
            </a:r>
            <a:r>
              <a:rPr b="1" dirty="0" sz="2000" lang="en-GB" smtClean="0">
                <a:latin typeface="Times New Roman" pitchFamily="18" charset="0"/>
                <a:cs typeface="Times New Roman" pitchFamily="18" charset="0"/>
              </a:rPr>
              <a:t>R</a:t>
            </a:r>
            <a:r>
              <a:rPr b="1" dirty="0" sz="2000" lang="en-GB" spc="5" smtClean="0">
                <a:latin typeface="Times New Roman" pitchFamily="18" charset="0"/>
                <a:cs typeface="Times New Roman" pitchFamily="18" charset="0"/>
              </a:rPr>
              <a:t> </a:t>
            </a:r>
            <a:r>
              <a:rPr b="1" dirty="0" sz="2000" lang="en-GB" spc="25">
                <a:latin typeface="Times New Roman" pitchFamily="18" charset="0"/>
                <a:cs typeface="Times New Roman" pitchFamily="18" charset="0"/>
              </a:rPr>
              <a:t>S</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LU</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a:t>
            </a:r>
            <a:r>
              <a:rPr b="1" dirty="0" sz="2000" lang="en-GB" spc="-345">
                <a:latin typeface="Times New Roman" pitchFamily="18" charset="0"/>
                <a:cs typeface="Times New Roman" pitchFamily="18" charset="0"/>
              </a:rPr>
              <a:t> </a:t>
            </a:r>
            <a:r>
              <a:rPr b="1" dirty="0" sz="2000" lang="en-GB" spc="-35">
                <a:latin typeface="Times New Roman" pitchFamily="18" charset="0"/>
                <a:cs typeface="Times New Roman" pitchFamily="18" charset="0"/>
              </a:rPr>
              <a:t>A</a:t>
            </a:r>
            <a:r>
              <a:rPr b="1" dirty="0" sz="2000" lang="en-GB" spc="-5">
                <a:latin typeface="Times New Roman" pitchFamily="18" charset="0"/>
                <a:cs typeface="Times New Roman" pitchFamily="18" charset="0"/>
              </a:rPr>
              <a:t>N</a:t>
            </a:r>
            <a:r>
              <a:rPr b="1" dirty="0" sz="2000" lang="en-GB">
                <a:latin typeface="Times New Roman" pitchFamily="18" charset="0"/>
                <a:cs typeface="Times New Roman" pitchFamily="18" charset="0"/>
              </a:rPr>
              <a:t>D</a:t>
            </a:r>
            <a:r>
              <a:rPr b="1" dirty="0" sz="2000" lang="en-GB" spc="35">
                <a:latin typeface="Times New Roman" pitchFamily="18" charset="0"/>
                <a:cs typeface="Times New Roman" pitchFamily="18" charset="0"/>
              </a:rPr>
              <a:t> </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a:latin typeface="Times New Roman" pitchFamily="18" charset="0"/>
                <a:cs typeface="Times New Roman" pitchFamily="18" charset="0"/>
              </a:rPr>
              <a:t>S</a:t>
            </a:r>
            <a:r>
              <a:rPr b="1" dirty="0" sz="2000" lang="en-GB" spc="60">
                <a:latin typeface="Times New Roman" pitchFamily="18" charset="0"/>
                <a:cs typeface="Times New Roman" pitchFamily="18" charset="0"/>
              </a:rPr>
              <a:t> </a:t>
            </a:r>
            <a:r>
              <a:rPr b="1" dirty="0" sz="2000" lang="en-GB" spc="-295">
                <a:latin typeface="Times New Roman" pitchFamily="18" charset="0"/>
                <a:cs typeface="Times New Roman" pitchFamily="18" charset="0"/>
              </a:rPr>
              <a:t>V </a:t>
            </a:r>
            <a:r>
              <a:rPr b="1" dirty="0" sz="2000" lang="en-GB" spc="-35">
                <a:latin typeface="Times New Roman" pitchFamily="18" charset="0"/>
                <a:cs typeface="Times New Roman" pitchFamily="18" charset="0"/>
              </a:rPr>
              <a:t>A</a:t>
            </a:r>
            <a:r>
              <a:rPr b="1" dirty="0" sz="2000" lang="en-GB" spc="25">
                <a:latin typeface="Times New Roman" pitchFamily="18" charset="0"/>
                <a:cs typeface="Times New Roman" pitchFamily="18" charset="0"/>
              </a:rPr>
              <a:t>LU</a:t>
            </a:r>
            <a:r>
              <a:rPr b="1" dirty="0" sz="2000" lang="en-GB">
                <a:latin typeface="Times New Roman" pitchFamily="18" charset="0"/>
                <a:cs typeface="Times New Roman" pitchFamily="18" charset="0"/>
              </a:rPr>
              <a:t>E</a:t>
            </a:r>
            <a:r>
              <a:rPr b="1" dirty="0" sz="2000" lang="en-GB" spc="-65">
                <a:latin typeface="Times New Roman" pitchFamily="18" charset="0"/>
                <a:cs typeface="Times New Roman" pitchFamily="18" charset="0"/>
              </a:rPr>
              <a:t> </a:t>
            </a:r>
            <a:r>
              <a:rPr b="1" dirty="0" sz="2000" lang="en-GB" spc="-15">
                <a:latin typeface="Times New Roman" pitchFamily="18" charset="0"/>
                <a:cs typeface="Times New Roman" pitchFamily="18" charset="0"/>
              </a:rPr>
              <a:t>P</a:t>
            </a:r>
            <a:r>
              <a:rPr b="1" dirty="0" sz="2000" lang="en-GB" spc="-30">
                <a:latin typeface="Times New Roman" pitchFamily="18" charset="0"/>
                <a:cs typeface="Times New Roman" pitchFamily="18" charset="0"/>
              </a:rPr>
              <a:t>R</a:t>
            </a:r>
            <a:r>
              <a:rPr b="1" dirty="0" sz="2000" lang="en-GB" spc="10">
                <a:latin typeface="Times New Roman" pitchFamily="18" charset="0"/>
                <a:cs typeface="Times New Roman" pitchFamily="18" charset="0"/>
              </a:rPr>
              <a:t>O</a:t>
            </a:r>
            <a:r>
              <a:rPr b="1" dirty="0" sz="2000" lang="en-GB" spc="-15">
                <a:latin typeface="Times New Roman" pitchFamily="18" charset="0"/>
                <a:cs typeface="Times New Roman" pitchFamily="18" charset="0"/>
              </a:rPr>
              <a:t>P</a:t>
            </a:r>
            <a:r>
              <a:rPr b="1" dirty="0" sz="2000" lang="en-GB" spc="10">
                <a:latin typeface="Times New Roman" pitchFamily="18" charset="0"/>
                <a:cs typeface="Times New Roman" pitchFamily="18" charset="0"/>
              </a:rPr>
              <a:t>O</a:t>
            </a:r>
            <a:r>
              <a:rPr b="1" dirty="0" sz="2000" lang="en-GB" spc="25">
                <a:latin typeface="Times New Roman" pitchFamily="18" charset="0"/>
                <a:cs typeface="Times New Roman" pitchFamily="18" charset="0"/>
              </a:rPr>
              <a:t>S</a:t>
            </a:r>
            <a:r>
              <a:rPr b="1" dirty="0" sz="2000" lang="en-GB" spc="-30">
                <a:latin typeface="Times New Roman" pitchFamily="18" charset="0"/>
                <a:cs typeface="Times New Roman" pitchFamily="18" charset="0"/>
              </a:rPr>
              <a:t>I</a:t>
            </a:r>
            <a:r>
              <a:rPr b="1" dirty="0" sz="2000" lang="en-GB" spc="-35">
                <a:latin typeface="Times New Roman" pitchFamily="18" charset="0"/>
                <a:cs typeface="Times New Roman" pitchFamily="18" charset="0"/>
              </a:rPr>
              <a:t>T</a:t>
            </a:r>
            <a:r>
              <a:rPr b="1" dirty="0" sz="2000" lang="en-GB" spc="-30">
                <a:latin typeface="Times New Roman" pitchFamily="18" charset="0"/>
                <a:cs typeface="Times New Roman" pitchFamily="18" charset="0"/>
              </a:rPr>
              <a:t>I</a:t>
            </a:r>
            <a:r>
              <a:rPr b="1" dirty="0" sz="2000" lang="en-GB" spc="10">
                <a:latin typeface="Times New Roman" pitchFamily="18" charset="0"/>
                <a:cs typeface="Times New Roman" pitchFamily="18" charset="0"/>
              </a:rPr>
              <a:t>O</a:t>
            </a:r>
            <a:r>
              <a:rPr b="1" dirty="0" sz="2000" lang="en-GB">
                <a:latin typeface="Times New Roman" pitchFamily="18" charset="0"/>
                <a:cs typeface="Times New Roman" pitchFamily="18" charset="0"/>
              </a:rPr>
              <a:t>N IS AS FOLLOWS</a:t>
            </a:r>
            <a:r>
              <a:rPr b="1" dirty="0" sz="2000" lang="en-GB" smtClean="0">
                <a:latin typeface="Times New Roman" pitchFamily="18" charset="0"/>
                <a:cs typeface="Times New Roman" pitchFamily="18" charset="0"/>
              </a:rPr>
              <a:t>:</a:t>
            </a:r>
          </a:p>
          <a:p>
            <a:pPr algn="just"/>
            <a:endParaRPr dirty="0" sz="2000" lang="en-GB"/>
          </a:p>
          <a:p>
            <a:pPr algn="just" indent="-342900" marL="342900">
              <a:buAutoNum type="arabicPeriod"/>
            </a:pPr>
            <a:r>
              <a:rPr dirty="0" sz="2000" lang="en-US"/>
              <a:t>Data-Driven Decision-Making</a:t>
            </a:r>
          </a:p>
          <a:p>
            <a:pPr algn="just" indent="-342900" marL="342900">
              <a:buAutoNum type="arabicPeriod"/>
            </a:pPr>
            <a:r>
              <a:rPr dirty="0" sz="2000" lang="en-US"/>
              <a:t>Enhanced Performance Management</a:t>
            </a:r>
          </a:p>
          <a:p>
            <a:pPr algn="just" indent="-342900" marL="342900">
              <a:buAutoNum type="arabicPeriod"/>
            </a:pPr>
            <a:r>
              <a:rPr dirty="0" sz="2000" lang="en-US"/>
              <a:t>Promoting Equity and Inclusion</a:t>
            </a:r>
          </a:p>
          <a:p>
            <a:pPr algn="just" indent="-342900" marL="342900">
              <a:buAutoNum type="arabicPeriod"/>
            </a:pPr>
            <a:r>
              <a:rPr dirty="0" sz="2000" lang="en-GB"/>
              <a:t>Historical Insights and Trend Analysis</a:t>
            </a:r>
          </a:p>
          <a:p>
            <a:pPr algn="just" indent="-342900" marL="342900">
              <a:buAutoNum type="arabicPeriod"/>
            </a:pPr>
            <a:r>
              <a:rPr dirty="0" sz="2000" lang="en-US"/>
              <a:t>Resource Optimization</a:t>
            </a:r>
          </a:p>
          <a:p>
            <a:pPr algn="just"/>
            <a:endParaRPr dirty="0" sz="2000" lang="en-GB"/>
          </a:p>
          <a:p>
            <a:pPr algn="just"/>
            <a:r>
              <a:rPr dirty="0" sz="2000" lang="en-GB" smtClean="0"/>
              <a:t>Our </a:t>
            </a:r>
            <a:r>
              <a:rPr dirty="0" sz="2000" lang="en-GB"/>
              <a:t>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755332" y="1143634"/>
            <a:ext cx="8845868" cy="7294305"/>
          </a:xfrm>
          <a:prstGeom prst="rect"/>
          <a:noFill/>
        </p:spPr>
        <p:txBody>
          <a:bodyPr rtlCol="0" wrap="square">
            <a:spAutoFit/>
          </a:bodyPr>
          <a:p>
            <a:pPr algn="just" indent="-285750" marL="285750">
              <a:buFont typeface="Arial" panose="020B0604020202020204" pitchFamily="34" charset="0"/>
              <a:buChar char="•"/>
            </a:pPr>
            <a:r>
              <a:rPr b="1" dirty="0" lang="en-IN">
                <a:latin typeface="Times New Roman" pitchFamily="18" charset="0"/>
                <a:cs typeface="Times New Roman" pitchFamily="18" charset="0"/>
              </a:rPr>
              <a:t>Employees: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Gender Code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type</a:t>
            </a:r>
          </a:p>
          <a:p>
            <a:pPr algn="just"/>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Departments:</a:t>
            </a:r>
          </a:p>
          <a:p>
            <a:pPr algn="just"/>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Department Name</a:t>
            </a:r>
          </a:p>
          <a:p>
            <a:pPr algn="just" indent="-285750" marL="285750">
              <a:buFont typeface="Arial" panose="020B0604020202020204" pitchFamily="34" charset="0"/>
              <a:buChar char="•"/>
            </a:pPr>
            <a:r>
              <a:rPr dirty="0" lang="en-IN">
                <a:latin typeface="Times New Roman" pitchFamily="18" charset="0"/>
                <a:cs typeface="Times New Roman" pitchFamily="18" charset="0"/>
              </a:rPr>
              <a:t>Performance Score: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Performance Score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Score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Year</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Arial" panose="020B0604020202020204" pitchFamily="34" charset="0"/>
              <a:buChar char="•"/>
            </a:pPr>
            <a:r>
              <a:rPr dirty="0" lang="en-IN">
                <a:latin typeface="Times New Roman" pitchFamily="18" charset="0"/>
                <a:cs typeface="Times New Roman" pitchFamily="18" charset="0"/>
              </a:rPr>
              <a:t>Employees Details</a:t>
            </a:r>
          </a:p>
          <a:p>
            <a:pPr algn="just" indent="-285750" marL="285750">
              <a:buFont typeface="Wingdings" panose="05000000000000000000" pitchFamily="2" charset="2"/>
              <a:buChar char="ü"/>
            </a:pPr>
            <a:endParaRPr dirty="0" lang="en-IN">
              <a:latin typeface="Times New Roman" pitchFamily="18" charset="0"/>
              <a:cs typeface="Times New Roman" pitchFamily="18" charset="0"/>
            </a:endParaRPr>
          </a:p>
          <a:p>
            <a:pPr algn="just" indent="-285750" marL="285750">
              <a:buFont typeface="Wingdings" panose="05000000000000000000" pitchFamily="2" charset="2"/>
              <a:buChar char="ü"/>
            </a:pPr>
            <a:r>
              <a:rPr dirty="0" lang="en-IN">
                <a:latin typeface="Times New Roman" pitchFamily="18" charset="0"/>
                <a:cs typeface="Times New Roman" pitchFamily="18" charset="0"/>
              </a:rPr>
              <a:t>Employee ID</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Start Date</a:t>
            </a:r>
          </a:p>
          <a:p>
            <a:pPr algn="just" indent="-285750" marL="285750">
              <a:buFont typeface="Wingdings" panose="05000000000000000000" pitchFamily="2" charset="2"/>
              <a:buChar char="ü"/>
            </a:pPr>
            <a:r>
              <a:rPr dirty="0" lang="en-IN">
                <a:latin typeface="Times New Roman" pitchFamily="18" charset="0"/>
                <a:cs typeface="Times New Roman" pitchFamily="18" charset="0"/>
              </a:rPr>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362200" y="2354703"/>
            <a:ext cx="7239000" cy="2246769"/>
          </a:xfrm>
          <a:prstGeom prst="rect"/>
          <a:noFill/>
        </p:spPr>
        <p:txBody>
          <a:bodyPr rtlCol="0" wrap="square">
            <a:spAutoFit/>
          </a:bodyPr>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J2+K2+L2+other components, </a:t>
            </a:r>
          </a:p>
          <a:p>
            <a:pPr algn="just"/>
            <a:r>
              <a:rPr dirty="0" sz="2800" lang="en-GB">
                <a:solidFill>
                  <a:srgbClr val="0D0D0D"/>
                </a:solidFill>
                <a:latin typeface="Times New Roman" panose="02020603050405020304" pitchFamily="18" charset="0"/>
                <a:cs typeface="Times New Roman" panose="02020603050405020304" pitchFamily="18" charset="0"/>
              </a:rPr>
              <a:t>=J2+K2+L2</a:t>
            </a:r>
          </a:p>
          <a:p>
            <a:pPr algn="just"/>
            <a:r>
              <a:rPr dirty="0" sz="2800" lang="en-GB" smtClean="0">
                <a:solidFill>
                  <a:srgbClr val="0D0D0D"/>
                </a:solidFill>
                <a:latin typeface="Times New Roman" panose="02020603050405020304" pitchFamily="18" charset="0"/>
                <a:cs typeface="Times New Roman" panose="02020603050405020304" pitchFamily="18" charset="0"/>
              </a:rPr>
              <a:t>=</a:t>
            </a:r>
            <a:r>
              <a:rPr dirty="0" sz="2800" lang="en-GB">
                <a:solidFill>
                  <a:srgbClr val="0D0D0D"/>
                </a:solidFill>
                <a:latin typeface="Times New Roman" panose="02020603050405020304" pitchFamily="18" charset="0"/>
                <a:cs typeface="Times New Roman" panose="02020603050405020304" pitchFamily="18" charset="0"/>
              </a:rPr>
              <a:t>F2-(G2+H2+I2)</a:t>
            </a:r>
          </a:p>
          <a:p>
            <a:pPr algn="just"/>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Library 08</cp:lastModifiedBy>
  <dcterms:created xsi:type="dcterms:W3CDTF">2024-03-29T04:07:22Z</dcterms:created>
  <dcterms:modified xsi:type="dcterms:W3CDTF">2024-09-10T06:00:52Z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d3c5e44938b64f67807fe0a9749853c0</vt:lpwstr>
  </property>
</Properties>
</file>