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7" r:id="rId5"/>
    <p:sldId id="258" r:id="rId6"/>
    <p:sldId id="286" r:id="rId7"/>
    <p:sldId id="288" r:id="rId8"/>
    <p:sldId id="277" r:id="rId9"/>
    <p:sldId id="276" r:id="rId10"/>
    <p:sldId id="279" r:id="rId11"/>
    <p:sldId id="280" r:id="rId12"/>
    <p:sldId id="281" r:id="rId13"/>
    <p:sldId id="282" r:id="rId14"/>
    <p:sldId id="283" r:id="rId15"/>
    <p:sldId id="284" r:id="rId16"/>
    <p:sldId id="272" r:id="rId17"/>
    <p:sldId id="287" r:id="rId18"/>
    <p:sldId id="263"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4614" autoAdjust="0"/>
  </p:normalViewPr>
  <p:slideViewPr>
    <p:cSldViewPr snapToGrid="0">
      <p:cViewPr varScale="1">
        <p:scale>
          <a:sx n="67" d="100"/>
          <a:sy n="67" d="100"/>
        </p:scale>
        <p:origin x="692" y="56"/>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11/17/2021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jp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p:txBody>
          <a:bodyPr/>
          <a:lstStyle/>
          <a:p>
            <a:pPr>
              <a:lnSpc>
                <a:spcPct val="110000"/>
              </a:lnSpc>
            </a:pPr>
            <a:r>
              <a:rPr lang="en-US" dirty="0"/>
              <a:t>cardiovascular disease</a:t>
            </a:r>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599999" y="4276447"/>
            <a:ext cx="3492000" cy="620016"/>
          </a:xfrm>
          <a:gradFill>
            <a:gsLst>
              <a:gs pos="8000">
                <a:schemeClr val="tx2"/>
              </a:gs>
              <a:gs pos="100000">
                <a:schemeClr val="accent2"/>
              </a:gs>
            </a:gsLst>
            <a:lin ang="14400000" scaled="0"/>
          </a:gradFill>
        </p:spPr>
        <p:txBody>
          <a:bodyPr/>
          <a:lstStyle/>
          <a:p>
            <a:r>
              <a:rPr lang="en-US" dirty="0"/>
              <a:t>Research</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302870C7-C78A-4C95-91B7-B1F4785EB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333875" cy="1057275"/>
          </a:xfrm>
          <a:prstGeom prst="rect">
            <a:avLst/>
          </a:prstGeom>
        </p:spPr>
      </p:pic>
      <p:sp>
        <p:nvSpPr>
          <p:cNvPr id="9" name="TextBox 8">
            <a:extLst>
              <a:ext uri="{FF2B5EF4-FFF2-40B4-BE49-F238E27FC236}">
                <a16:creationId xmlns:a16="http://schemas.microsoft.com/office/drawing/2014/main" id="{D2EBE6E7-2F75-4BE8-B997-D1702BAA43AD}"/>
              </a:ext>
            </a:extLst>
          </p:cNvPr>
          <p:cNvSpPr txBox="1"/>
          <p:nvPr/>
        </p:nvSpPr>
        <p:spPr>
          <a:xfrm>
            <a:off x="6914573" y="5831307"/>
            <a:ext cx="5210979" cy="584775"/>
          </a:xfrm>
          <a:prstGeom prst="rect">
            <a:avLst/>
          </a:prstGeom>
          <a:noFill/>
        </p:spPr>
        <p:txBody>
          <a:bodyPr wrap="square" rtlCol="0">
            <a:spAutoFit/>
          </a:bodyPr>
          <a:lstStyle/>
          <a:p>
            <a:r>
              <a:rPr lang="en-GB" sz="3200" b="1" dirty="0">
                <a:solidFill>
                  <a:schemeClr val="accent1"/>
                </a:solidFill>
              </a:rPr>
              <a:t>ABDULRAHIM ALSHEHRI</a:t>
            </a:r>
          </a:p>
        </p:txBody>
      </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23A438-354B-46E9-8C4D-D8E6FBE4E113}"/>
              </a:ext>
            </a:extLst>
          </p:cNvPr>
          <p:cNvSpPr>
            <a:spLocks noGrp="1"/>
          </p:cNvSpPr>
          <p:nvPr>
            <p:ph type="title"/>
          </p:nvPr>
        </p:nvSpPr>
        <p:spPr>
          <a:xfrm>
            <a:off x="684000" y="600075"/>
            <a:ext cx="10974600" cy="578277"/>
          </a:xfrm>
        </p:spPr>
        <p:txBody>
          <a:bodyPr/>
          <a:lstStyle/>
          <a:p>
            <a:r>
              <a:rPr lang="en-GB" dirty="0"/>
              <a:t>What is  the relationship between  the  age  and cholesterol?</a:t>
            </a:r>
          </a:p>
        </p:txBody>
      </p:sp>
      <p:sp>
        <p:nvSpPr>
          <p:cNvPr id="5" name="Slide Number Placeholder 4">
            <a:extLst>
              <a:ext uri="{FF2B5EF4-FFF2-40B4-BE49-F238E27FC236}">
                <a16:creationId xmlns:a16="http://schemas.microsoft.com/office/drawing/2014/main" id="{882447B1-0962-4A93-969E-458607A96042}"/>
              </a:ext>
            </a:extLst>
          </p:cNvPr>
          <p:cNvSpPr>
            <a:spLocks noGrp="1"/>
          </p:cNvSpPr>
          <p:nvPr>
            <p:ph type="sldNum" sz="quarter" idx="11"/>
          </p:nvPr>
        </p:nvSpPr>
        <p:spPr/>
        <p:txBody>
          <a:bodyPr/>
          <a:lstStyle/>
          <a:p>
            <a:fld id="{EECC7194-A4D0-457B-9D3E-53681723AFF7}" type="slidenum">
              <a:rPr lang="en-US" smtClean="0"/>
              <a:pPr/>
              <a:t>10</a:t>
            </a:fld>
            <a:endParaRPr lang="en-US" dirty="0"/>
          </a:p>
        </p:txBody>
      </p:sp>
      <p:pic>
        <p:nvPicPr>
          <p:cNvPr id="7" name="Picture 6">
            <a:extLst>
              <a:ext uri="{FF2B5EF4-FFF2-40B4-BE49-F238E27FC236}">
                <a16:creationId xmlns:a16="http://schemas.microsoft.com/office/drawing/2014/main" id="{4967EF0F-AFD1-4E62-A987-29208DDA3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52500"/>
            <a:ext cx="10974599" cy="5905500"/>
          </a:xfrm>
          <a:prstGeom prst="rect">
            <a:avLst/>
          </a:prstGeom>
        </p:spPr>
      </p:pic>
    </p:spTree>
    <p:extLst>
      <p:ext uri="{BB962C8B-B14F-4D97-AF65-F5344CB8AC3E}">
        <p14:creationId xmlns:p14="http://schemas.microsoft.com/office/powerpoint/2010/main" val="232934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23A438-354B-46E9-8C4D-D8E6FBE4E113}"/>
              </a:ext>
            </a:extLst>
          </p:cNvPr>
          <p:cNvSpPr>
            <a:spLocks noGrp="1"/>
          </p:cNvSpPr>
          <p:nvPr>
            <p:ph type="title"/>
          </p:nvPr>
        </p:nvSpPr>
        <p:spPr>
          <a:xfrm>
            <a:off x="683999" y="712375"/>
            <a:ext cx="10584075" cy="465977"/>
          </a:xfrm>
        </p:spPr>
        <p:txBody>
          <a:bodyPr/>
          <a:lstStyle/>
          <a:p>
            <a:r>
              <a:rPr lang="en-GB" dirty="0"/>
              <a:t>What is  the relationship between  the cardiovascular  and cholesterol?</a:t>
            </a:r>
          </a:p>
        </p:txBody>
      </p:sp>
      <p:sp>
        <p:nvSpPr>
          <p:cNvPr id="5" name="Slide Number Placeholder 4">
            <a:extLst>
              <a:ext uri="{FF2B5EF4-FFF2-40B4-BE49-F238E27FC236}">
                <a16:creationId xmlns:a16="http://schemas.microsoft.com/office/drawing/2014/main" id="{882447B1-0962-4A93-969E-458607A96042}"/>
              </a:ext>
            </a:extLst>
          </p:cNvPr>
          <p:cNvSpPr>
            <a:spLocks noGrp="1"/>
          </p:cNvSpPr>
          <p:nvPr>
            <p:ph type="sldNum" sz="quarter" idx="11"/>
          </p:nvPr>
        </p:nvSpPr>
        <p:spPr/>
        <p:txBody>
          <a:bodyPr/>
          <a:lstStyle/>
          <a:p>
            <a:fld id="{EECC7194-A4D0-457B-9D3E-53681723AFF7}" type="slidenum">
              <a:rPr lang="en-US" smtClean="0"/>
              <a:pPr/>
              <a:t>11</a:t>
            </a:fld>
            <a:endParaRPr lang="en-US" dirty="0"/>
          </a:p>
        </p:txBody>
      </p:sp>
      <p:pic>
        <p:nvPicPr>
          <p:cNvPr id="7" name="Picture 6">
            <a:extLst>
              <a:ext uri="{FF2B5EF4-FFF2-40B4-BE49-F238E27FC236}">
                <a16:creationId xmlns:a16="http://schemas.microsoft.com/office/drawing/2014/main" id="{CC6ED7C6-D7B3-4087-BB32-FF93C92DF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999" y="1028700"/>
            <a:ext cx="8841001" cy="5829300"/>
          </a:xfrm>
          <a:prstGeom prst="rect">
            <a:avLst/>
          </a:prstGeom>
        </p:spPr>
      </p:pic>
    </p:spTree>
    <p:extLst>
      <p:ext uri="{BB962C8B-B14F-4D97-AF65-F5344CB8AC3E}">
        <p14:creationId xmlns:p14="http://schemas.microsoft.com/office/powerpoint/2010/main" val="3015150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23A438-354B-46E9-8C4D-D8E6FBE4E113}"/>
              </a:ext>
            </a:extLst>
          </p:cNvPr>
          <p:cNvSpPr>
            <a:spLocks noGrp="1"/>
          </p:cNvSpPr>
          <p:nvPr>
            <p:ph type="title"/>
          </p:nvPr>
        </p:nvSpPr>
        <p:spPr>
          <a:xfrm>
            <a:off x="684000" y="818350"/>
            <a:ext cx="10891764" cy="360001"/>
          </a:xfrm>
        </p:spPr>
        <p:txBody>
          <a:bodyPr/>
          <a:lstStyle/>
          <a:p>
            <a:r>
              <a:rPr lang="en-GB" dirty="0"/>
              <a:t>What is the relationship between smoker  and non smoker  along  with cholesterol?</a:t>
            </a:r>
          </a:p>
        </p:txBody>
      </p:sp>
      <p:sp>
        <p:nvSpPr>
          <p:cNvPr id="5" name="Slide Number Placeholder 4">
            <a:extLst>
              <a:ext uri="{FF2B5EF4-FFF2-40B4-BE49-F238E27FC236}">
                <a16:creationId xmlns:a16="http://schemas.microsoft.com/office/drawing/2014/main" id="{882447B1-0962-4A93-969E-458607A96042}"/>
              </a:ext>
            </a:extLst>
          </p:cNvPr>
          <p:cNvSpPr>
            <a:spLocks noGrp="1"/>
          </p:cNvSpPr>
          <p:nvPr>
            <p:ph type="sldNum" sz="quarter" idx="11"/>
          </p:nvPr>
        </p:nvSpPr>
        <p:spPr/>
        <p:txBody>
          <a:bodyPr/>
          <a:lstStyle/>
          <a:p>
            <a:fld id="{EECC7194-A4D0-457B-9D3E-53681723AFF7}" type="slidenum">
              <a:rPr lang="en-US" smtClean="0"/>
              <a:pPr/>
              <a:t>12</a:t>
            </a:fld>
            <a:endParaRPr lang="en-US" dirty="0"/>
          </a:p>
        </p:txBody>
      </p:sp>
      <p:pic>
        <p:nvPicPr>
          <p:cNvPr id="7" name="Picture 6">
            <a:extLst>
              <a:ext uri="{FF2B5EF4-FFF2-40B4-BE49-F238E27FC236}">
                <a16:creationId xmlns:a16="http://schemas.microsoft.com/office/drawing/2014/main" id="{753572B6-0A20-443B-8A9D-B70D6CFF0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1285875"/>
            <a:ext cx="9271000" cy="5572125"/>
          </a:xfrm>
          <a:prstGeom prst="rect">
            <a:avLst/>
          </a:prstGeom>
        </p:spPr>
      </p:pic>
    </p:spTree>
    <p:extLst>
      <p:ext uri="{BB962C8B-B14F-4D97-AF65-F5344CB8AC3E}">
        <p14:creationId xmlns:p14="http://schemas.microsoft.com/office/powerpoint/2010/main" val="353816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13</a:t>
            </a:fld>
            <a:endParaRPr lang="en-US" dirty="0"/>
          </a:p>
        </p:txBody>
      </p:sp>
      <p:sp>
        <p:nvSpPr>
          <p:cNvPr id="2" name="Title 1">
            <a:extLst>
              <a:ext uri="{FF2B5EF4-FFF2-40B4-BE49-F238E27FC236}">
                <a16:creationId xmlns:a16="http://schemas.microsoft.com/office/drawing/2014/main" id="{2384CEA7-D60A-47AE-A867-C557D000559F}"/>
              </a:ext>
            </a:extLst>
          </p:cNvPr>
          <p:cNvSpPr>
            <a:spLocks noGrp="1"/>
          </p:cNvSpPr>
          <p:nvPr>
            <p:ph type="title"/>
          </p:nvPr>
        </p:nvSpPr>
        <p:spPr/>
        <p:txBody>
          <a:bodyPr/>
          <a:lstStyle/>
          <a:p>
            <a:r>
              <a:rPr lang="en-US" dirty="0"/>
              <a:t>Our findings :</a:t>
            </a:r>
          </a:p>
        </p:txBody>
      </p:sp>
      <p:sp>
        <p:nvSpPr>
          <p:cNvPr id="5" name="object 7" descr="Beige rectangle">
            <a:extLst>
              <a:ext uri="{FF2B5EF4-FFF2-40B4-BE49-F238E27FC236}">
                <a16:creationId xmlns:a16="http://schemas.microsoft.com/office/drawing/2014/main" id="{F173E3BB-F601-4F0E-90AC-4E1473812240}"/>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24" name="TextBox 23">
            <a:extLst>
              <a:ext uri="{FF2B5EF4-FFF2-40B4-BE49-F238E27FC236}">
                <a16:creationId xmlns:a16="http://schemas.microsoft.com/office/drawing/2014/main" id="{C9B1E6A9-EED2-4EE0-A3C5-2840DFD84ECA}"/>
              </a:ext>
            </a:extLst>
          </p:cNvPr>
          <p:cNvSpPr txBox="1"/>
          <p:nvPr/>
        </p:nvSpPr>
        <p:spPr>
          <a:xfrm>
            <a:off x="722099" y="1784734"/>
            <a:ext cx="11124139" cy="4016484"/>
          </a:xfrm>
          <a:prstGeom prst="rect">
            <a:avLst/>
          </a:prstGeom>
          <a:noFill/>
        </p:spPr>
        <p:txBody>
          <a:bodyPr wrap="square">
            <a:spAutoFit/>
          </a:bodyPr>
          <a:lstStyle/>
          <a:p>
            <a:pPr marL="266700" indent="-266700">
              <a:spcAft>
                <a:spcPts val="1000"/>
              </a:spcAft>
              <a:buClr>
                <a:schemeClr val="accent2"/>
              </a:buClr>
              <a:buFont typeface="Arial" panose="020B0604020202020204" pitchFamily="34" charset="0"/>
              <a:buChar char="●"/>
            </a:pPr>
            <a:r>
              <a:rPr lang="en-GB" dirty="0"/>
              <a:t>The number of male smoking is more than the number of female smoking.</a:t>
            </a:r>
          </a:p>
          <a:p>
            <a:pPr marL="266700" indent="-266700">
              <a:spcAft>
                <a:spcPts val="1000"/>
              </a:spcAft>
              <a:buClr>
                <a:schemeClr val="accent2"/>
              </a:buClr>
              <a:buFont typeface="Arial" panose="020B0604020202020204" pitchFamily="34" charset="0"/>
              <a:buChar char="●"/>
            </a:pPr>
            <a:r>
              <a:rPr lang="en-GB" dirty="0"/>
              <a:t>The number of female having cardiovascular disease is more than male.</a:t>
            </a:r>
          </a:p>
          <a:p>
            <a:pPr marL="266700" indent="-266700">
              <a:spcAft>
                <a:spcPts val="1000"/>
              </a:spcAft>
              <a:buClr>
                <a:schemeClr val="accent2"/>
              </a:buClr>
              <a:buFont typeface="Arial" panose="020B0604020202020204" pitchFamily="34" charset="0"/>
              <a:buChar char="●"/>
            </a:pPr>
            <a:r>
              <a:rPr lang="en-GB" dirty="0"/>
              <a:t>The non smoker more likely getting cardiovascular disease more than smokers</a:t>
            </a:r>
          </a:p>
          <a:p>
            <a:pPr marL="266700" indent="-266700">
              <a:spcAft>
                <a:spcPts val="1000"/>
              </a:spcAft>
              <a:buClr>
                <a:schemeClr val="accent2"/>
              </a:buClr>
              <a:buFont typeface="Arial" panose="020B0604020202020204" pitchFamily="34" charset="0"/>
              <a:buChar char="●"/>
            </a:pPr>
            <a:r>
              <a:rPr lang="en-GB" dirty="0"/>
              <a:t>When people get elder they more susceptible to cardiovascular disease the maximum risk is in age 60</a:t>
            </a:r>
          </a:p>
          <a:p>
            <a:pPr marL="266700" indent="-266700">
              <a:spcAft>
                <a:spcPts val="1000"/>
              </a:spcAft>
              <a:buClr>
                <a:schemeClr val="accent2"/>
              </a:buClr>
              <a:buFont typeface="Arial" panose="020B0604020202020204" pitchFamily="34" charset="0"/>
              <a:buChar char="●"/>
            </a:pPr>
            <a:r>
              <a:rPr lang="en-GB" dirty="0"/>
              <a:t>When people get elder they more susceptible to cholesterol disease the maximum risk is in age 54</a:t>
            </a:r>
          </a:p>
          <a:p>
            <a:pPr marL="266700" indent="-266700">
              <a:spcAft>
                <a:spcPts val="1000"/>
              </a:spcAft>
              <a:buClr>
                <a:schemeClr val="accent2"/>
              </a:buClr>
              <a:buFont typeface="Arial" panose="020B0604020202020204" pitchFamily="34" charset="0"/>
              <a:buChar char="●"/>
            </a:pPr>
            <a:r>
              <a:rPr lang="en-GB" dirty="0"/>
              <a:t>The people with cardiovascular disease is more likely to holding on of three type of cholesterol </a:t>
            </a:r>
          </a:p>
          <a:p>
            <a:pPr marL="266700" indent="-266700">
              <a:spcAft>
                <a:spcPts val="1000"/>
              </a:spcAft>
              <a:buClr>
                <a:schemeClr val="accent2"/>
              </a:buClr>
              <a:buFont typeface="Arial" panose="020B0604020202020204" pitchFamily="34" charset="0"/>
              <a:buChar char="●"/>
            </a:pPr>
            <a:r>
              <a:rPr lang="en-GB" dirty="0"/>
              <a:t>The non smoker is more likely to get cholesterol diseases more than the smokers</a:t>
            </a:r>
          </a:p>
          <a:p>
            <a:pPr marL="266700" indent="-266700">
              <a:spcAft>
                <a:spcPts val="1000"/>
              </a:spcAft>
              <a:buClr>
                <a:schemeClr val="accent2"/>
              </a:buClr>
              <a:buFont typeface="Arial" panose="020B0604020202020204" pitchFamily="34" charset="0"/>
              <a:buChar char="●"/>
            </a:pPr>
            <a:endParaRPr lang="en-GB" dirty="0"/>
          </a:p>
          <a:p>
            <a:pPr marL="266700" indent="-266700">
              <a:spcAft>
                <a:spcPts val="1000"/>
              </a:spcAft>
              <a:buClr>
                <a:schemeClr val="accent2"/>
              </a:buClr>
              <a:buFont typeface="Arial" panose="020B0604020202020204" pitchFamily="34" charset="0"/>
              <a:buChar char="●"/>
            </a:pPr>
            <a:endParaRPr lang="en-GB" sz="1800" dirty="0"/>
          </a:p>
          <a:p>
            <a:pPr marL="266700" indent="-266700">
              <a:spcAft>
                <a:spcPts val="1000"/>
              </a:spcAft>
              <a:buClr>
                <a:schemeClr val="accent2"/>
              </a:buClr>
              <a:buFont typeface="Arial" panose="020B0604020202020204" pitchFamily="34" charset="0"/>
              <a:buChar char="●"/>
            </a:pPr>
            <a:endParaRPr lang="en-GB" sz="1800" dirty="0"/>
          </a:p>
        </p:txBody>
      </p:sp>
    </p:spTree>
    <p:extLst>
      <p:ext uri="{BB962C8B-B14F-4D97-AF65-F5344CB8AC3E}">
        <p14:creationId xmlns:p14="http://schemas.microsoft.com/office/powerpoint/2010/main" val="618570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14</a:t>
            </a:fld>
            <a:endParaRPr lang="en-US" dirty="0"/>
          </a:p>
        </p:txBody>
      </p:sp>
      <p:sp>
        <p:nvSpPr>
          <p:cNvPr id="2" name="Title 1">
            <a:extLst>
              <a:ext uri="{FF2B5EF4-FFF2-40B4-BE49-F238E27FC236}">
                <a16:creationId xmlns:a16="http://schemas.microsoft.com/office/drawing/2014/main" id="{2384CEA7-D60A-47AE-A867-C557D000559F}"/>
              </a:ext>
            </a:extLst>
          </p:cNvPr>
          <p:cNvSpPr>
            <a:spLocks noGrp="1"/>
          </p:cNvSpPr>
          <p:nvPr>
            <p:ph type="title"/>
          </p:nvPr>
        </p:nvSpPr>
        <p:spPr/>
        <p:txBody>
          <a:bodyPr/>
          <a:lstStyle/>
          <a:p>
            <a:r>
              <a:rPr lang="en-US" dirty="0"/>
              <a:t>Conclusion:</a:t>
            </a:r>
          </a:p>
        </p:txBody>
      </p:sp>
      <p:sp>
        <p:nvSpPr>
          <p:cNvPr id="5" name="object 7" descr="Beige rectangle">
            <a:extLst>
              <a:ext uri="{FF2B5EF4-FFF2-40B4-BE49-F238E27FC236}">
                <a16:creationId xmlns:a16="http://schemas.microsoft.com/office/drawing/2014/main" id="{F173E3BB-F601-4F0E-90AC-4E1473812240}"/>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24" name="TextBox 23">
            <a:extLst>
              <a:ext uri="{FF2B5EF4-FFF2-40B4-BE49-F238E27FC236}">
                <a16:creationId xmlns:a16="http://schemas.microsoft.com/office/drawing/2014/main" id="{C9B1E6A9-EED2-4EE0-A3C5-2840DFD84ECA}"/>
              </a:ext>
            </a:extLst>
          </p:cNvPr>
          <p:cNvSpPr txBox="1"/>
          <p:nvPr/>
        </p:nvSpPr>
        <p:spPr>
          <a:xfrm>
            <a:off x="722099" y="1784734"/>
            <a:ext cx="11124139" cy="3139321"/>
          </a:xfrm>
          <a:prstGeom prst="rect">
            <a:avLst/>
          </a:prstGeom>
          <a:noFill/>
        </p:spPr>
        <p:txBody>
          <a:bodyPr wrap="square">
            <a:spAutoFit/>
          </a:bodyPr>
          <a:lstStyle/>
          <a:p>
            <a:pPr marL="285750" indent="-285750">
              <a:buFont typeface="Arial" panose="020B0604020202020204" pitchFamily="34" charset="0"/>
              <a:buChar char="•"/>
            </a:pPr>
            <a:r>
              <a:rPr lang="en-GB" sz="2800" b="1" dirty="0"/>
              <a:t>We suggest to lunch awareness program that include next topics:</a:t>
            </a:r>
          </a:p>
          <a:p>
            <a:pPr marL="285750" indent="-285750">
              <a:buFont typeface="Arial" panose="020B0604020202020204" pitchFamily="34" charset="0"/>
              <a:buChar char="•"/>
            </a:pPr>
            <a:endParaRPr lang="en-GB" sz="3200" b="1" dirty="0">
              <a:solidFill>
                <a:schemeClr val="accent1"/>
              </a:solidFill>
            </a:endParaRPr>
          </a:p>
          <a:p>
            <a:pPr marL="285750" indent="-285750">
              <a:buFont typeface="Arial" panose="020B0604020202020204" pitchFamily="34" charset="0"/>
              <a:buChar char="•"/>
            </a:pPr>
            <a:r>
              <a:rPr lang="en-GB" sz="2400" b="1" dirty="0">
                <a:solidFill>
                  <a:schemeClr val="accent6">
                    <a:lumMod val="50000"/>
                  </a:schemeClr>
                </a:solidFill>
              </a:rPr>
              <a:t>Smoking and its side effects: </a:t>
            </a:r>
            <a:r>
              <a:rPr lang="en-GB" sz="2000" b="1" dirty="0">
                <a:solidFill>
                  <a:schemeClr val="accent6"/>
                </a:solidFill>
              </a:rPr>
              <a:t>We can target male.</a:t>
            </a:r>
          </a:p>
          <a:p>
            <a:endParaRPr lang="en-GB" sz="2000" b="1" dirty="0">
              <a:solidFill>
                <a:schemeClr val="accent6"/>
              </a:solidFill>
            </a:endParaRPr>
          </a:p>
          <a:p>
            <a:pPr marL="285750" indent="-285750">
              <a:buFont typeface="Arial" panose="020B0604020202020204" pitchFamily="34" charset="0"/>
              <a:buChar char="•"/>
            </a:pPr>
            <a:r>
              <a:rPr lang="en-GB" sz="2400" b="1" dirty="0">
                <a:solidFill>
                  <a:schemeClr val="accent6">
                    <a:lumMod val="50000"/>
                  </a:schemeClr>
                </a:solidFill>
              </a:rPr>
              <a:t>Ways of preventing Cardiovascular and cholesterol disease:</a:t>
            </a:r>
            <a:r>
              <a:rPr lang="en-GB" sz="2800" b="1" dirty="0">
                <a:solidFill>
                  <a:schemeClr val="accent6">
                    <a:lumMod val="50000"/>
                  </a:schemeClr>
                </a:solidFill>
              </a:rPr>
              <a:t> </a:t>
            </a:r>
            <a:r>
              <a:rPr lang="en-GB" sz="2000" b="1" dirty="0">
                <a:solidFill>
                  <a:schemeClr val="accent6"/>
                </a:solidFill>
              </a:rPr>
              <a:t>We can target female with the age between 55 to 60 because they are more effected.</a:t>
            </a:r>
          </a:p>
          <a:p>
            <a:pPr>
              <a:spcAft>
                <a:spcPts val="1000"/>
              </a:spcAft>
              <a:buClr>
                <a:schemeClr val="accent2"/>
              </a:buClr>
            </a:pPr>
            <a:endParaRPr lang="en-GB" sz="1800" dirty="0"/>
          </a:p>
        </p:txBody>
      </p:sp>
      <p:sp>
        <p:nvSpPr>
          <p:cNvPr id="10" name="TextBox 9">
            <a:extLst>
              <a:ext uri="{FF2B5EF4-FFF2-40B4-BE49-F238E27FC236}">
                <a16:creationId xmlns:a16="http://schemas.microsoft.com/office/drawing/2014/main" id="{55CD54AD-AD45-4D10-B677-037980FA8EF6}"/>
              </a:ext>
            </a:extLst>
          </p:cNvPr>
          <p:cNvSpPr txBox="1"/>
          <p:nvPr/>
        </p:nvSpPr>
        <p:spPr>
          <a:xfrm>
            <a:off x="1002534" y="5343181"/>
            <a:ext cx="9507557" cy="923330"/>
          </a:xfrm>
          <a:prstGeom prst="rect">
            <a:avLst/>
          </a:prstGeom>
          <a:noFill/>
        </p:spPr>
        <p:txBody>
          <a:bodyPr wrap="square" rtlCol="0">
            <a:spAutoFit/>
          </a:bodyPr>
          <a:lstStyle/>
          <a:p>
            <a:endParaRPr lang="en-GB" dirty="0"/>
          </a:p>
          <a:p>
            <a:endParaRPr lang="en-GB" dirty="0"/>
          </a:p>
          <a:p>
            <a:endParaRPr lang="en-GB" dirty="0"/>
          </a:p>
        </p:txBody>
      </p:sp>
    </p:spTree>
    <p:extLst>
      <p:ext uri="{BB962C8B-B14F-4D97-AF65-F5344CB8AC3E}">
        <p14:creationId xmlns:p14="http://schemas.microsoft.com/office/powerpoint/2010/main" val="1553157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1123242-1802-4890-85C8-48524FEB9010}"/>
              </a:ext>
            </a:extLst>
          </p:cNvPr>
          <p:cNvSpPr>
            <a:spLocks noGrp="1"/>
          </p:cNvSpPr>
          <p:nvPr>
            <p:ph type="title"/>
          </p:nvPr>
        </p:nvSpPr>
        <p:spPr/>
        <p:txBody>
          <a:bodyPr/>
          <a:lstStyle/>
          <a:p>
            <a:r>
              <a:rPr lang="en-US" dirty="0"/>
              <a:t>Tools:</a:t>
            </a:r>
          </a:p>
        </p:txBody>
      </p:sp>
      <p:sp>
        <p:nvSpPr>
          <p:cNvPr id="4" name="Slide Number Placeholder 3">
            <a:extLst>
              <a:ext uri="{FF2B5EF4-FFF2-40B4-BE49-F238E27FC236}">
                <a16:creationId xmlns:a16="http://schemas.microsoft.com/office/drawing/2014/main" id="{65A32E52-1B70-4F84-B381-E9D9871504C5}"/>
              </a:ext>
            </a:extLst>
          </p:cNvPr>
          <p:cNvSpPr>
            <a:spLocks noGrp="1"/>
          </p:cNvSpPr>
          <p:nvPr>
            <p:ph type="sldNum" sz="quarter" idx="11"/>
          </p:nvPr>
        </p:nvSpPr>
        <p:spPr/>
        <p:txBody>
          <a:bodyPr/>
          <a:lstStyle/>
          <a:p>
            <a:fld id="{EECC7194-A4D0-457B-9D3E-53681723AFF7}" type="slidenum">
              <a:rPr lang="en-US" smtClean="0"/>
              <a:pPr/>
              <a:t>15</a:t>
            </a:fld>
            <a:endParaRPr lang="en-US" dirty="0"/>
          </a:p>
        </p:txBody>
      </p:sp>
      <p:sp>
        <p:nvSpPr>
          <p:cNvPr id="30" name="object 7" descr="Beige rectangle">
            <a:extLst>
              <a:ext uri="{FF2B5EF4-FFF2-40B4-BE49-F238E27FC236}">
                <a16:creationId xmlns:a16="http://schemas.microsoft.com/office/drawing/2014/main" id="{1E04C292-AE6A-4666-9EA6-9D87F84CB793}"/>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pic>
        <p:nvPicPr>
          <p:cNvPr id="11" name="Picture Placeholder 10">
            <a:extLst>
              <a:ext uri="{FF2B5EF4-FFF2-40B4-BE49-F238E27FC236}">
                <a16:creationId xmlns:a16="http://schemas.microsoft.com/office/drawing/2014/main" id="{4E3F0485-1AA1-4061-9BD5-690181AC6407}"/>
              </a:ext>
            </a:extLst>
          </p:cNvPr>
          <p:cNvPicPr>
            <a:picLocks noGrp="1" noChangeAspect="1"/>
          </p:cNvPicPr>
          <p:nvPr>
            <p:ph type="pic" sz="quarter" idx="23"/>
          </p:nvPr>
        </p:nvPicPr>
        <p:blipFill>
          <a:blip r:embed="rId2">
            <a:extLst>
              <a:ext uri="{28A0092B-C50C-407E-A947-70E740481C1C}">
                <a14:useLocalDpi xmlns:a14="http://schemas.microsoft.com/office/drawing/2010/main" val="0"/>
              </a:ext>
            </a:extLst>
          </a:blip>
          <a:stretch>
            <a:fillRect/>
          </a:stretch>
        </p:blipFill>
        <p:spPr>
          <a:xfrm>
            <a:off x="4907393" y="1652643"/>
            <a:ext cx="2377213" cy="1613535"/>
          </a:xfrm>
        </p:spPr>
      </p:pic>
      <p:pic>
        <p:nvPicPr>
          <p:cNvPr id="31" name="Picture Placeholder 30">
            <a:extLst>
              <a:ext uri="{FF2B5EF4-FFF2-40B4-BE49-F238E27FC236}">
                <a16:creationId xmlns:a16="http://schemas.microsoft.com/office/drawing/2014/main" id="{C961DB4F-C2FC-46C3-9ED3-52FF0C1E1648}"/>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tretch>
            <a:fillRect/>
          </a:stretch>
        </p:blipFill>
        <p:spPr>
          <a:xfrm>
            <a:off x="1207533" y="4922850"/>
            <a:ext cx="1500188" cy="1500188"/>
          </a:xfrm>
        </p:spPr>
      </p:pic>
      <p:pic>
        <p:nvPicPr>
          <p:cNvPr id="44" name="Picture Placeholder 43">
            <a:extLst>
              <a:ext uri="{FF2B5EF4-FFF2-40B4-BE49-F238E27FC236}">
                <a16:creationId xmlns:a16="http://schemas.microsoft.com/office/drawing/2014/main" id="{B2B91CB1-5218-4AEE-89BB-1135CB430060}"/>
              </a:ext>
            </a:extLst>
          </p:cNvPr>
          <p:cNvPicPr>
            <a:picLocks noGrp="1" noChangeAspect="1"/>
          </p:cNvPicPr>
          <p:nvPr>
            <p:ph type="pic" sz="quarter" idx="25"/>
          </p:nvPr>
        </p:nvPicPr>
        <p:blipFill>
          <a:blip r:embed="rId4">
            <a:extLst>
              <a:ext uri="{28A0092B-C50C-407E-A947-70E740481C1C}">
                <a14:useLocalDpi xmlns:a14="http://schemas.microsoft.com/office/drawing/2010/main" val="0"/>
              </a:ext>
            </a:extLst>
          </a:blip>
          <a:stretch>
            <a:fillRect/>
          </a:stretch>
        </p:blipFill>
        <p:spPr>
          <a:xfrm>
            <a:off x="9509133" y="3742702"/>
            <a:ext cx="1893570" cy="1180148"/>
          </a:xfrm>
        </p:spPr>
      </p:pic>
      <p:pic>
        <p:nvPicPr>
          <p:cNvPr id="48" name="Picture 47">
            <a:extLst>
              <a:ext uri="{FF2B5EF4-FFF2-40B4-BE49-F238E27FC236}">
                <a16:creationId xmlns:a16="http://schemas.microsoft.com/office/drawing/2014/main" id="{5A37423A-8153-4106-BF1F-78CB1BC543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820" y="3742702"/>
            <a:ext cx="2233613" cy="1000125"/>
          </a:xfrm>
          <a:prstGeom prst="rect">
            <a:avLst/>
          </a:prstGeom>
        </p:spPr>
      </p:pic>
      <p:pic>
        <p:nvPicPr>
          <p:cNvPr id="50" name="Picture 49">
            <a:extLst>
              <a:ext uri="{FF2B5EF4-FFF2-40B4-BE49-F238E27FC236}">
                <a16:creationId xmlns:a16="http://schemas.microsoft.com/office/drawing/2014/main" id="{DADC36D4-12C1-4B5F-9516-E2C49768FA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9184" y="5293922"/>
            <a:ext cx="2353628" cy="953452"/>
          </a:xfrm>
          <a:prstGeom prst="rect">
            <a:avLst/>
          </a:prstGeom>
        </p:spPr>
      </p:pic>
      <p:pic>
        <p:nvPicPr>
          <p:cNvPr id="52" name="Picture 51">
            <a:extLst>
              <a:ext uri="{FF2B5EF4-FFF2-40B4-BE49-F238E27FC236}">
                <a16:creationId xmlns:a16="http://schemas.microsoft.com/office/drawing/2014/main" id="{FE8993B6-0CA3-466D-9DA1-B5974F0A7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5807" y="4009402"/>
            <a:ext cx="3060383" cy="733425"/>
          </a:xfrm>
          <a:prstGeom prst="rect">
            <a:avLst/>
          </a:prstGeom>
        </p:spPr>
      </p:pic>
      <p:pic>
        <p:nvPicPr>
          <p:cNvPr id="54" name="Picture 53">
            <a:extLst>
              <a:ext uri="{FF2B5EF4-FFF2-40B4-BE49-F238E27FC236}">
                <a16:creationId xmlns:a16="http://schemas.microsoft.com/office/drawing/2014/main" id="{BC0F5473-173A-4BD2-A0F1-0287A4F350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05824" y="5020554"/>
            <a:ext cx="1500188" cy="1500188"/>
          </a:xfrm>
          <a:prstGeom prst="rect">
            <a:avLst/>
          </a:prstGeom>
        </p:spPr>
      </p:pic>
      <p:pic>
        <p:nvPicPr>
          <p:cNvPr id="56" name="Picture 55">
            <a:extLst>
              <a:ext uri="{FF2B5EF4-FFF2-40B4-BE49-F238E27FC236}">
                <a16:creationId xmlns:a16="http://schemas.microsoft.com/office/drawing/2014/main" id="{0FC5B57B-92CF-4291-A473-87D2531D34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0788" y="1801801"/>
            <a:ext cx="2753678" cy="813435"/>
          </a:xfrm>
          <a:prstGeom prst="rect">
            <a:avLst/>
          </a:prstGeom>
        </p:spPr>
      </p:pic>
    </p:spTree>
    <p:extLst>
      <p:ext uri="{BB962C8B-B14F-4D97-AF65-F5344CB8AC3E}">
        <p14:creationId xmlns:p14="http://schemas.microsoft.com/office/powerpoint/2010/main" val="129971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16</a:t>
            </a:fld>
            <a:endParaRPr lang="en-US" dirty="0"/>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 </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63" name="TextBox 62">
            <a:extLst>
              <a:ext uri="{FF2B5EF4-FFF2-40B4-BE49-F238E27FC236}">
                <a16:creationId xmlns:a16="http://schemas.microsoft.com/office/drawing/2014/main" id="{0787B92B-0749-43E0-A50D-A9D6889D24FD}"/>
              </a:ext>
            </a:extLst>
          </p:cNvPr>
          <p:cNvSpPr txBox="1"/>
          <p:nvPr/>
        </p:nvSpPr>
        <p:spPr>
          <a:xfrm>
            <a:off x="2055138" y="2321004"/>
            <a:ext cx="7559999" cy="1107996"/>
          </a:xfrm>
          <a:prstGeom prst="rect">
            <a:avLst/>
          </a:prstGeom>
          <a:noFill/>
        </p:spPr>
        <p:txBody>
          <a:bodyPr wrap="square" rtlCol="0">
            <a:spAutoFit/>
          </a:bodyPr>
          <a:lstStyle/>
          <a:p>
            <a:pPr algn="ctr"/>
            <a:r>
              <a:rPr lang="en-GB" sz="6600" b="1" dirty="0">
                <a:solidFill>
                  <a:schemeClr val="accent1"/>
                </a:solidFill>
              </a:rPr>
              <a:t>Thank You</a:t>
            </a:r>
          </a:p>
        </p:txBody>
      </p:sp>
      <p:pic>
        <p:nvPicPr>
          <p:cNvPr id="64" name="Picture 63">
            <a:extLst>
              <a:ext uri="{FF2B5EF4-FFF2-40B4-BE49-F238E27FC236}">
                <a16:creationId xmlns:a16="http://schemas.microsoft.com/office/drawing/2014/main" id="{DF1D8CD9-85EB-49E8-9F15-8E0ADD2A7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99113" cy="1292751"/>
          </a:xfrm>
          <a:prstGeom prst="rect">
            <a:avLst/>
          </a:prstGeom>
        </p:spPr>
      </p:pic>
      <p:sp>
        <p:nvSpPr>
          <p:cNvPr id="67" name="TextBox 66">
            <a:extLst>
              <a:ext uri="{FF2B5EF4-FFF2-40B4-BE49-F238E27FC236}">
                <a16:creationId xmlns:a16="http://schemas.microsoft.com/office/drawing/2014/main" id="{FF6B70D5-FC52-431E-A801-A5A3E94351A3}"/>
              </a:ext>
            </a:extLst>
          </p:cNvPr>
          <p:cNvSpPr txBox="1"/>
          <p:nvPr/>
        </p:nvSpPr>
        <p:spPr>
          <a:xfrm>
            <a:off x="6804404" y="5792226"/>
            <a:ext cx="5210979" cy="584775"/>
          </a:xfrm>
          <a:prstGeom prst="rect">
            <a:avLst/>
          </a:prstGeom>
          <a:noFill/>
        </p:spPr>
        <p:txBody>
          <a:bodyPr wrap="square" rtlCol="0">
            <a:spAutoFit/>
          </a:bodyPr>
          <a:lstStyle/>
          <a:p>
            <a:r>
              <a:rPr lang="en-GB" sz="3200" b="1" dirty="0">
                <a:solidFill>
                  <a:schemeClr val="accent1"/>
                </a:solidFill>
              </a:rPr>
              <a:t>ABDULRAHIM ALSHEHRI</a:t>
            </a:r>
          </a:p>
        </p:txBody>
      </p:sp>
    </p:spTree>
    <p:extLst>
      <p:ext uri="{BB962C8B-B14F-4D97-AF65-F5344CB8AC3E}">
        <p14:creationId xmlns:p14="http://schemas.microsoft.com/office/powerpoint/2010/main" val="78640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147343" y="2731934"/>
            <a:ext cx="6903253" cy="3172156"/>
          </a:xfrm>
          <a:gradFill>
            <a:gsLst>
              <a:gs pos="0">
                <a:schemeClr val="tx2"/>
              </a:gs>
              <a:gs pos="100000">
                <a:schemeClr val="accent2"/>
              </a:gs>
            </a:gsLst>
            <a:lin ang="14400000" scaled="0"/>
          </a:gradFill>
        </p:spPr>
        <p:txBody>
          <a:bodyPr/>
          <a:lstStyle/>
          <a:p>
            <a:r>
              <a:rPr lang="en-US" dirty="0"/>
              <a:t>Our mission is to become the recognized leader in the target market for providing healthcare research tailored to each client needs and expectations</a:t>
            </a:r>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870207" y="3129954"/>
            <a:ext cx="4585966" cy="1008000"/>
          </a:xfrm>
        </p:spPr>
        <p:txBody>
          <a:bodyPr/>
          <a:lstStyle/>
          <a:p>
            <a:r>
              <a:rPr lang="en-US" dirty="0"/>
              <a:t>OUR BIG </a:t>
            </a:r>
            <a:br>
              <a:rPr lang="en-US" dirty="0"/>
            </a:br>
            <a:r>
              <a:rPr lang="en-US" dirty="0"/>
              <a:t>IDEA</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1793360" y="43326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32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5672-F2EC-4AC0-934B-578A4D03CC92}"/>
              </a:ext>
            </a:extLst>
          </p:cNvPr>
          <p:cNvSpPr>
            <a:spLocks noGrp="1"/>
          </p:cNvSpPr>
          <p:nvPr>
            <p:ph type="title"/>
          </p:nvPr>
        </p:nvSpPr>
        <p:spPr/>
        <p:txBody>
          <a:bodyPr/>
          <a:lstStyle/>
          <a:p>
            <a:r>
              <a:rPr lang="en-GB" dirty="0"/>
              <a:t>index</a:t>
            </a:r>
          </a:p>
        </p:txBody>
      </p:sp>
      <p:sp>
        <p:nvSpPr>
          <p:cNvPr id="4" name="Slide Number Placeholder 3">
            <a:extLst>
              <a:ext uri="{FF2B5EF4-FFF2-40B4-BE49-F238E27FC236}">
                <a16:creationId xmlns:a16="http://schemas.microsoft.com/office/drawing/2014/main" id="{553F5508-0C58-440F-BB7F-CA7C9DF8B168}"/>
              </a:ext>
            </a:extLst>
          </p:cNvPr>
          <p:cNvSpPr>
            <a:spLocks noGrp="1"/>
          </p:cNvSpPr>
          <p:nvPr>
            <p:ph type="sldNum" sz="quarter" idx="11"/>
          </p:nvPr>
        </p:nvSpPr>
        <p:spPr/>
        <p:txBody>
          <a:bodyPr/>
          <a:lstStyle/>
          <a:p>
            <a:fld id="{EECC7194-A4D0-457B-9D3E-53681723AFF7}" type="slidenum">
              <a:rPr lang="en-US" noProof="0" smtClean="0"/>
              <a:pPr/>
              <a:t>3</a:t>
            </a:fld>
            <a:endParaRPr lang="en-US" noProof="0" dirty="0"/>
          </a:p>
        </p:txBody>
      </p:sp>
      <p:sp>
        <p:nvSpPr>
          <p:cNvPr id="5" name="TextBox 4">
            <a:extLst>
              <a:ext uri="{FF2B5EF4-FFF2-40B4-BE49-F238E27FC236}">
                <a16:creationId xmlns:a16="http://schemas.microsoft.com/office/drawing/2014/main" id="{6335EB22-5AE0-4936-8967-A1529D7327BF}"/>
              </a:ext>
            </a:extLst>
          </p:cNvPr>
          <p:cNvSpPr txBox="1"/>
          <p:nvPr/>
        </p:nvSpPr>
        <p:spPr>
          <a:xfrm>
            <a:off x="1013552" y="2787267"/>
            <a:ext cx="9022814" cy="3267561"/>
          </a:xfrm>
          <a:prstGeom prst="rect">
            <a:avLst/>
          </a:prstGeom>
          <a:noFill/>
        </p:spPr>
        <p:txBody>
          <a:bodyPr wrap="square" rtlCol="0">
            <a:spAutoFit/>
          </a:bodyPr>
          <a:lstStyle/>
          <a:p>
            <a:pPr marL="266700" indent="-266700">
              <a:spcAft>
                <a:spcPts val="1000"/>
              </a:spcAft>
              <a:buClr>
                <a:schemeClr val="accent2"/>
              </a:buClr>
              <a:buFont typeface="Arial" panose="020B0604020202020204" pitchFamily="34" charset="0"/>
              <a:buChar char="●"/>
            </a:pPr>
            <a:r>
              <a:rPr lang="en-GB" sz="1600" dirty="0"/>
              <a:t>Introduction</a:t>
            </a:r>
          </a:p>
          <a:p>
            <a:pPr marL="266700" indent="-266700">
              <a:spcAft>
                <a:spcPts val="1000"/>
              </a:spcAft>
              <a:buClr>
                <a:schemeClr val="accent2"/>
              </a:buClr>
              <a:buFont typeface="Arial" panose="020B0604020202020204" pitchFamily="34" charset="0"/>
              <a:buChar char="●"/>
            </a:pPr>
            <a:r>
              <a:rPr lang="en-GB" sz="1600" dirty="0"/>
              <a:t>Research Questions</a:t>
            </a:r>
          </a:p>
          <a:p>
            <a:pPr marL="266700" indent="-266700">
              <a:spcAft>
                <a:spcPts val="1000"/>
              </a:spcAft>
              <a:buClr>
                <a:schemeClr val="accent2"/>
              </a:buClr>
              <a:buFont typeface="Arial" panose="020B0604020202020204" pitchFamily="34" charset="0"/>
              <a:buChar char="●"/>
            </a:pPr>
            <a:r>
              <a:rPr lang="en-GB" sz="1600" dirty="0"/>
              <a:t>Charts </a:t>
            </a:r>
          </a:p>
          <a:p>
            <a:pPr marL="266700" indent="-266700">
              <a:spcAft>
                <a:spcPts val="1000"/>
              </a:spcAft>
              <a:buClr>
                <a:schemeClr val="accent2"/>
              </a:buClr>
              <a:buFont typeface="Arial" panose="020B0604020202020204" pitchFamily="34" charset="0"/>
              <a:buChar char="●"/>
            </a:pPr>
            <a:r>
              <a:rPr lang="en-GB" sz="1600" dirty="0"/>
              <a:t>Findings </a:t>
            </a:r>
          </a:p>
          <a:p>
            <a:pPr marL="266700" indent="-266700">
              <a:spcAft>
                <a:spcPts val="1000"/>
              </a:spcAft>
              <a:buClr>
                <a:schemeClr val="accent2"/>
              </a:buClr>
              <a:buFont typeface="Arial" panose="020B0604020202020204" pitchFamily="34" charset="0"/>
              <a:buChar char="●"/>
            </a:pPr>
            <a:r>
              <a:rPr lang="en-GB" sz="1600" dirty="0"/>
              <a:t>Conclusion</a:t>
            </a:r>
          </a:p>
          <a:p>
            <a:pPr marL="266700" indent="-266700">
              <a:spcAft>
                <a:spcPts val="1000"/>
              </a:spcAft>
              <a:buClr>
                <a:schemeClr val="accent2"/>
              </a:buClr>
              <a:buFont typeface="Arial" panose="020B0604020202020204" pitchFamily="34" charset="0"/>
              <a:buChar char="●"/>
            </a:pPr>
            <a:r>
              <a:rPr lang="en-GB" sz="1600" dirty="0"/>
              <a:t>Tools</a:t>
            </a:r>
          </a:p>
          <a:p>
            <a:pPr marL="266700" indent="-266700">
              <a:spcAft>
                <a:spcPts val="1000"/>
              </a:spcAft>
              <a:buClr>
                <a:schemeClr val="accent2"/>
              </a:buClr>
              <a:buFont typeface="Arial" panose="020B0604020202020204" pitchFamily="34" charset="0"/>
              <a:buChar char="●"/>
            </a:pPr>
            <a:r>
              <a:rPr lang="en-GB" sz="1600" dirty="0"/>
              <a:t>Ending </a:t>
            </a:r>
          </a:p>
          <a:p>
            <a:pPr marL="285750" indent="-285750">
              <a:buFont typeface="Arial" panose="020B0604020202020204" pitchFamily="34" charset="0"/>
              <a:buChar char="•"/>
            </a:pPr>
            <a:endParaRPr lang="en-GB" sz="3600" b="1" dirty="0">
              <a:solidFill>
                <a:schemeClr val="accent1"/>
              </a:solidFill>
            </a:endParaRPr>
          </a:p>
        </p:txBody>
      </p:sp>
    </p:spTree>
    <p:extLst>
      <p:ext uri="{BB962C8B-B14F-4D97-AF65-F5344CB8AC3E}">
        <p14:creationId xmlns:p14="http://schemas.microsoft.com/office/powerpoint/2010/main" val="3216774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E90E-4A22-4BF6-B413-F557BC48B93C}"/>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CEBAC41A-DA26-47DD-8E89-D545881124E5}"/>
              </a:ext>
            </a:extLst>
          </p:cNvPr>
          <p:cNvSpPr>
            <a:spLocks noGrp="1"/>
          </p:cNvSpPr>
          <p:nvPr>
            <p:ph type="sldNum" sz="quarter" idx="11"/>
          </p:nvPr>
        </p:nvSpPr>
        <p:spPr/>
        <p:txBody>
          <a:bodyPr/>
          <a:lstStyle/>
          <a:p>
            <a:fld id="{EECC7194-A4D0-457B-9D3E-53681723AFF7}" type="slidenum">
              <a:rPr lang="en-US" noProof="0" smtClean="0"/>
              <a:pPr/>
              <a:t>4</a:t>
            </a:fld>
            <a:endParaRPr lang="en-US" noProof="0" dirty="0"/>
          </a:p>
        </p:txBody>
      </p:sp>
      <p:sp>
        <p:nvSpPr>
          <p:cNvPr id="7" name="TextBox 6">
            <a:extLst>
              <a:ext uri="{FF2B5EF4-FFF2-40B4-BE49-F238E27FC236}">
                <a16:creationId xmlns:a16="http://schemas.microsoft.com/office/drawing/2014/main" id="{B37C080B-507C-448D-AADA-5D0D6ECEB2C6}"/>
              </a:ext>
            </a:extLst>
          </p:cNvPr>
          <p:cNvSpPr txBox="1"/>
          <p:nvPr/>
        </p:nvSpPr>
        <p:spPr>
          <a:xfrm>
            <a:off x="684000" y="3512994"/>
            <a:ext cx="8462754" cy="923330"/>
          </a:xfrm>
          <a:prstGeom prst="rect">
            <a:avLst/>
          </a:prstGeom>
          <a:noFill/>
        </p:spPr>
        <p:txBody>
          <a:bodyPr wrap="square">
            <a:spAutoFit/>
          </a:bodyPr>
          <a:lstStyle/>
          <a:p>
            <a:pPr>
              <a:spcAft>
                <a:spcPts val="1000"/>
              </a:spcAft>
              <a:buClr>
                <a:schemeClr val="accent2"/>
              </a:buClr>
            </a:pPr>
            <a:r>
              <a:rPr lang="en-GB" b="0" i="0" dirty="0">
                <a:solidFill>
                  <a:srgbClr val="343536"/>
                </a:solidFill>
                <a:effectLst/>
                <a:latin typeface="Source Sans Pro" panose="020B0503030403020204" pitchFamily="34" charset="0"/>
              </a:rPr>
              <a:t>Cardiovascular disease and includes a number of conditions affecting the structures or function of the heart, including coronary artery disease and vascular (blood vessel) disease. Cardiovascular disease is by far the leading cause of death in the world.</a:t>
            </a:r>
          </a:p>
        </p:txBody>
      </p:sp>
    </p:spTree>
    <p:extLst>
      <p:ext uri="{BB962C8B-B14F-4D97-AF65-F5344CB8AC3E}">
        <p14:creationId xmlns:p14="http://schemas.microsoft.com/office/powerpoint/2010/main" val="3231783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183B-0278-45EE-9CD2-E73839A32B36}"/>
              </a:ext>
            </a:extLst>
          </p:cNvPr>
          <p:cNvSpPr>
            <a:spLocks noGrp="1"/>
          </p:cNvSpPr>
          <p:nvPr>
            <p:ph type="title"/>
          </p:nvPr>
        </p:nvSpPr>
        <p:spPr/>
        <p:txBody>
          <a:bodyPr/>
          <a:lstStyle/>
          <a:p>
            <a:r>
              <a:rPr lang="en-GB" dirty="0"/>
              <a:t>Research questions :</a:t>
            </a:r>
          </a:p>
        </p:txBody>
      </p:sp>
      <p:sp>
        <p:nvSpPr>
          <p:cNvPr id="4" name="Slide Number Placeholder 3">
            <a:extLst>
              <a:ext uri="{FF2B5EF4-FFF2-40B4-BE49-F238E27FC236}">
                <a16:creationId xmlns:a16="http://schemas.microsoft.com/office/drawing/2014/main" id="{357C62FD-CB66-4ECA-B7AB-19F24D2D3F3C}"/>
              </a:ext>
            </a:extLst>
          </p:cNvPr>
          <p:cNvSpPr>
            <a:spLocks noGrp="1"/>
          </p:cNvSpPr>
          <p:nvPr>
            <p:ph type="sldNum" sz="quarter" idx="11"/>
          </p:nvPr>
        </p:nvSpPr>
        <p:spPr/>
        <p:txBody>
          <a:bodyPr/>
          <a:lstStyle/>
          <a:p>
            <a:fld id="{EECC7194-A4D0-457B-9D3E-53681723AFF7}" type="slidenum">
              <a:rPr lang="en-US" noProof="0" smtClean="0"/>
              <a:pPr/>
              <a:t>5</a:t>
            </a:fld>
            <a:endParaRPr lang="en-US" noProof="0" dirty="0"/>
          </a:p>
        </p:txBody>
      </p:sp>
      <p:sp>
        <p:nvSpPr>
          <p:cNvPr id="5" name="TextBox 4">
            <a:extLst>
              <a:ext uri="{FF2B5EF4-FFF2-40B4-BE49-F238E27FC236}">
                <a16:creationId xmlns:a16="http://schemas.microsoft.com/office/drawing/2014/main" id="{5331C592-8584-4A0E-973A-08DDABF516D4}"/>
              </a:ext>
            </a:extLst>
          </p:cNvPr>
          <p:cNvSpPr txBox="1"/>
          <p:nvPr/>
        </p:nvSpPr>
        <p:spPr>
          <a:xfrm>
            <a:off x="781050" y="2867025"/>
            <a:ext cx="10648950" cy="2990562"/>
          </a:xfrm>
          <a:prstGeom prst="rect">
            <a:avLst/>
          </a:prstGeom>
          <a:noFill/>
        </p:spPr>
        <p:txBody>
          <a:bodyPr wrap="square" rtlCol="0">
            <a:spAutoFit/>
          </a:bodyPr>
          <a:lstStyle/>
          <a:p>
            <a:pPr marL="266700" indent="-266700">
              <a:spcAft>
                <a:spcPts val="1000"/>
              </a:spcAft>
              <a:buClr>
                <a:schemeClr val="accent2"/>
              </a:buClr>
              <a:buFont typeface="Arial" panose="020B0604020202020204" pitchFamily="34" charset="0"/>
              <a:buChar char="●"/>
            </a:pPr>
            <a:r>
              <a:rPr lang="en-GB" sz="1600" dirty="0"/>
              <a:t>How much smoker and non smoker along with gender?</a:t>
            </a:r>
          </a:p>
          <a:p>
            <a:pPr marL="266700" indent="-266700">
              <a:spcAft>
                <a:spcPts val="1000"/>
              </a:spcAft>
              <a:buClr>
                <a:schemeClr val="accent2"/>
              </a:buClr>
              <a:buFont typeface="Arial" panose="020B0604020202020204" pitchFamily="34" charset="0"/>
              <a:buChar char="●"/>
            </a:pPr>
            <a:r>
              <a:rPr lang="en-GB" sz="1600" dirty="0"/>
              <a:t>How much people infected with cardiovascular along with gender?</a:t>
            </a:r>
          </a:p>
          <a:p>
            <a:pPr marL="266700" indent="-266700">
              <a:spcAft>
                <a:spcPts val="1000"/>
              </a:spcAft>
              <a:buClr>
                <a:schemeClr val="accent2"/>
              </a:buClr>
              <a:buFont typeface="Arial" panose="020B0604020202020204" pitchFamily="34" charset="0"/>
              <a:buChar char="●"/>
            </a:pPr>
            <a:r>
              <a:rPr lang="en-GB" sz="1600" dirty="0"/>
              <a:t>What is the relationship between smoker and non smoker along with cardiovascular?</a:t>
            </a:r>
          </a:p>
          <a:p>
            <a:pPr marL="266700" indent="-266700">
              <a:spcAft>
                <a:spcPts val="1000"/>
              </a:spcAft>
              <a:buClr>
                <a:schemeClr val="accent2"/>
              </a:buClr>
              <a:buFont typeface="Arial" panose="020B0604020202020204" pitchFamily="34" charset="0"/>
              <a:buChar char="●"/>
            </a:pPr>
            <a:r>
              <a:rPr lang="en-GB" sz="1600" dirty="0"/>
              <a:t>What is the relationship between the age and cardiovascular?</a:t>
            </a:r>
          </a:p>
          <a:p>
            <a:pPr marL="266700" indent="-266700">
              <a:spcAft>
                <a:spcPts val="1000"/>
              </a:spcAft>
              <a:buClr>
                <a:schemeClr val="accent2"/>
              </a:buClr>
              <a:buFont typeface="Arial" panose="020B0604020202020204" pitchFamily="34" charset="0"/>
              <a:buChar char="●"/>
            </a:pPr>
            <a:r>
              <a:rPr lang="en-GB" sz="1600" dirty="0"/>
              <a:t>What is the relationship between the age and cholesterol?</a:t>
            </a:r>
          </a:p>
          <a:p>
            <a:pPr marL="266700" indent="-266700">
              <a:spcAft>
                <a:spcPts val="1000"/>
              </a:spcAft>
              <a:buClr>
                <a:schemeClr val="accent2"/>
              </a:buClr>
              <a:buFont typeface="Arial" panose="020B0604020202020204" pitchFamily="34" charset="0"/>
              <a:buChar char="●"/>
            </a:pPr>
            <a:r>
              <a:rPr lang="en-GB" sz="1600" dirty="0"/>
              <a:t>What is the relationship between the cardiovascular and cholesterol?</a:t>
            </a:r>
          </a:p>
          <a:p>
            <a:pPr marL="266700" indent="-266700">
              <a:spcAft>
                <a:spcPts val="1000"/>
              </a:spcAft>
              <a:buClr>
                <a:schemeClr val="accent2"/>
              </a:buClr>
              <a:buFont typeface="Arial" panose="020B0604020202020204" pitchFamily="34" charset="0"/>
              <a:buChar char="●"/>
            </a:pPr>
            <a:r>
              <a:rPr lang="en-GB" sz="1600" dirty="0"/>
              <a:t>What is the relationship between smoker and non smoker along with cholesterol?</a:t>
            </a:r>
          </a:p>
          <a:p>
            <a:endParaRPr lang="en-GB" dirty="0"/>
          </a:p>
        </p:txBody>
      </p:sp>
    </p:spTree>
    <p:extLst>
      <p:ext uri="{BB962C8B-B14F-4D97-AF65-F5344CB8AC3E}">
        <p14:creationId xmlns:p14="http://schemas.microsoft.com/office/powerpoint/2010/main" val="56409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23A438-354B-46E9-8C4D-D8E6FBE4E113}"/>
              </a:ext>
            </a:extLst>
          </p:cNvPr>
          <p:cNvSpPr>
            <a:spLocks noGrp="1"/>
          </p:cNvSpPr>
          <p:nvPr>
            <p:ph type="title"/>
          </p:nvPr>
        </p:nvSpPr>
        <p:spPr>
          <a:xfrm>
            <a:off x="684000" y="907878"/>
            <a:ext cx="10993650" cy="270474"/>
          </a:xfrm>
        </p:spPr>
        <p:txBody>
          <a:bodyPr/>
          <a:lstStyle/>
          <a:p>
            <a:r>
              <a:rPr lang="en-GB" dirty="0"/>
              <a:t>How much smoker  and non smoker  along  with gender?</a:t>
            </a:r>
          </a:p>
        </p:txBody>
      </p:sp>
      <p:sp>
        <p:nvSpPr>
          <p:cNvPr id="5" name="Slide Number Placeholder 4">
            <a:extLst>
              <a:ext uri="{FF2B5EF4-FFF2-40B4-BE49-F238E27FC236}">
                <a16:creationId xmlns:a16="http://schemas.microsoft.com/office/drawing/2014/main" id="{882447B1-0962-4A93-969E-458607A96042}"/>
              </a:ext>
            </a:extLst>
          </p:cNvPr>
          <p:cNvSpPr>
            <a:spLocks noGrp="1"/>
          </p:cNvSpPr>
          <p:nvPr>
            <p:ph type="sldNum" sz="quarter" idx="11"/>
          </p:nvPr>
        </p:nvSpPr>
        <p:spPr/>
        <p:txBody>
          <a:bodyPr/>
          <a:lstStyle/>
          <a:p>
            <a:fld id="{EECC7194-A4D0-457B-9D3E-53681723AFF7}" type="slidenum">
              <a:rPr lang="en-US" smtClean="0"/>
              <a:pPr/>
              <a:t>6</a:t>
            </a:fld>
            <a:endParaRPr lang="en-US" dirty="0"/>
          </a:p>
        </p:txBody>
      </p:sp>
      <p:pic>
        <p:nvPicPr>
          <p:cNvPr id="23" name="Picture 22">
            <a:extLst>
              <a:ext uri="{FF2B5EF4-FFF2-40B4-BE49-F238E27FC236}">
                <a16:creationId xmlns:a16="http://schemas.microsoft.com/office/drawing/2014/main" id="{96F78A3A-E6D8-4C82-8C09-5CC94B8D0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00" y="1600428"/>
            <a:ext cx="8154857" cy="4911810"/>
          </a:xfrm>
          <a:prstGeom prst="rect">
            <a:avLst/>
          </a:prstGeom>
        </p:spPr>
      </p:pic>
    </p:spTree>
    <p:extLst>
      <p:ext uri="{BB962C8B-B14F-4D97-AF65-F5344CB8AC3E}">
        <p14:creationId xmlns:p14="http://schemas.microsoft.com/office/powerpoint/2010/main" val="301480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23A438-354B-46E9-8C4D-D8E6FBE4E113}"/>
              </a:ext>
            </a:extLst>
          </p:cNvPr>
          <p:cNvSpPr>
            <a:spLocks noGrp="1"/>
          </p:cNvSpPr>
          <p:nvPr>
            <p:ph type="title"/>
          </p:nvPr>
        </p:nvSpPr>
        <p:spPr>
          <a:xfrm>
            <a:off x="684000" y="800100"/>
            <a:ext cx="10800000" cy="378252"/>
          </a:xfrm>
        </p:spPr>
        <p:txBody>
          <a:bodyPr/>
          <a:lstStyle/>
          <a:p>
            <a:r>
              <a:rPr lang="en-GB" dirty="0"/>
              <a:t>How much people having cardiovascular along  with gender?</a:t>
            </a:r>
          </a:p>
        </p:txBody>
      </p:sp>
      <p:sp>
        <p:nvSpPr>
          <p:cNvPr id="5" name="Slide Number Placeholder 4">
            <a:extLst>
              <a:ext uri="{FF2B5EF4-FFF2-40B4-BE49-F238E27FC236}">
                <a16:creationId xmlns:a16="http://schemas.microsoft.com/office/drawing/2014/main" id="{882447B1-0962-4A93-969E-458607A96042}"/>
              </a:ext>
            </a:extLst>
          </p:cNvPr>
          <p:cNvSpPr>
            <a:spLocks noGrp="1"/>
          </p:cNvSpPr>
          <p:nvPr>
            <p:ph type="sldNum" sz="quarter" idx="11"/>
          </p:nvPr>
        </p:nvSpPr>
        <p:spPr/>
        <p:txBody>
          <a:bodyPr/>
          <a:lstStyle/>
          <a:p>
            <a:fld id="{EECC7194-A4D0-457B-9D3E-53681723AFF7}" type="slidenum">
              <a:rPr lang="en-US" smtClean="0"/>
              <a:pPr/>
              <a:t>7</a:t>
            </a:fld>
            <a:endParaRPr lang="en-US" dirty="0"/>
          </a:p>
        </p:txBody>
      </p:sp>
      <p:pic>
        <p:nvPicPr>
          <p:cNvPr id="7" name="Picture 6">
            <a:extLst>
              <a:ext uri="{FF2B5EF4-FFF2-40B4-BE49-F238E27FC236}">
                <a16:creationId xmlns:a16="http://schemas.microsoft.com/office/drawing/2014/main" id="{7391D94E-5BD1-4AD3-8A8A-06FB8E99E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00" y="1600428"/>
            <a:ext cx="8154857" cy="4724172"/>
          </a:xfrm>
          <a:prstGeom prst="rect">
            <a:avLst/>
          </a:prstGeom>
        </p:spPr>
      </p:pic>
    </p:spTree>
    <p:extLst>
      <p:ext uri="{BB962C8B-B14F-4D97-AF65-F5344CB8AC3E}">
        <p14:creationId xmlns:p14="http://schemas.microsoft.com/office/powerpoint/2010/main" val="290920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23A438-354B-46E9-8C4D-D8E6FBE4E113}"/>
              </a:ext>
            </a:extLst>
          </p:cNvPr>
          <p:cNvSpPr>
            <a:spLocks noGrp="1"/>
          </p:cNvSpPr>
          <p:nvPr>
            <p:ph type="title"/>
          </p:nvPr>
        </p:nvSpPr>
        <p:spPr>
          <a:xfrm>
            <a:off x="684000" y="808185"/>
            <a:ext cx="10800000" cy="725339"/>
          </a:xfrm>
        </p:spPr>
        <p:txBody>
          <a:bodyPr/>
          <a:lstStyle/>
          <a:p>
            <a:r>
              <a:rPr lang="en-GB" dirty="0"/>
              <a:t>What is  the relationship between smoker  and non smoker  along  with cardiovascular?</a:t>
            </a:r>
          </a:p>
        </p:txBody>
      </p:sp>
      <p:sp>
        <p:nvSpPr>
          <p:cNvPr id="5" name="Slide Number Placeholder 4">
            <a:extLst>
              <a:ext uri="{FF2B5EF4-FFF2-40B4-BE49-F238E27FC236}">
                <a16:creationId xmlns:a16="http://schemas.microsoft.com/office/drawing/2014/main" id="{882447B1-0962-4A93-969E-458607A96042}"/>
              </a:ext>
            </a:extLst>
          </p:cNvPr>
          <p:cNvSpPr>
            <a:spLocks noGrp="1"/>
          </p:cNvSpPr>
          <p:nvPr>
            <p:ph type="sldNum" sz="quarter" idx="11"/>
          </p:nvPr>
        </p:nvSpPr>
        <p:spPr/>
        <p:txBody>
          <a:bodyPr/>
          <a:lstStyle/>
          <a:p>
            <a:fld id="{EECC7194-A4D0-457B-9D3E-53681723AFF7}" type="slidenum">
              <a:rPr lang="en-US" smtClean="0"/>
              <a:pPr/>
              <a:t>8</a:t>
            </a:fld>
            <a:endParaRPr lang="en-US" dirty="0"/>
          </a:p>
        </p:txBody>
      </p:sp>
      <p:pic>
        <p:nvPicPr>
          <p:cNvPr id="7" name="Picture 6">
            <a:extLst>
              <a:ext uri="{FF2B5EF4-FFF2-40B4-BE49-F238E27FC236}">
                <a16:creationId xmlns:a16="http://schemas.microsoft.com/office/drawing/2014/main" id="{0E413AEE-739A-4C23-BE21-DB86E28D7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00" y="1600428"/>
            <a:ext cx="8154857" cy="4911810"/>
          </a:xfrm>
          <a:prstGeom prst="rect">
            <a:avLst/>
          </a:prstGeom>
        </p:spPr>
      </p:pic>
    </p:spTree>
    <p:extLst>
      <p:ext uri="{BB962C8B-B14F-4D97-AF65-F5344CB8AC3E}">
        <p14:creationId xmlns:p14="http://schemas.microsoft.com/office/powerpoint/2010/main" val="417247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23A438-354B-46E9-8C4D-D8E6FBE4E113}"/>
              </a:ext>
            </a:extLst>
          </p:cNvPr>
          <p:cNvSpPr>
            <a:spLocks noGrp="1"/>
          </p:cNvSpPr>
          <p:nvPr>
            <p:ph type="title"/>
          </p:nvPr>
        </p:nvSpPr>
        <p:spPr>
          <a:xfrm>
            <a:off x="684000" y="712375"/>
            <a:ext cx="10800000" cy="465977"/>
          </a:xfrm>
        </p:spPr>
        <p:txBody>
          <a:bodyPr/>
          <a:lstStyle/>
          <a:p>
            <a:r>
              <a:rPr lang="en-GB" dirty="0"/>
              <a:t>What is  the relationship between  the  age  and cardiovascular?</a:t>
            </a:r>
          </a:p>
        </p:txBody>
      </p:sp>
      <p:sp>
        <p:nvSpPr>
          <p:cNvPr id="5" name="Slide Number Placeholder 4">
            <a:extLst>
              <a:ext uri="{FF2B5EF4-FFF2-40B4-BE49-F238E27FC236}">
                <a16:creationId xmlns:a16="http://schemas.microsoft.com/office/drawing/2014/main" id="{882447B1-0962-4A93-969E-458607A96042}"/>
              </a:ext>
            </a:extLst>
          </p:cNvPr>
          <p:cNvSpPr>
            <a:spLocks noGrp="1"/>
          </p:cNvSpPr>
          <p:nvPr>
            <p:ph type="sldNum" sz="quarter" idx="11"/>
          </p:nvPr>
        </p:nvSpPr>
        <p:spPr/>
        <p:txBody>
          <a:bodyPr/>
          <a:lstStyle/>
          <a:p>
            <a:fld id="{EECC7194-A4D0-457B-9D3E-53681723AFF7}" type="slidenum">
              <a:rPr lang="en-US" smtClean="0"/>
              <a:pPr/>
              <a:t>9</a:t>
            </a:fld>
            <a:endParaRPr lang="en-US" dirty="0"/>
          </a:p>
        </p:txBody>
      </p:sp>
      <p:pic>
        <p:nvPicPr>
          <p:cNvPr id="7" name="Picture 6">
            <a:extLst>
              <a:ext uri="{FF2B5EF4-FFF2-40B4-BE49-F238E27FC236}">
                <a16:creationId xmlns:a16="http://schemas.microsoft.com/office/drawing/2014/main" id="{6984BD2A-25F3-4CA4-A457-26EA3AD83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62" y="1371600"/>
            <a:ext cx="10800000" cy="5486400"/>
          </a:xfrm>
          <a:prstGeom prst="rect">
            <a:avLst/>
          </a:prstGeom>
        </p:spPr>
      </p:pic>
    </p:spTree>
    <p:extLst>
      <p:ext uri="{BB962C8B-B14F-4D97-AF65-F5344CB8AC3E}">
        <p14:creationId xmlns:p14="http://schemas.microsoft.com/office/powerpoint/2010/main" val="949616221"/>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66BDC7-24D2-4343-8D41-18F9C23F86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1248</TotalTime>
  <Words>414</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vt:lpstr>
      <vt:lpstr>Calibri</vt:lpstr>
      <vt:lpstr>Courier New</vt:lpstr>
      <vt:lpstr>Gill Sans MT</vt:lpstr>
      <vt:lpstr>Source Sans Pro</vt:lpstr>
      <vt:lpstr>Office Theme</vt:lpstr>
      <vt:lpstr>cardiovascular disease</vt:lpstr>
      <vt:lpstr>OUR BIG  IDEA</vt:lpstr>
      <vt:lpstr>index</vt:lpstr>
      <vt:lpstr>introduction</vt:lpstr>
      <vt:lpstr>Research questions :</vt:lpstr>
      <vt:lpstr>How much smoker  and non smoker  along  with gender?</vt:lpstr>
      <vt:lpstr>How much people having cardiovascular along  with gender?</vt:lpstr>
      <vt:lpstr>What is  the relationship between smoker  and non smoker  along  with cardiovascular?</vt:lpstr>
      <vt:lpstr>What is  the relationship between  the  age  and cardiovascular?</vt:lpstr>
      <vt:lpstr>What is  the relationship between  the  age  and cholesterol?</vt:lpstr>
      <vt:lpstr>What is  the relationship between  the cardiovascular  and cholesterol?</vt:lpstr>
      <vt:lpstr>What is the relationship between smoker  and non smoker  along  with cholesterol?</vt:lpstr>
      <vt:lpstr>Our findings :</vt:lpstr>
      <vt:lpstr>Conclusion:</vt:lpstr>
      <vt:lpstr>Tools: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disease</dc:title>
  <dc:creator>a al-ShehRi</dc:creator>
  <cp:lastModifiedBy>a al-ShehRi</cp:lastModifiedBy>
  <cp:revision>8</cp:revision>
  <dcterms:created xsi:type="dcterms:W3CDTF">2021-11-16T22:03:47Z</dcterms:created>
  <dcterms:modified xsi:type="dcterms:W3CDTF">2021-11-17T19:00:42Z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