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drawings/vmlDrawing1.vml" ContentType="application/vnd.openxmlformats-officedocument.vmlDrawing"/>
  <Override PartName="/ppt/drawings/vmlDrawing2.vml" ContentType="application/vnd.openxmlformats-officedocument.vmlDrawing"/>
  <Override PartName="/ppt/drawings/vmlDrawing3.vml" ContentType="application/vnd.openxmlformats-officedocument.vmlDrawing"/>
  <Override PartName="/ppt/drawings/vmlDrawing4.vml" ContentType="application/vnd.openxmlformats-officedocument.vmlDrawing"/>
  <Override PartName="/ppt/drawings/vmlDrawing5.vml" ContentType="application/vnd.openxmlformats-officedocument.vmlDrawing"/>
  <Override PartName="/ppt/drawings/vmlDrawing6.vml" ContentType="application/vnd.openxmlformats-officedocument.vmlDrawing"/>
  <Override PartName="/ppt/media/image10.svg" ContentType="image/svg+xml"/>
  <Override PartName="/ppt/media/image12.svg" ContentType="image/svg+xml"/>
  <Override PartName="/ppt/media/image2.svg" ContentType="image/svg+xml"/>
  <Override PartName="/ppt/media/image4.svg" ContentType="image/svg+xml"/>
  <Override PartName="/ppt/media/image6.svg" ContentType="image/svg+xml"/>
  <Override PartName="/ppt/media/image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sldIdLst>
    <p:sldId id="256" r:id="rId5"/>
    <p:sldId id="265" r:id="rId6"/>
    <p:sldId id="259" r:id="rId7"/>
    <p:sldId id="260" r:id="rId8"/>
    <p:sldId id="261"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80510D2-4EAD-4B5F-B7BE-0185BD0D0A9E}">
          <p14:sldIdLst>
            <p14:sldId id="256"/>
            <p14:sldId id="265"/>
            <p14:sldId id="259"/>
            <p14:sldId id="260"/>
            <p14:sldId id="261"/>
            <p14:sldId id="262"/>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B60"/>
    <a:srgbClr val="E7E6E6"/>
    <a:srgbClr val="0078AE"/>
    <a:srgbClr val="2F5597"/>
    <a:srgbClr val="7F7F7F"/>
    <a:srgbClr val="00518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400" autoAdjust="0"/>
    <p:restoredTop sz="94660"/>
  </p:normalViewPr>
  <p:slideViewPr>
    <p:cSldViewPr snapToGrid="0">
      <p:cViewPr varScale="1">
        <p:scale>
          <a:sx n="89" d="100"/>
          <a:sy n="89" d="100"/>
        </p:scale>
        <p:origin x="176" y="9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chart1.xml><?xml version="1.0" encoding="utf-8"?>
<c:chartSpace xmlns:c="http://schemas.openxmlformats.org/drawingml/2006/chart" xmlns:a="http://schemas.openxmlformats.org/drawingml/2006/main" xmlns:r="http://schemas.openxmlformats.org/officeDocument/2006/relationships">
  <c:date1904 val="0"/>
  <c:chart>
    <c:plotArea>
      <c:barChart>
        <c:barDir val="col"/>
        <c:grouping val="stacked"/>
        <c:ser>
          <c:idx val="0"/>
          <c:order val="0"/>
          <c:tx>
            <c:strRef>
              <c:f>Sheet1!$B$1</c:f>
              <c:strCache>
                <c:ptCount val="1"/>
                <c:pt idx="0">
                  <c:v>Top Level Domains</c:v>
                </c:pt>
              </c:strCache>
            </c:strRef>
          </c:tx>
          <c:cat>
            <c:strRef>
              <c:f>Sheet1!$A$2:$A$2</c:f>
              <c:strCache>
                <c:ptCount val="1"/>
                <c:pt idx="0">
                  <c:v>count</c:v>
                </c:pt>
              </c:strCache>
            </c:strRef>
          </c:cat>
          <c:val>
            <c:numRef>
              <c:f>Sheet1!$B$2:$B$2</c:f>
              <c:numCache>
                <c:formatCode>General</c:formatCode>
                <c:ptCount val="1"/>
                <c:pt idx="0">
                  <c:v>107</c:v>
                </c:pt>
              </c:numCache>
            </c:numRef>
          </c:val>
        </c:ser>
        <c:overlap val="100"/>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0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chart>
    <c:plotArea>
      <c:barChart>
        <c:barDir val="col"/>
        <c:grouping val="stacked"/>
        <c:ser>
          <c:idx val="0"/>
          <c:order val="0"/>
          <c:tx>
            <c:strRef>
              <c:f>Sheet1!$B$1</c:f>
              <c:strCache>
                <c:ptCount val="1"/>
                <c:pt idx="0">
                  <c:v>Top Level Domains</c:v>
                </c:pt>
              </c:strCache>
            </c:strRef>
          </c:tx>
          <c:cat>
            <c:strRef>
              <c:f>Sheet1!$A$2:$A$2</c:f>
              <c:strCache>
                <c:ptCount val="1"/>
                <c:pt idx="0">
                  <c:v>count</c:v>
                </c:pt>
              </c:strCache>
            </c:strRef>
          </c:cat>
          <c:val>
            <c:numRef>
              <c:f>Sheet1!$B$2:$B$2</c:f>
              <c:numCache>
                <c:formatCode>General</c:formatCode>
                <c:ptCount val="1"/>
                <c:pt idx="0">
                  <c:v>11</c:v>
                </c:pt>
              </c:numCache>
            </c:numRef>
          </c:val>
        </c:ser>
        <c:overlap val="100"/>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0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chart>
    <c:autoTitleDeleted val="0"/>
    <c:plotArea>
      <c:lineChart>
        <c:grouping val="standard"/>
        <c:varyColors val="0"/>
        <c:ser>
          <c:idx val="0"/>
          <c:order val="0"/>
          <c:tx>
            <c:strRef>
              <c:f>Sheet1!$B$1</c:f>
              <c:strCache>
                <c:ptCount val="1"/>
                <c:pt idx="0">
                  <c:v>Web</c:v>
                </c:pt>
              </c:strCache>
            </c:strRef>
          </c:tx>
          <c:marker>
            <c:symbol val="none"/>
          </c:marker>
          <c:cat>
            <c:strRef>
              <c:f>Sheet1!$A$2:$A$17</c:f>
              <c:strCache>
                <c:ptCount val="16"/>
                <c:pt idx="0">
                  <c:v>3/16/21</c:v>
                </c:pt>
                <c:pt idx="1">
                  <c:v> 3/17/21</c:v>
                </c:pt>
                <c:pt idx="2">
                  <c:v>	3/18/21</c:v>
                </c:pt>
                <c:pt idx="3">
                  <c:v>	3/19/21</c:v>
                </c:pt>
                <c:pt idx="4">
                  <c:v>	3/20/21</c:v>
                </c:pt>
                <c:pt idx="5">
                  <c:v>	3/21/21</c:v>
                </c:pt>
                <c:pt idx="6">
                  <c:v>	3/22/21</c:v>
                </c:pt>
                <c:pt idx="7">
                  <c:v>	3/23/21</c:v>
                </c:pt>
                <c:pt idx="8">
                  <c:v>	3/24/21</c:v>
                </c:pt>
                <c:pt idx="9">
                  <c:v>	3/25/21</c:v>
                </c:pt>
                <c:pt idx="10">
                  <c:v>	3/26/21</c:v>
                </c:pt>
                <c:pt idx="11">
                  <c:v>	3/27/21</c:v>
                </c:pt>
                <c:pt idx="12">
                  <c:v>	3/28/21</c:v>
                </c:pt>
                <c:pt idx="13">
                  <c:v>	3/29/21</c:v>
                </c:pt>
                <c:pt idx="14">
                  <c:v>	3/30/21</c:v>
                </c:pt>
                <c:pt idx="15">
                  <c:v>	3/31/21</c:v>
                </c:pt>
              </c:strCache>
            </c:strRef>
          </c:cat>
          <c:val>
            <c:numRef>
              <c:f>Sheet1!$B$2:$B$17</c:f>
              <c:numCache>
                <c:formatCode>General</c:formatCode>
                <c:ptCount val="16"/>
                <c:pt idx="0">
                  <c:v>620</c:v>
                </c:pt>
                <c:pt idx="1">
                  <c:v>770</c:v>
                </c:pt>
                <c:pt idx="2">
                  <c:v>706</c:v>
                </c:pt>
                <c:pt idx="3">
                  <c:v>769</c:v>
                </c:pt>
                <c:pt idx="4">
                  <c:v>672</c:v>
                </c:pt>
                <c:pt idx="5">
                  <c:v>437</c:v>
                </c:pt>
                <c:pt idx="6">
                  <c:v>590</c:v>
                </c:pt>
                <c:pt idx="7">
                  <c:v>657</c:v>
                </c:pt>
                <c:pt idx="8">
                  <c:v>627</c:v>
                </c:pt>
                <c:pt idx="9">
                  <c:v>559</c:v>
                </c:pt>
                <c:pt idx="10">
                  <c:v>579</c:v>
                </c:pt>
                <c:pt idx="11">
                  <c:v>480</c:v>
                </c:pt>
                <c:pt idx="12">
                  <c:v>485</c:v>
                </c:pt>
                <c:pt idx="13">
                  <c:v>543</c:v>
                </c:pt>
                <c:pt idx="14">
                  <c:v>584</c:v>
                </c:pt>
                <c:pt idx="15">
                  <c:v>585</c:v>
                </c:pt>
              </c:numCache>
            </c:numRef>
          </c:val>
          <c:smooth val="0"/>
        </c:ser>
        <c:ser>
          <c:idx val="1"/>
          <c:order val="1"/>
          <c:tx>
            <c:strRef>
              <c:f>Sheet1!$C$1</c:f>
              <c:strCache>
                <c:ptCount val="1"/>
                <c:pt idx="0">
                  <c:v>Dark Web</c:v>
                </c:pt>
              </c:strCache>
            </c:strRef>
          </c:tx>
          <c:marker>
            <c:symbol val="none"/>
          </c:marker>
          <c:cat>
            <c:strRef>
              <c:f>Sheet1!$A$2:$A$17</c:f>
              <c:strCache>
                <c:ptCount val="16"/>
                <c:pt idx="0">
                  <c:v>3/16/21</c:v>
                </c:pt>
                <c:pt idx="1">
                  <c:v> 3/17/21</c:v>
                </c:pt>
                <c:pt idx="2">
                  <c:v>	3/18/21</c:v>
                </c:pt>
                <c:pt idx="3">
                  <c:v>	3/19/21</c:v>
                </c:pt>
                <c:pt idx="4">
                  <c:v>	3/20/21</c:v>
                </c:pt>
                <c:pt idx="5">
                  <c:v>	3/21/21</c:v>
                </c:pt>
                <c:pt idx="6">
                  <c:v>	3/22/21</c:v>
                </c:pt>
                <c:pt idx="7">
                  <c:v>	3/23/21</c:v>
                </c:pt>
                <c:pt idx="8">
                  <c:v>	3/24/21</c:v>
                </c:pt>
                <c:pt idx="9">
                  <c:v>	3/25/21</c:v>
                </c:pt>
                <c:pt idx="10">
                  <c:v>	3/26/21</c:v>
                </c:pt>
                <c:pt idx="11">
                  <c:v>	3/27/21</c:v>
                </c:pt>
                <c:pt idx="12">
                  <c:v>	3/28/21</c:v>
                </c:pt>
                <c:pt idx="13">
                  <c:v>	3/29/21</c:v>
                </c:pt>
                <c:pt idx="14">
                  <c:v>	3/30/21</c:v>
                </c:pt>
                <c:pt idx="15">
                  <c:v>	3/31/21</c:v>
                </c:pt>
              </c:strCache>
            </c:strRef>
          </c:cat>
          <c:val>
            <c:numRef>
              <c:f>Sheet1!$C$2:$C$17</c:f>
              <c:numCache>
                <c:formatCode>General</c:formatCode>
                <c:ptCount val="16"/>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numCache>
            </c:numRef>
          </c:val>
          <c:smooth val="0"/>
        </c:ser>
        <c:marker val="1"/>
        <c:smooth val="0"/>
        <c:axId val="2118791784"/>
        <c:axId val="2140495176"/>
      </c:lineChart>
      <c:catAx>
        <c:axId val="2118791784"/>
        <c:scaling>
          <c:orientation val="minMax"/>
        </c:scaling>
        <c:delete val="0"/>
        <c:axPos val="b"/>
        <c:majorTickMark val="out"/>
        <c:minorTickMark val="none"/>
        <c:tickLblPos val="nextTo"/>
        <c:crossAx val="2140495176"/>
        <c:crosses val="autoZero"/>
        <c:auto val="1"/>
        <c:lblAlgn val="ctr"/>
        <c:lblOffset val="100"/>
        <c:noMultiLvlLbl val="0"/>
      </c:catAx>
      <c:valAx>
        <c:axId val="2140495176"/>
        <c:scaling/>
        <c:delete val="0"/>
        <c:axPos val="l"/>
        <c:majorGridlines/>
        <c:majorTickMark val="out"/>
        <c:minorTickMark val="none"/>
        <c:tickLblPos val="nextTo"/>
        <c:crossAx val="2118791784"/>
        <c:crosses val="autoZero"/>
      </c:valAx>
    </c:plotArea>
    <c:legend>
      <c:legendPos val="b"/>
      <c:layout/>
      <c:overlay val="0"/>
    </c:legend>
    <c:plotVisOnly val="1"/>
    <c:dispBlanksAs val="gap"/>
    <c:showDLblsOverMax val="0"/>
  </c:chart>
  <c:txPr>
    <a:bodyPr/>
    <a:lstStyle/>
    <a:p>
      <a:pPr>
        <a:defRPr sz="10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chart>
    <c:plotArea>
      <c:barChart>
        <c:barDir val="col"/>
        <c:grouping val="percentStacked"/>
        <c:ser>
          <c:idx val="0"/>
          <c:order val="0"/>
          <c:tx>
            <c:strRef>
              <c:f>Sheet1!$B$1</c:f>
              <c:strCache>
                <c:ptCount val="1"/>
                <c:pt idx="0">
                  <c:v>Sources</c:v>
                </c:pt>
              </c:strCache>
            </c:strRef>
          </c:tx>
          <c:cat>
            <c:strRef>
              <c:f>Sheet1!$A$2:$A$3</c:f>
              <c:strCache>
                <c:ptCount val="2"/>
                <c:pt idx="0">
                  <c:v>Daily Sources</c:v>
                </c:pt>
                <c:pt idx="1">
                  <c:v> Gumblar Infection</c:v>
                </c:pt>
              </c:strCache>
            </c:strRef>
          </c:cat>
          <c:val>
            <c:numRef>
              <c:f>Sheet1!$B$2:$B$3</c:f>
              <c:numCache>
                <c:formatCode>General</c:formatCode>
                <c:ptCount val="2"/>
                <c:pt idx="0">
                  <c:v>0.4545</c:v>
                </c:pt>
                <c:pt idx="1">
                  <c:v>0.5454</c:v>
                </c:pt>
              </c:numCache>
            </c:numRef>
          </c:val>
        </c:ser>
        <c:overlap val="100"/>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0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chart>
    <c:plotArea>
      <c:barChart>
        <c:barDir val="col"/>
        <c:grouping val="percentStacked"/>
        <c:ser>
          <c:idx val="0"/>
          <c:order val="0"/>
          <c:tx>
            <c:strRef>
              <c:f>Sheet1!$B$1</c:f>
              <c:strCache>
                <c:ptCount val="1"/>
                <c:pt idx="0">
                  <c:v>Sources</c:v>
                </c:pt>
              </c:strCache>
            </c:strRef>
          </c:tx>
          <c:cat>
            <c:strRef>
              <c:f>Sheet1!$A$2:$A$4</c:f>
              <c:strCache>
                <c:ptCount val="3"/>
                <c:pt idx="0">
                  <c:v>Expired SSL Certificate</c:v>
                </c:pt>
                <c:pt idx="1">
                  <c:v> Apache 2.2</c:v>
                </c:pt>
                <c:pt idx="2">
                  <c:v> CiscoWebVPN</c:v>
                </c:pt>
              </c:strCache>
            </c:strRef>
          </c:cat>
          <c:val>
            <c:numRef>
              <c:f>Sheet1!$B$2:$B$4</c:f>
              <c:numCache>
                <c:formatCode>General</c:formatCode>
                <c:ptCount val="3"/>
                <c:pt idx="0">
                  <c:v>0.368421053</c:v>
                </c:pt>
                <c:pt idx="1">
                  <c:v>0.318421053</c:v>
                </c:pt>
                <c:pt idx="2">
                  <c:v>0.5</c:v>
                </c:pt>
              </c:numCache>
            </c:numRef>
          </c:val>
        </c:ser>
        <c:overlap val="100"/>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000"/>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63F852-D29B-475A-987D-330F2996515A}" type="datetimeFigureOut">
              <a:rPr lang="en-US" smtClean="0"/>
              <a:t>4/27/21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E0D5E9-DF23-43A7-9D5F-3514CADEB2C3}" type="slidenum">
              <a:rPr lang="en-US" smtClean="0"/>
              <a:t>‹#›</a:t>
            </a:fld>
            <a:endParaRPr lang="en-US"/>
          </a:p>
        </p:txBody>
      </p:sp>
    </p:spTree>
    <p:extLst>
      <p:ext uri="{BB962C8B-B14F-4D97-AF65-F5344CB8AC3E}">
        <p14:creationId xmlns:p14="http://schemas.microsoft.com/office/powerpoint/2010/main" val="2055732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Executive Review</a:t>
            </a:r>
          </a:p>
        </p:txBody>
      </p:sp>
      <p:sp>
        <p:nvSpPr>
          <p:cNvPr id="4" name="Slide Number Placeholder 3"/>
          <p:cNvSpPr>
            <a:spLocks noGrp="1"/>
          </p:cNvSpPr>
          <p:nvPr>
            <p:ph type="sldNum" sz="quarter" idx="5"/>
          </p:nvPr>
        </p:nvSpPr>
        <p:spPr/>
        <p:txBody>
          <a:bodyPr/>
          <a:lstStyle/>
          <a:p>
            <a:fld id="{26E0D5E9-DF23-43A7-9D5F-3514CADEB2C3}" type="slidenum">
              <a:rPr lang="en-US" smtClean="0"/>
              <a:t>2</a:t>
            </a:fld>
            <a:endParaRPr lang="en-US"/>
          </a:p>
        </p:txBody>
      </p:sp>
    </p:spTree>
    <p:extLst>
      <p:ext uri="{BB962C8B-B14F-4D97-AF65-F5344CB8AC3E}">
        <p14:creationId xmlns:p14="http://schemas.microsoft.com/office/powerpoint/2010/main" val="1204551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E0D5E9-DF23-43A7-9D5F-3514CADEB2C3}" type="slidenum">
              <a:rPr lang="en-US" smtClean="0"/>
              <a:t>4</a:t>
            </a:fld>
            <a:endParaRPr lang="en-US"/>
          </a:p>
        </p:txBody>
      </p:sp>
    </p:spTree>
    <p:extLst>
      <p:ext uri="{BB962C8B-B14F-4D97-AF65-F5344CB8AC3E}">
        <p14:creationId xmlns:p14="http://schemas.microsoft.com/office/powerpoint/2010/main" val="943173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14DF7-18ED-4BC9-9480-B99C87F5A7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2CF1FB-60B9-4FA1-8D82-003A82BEF9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C7CCE72-E230-41CA-9FBB-6B8E743BE3D3}"/>
              </a:ext>
            </a:extLst>
          </p:cNvPr>
          <p:cNvSpPr>
            <a:spLocks noGrp="1"/>
          </p:cNvSpPr>
          <p:nvPr>
            <p:ph type="dt" sz="half" idx="10"/>
          </p:nvPr>
        </p:nvSpPr>
        <p:spPr/>
        <p:txBody>
          <a:bodyPr/>
          <a:lstStyle/>
          <a:p>
            <a:fld id="{2F16BA02-E562-46EA-80F8-1A59A76F600F}" type="datetimeFigureOut">
              <a:rPr lang="en-US" smtClean="0"/>
              <a:t>4/27/21</a:t>
            </a:fld>
            <a:endParaRPr lang="en-US"/>
          </a:p>
        </p:txBody>
      </p:sp>
      <p:sp>
        <p:nvSpPr>
          <p:cNvPr id="5" name="Footer Placeholder 4">
            <a:extLst>
              <a:ext uri="{FF2B5EF4-FFF2-40B4-BE49-F238E27FC236}">
                <a16:creationId xmlns:a16="http://schemas.microsoft.com/office/drawing/2014/main" id="{D7847393-701A-41D1-B859-1E16E842D6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BEFD5B-4BA1-44EB-9F46-CDE6552372C0}"/>
              </a:ext>
            </a:extLst>
          </p:cNvPr>
          <p:cNvSpPr>
            <a:spLocks noGrp="1"/>
          </p:cNvSpPr>
          <p:nvPr>
            <p:ph type="sldNum" sz="quarter" idx="12"/>
          </p:nvPr>
        </p:nvSpPr>
        <p:spPr/>
        <p:txBody>
          <a:bodyPr/>
          <a:lstStyle/>
          <a:p>
            <a:fld id="{68839ED0-3679-4990-94AD-3FB65D437305}" type="slidenum">
              <a:rPr lang="en-US" smtClean="0"/>
              <a:t>‹#›</a:t>
            </a:fld>
            <a:endParaRPr lang="en-US"/>
          </a:p>
        </p:txBody>
      </p:sp>
    </p:spTree>
    <p:extLst>
      <p:ext uri="{BB962C8B-B14F-4D97-AF65-F5344CB8AC3E}">
        <p14:creationId xmlns:p14="http://schemas.microsoft.com/office/powerpoint/2010/main" val="1107987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AA266-A54F-4790-8B76-2170CD21EB5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214347-7BA4-448A-939D-798C5DE8B0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B2E57D-07E0-417C-A27D-10DAFCA19984}"/>
              </a:ext>
            </a:extLst>
          </p:cNvPr>
          <p:cNvSpPr>
            <a:spLocks noGrp="1"/>
          </p:cNvSpPr>
          <p:nvPr>
            <p:ph type="dt" sz="half" idx="10"/>
          </p:nvPr>
        </p:nvSpPr>
        <p:spPr/>
        <p:txBody>
          <a:bodyPr/>
          <a:lstStyle/>
          <a:p>
            <a:fld id="{2F16BA02-E562-46EA-80F8-1A59A76F600F}" type="datetimeFigureOut">
              <a:rPr lang="en-US" smtClean="0"/>
              <a:t>4/27/21</a:t>
            </a:fld>
            <a:endParaRPr lang="en-US"/>
          </a:p>
        </p:txBody>
      </p:sp>
      <p:sp>
        <p:nvSpPr>
          <p:cNvPr id="5" name="Footer Placeholder 4">
            <a:extLst>
              <a:ext uri="{FF2B5EF4-FFF2-40B4-BE49-F238E27FC236}">
                <a16:creationId xmlns:a16="http://schemas.microsoft.com/office/drawing/2014/main" id="{1A973229-26E7-4E1D-ABF0-A00CF30B6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D7F6DE-C2C5-471D-8007-D86AB3AFEC37}"/>
              </a:ext>
            </a:extLst>
          </p:cNvPr>
          <p:cNvSpPr>
            <a:spLocks noGrp="1"/>
          </p:cNvSpPr>
          <p:nvPr>
            <p:ph type="sldNum" sz="quarter" idx="12"/>
          </p:nvPr>
        </p:nvSpPr>
        <p:spPr/>
        <p:txBody>
          <a:bodyPr/>
          <a:lstStyle/>
          <a:p>
            <a:fld id="{68839ED0-3679-4990-94AD-3FB65D437305}" type="slidenum">
              <a:rPr lang="en-US" smtClean="0"/>
              <a:t>‹#›</a:t>
            </a:fld>
            <a:endParaRPr lang="en-US"/>
          </a:p>
        </p:txBody>
      </p:sp>
    </p:spTree>
    <p:extLst>
      <p:ext uri="{BB962C8B-B14F-4D97-AF65-F5344CB8AC3E}">
        <p14:creationId xmlns:p14="http://schemas.microsoft.com/office/powerpoint/2010/main" val="2783233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D16DF9-6D48-4801-9564-2A628EDDC2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C29A16-FC3F-42AF-949C-36B828D8E3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B90A4-E4A5-478F-9B0F-5C409E296FE2}"/>
              </a:ext>
            </a:extLst>
          </p:cNvPr>
          <p:cNvSpPr>
            <a:spLocks noGrp="1"/>
          </p:cNvSpPr>
          <p:nvPr>
            <p:ph type="dt" sz="half" idx="10"/>
          </p:nvPr>
        </p:nvSpPr>
        <p:spPr/>
        <p:txBody>
          <a:bodyPr/>
          <a:lstStyle/>
          <a:p>
            <a:fld id="{2F16BA02-E562-46EA-80F8-1A59A76F600F}" type="datetimeFigureOut">
              <a:rPr lang="en-US" smtClean="0"/>
              <a:t>4/27/21</a:t>
            </a:fld>
            <a:endParaRPr lang="en-US"/>
          </a:p>
        </p:txBody>
      </p:sp>
      <p:sp>
        <p:nvSpPr>
          <p:cNvPr id="5" name="Footer Placeholder 4">
            <a:extLst>
              <a:ext uri="{FF2B5EF4-FFF2-40B4-BE49-F238E27FC236}">
                <a16:creationId xmlns:a16="http://schemas.microsoft.com/office/drawing/2014/main" id="{2ED2A8AA-0375-4440-A302-E6CC62BAE0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3B2119-DC81-49D6-8E13-50201A89566C}"/>
              </a:ext>
            </a:extLst>
          </p:cNvPr>
          <p:cNvSpPr>
            <a:spLocks noGrp="1"/>
          </p:cNvSpPr>
          <p:nvPr>
            <p:ph type="sldNum" sz="quarter" idx="12"/>
          </p:nvPr>
        </p:nvSpPr>
        <p:spPr/>
        <p:txBody>
          <a:bodyPr/>
          <a:lstStyle/>
          <a:p>
            <a:fld id="{68839ED0-3679-4990-94AD-3FB65D437305}" type="slidenum">
              <a:rPr lang="en-US" smtClean="0"/>
              <a:t>‹#›</a:t>
            </a:fld>
            <a:endParaRPr lang="en-US"/>
          </a:p>
        </p:txBody>
      </p:sp>
    </p:spTree>
    <p:extLst>
      <p:ext uri="{BB962C8B-B14F-4D97-AF65-F5344CB8AC3E}">
        <p14:creationId xmlns:p14="http://schemas.microsoft.com/office/powerpoint/2010/main" val="1968249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24843-C1FC-4629-866C-F6CEC3D91D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40398F-066D-472E-9B01-73DDFEAAE7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9158D5-BA15-4026-9C3C-F061AF434A18}"/>
              </a:ext>
            </a:extLst>
          </p:cNvPr>
          <p:cNvSpPr>
            <a:spLocks noGrp="1"/>
          </p:cNvSpPr>
          <p:nvPr>
            <p:ph type="dt" sz="half" idx="10"/>
          </p:nvPr>
        </p:nvSpPr>
        <p:spPr/>
        <p:txBody>
          <a:bodyPr/>
          <a:lstStyle/>
          <a:p>
            <a:fld id="{2F16BA02-E562-46EA-80F8-1A59A76F600F}" type="datetimeFigureOut">
              <a:rPr lang="en-US" smtClean="0"/>
              <a:t>4/27/21</a:t>
            </a:fld>
            <a:endParaRPr lang="en-US"/>
          </a:p>
        </p:txBody>
      </p:sp>
      <p:sp>
        <p:nvSpPr>
          <p:cNvPr id="5" name="Footer Placeholder 4">
            <a:extLst>
              <a:ext uri="{FF2B5EF4-FFF2-40B4-BE49-F238E27FC236}">
                <a16:creationId xmlns:a16="http://schemas.microsoft.com/office/drawing/2014/main" id="{F5AEE2B5-D463-4E8F-886E-4BF0485656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3521DD-F913-4D85-BB9C-BE2E3E3191C2}"/>
              </a:ext>
            </a:extLst>
          </p:cNvPr>
          <p:cNvSpPr>
            <a:spLocks noGrp="1"/>
          </p:cNvSpPr>
          <p:nvPr>
            <p:ph type="sldNum" sz="quarter" idx="12"/>
          </p:nvPr>
        </p:nvSpPr>
        <p:spPr/>
        <p:txBody>
          <a:bodyPr/>
          <a:lstStyle/>
          <a:p>
            <a:fld id="{68839ED0-3679-4990-94AD-3FB65D437305}" type="slidenum">
              <a:rPr lang="en-US" smtClean="0"/>
              <a:t>‹#›</a:t>
            </a:fld>
            <a:endParaRPr lang="en-US"/>
          </a:p>
        </p:txBody>
      </p:sp>
    </p:spTree>
    <p:extLst>
      <p:ext uri="{BB962C8B-B14F-4D97-AF65-F5344CB8AC3E}">
        <p14:creationId xmlns:p14="http://schemas.microsoft.com/office/powerpoint/2010/main" val="3859256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BEB5F-0848-4113-B5BF-651E6F46E0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9F3156-750A-4AD0-B0E6-5528F0EED9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41B07F-3B1F-4B84-A658-74126FD4F4D5}"/>
              </a:ext>
            </a:extLst>
          </p:cNvPr>
          <p:cNvSpPr>
            <a:spLocks noGrp="1"/>
          </p:cNvSpPr>
          <p:nvPr>
            <p:ph type="dt" sz="half" idx="10"/>
          </p:nvPr>
        </p:nvSpPr>
        <p:spPr/>
        <p:txBody>
          <a:bodyPr/>
          <a:lstStyle/>
          <a:p>
            <a:fld id="{2F16BA02-E562-46EA-80F8-1A59A76F600F}" type="datetimeFigureOut">
              <a:rPr lang="en-US" smtClean="0"/>
              <a:t>4/27/21</a:t>
            </a:fld>
            <a:endParaRPr lang="en-US"/>
          </a:p>
        </p:txBody>
      </p:sp>
      <p:sp>
        <p:nvSpPr>
          <p:cNvPr id="5" name="Footer Placeholder 4">
            <a:extLst>
              <a:ext uri="{FF2B5EF4-FFF2-40B4-BE49-F238E27FC236}">
                <a16:creationId xmlns:a16="http://schemas.microsoft.com/office/drawing/2014/main" id="{F31D627F-31E2-4D99-8691-83E1BB3BF5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83AFF3-246D-4E57-BA69-D571E2CEFA51}"/>
              </a:ext>
            </a:extLst>
          </p:cNvPr>
          <p:cNvSpPr>
            <a:spLocks noGrp="1"/>
          </p:cNvSpPr>
          <p:nvPr>
            <p:ph type="sldNum" sz="quarter" idx="12"/>
          </p:nvPr>
        </p:nvSpPr>
        <p:spPr/>
        <p:txBody>
          <a:bodyPr/>
          <a:lstStyle/>
          <a:p>
            <a:fld id="{68839ED0-3679-4990-94AD-3FB65D437305}" type="slidenum">
              <a:rPr lang="en-US" smtClean="0"/>
              <a:t>‹#›</a:t>
            </a:fld>
            <a:endParaRPr lang="en-US"/>
          </a:p>
        </p:txBody>
      </p:sp>
    </p:spTree>
    <p:extLst>
      <p:ext uri="{BB962C8B-B14F-4D97-AF65-F5344CB8AC3E}">
        <p14:creationId xmlns:p14="http://schemas.microsoft.com/office/powerpoint/2010/main" val="1042058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5882C-0A6D-4256-8322-3F7F553926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D3F7BA-07E1-412B-AA42-0731FEBAD9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8AD32B3-A47A-4DA1-87FF-85FEA5D4AC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050BC4-C707-4109-AA7C-0C948AE6106A}"/>
              </a:ext>
            </a:extLst>
          </p:cNvPr>
          <p:cNvSpPr>
            <a:spLocks noGrp="1"/>
          </p:cNvSpPr>
          <p:nvPr>
            <p:ph type="dt" sz="half" idx="10"/>
          </p:nvPr>
        </p:nvSpPr>
        <p:spPr/>
        <p:txBody>
          <a:bodyPr/>
          <a:lstStyle/>
          <a:p>
            <a:fld id="{2F16BA02-E562-46EA-80F8-1A59A76F600F}" type="datetimeFigureOut">
              <a:rPr lang="en-US" smtClean="0"/>
              <a:t>4/27/21</a:t>
            </a:fld>
            <a:endParaRPr lang="en-US"/>
          </a:p>
        </p:txBody>
      </p:sp>
      <p:sp>
        <p:nvSpPr>
          <p:cNvPr id="6" name="Footer Placeholder 5">
            <a:extLst>
              <a:ext uri="{FF2B5EF4-FFF2-40B4-BE49-F238E27FC236}">
                <a16:creationId xmlns:a16="http://schemas.microsoft.com/office/drawing/2014/main" id="{69DBBC2C-BC61-42A7-91F9-BCD3C7426E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544509-C997-4589-A521-07A508D3C8A3}"/>
              </a:ext>
            </a:extLst>
          </p:cNvPr>
          <p:cNvSpPr>
            <a:spLocks noGrp="1"/>
          </p:cNvSpPr>
          <p:nvPr>
            <p:ph type="sldNum" sz="quarter" idx="12"/>
          </p:nvPr>
        </p:nvSpPr>
        <p:spPr/>
        <p:txBody>
          <a:bodyPr/>
          <a:lstStyle/>
          <a:p>
            <a:fld id="{68839ED0-3679-4990-94AD-3FB65D437305}" type="slidenum">
              <a:rPr lang="en-US" smtClean="0"/>
              <a:t>‹#›</a:t>
            </a:fld>
            <a:endParaRPr lang="en-US"/>
          </a:p>
        </p:txBody>
      </p:sp>
    </p:spTree>
    <p:extLst>
      <p:ext uri="{BB962C8B-B14F-4D97-AF65-F5344CB8AC3E}">
        <p14:creationId xmlns:p14="http://schemas.microsoft.com/office/powerpoint/2010/main" val="555517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73A5D-BEDD-4335-A5C1-CB69A731B06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4E5FFC-CD65-4BCA-A137-9E774F6B73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E24906-67BC-46BB-B960-4E056FB512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59B593-E876-465A-82EA-25A41ED756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2836E6-1182-40ED-A543-FCFD964846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E6B1F55-9AEB-4EFF-9BD4-E2758E7ED763}"/>
              </a:ext>
            </a:extLst>
          </p:cNvPr>
          <p:cNvSpPr>
            <a:spLocks noGrp="1"/>
          </p:cNvSpPr>
          <p:nvPr>
            <p:ph type="dt" sz="half" idx="10"/>
          </p:nvPr>
        </p:nvSpPr>
        <p:spPr/>
        <p:txBody>
          <a:bodyPr/>
          <a:lstStyle/>
          <a:p>
            <a:fld id="{2F16BA02-E562-46EA-80F8-1A59A76F600F}" type="datetimeFigureOut">
              <a:rPr lang="en-US" smtClean="0"/>
              <a:t>4/27/21</a:t>
            </a:fld>
            <a:endParaRPr lang="en-US"/>
          </a:p>
        </p:txBody>
      </p:sp>
      <p:sp>
        <p:nvSpPr>
          <p:cNvPr id="8" name="Footer Placeholder 7">
            <a:extLst>
              <a:ext uri="{FF2B5EF4-FFF2-40B4-BE49-F238E27FC236}">
                <a16:creationId xmlns:a16="http://schemas.microsoft.com/office/drawing/2014/main" id="{B7652438-C0F6-4FB6-A52E-B60575D41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499AF14-BD33-4B27-A7BC-B85B797FF423}"/>
              </a:ext>
            </a:extLst>
          </p:cNvPr>
          <p:cNvSpPr>
            <a:spLocks noGrp="1"/>
          </p:cNvSpPr>
          <p:nvPr>
            <p:ph type="sldNum" sz="quarter" idx="12"/>
          </p:nvPr>
        </p:nvSpPr>
        <p:spPr/>
        <p:txBody>
          <a:bodyPr/>
          <a:lstStyle/>
          <a:p>
            <a:fld id="{68839ED0-3679-4990-94AD-3FB65D437305}" type="slidenum">
              <a:rPr lang="en-US" smtClean="0"/>
              <a:t>‹#›</a:t>
            </a:fld>
            <a:endParaRPr lang="en-US"/>
          </a:p>
        </p:txBody>
      </p:sp>
    </p:spTree>
    <p:extLst>
      <p:ext uri="{BB962C8B-B14F-4D97-AF65-F5344CB8AC3E}">
        <p14:creationId xmlns:p14="http://schemas.microsoft.com/office/powerpoint/2010/main" val="1256096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91159-7BE2-47F3-B094-97B57041A02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AE3634-7F1C-4FF8-9C97-38D9CA9735A7}"/>
              </a:ext>
            </a:extLst>
          </p:cNvPr>
          <p:cNvSpPr>
            <a:spLocks noGrp="1"/>
          </p:cNvSpPr>
          <p:nvPr>
            <p:ph type="dt" sz="half" idx="10"/>
          </p:nvPr>
        </p:nvSpPr>
        <p:spPr/>
        <p:txBody>
          <a:bodyPr/>
          <a:lstStyle/>
          <a:p>
            <a:fld id="{2F16BA02-E562-46EA-80F8-1A59A76F600F}" type="datetimeFigureOut">
              <a:rPr lang="en-US" smtClean="0"/>
              <a:t>4/27/21</a:t>
            </a:fld>
            <a:endParaRPr lang="en-US"/>
          </a:p>
        </p:txBody>
      </p:sp>
      <p:sp>
        <p:nvSpPr>
          <p:cNvPr id="4" name="Footer Placeholder 3">
            <a:extLst>
              <a:ext uri="{FF2B5EF4-FFF2-40B4-BE49-F238E27FC236}">
                <a16:creationId xmlns:a16="http://schemas.microsoft.com/office/drawing/2014/main" id="{F7AF504C-FD0C-4DC1-B35A-2BE6B93793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07ECB2-EFC4-493D-8D04-476BD5D01B82}"/>
              </a:ext>
            </a:extLst>
          </p:cNvPr>
          <p:cNvSpPr>
            <a:spLocks noGrp="1"/>
          </p:cNvSpPr>
          <p:nvPr>
            <p:ph type="sldNum" sz="quarter" idx="12"/>
          </p:nvPr>
        </p:nvSpPr>
        <p:spPr/>
        <p:txBody>
          <a:bodyPr/>
          <a:lstStyle/>
          <a:p>
            <a:fld id="{68839ED0-3679-4990-94AD-3FB65D437305}" type="slidenum">
              <a:rPr lang="en-US" smtClean="0"/>
              <a:t>‹#›</a:t>
            </a:fld>
            <a:endParaRPr lang="en-US"/>
          </a:p>
        </p:txBody>
      </p:sp>
    </p:spTree>
    <p:extLst>
      <p:ext uri="{BB962C8B-B14F-4D97-AF65-F5344CB8AC3E}">
        <p14:creationId xmlns:p14="http://schemas.microsoft.com/office/powerpoint/2010/main" val="4045924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A4EFC3-61DC-45AA-A798-A880B76876F2}"/>
              </a:ext>
            </a:extLst>
          </p:cNvPr>
          <p:cNvSpPr>
            <a:spLocks noGrp="1"/>
          </p:cNvSpPr>
          <p:nvPr>
            <p:ph type="dt" sz="half" idx="10"/>
          </p:nvPr>
        </p:nvSpPr>
        <p:spPr/>
        <p:txBody>
          <a:bodyPr/>
          <a:lstStyle/>
          <a:p>
            <a:fld id="{2F16BA02-E562-46EA-80F8-1A59A76F600F}" type="datetimeFigureOut">
              <a:rPr lang="en-US" smtClean="0"/>
              <a:t>4/27/21</a:t>
            </a:fld>
            <a:endParaRPr lang="en-US"/>
          </a:p>
        </p:txBody>
      </p:sp>
      <p:sp>
        <p:nvSpPr>
          <p:cNvPr id="3" name="Footer Placeholder 2">
            <a:extLst>
              <a:ext uri="{FF2B5EF4-FFF2-40B4-BE49-F238E27FC236}">
                <a16:creationId xmlns:a16="http://schemas.microsoft.com/office/drawing/2014/main" id="{A7DECB7A-E610-4C31-9346-27AC4C895D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61A36D-A96A-473E-B6D1-4A3C8334621D}"/>
              </a:ext>
            </a:extLst>
          </p:cNvPr>
          <p:cNvSpPr>
            <a:spLocks noGrp="1"/>
          </p:cNvSpPr>
          <p:nvPr>
            <p:ph type="sldNum" sz="quarter" idx="12"/>
          </p:nvPr>
        </p:nvSpPr>
        <p:spPr/>
        <p:txBody>
          <a:bodyPr/>
          <a:lstStyle/>
          <a:p>
            <a:fld id="{68839ED0-3679-4990-94AD-3FB65D437305}" type="slidenum">
              <a:rPr lang="en-US" smtClean="0"/>
              <a:t>‹#›</a:t>
            </a:fld>
            <a:endParaRPr lang="en-US"/>
          </a:p>
        </p:txBody>
      </p:sp>
    </p:spTree>
    <p:extLst>
      <p:ext uri="{BB962C8B-B14F-4D97-AF65-F5344CB8AC3E}">
        <p14:creationId xmlns:p14="http://schemas.microsoft.com/office/powerpoint/2010/main" val="2874471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CB3AB-6527-4953-83C0-2DD4F13D5A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D82692-36AC-4A31-A26F-B57B7B9F20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D7F7CFF-43D7-441B-8030-D35D7ED775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DC7DC3-EF84-417A-AB59-FA228F187AB4}"/>
              </a:ext>
            </a:extLst>
          </p:cNvPr>
          <p:cNvSpPr>
            <a:spLocks noGrp="1"/>
          </p:cNvSpPr>
          <p:nvPr>
            <p:ph type="dt" sz="half" idx="10"/>
          </p:nvPr>
        </p:nvSpPr>
        <p:spPr/>
        <p:txBody>
          <a:bodyPr/>
          <a:lstStyle/>
          <a:p>
            <a:fld id="{2F16BA02-E562-46EA-80F8-1A59A76F600F}" type="datetimeFigureOut">
              <a:rPr lang="en-US" smtClean="0"/>
              <a:t>4/27/21</a:t>
            </a:fld>
            <a:endParaRPr lang="en-US"/>
          </a:p>
        </p:txBody>
      </p:sp>
      <p:sp>
        <p:nvSpPr>
          <p:cNvPr id="6" name="Footer Placeholder 5">
            <a:extLst>
              <a:ext uri="{FF2B5EF4-FFF2-40B4-BE49-F238E27FC236}">
                <a16:creationId xmlns:a16="http://schemas.microsoft.com/office/drawing/2014/main" id="{0511ED84-1956-4B7C-972D-32219B0529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336A82-AB75-4C1D-8E5A-9C7CC30388BB}"/>
              </a:ext>
            </a:extLst>
          </p:cNvPr>
          <p:cNvSpPr>
            <a:spLocks noGrp="1"/>
          </p:cNvSpPr>
          <p:nvPr>
            <p:ph type="sldNum" sz="quarter" idx="12"/>
          </p:nvPr>
        </p:nvSpPr>
        <p:spPr/>
        <p:txBody>
          <a:bodyPr/>
          <a:lstStyle/>
          <a:p>
            <a:fld id="{68839ED0-3679-4990-94AD-3FB65D437305}" type="slidenum">
              <a:rPr lang="en-US" smtClean="0"/>
              <a:t>‹#›</a:t>
            </a:fld>
            <a:endParaRPr lang="en-US"/>
          </a:p>
        </p:txBody>
      </p:sp>
    </p:spTree>
    <p:extLst>
      <p:ext uri="{BB962C8B-B14F-4D97-AF65-F5344CB8AC3E}">
        <p14:creationId xmlns:p14="http://schemas.microsoft.com/office/powerpoint/2010/main" val="3509903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2AA46-75D4-4666-B5B7-3D8B0F299F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62BC37-2C42-4680-B909-ADB5FACEB0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500036-34A6-40D7-BE64-E6F949426C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8130C1-0169-4B90-8E17-1BB8016E3B39}"/>
              </a:ext>
            </a:extLst>
          </p:cNvPr>
          <p:cNvSpPr>
            <a:spLocks noGrp="1"/>
          </p:cNvSpPr>
          <p:nvPr>
            <p:ph type="dt" sz="half" idx="10"/>
          </p:nvPr>
        </p:nvSpPr>
        <p:spPr/>
        <p:txBody>
          <a:bodyPr/>
          <a:lstStyle/>
          <a:p>
            <a:fld id="{2F16BA02-E562-46EA-80F8-1A59A76F600F}" type="datetimeFigureOut">
              <a:rPr lang="en-US" smtClean="0"/>
              <a:t>4/27/21</a:t>
            </a:fld>
            <a:endParaRPr lang="en-US"/>
          </a:p>
        </p:txBody>
      </p:sp>
      <p:sp>
        <p:nvSpPr>
          <p:cNvPr id="6" name="Footer Placeholder 5">
            <a:extLst>
              <a:ext uri="{FF2B5EF4-FFF2-40B4-BE49-F238E27FC236}">
                <a16:creationId xmlns:a16="http://schemas.microsoft.com/office/drawing/2014/main" id="{3907208C-5DC9-4C4F-B3D6-F8047C2A77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5E0337-007B-483C-9391-64910EEE8BA6}"/>
              </a:ext>
            </a:extLst>
          </p:cNvPr>
          <p:cNvSpPr>
            <a:spLocks noGrp="1"/>
          </p:cNvSpPr>
          <p:nvPr>
            <p:ph type="sldNum" sz="quarter" idx="12"/>
          </p:nvPr>
        </p:nvSpPr>
        <p:spPr/>
        <p:txBody>
          <a:bodyPr/>
          <a:lstStyle/>
          <a:p>
            <a:fld id="{68839ED0-3679-4990-94AD-3FB65D437305}" type="slidenum">
              <a:rPr lang="en-US" smtClean="0"/>
              <a:t>‹#›</a:t>
            </a:fld>
            <a:endParaRPr lang="en-US"/>
          </a:p>
        </p:txBody>
      </p:sp>
    </p:spTree>
    <p:extLst>
      <p:ext uri="{BB962C8B-B14F-4D97-AF65-F5344CB8AC3E}">
        <p14:creationId xmlns:p14="http://schemas.microsoft.com/office/powerpoint/2010/main" val="217266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C8E022-6D3B-4454-9E71-D09CBE50A1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1F8CCD-B317-4FDC-878A-EA06FBDCF1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B565C5-F7DE-4A55-879B-D0A7272D48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16BA02-E562-46EA-80F8-1A59A76F600F}" type="datetimeFigureOut">
              <a:rPr lang="en-US" smtClean="0"/>
              <a:t>4/27/21</a:t>
            </a:fld>
            <a:endParaRPr lang="en-US"/>
          </a:p>
        </p:txBody>
      </p:sp>
      <p:sp>
        <p:nvSpPr>
          <p:cNvPr id="5" name="Footer Placeholder 4">
            <a:extLst>
              <a:ext uri="{FF2B5EF4-FFF2-40B4-BE49-F238E27FC236}">
                <a16:creationId xmlns:a16="http://schemas.microsoft.com/office/drawing/2014/main" id="{287764B0-F1AA-403C-B3DC-E6CB82BFC6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C307BC0-73A4-45F6-AB73-A47A5304F9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839ED0-3679-4990-94AD-3FB65D437305}" type="slidenum">
              <a:rPr lang="en-US" smtClean="0"/>
              <a:t>‹#›</a:t>
            </a:fld>
            <a:endParaRPr lang="en-US"/>
          </a:p>
        </p:txBody>
      </p:sp>
    </p:spTree>
    <p:extLst>
      <p:ext uri="{BB962C8B-B14F-4D97-AF65-F5344CB8AC3E}">
        <p14:creationId xmlns:p14="http://schemas.microsoft.com/office/powerpoint/2010/main" val="10994804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6.svg"/><Relationship Id="rId18" Type="http://schemas.openxmlformats.org/officeDocument/2006/relationships/image" Target="../media/image11.png"/><Relationship Id="rId3" Type="http://schemas.openxmlformats.org/officeDocument/2006/relationships/slide" Target="slide3.xml"/><Relationship Id="rId7" Type="http://schemas.openxmlformats.org/officeDocument/2006/relationships/slide" Target="slide7.xml"/><Relationship Id="rId12" Type="http://schemas.openxmlformats.org/officeDocument/2006/relationships/image" Target="../media/image5.png"/><Relationship Id="rId17" Type="http://schemas.openxmlformats.org/officeDocument/2006/relationships/image" Target="../media/image10.svg"/><Relationship Id="rId2" Type="http://schemas.openxmlformats.org/officeDocument/2006/relationships/slide" Target="slide2.xml"/><Relationship Id="rId16" Type="http://schemas.openxmlformats.org/officeDocument/2006/relationships/image" Target="../media/image9.png"/><Relationship Id="rId20"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slide" Target="slide6.xml"/><Relationship Id="rId11" Type="http://schemas.openxmlformats.org/officeDocument/2006/relationships/image" Target="../media/image4.svg"/><Relationship Id="rId5" Type="http://schemas.openxmlformats.org/officeDocument/2006/relationships/slide" Target="slide5.xml"/><Relationship Id="rId15" Type="http://schemas.openxmlformats.org/officeDocument/2006/relationships/image" Target="../media/image8.svg"/><Relationship Id="rId10" Type="http://schemas.openxmlformats.org/officeDocument/2006/relationships/image" Target="../media/image3.png"/><Relationship Id="rId19" Type="http://schemas.openxmlformats.org/officeDocument/2006/relationships/image" Target="../media/image12.svg"/><Relationship Id="rId4" Type="http://schemas.openxmlformats.org/officeDocument/2006/relationships/slide" Target="slide4.xml"/><Relationship Id="rId9" Type="http://schemas.openxmlformats.org/officeDocument/2006/relationships/image" Target="../media/image2.svg"/><Relationship Id="rId14"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slide" Target="slide6.xml"/><Relationship Id="rId13" Type="http://schemas.openxmlformats.org/officeDocument/2006/relationships/image" Target="../media/image4.svg"/><Relationship Id="rId18" Type="http://schemas.openxmlformats.org/officeDocument/2006/relationships/image" Target="../media/image9.png"/><Relationship Id="rId3" Type="http://schemas.openxmlformats.org/officeDocument/2006/relationships/notesSlide" Target="../notesSlides/notesSlide1.xml"/><Relationship Id="rId21" Type="http://schemas.openxmlformats.org/officeDocument/2006/relationships/image" Target="../media/image12.svg"/><Relationship Id="rId7" Type="http://schemas.openxmlformats.org/officeDocument/2006/relationships/slide" Target="slide5.xml"/><Relationship Id="rId12" Type="http://schemas.openxmlformats.org/officeDocument/2006/relationships/image" Target="../media/image3.png"/><Relationship Id="rId17" Type="http://schemas.openxmlformats.org/officeDocument/2006/relationships/image" Target="../media/image8.svg"/><Relationship Id="rId2" Type="http://schemas.openxmlformats.org/officeDocument/2006/relationships/slideLayout" Target="../slideLayouts/slideLayout6.xml"/><Relationship Id="rId16" Type="http://schemas.openxmlformats.org/officeDocument/2006/relationships/image" Target="../media/image7.png"/><Relationship Id="rId20" Type="http://schemas.openxmlformats.org/officeDocument/2006/relationships/image" Target="../media/image15.png"/><Relationship Id="rId1" Type="http://schemas.openxmlformats.org/officeDocument/2006/relationships/vmlDrawing" Target="../drawings/vmlDrawing1.vml"/><Relationship Id="rId6" Type="http://schemas.openxmlformats.org/officeDocument/2006/relationships/slide" Target="slide4.xml"/><Relationship Id="rId11" Type="http://schemas.openxmlformats.org/officeDocument/2006/relationships/image" Target="../media/image2.svg"/><Relationship Id="rId24" Type="http://schemas.openxmlformats.org/officeDocument/2006/relationships/image" Target="../media/image14.emf"/><Relationship Id="rId5" Type="http://schemas.openxmlformats.org/officeDocument/2006/relationships/slide" Target="slide3.xml"/><Relationship Id="rId15" Type="http://schemas.openxmlformats.org/officeDocument/2006/relationships/image" Target="../media/image6.svg"/><Relationship Id="rId23" Type="http://schemas.openxmlformats.org/officeDocument/2006/relationships/oleObject" Target="file:///C:/Users/adiane/Documents/Posture_reports_auto/posture_and_exposure_report_maker/reports/Homeland%20Security%2004012021/Template.xlsx!Output!R2C2:R2C5" TargetMode="External"/><Relationship Id="rId10" Type="http://schemas.openxmlformats.org/officeDocument/2006/relationships/image" Target="../media/image1.png"/><Relationship Id="rId19" Type="http://schemas.openxmlformats.org/officeDocument/2006/relationships/image" Target="../media/image10.svg"/><Relationship Id="rId4" Type="http://schemas.openxmlformats.org/officeDocument/2006/relationships/slide" Target="slide2.xml"/><Relationship Id="rId9" Type="http://schemas.openxmlformats.org/officeDocument/2006/relationships/slide" Target="slide7.xml"/><Relationship Id="rId14" Type="http://schemas.openxmlformats.org/officeDocument/2006/relationships/image" Target="../media/image5.png"/><Relationship Id="rId22" Type="http://schemas.openxmlformats.org/officeDocument/2006/relationships/image" Target="../media/image13.png"/><Relationship Id="rId25" Type="http://schemas.openxmlformats.org/officeDocument/2006/relationships/chart" Target="../charts/chart1.xml"/><Relationship Id="rId26" Type="http://schemas.openxmlformats.org/officeDocument/2006/relationships/chart" Target="../charts/chart2.xml"/><Relationship Id="rId27" Type="http://schemas.openxmlformats.org/officeDocument/2006/relationships/chart" Target="../charts/chart3.xml"/><Relationship Id="rId28" Type="http://schemas.openxmlformats.org/officeDocument/2006/relationships/chart" Target="../charts/chart4.xml"/><Relationship Id="rId29" Type="http://schemas.openxmlformats.org/officeDocument/2006/relationships/chart" Target="../charts/chart5.xml"/></Relationships>
</file>

<file path=ppt/slides/_rels/slide3.xml.rels><?xml version='1.0' encoding='UTF-8' standalone='yes'?>
<Relationships xmlns="http://schemas.openxmlformats.org/package/2006/relationships"><Relationship Id="rId8" Type="http://schemas.openxmlformats.org/officeDocument/2006/relationships/slide" Target="slide2.xml"/><Relationship Id="rId13" Type="http://schemas.openxmlformats.org/officeDocument/2006/relationships/image" Target="../media/image5.png"/><Relationship Id="rId18" Type="http://schemas.openxmlformats.org/officeDocument/2006/relationships/image" Target="../media/image10.svg"/><Relationship Id="rId3" Type="http://schemas.openxmlformats.org/officeDocument/2006/relationships/slide" Target="slide3.xml"/><Relationship Id="rId21" Type="http://schemas.openxmlformats.org/officeDocument/2006/relationships/image" Target="../media/image13.png"/><Relationship Id="rId7" Type="http://schemas.openxmlformats.org/officeDocument/2006/relationships/slide" Target="slide7.xml"/><Relationship Id="rId12" Type="http://schemas.openxmlformats.org/officeDocument/2006/relationships/image" Target="../media/image4.svg"/><Relationship Id="rId17" Type="http://schemas.openxmlformats.org/officeDocument/2006/relationships/image" Target="../media/image9.png"/><Relationship Id="rId2" Type="http://schemas.openxmlformats.org/officeDocument/2006/relationships/slideLayout" Target="../slideLayouts/slideLayout6.xml"/><Relationship Id="rId16" Type="http://schemas.openxmlformats.org/officeDocument/2006/relationships/image" Target="../media/image8.svg"/><Relationship Id="rId20" Type="http://schemas.openxmlformats.org/officeDocument/2006/relationships/image" Target="../media/image12.svg"/><Relationship Id="rId1" Type="http://schemas.openxmlformats.org/officeDocument/2006/relationships/vmlDrawing" Target="../drawings/vmlDrawing2.vml"/><Relationship Id="rId6" Type="http://schemas.openxmlformats.org/officeDocument/2006/relationships/slide" Target="slide6.xml"/><Relationship Id="rId11" Type="http://schemas.openxmlformats.org/officeDocument/2006/relationships/image" Target="../media/image3.png"/><Relationship Id="rId5" Type="http://schemas.openxmlformats.org/officeDocument/2006/relationships/slide" Target="slide5.xml"/><Relationship Id="rId15" Type="http://schemas.openxmlformats.org/officeDocument/2006/relationships/image" Target="../media/image7.png"/><Relationship Id="rId23" Type="http://schemas.openxmlformats.org/officeDocument/2006/relationships/image" Target="../media/image16.emf"/><Relationship Id="rId10" Type="http://schemas.openxmlformats.org/officeDocument/2006/relationships/image" Target="../media/image2.svg"/><Relationship Id="rId19" Type="http://schemas.openxmlformats.org/officeDocument/2006/relationships/image" Target="../media/image11.png"/><Relationship Id="rId4" Type="http://schemas.openxmlformats.org/officeDocument/2006/relationships/slide" Target="slide4.xml"/><Relationship Id="rId9" Type="http://schemas.openxmlformats.org/officeDocument/2006/relationships/image" Target="../media/image1.png"/><Relationship Id="rId14" Type="http://schemas.openxmlformats.org/officeDocument/2006/relationships/image" Target="../media/image6.svg"/><Relationship Id="rId22" Type="http://schemas.openxmlformats.org/officeDocument/2006/relationships/oleObject" Target="file:///C:/Users/adiane/Documents/Posture_reports_auto/posture_and_exposure_report_maker/reports/Homeland%20Security%2004012021/Template.xlsx!Output!R2C2:R2C5" TargetMode="External"/></Relationships>
</file>

<file path=ppt/slides/_rels/slide4.xml.rels><?xml version='1.0' encoding='UTF-8' standalone='yes'?>
<Relationships xmlns="http://schemas.openxmlformats.org/package/2006/relationships"><Relationship Id="rId8" Type="http://schemas.openxmlformats.org/officeDocument/2006/relationships/slide" Target="slide2.xml"/><Relationship Id="rId13" Type="http://schemas.openxmlformats.org/officeDocument/2006/relationships/image" Target="../media/image4.svg"/><Relationship Id="rId18" Type="http://schemas.openxmlformats.org/officeDocument/2006/relationships/image" Target="../media/image9.png"/><Relationship Id="rId26" Type="http://schemas.openxmlformats.org/officeDocument/2006/relationships/image" Target="../media/image18.emf"/><Relationship Id="rId3" Type="http://schemas.openxmlformats.org/officeDocument/2006/relationships/notesSlide" Target="../notesSlides/notesSlide2.xml"/><Relationship Id="rId21" Type="http://schemas.openxmlformats.org/officeDocument/2006/relationships/image" Target="../media/image12.svg"/><Relationship Id="rId7" Type="http://schemas.openxmlformats.org/officeDocument/2006/relationships/slide" Target="slide7.xml"/><Relationship Id="rId12" Type="http://schemas.openxmlformats.org/officeDocument/2006/relationships/image" Target="../media/image3.png"/><Relationship Id="rId17" Type="http://schemas.openxmlformats.org/officeDocument/2006/relationships/image" Target="../media/image8.svg"/><Relationship Id="rId25" Type="http://schemas.openxmlformats.org/officeDocument/2006/relationships/oleObject" Target="file:///C:/Users/adiane/Documents/Posture_reports_auto/posture_and_exposure_report_maker/reports/Homeland%20Security%2004012021/Template.xlsx!Output!R97C1:R101C3" TargetMode="External"/><Relationship Id="rId2" Type="http://schemas.openxmlformats.org/officeDocument/2006/relationships/slideLayout" Target="../slideLayouts/slideLayout6.xml"/><Relationship Id="rId16" Type="http://schemas.openxmlformats.org/officeDocument/2006/relationships/image" Target="../media/image7.png"/><Relationship Id="rId20" Type="http://schemas.openxmlformats.org/officeDocument/2006/relationships/image" Target="../media/image11.png"/><Relationship Id="rId1" Type="http://schemas.openxmlformats.org/officeDocument/2006/relationships/vmlDrawing" Target="../drawings/vmlDrawing3.vml"/><Relationship Id="rId6" Type="http://schemas.openxmlformats.org/officeDocument/2006/relationships/slide" Target="slide6.xml"/><Relationship Id="rId11" Type="http://schemas.openxmlformats.org/officeDocument/2006/relationships/image" Target="../media/image2.svg"/><Relationship Id="rId24" Type="http://schemas.openxmlformats.org/officeDocument/2006/relationships/image" Target="../media/image17.emf"/><Relationship Id="rId5" Type="http://schemas.openxmlformats.org/officeDocument/2006/relationships/slide" Target="slide5.xml"/><Relationship Id="rId15" Type="http://schemas.openxmlformats.org/officeDocument/2006/relationships/image" Target="../media/image6.svg"/><Relationship Id="rId23" Type="http://schemas.openxmlformats.org/officeDocument/2006/relationships/oleObject" Target="file:///C:/Users/adiane/Documents/Posture_reports_auto/posture_and_exposure_report_maker/reports/Homeland%20Security%2004012021/Template.xlsx!Output!R2C2:R2C5" TargetMode="External"/><Relationship Id="rId10" Type="http://schemas.openxmlformats.org/officeDocument/2006/relationships/image" Target="../media/image1.png"/><Relationship Id="rId19" Type="http://schemas.openxmlformats.org/officeDocument/2006/relationships/image" Target="../media/image10.svg"/><Relationship Id="rId4" Type="http://schemas.openxmlformats.org/officeDocument/2006/relationships/slide" Target="slide4.xml"/><Relationship Id="rId9" Type="http://schemas.openxmlformats.org/officeDocument/2006/relationships/slide" Target="slide3.xml"/><Relationship Id="rId14" Type="http://schemas.openxmlformats.org/officeDocument/2006/relationships/image" Target="../media/image5.png"/><Relationship Id="rId22" Type="http://schemas.openxmlformats.org/officeDocument/2006/relationships/image" Target="../media/image13.png"/></Relationships>
</file>

<file path=ppt/slides/_rels/slide5.xml.rels><?xml version='1.0' encoding='UTF-8' standalone='yes'?>
<Relationships xmlns="http://schemas.openxmlformats.org/package/2006/relationships"><Relationship Id="rId8" Type="http://schemas.openxmlformats.org/officeDocument/2006/relationships/slide" Target="slide4.xml"/><Relationship Id="rId13" Type="http://schemas.openxmlformats.org/officeDocument/2006/relationships/image" Target="../media/image5.png"/><Relationship Id="rId18" Type="http://schemas.openxmlformats.org/officeDocument/2006/relationships/image" Target="../media/image10.svg"/><Relationship Id="rId3" Type="http://schemas.openxmlformats.org/officeDocument/2006/relationships/slide" Target="slide5.xml"/><Relationship Id="rId21" Type="http://schemas.openxmlformats.org/officeDocument/2006/relationships/image" Target="../media/image13.png"/><Relationship Id="rId7" Type="http://schemas.openxmlformats.org/officeDocument/2006/relationships/slide" Target="slide3.xml"/><Relationship Id="rId12" Type="http://schemas.openxmlformats.org/officeDocument/2006/relationships/image" Target="../media/image4.svg"/><Relationship Id="rId17" Type="http://schemas.openxmlformats.org/officeDocument/2006/relationships/image" Target="../media/image9.png"/><Relationship Id="rId2" Type="http://schemas.openxmlformats.org/officeDocument/2006/relationships/slideLayout" Target="../slideLayouts/slideLayout6.xml"/><Relationship Id="rId16" Type="http://schemas.openxmlformats.org/officeDocument/2006/relationships/image" Target="../media/image8.svg"/><Relationship Id="rId20" Type="http://schemas.openxmlformats.org/officeDocument/2006/relationships/image" Target="../media/image12.svg"/><Relationship Id="rId1" Type="http://schemas.openxmlformats.org/officeDocument/2006/relationships/vmlDrawing" Target="../drawings/vmlDrawing4.vml"/><Relationship Id="rId6" Type="http://schemas.openxmlformats.org/officeDocument/2006/relationships/slide" Target="slide2.xml"/><Relationship Id="rId11" Type="http://schemas.openxmlformats.org/officeDocument/2006/relationships/image" Target="../media/image3.png"/><Relationship Id="rId5" Type="http://schemas.openxmlformats.org/officeDocument/2006/relationships/slide" Target="slide7.xml"/><Relationship Id="rId15" Type="http://schemas.openxmlformats.org/officeDocument/2006/relationships/image" Target="../media/image7.png"/><Relationship Id="rId23" Type="http://schemas.openxmlformats.org/officeDocument/2006/relationships/image" Target="../media/image19.emf"/><Relationship Id="rId10" Type="http://schemas.openxmlformats.org/officeDocument/2006/relationships/image" Target="../media/image2.svg"/><Relationship Id="rId19" Type="http://schemas.openxmlformats.org/officeDocument/2006/relationships/image" Target="../media/image11.png"/><Relationship Id="rId4" Type="http://schemas.openxmlformats.org/officeDocument/2006/relationships/slide" Target="slide6.xml"/><Relationship Id="rId9" Type="http://schemas.openxmlformats.org/officeDocument/2006/relationships/image" Target="../media/image1.png"/><Relationship Id="rId14" Type="http://schemas.openxmlformats.org/officeDocument/2006/relationships/image" Target="../media/image6.svg"/><Relationship Id="rId22" Type="http://schemas.openxmlformats.org/officeDocument/2006/relationships/oleObject" Target="file:///C:/Users/adiane/Documents/Posture_reports_auto/posture_and_exposure_report_maker/reports/Homeland%20Security%2004012021/Template.xlsx!Output!R2C2:R2C5" TargetMode="External"/></Relationships>
</file>

<file path=ppt/slides/_rels/slide6.xml.rels><?xml version='1.0' encoding='UTF-8' standalone='yes'?>
<Relationships xmlns="http://schemas.openxmlformats.org/package/2006/relationships"><Relationship Id="rId8" Type="http://schemas.openxmlformats.org/officeDocument/2006/relationships/slide" Target="slide5.xml"/><Relationship Id="rId13" Type="http://schemas.openxmlformats.org/officeDocument/2006/relationships/image" Target="../media/image5.png"/><Relationship Id="rId18" Type="http://schemas.openxmlformats.org/officeDocument/2006/relationships/image" Target="../media/image10.svg"/><Relationship Id="rId3" Type="http://schemas.openxmlformats.org/officeDocument/2006/relationships/slide" Target="slide6.xml"/><Relationship Id="rId21" Type="http://schemas.openxmlformats.org/officeDocument/2006/relationships/image" Target="../media/image13.png"/><Relationship Id="rId7" Type="http://schemas.openxmlformats.org/officeDocument/2006/relationships/slide" Target="slide4.xml"/><Relationship Id="rId12" Type="http://schemas.openxmlformats.org/officeDocument/2006/relationships/image" Target="../media/image4.svg"/><Relationship Id="rId17" Type="http://schemas.openxmlformats.org/officeDocument/2006/relationships/image" Target="../media/image9.png"/><Relationship Id="rId2" Type="http://schemas.openxmlformats.org/officeDocument/2006/relationships/slideLayout" Target="../slideLayouts/slideLayout6.xml"/><Relationship Id="rId16" Type="http://schemas.openxmlformats.org/officeDocument/2006/relationships/image" Target="../media/image8.svg"/><Relationship Id="rId20" Type="http://schemas.openxmlformats.org/officeDocument/2006/relationships/image" Target="../media/image12.svg"/><Relationship Id="rId1" Type="http://schemas.openxmlformats.org/officeDocument/2006/relationships/vmlDrawing" Target="../drawings/vmlDrawing5.vml"/><Relationship Id="rId6" Type="http://schemas.openxmlformats.org/officeDocument/2006/relationships/slide" Target="slide3.xml"/><Relationship Id="rId11" Type="http://schemas.openxmlformats.org/officeDocument/2006/relationships/image" Target="../media/image3.png"/><Relationship Id="rId5" Type="http://schemas.openxmlformats.org/officeDocument/2006/relationships/slide" Target="slide2.xml"/><Relationship Id="rId15" Type="http://schemas.openxmlformats.org/officeDocument/2006/relationships/image" Target="../media/image7.png"/><Relationship Id="rId23" Type="http://schemas.openxmlformats.org/officeDocument/2006/relationships/image" Target="../media/image20.emf"/><Relationship Id="rId10" Type="http://schemas.openxmlformats.org/officeDocument/2006/relationships/image" Target="../media/image2.svg"/><Relationship Id="rId19" Type="http://schemas.openxmlformats.org/officeDocument/2006/relationships/image" Target="../media/image11.png"/><Relationship Id="rId4" Type="http://schemas.openxmlformats.org/officeDocument/2006/relationships/slide" Target="slide7.xml"/><Relationship Id="rId9" Type="http://schemas.openxmlformats.org/officeDocument/2006/relationships/image" Target="../media/image1.png"/><Relationship Id="rId14" Type="http://schemas.openxmlformats.org/officeDocument/2006/relationships/image" Target="../media/image6.svg"/><Relationship Id="rId22" Type="http://schemas.openxmlformats.org/officeDocument/2006/relationships/oleObject" Target="file:///C:/Users/adiane/Documents/Posture_reports_auto/posture_and_exposure_report_maker/reports/Homeland%20Security%2004012021/Template.xlsx!Output!R2C2:R2C5" TargetMode="External"/></Relationships>
</file>

<file path=ppt/slides/_rels/slide7.xml.rels><?xml version='1.0' encoding='UTF-8' standalone='yes'?>
<Relationships xmlns="http://schemas.openxmlformats.org/package/2006/relationships"><Relationship Id="rId8" Type="http://schemas.openxmlformats.org/officeDocument/2006/relationships/slide" Target="slide6.xml"/><Relationship Id="rId13" Type="http://schemas.openxmlformats.org/officeDocument/2006/relationships/image" Target="../media/image5.png"/><Relationship Id="rId18" Type="http://schemas.openxmlformats.org/officeDocument/2006/relationships/image" Target="../media/image10.svg"/><Relationship Id="rId3" Type="http://schemas.openxmlformats.org/officeDocument/2006/relationships/slide" Target="slide7.xml"/><Relationship Id="rId21" Type="http://schemas.openxmlformats.org/officeDocument/2006/relationships/image" Target="../media/image13.png"/><Relationship Id="rId7" Type="http://schemas.openxmlformats.org/officeDocument/2006/relationships/slide" Target="slide5.xml"/><Relationship Id="rId12" Type="http://schemas.openxmlformats.org/officeDocument/2006/relationships/image" Target="../media/image4.svg"/><Relationship Id="rId17" Type="http://schemas.openxmlformats.org/officeDocument/2006/relationships/image" Target="../media/image9.png"/><Relationship Id="rId2" Type="http://schemas.openxmlformats.org/officeDocument/2006/relationships/slideLayout" Target="../slideLayouts/slideLayout6.xml"/><Relationship Id="rId16" Type="http://schemas.openxmlformats.org/officeDocument/2006/relationships/image" Target="../media/image8.svg"/><Relationship Id="rId20" Type="http://schemas.openxmlformats.org/officeDocument/2006/relationships/image" Target="../media/image12.svg"/><Relationship Id="rId1" Type="http://schemas.openxmlformats.org/officeDocument/2006/relationships/vmlDrawing" Target="../drawings/vmlDrawing6.vml"/><Relationship Id="rId6" Type="http://schemas.openxmlformats.org/officeDocument/2006/relationships/slide" Target="slide4.xml"/><Relationship Id="rId11" Type="http://schemas.openxmlformats.org/officeDocument/2006/relationships/image" Target="../media/image3.png"/><Relationship Id="rId5" Type="http://schemas.openxmlformats.org/officeDocument/2006/relationships/slide" Target="slide3.xml"/><Relationship Id="rId15" Type="http://schemas.openxmlformats.org/officeDocument/2006/relationships/image" Target="../media/image7.png"/><Relationship Id="rId23" Type="http://schemas.openxmlformats.org/officeDocument/2006/relationships/image" Target="../media/image21.emf"/><Relationship Id="rId10" Type="http://schemas.openxmlformats.org/officeDocument/2006/relationships/image" Target="../media/image2.svg"/><Relationship Id="rId19" Type="http://schemas.openxmlformats.org/officeDocument/2006/relationships/image" Target="../media/image11.png"/><Relationship Id="rId4" Type="http://schemas.openxmlformats.org/officeDocument/2006/relationships/slide" Target="slide2.xml"/><Relationship Id="rId9" Type="http://schemas.openxmlformats.org/officeDocument/2006/relationships/image" Target="../media/image1.png"/><Relationship Id="rId14" Type="http://schemas.openxmlformats.org/officeDocument/2006/relationships/image" Target="../media/image6.svg"/><Relationship Id="rId22" Type="http://schemas.openxmlformats.org/officeDocument/2006/relationships/oleObject" Target="file:///C:/Users/adiane/Documents/Posture_reports_auto/posture_and_exposure_report_maker/reports/Homeland%20Security%2004012021/Template.xlsx!Output!R2C2:R2C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B6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F73F9-D57D-461C-8ADF-CED61C290F62}"/>
              </a:ext>
            </a:extLst>
          </p:cNvPr>
          <p:cNvSpPr>
            <a:spLocks noGrp="1"/>
          </p:cNvSpPr>
          <p:nvPr>
            <p:ph type="ctrTitle"/>
          </p:nvPr>
        </p:nvSpPr>
        <p:spPr>
          <a:xfrm>
            <a:off x="266700" y="3429000"/>
            <a:ext cx="8877300" cy="938464"/>
          </a:xfrm>
        </p:spPr>
        <p:txBody>
          <a:bodyPr anchor="t">
            <a:normAutofit/>
          </a:bodyPr>
          <a:lstStyle/>
          <a:p>
            <a:pPr algn="l"/>
            <a:r>
              <a:rPr lang="en-US" b="1" dirty="0">
                <a:solidFill>
                  <a:schemeClr val="bg1">
                    <a:lumMod val="95000"/>
                  </a:schemeClr>
                </a:solidFill>
              </a:rPr>
              <a:t>Posture &amp; Exposure Report</a:t>
            </a:r>
          </a:p>
        </p:txBody>
      </p:sp>
      <p:sp>
        <p:nvSpPr>
          <p:cNvPr id="9" name="Freeform: Shape 8">
            <a:extLst>
              <a:ext uri="{FF2B5EF4-FFF2-40B4-BE49-F238E27FC236}">
                <a16:creationId xmlns:a16="http://schemas.microsoft.com/office/drawing/2014/main" id="{49526CF6-CCB1-414C-8694-9AB69C4B0B7C}"/>
              </a:ext>
            </a:extLst>
          </p:cNvPr>
          <p:cNvSpPr/>
          <p:nvPr/>
        </p:nvSpPr>
        <p:spPr>
          <a:xfrm>
            <a:off x="7076456" y="0"/>
            <a:ext cx="5106020" cy="5967664"/>
          </a:xfrm>
          <a:custGeom>
            <a:avLst/>
            <a:gdLst>
              <a:gd name="connsiteX0" fmla="*/ 5101390 w 5106020"/>
              <a:gd name="connsiteY0" fmla="*/ 0 h 5967664"/>
              <a:gd name="connsiteX1" fmla="*/ 0 w 5106020"/>
              <a:gd name="connsiteY1" fmla="*/ 24064 h 5967664"/>
              <a:gd name="connsiteX2" fmla="*/ 3705727 w 5106020"/>
              <a:gd name="connsiteY2" fmla="*/ 5967664 h 5967664"/>
              <a:gd name="connsiteX3" fmla="*/ 5101390 w 5106020"/>
              <a:gd name="connsiteY3" fmla="*/ 5967664 h 5967664"/>
              <a:gd name="connsiteX4" fmla="*/ 5101390 w 5106020"/>
              <a:gd name="connsiteY4" fmla="*/ 0 h 5967664"/>
              <a:gd name="connsiteX0" fmla="*/ 5091865 w 5096495"/>
              <a:gd name="connsiteY0" fmla="*/ 0 h 5967664"/>
              <a:gd name="connsiteX1" fmla="*/ 0 w 5096495"/>
              <a:gd name="connsiteY1" fmla="*/ 24064 h 5967664"/>
              <a:gd name="connsiteX2" fmla="*/ 3696202 w 5096495"/>
              <a:gd name="connsiteY2" fmla="*/ 5967664 h 5967664"/>
              <a:gd name="connsiteX3" fmla="*/ 5091865 w 5096495"/>
              <a:gd name="connsiteY3" fmla="*/ 5967664 h 5967664"/>
              <a:gd name="connsiteX4" fmla="*/ 5091865 w 5096495"/>
              <a:gd name="connsiteY4" fmla="*/ 0 h 5967664"/>
              <a:gd name="connsiteX0" fmla="*/ 5101390 w 5106020"/>
              <a:gd name="connsiteY0" fmla="*/ 0 h 5967664"/>
              <a:gd name="connsiteX1" fmla="*/ 0 w 5106020"/>
              <a:gd name="connsiteY1" fmla="*/ 5014 h 5967664"/>
              <a:gd name="connsiteX2" fmla="*/ 3705727 w 5106020"/>
              <a:gd name="connsiteY2" fmla="*/ 5967664 h 5967664"/>
              <a:gd name="connsiteX3" fmla="*/ 5101390 w 5106020"/>
              <a:gd name="connsiteY3" fmla="*/ 5967664 h 5967664"/>
              <a:gd name="connsiteX4" fmla="*/ 5101390 w 5106020"/>
              <a:gd name="connsiteY4" fmla="*/ 0 h 59676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6020" h="5967664">
                <a:moveTo>
                  <a:pt x="5101390" y="0"/>
                </a:moveTo>
                <a:lnTo>
                  <a:pt x="0" y="5014"/>
                </a:lnTo>
                <a:lnTo>
                  <a:pt x="3705727" y="5967664"/>
                </a:lnTo>
                <a:lnTo>
                  <a:pt x="5101390" y="5967664"/>
                </a:lnTo>
                <a:cubicBezTo>
                  <a:pt x="5105400" y="3982453"/>
                  <a:pt x="5109411" y="1997243"/>
                  <a:pt x="5101390" y="0"/>
                </a:cubicBezTo>
                <a:close/>
              </a:path>
            </a:pathLst>
          </a:custGeom>
          <a:solidFill>
            <a:srgbClr val="00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08AD4005-F479-42AD-8AE4-1DBA6BD06B5F}"/>
              </a:ext>
            </a:extLst>
          </p:cNvPr>
          <p:cNvSpPr/>
          <p:nvPr/>
        </p:nvSpPr>
        <p:spPr>
          <a:xfrm>
            <a:off x="9229726" y="2847976"/>
            <a:ext cx="2952750" cy="3314700"/>
          </a:xfrm>
          <a:custGeom>
            <a:avLst/>
            <a:gdLst>
              <a:gd name="connsiteX0" fmla="*/ 1276350 w 3019425"/>
              <a:gd name="connsiteY0" fmla="*/ 2562225 h 3267075"/>
              <a:gd name="connsiteX1" fmla="*/ 0 w 3019425"/>
              <a:gd name="connsiteY1" fmla="*/ 542925 h 3267075"/>
              <a:gd name="connsiteX2" fmla="*/ 3019425 w 3019425"/>
              <a:gd name="connsiteY2" fmla="*/ 0 h 3267075"/>
              <a:gd name="connsiteX3" fmla="*/ 2990850 w 3019425"/>
              <a:gd name="connsiteY3" fmla="*/ 3267075 h 3267075"/>
              <a:gd name="connsiteX4" fmla="*/ 1276350 w 3019425"/>
              <a:gd name="connsiteY4" fmla="*/ 2562225 h 3267075"/>
              <a:gd name="connsiteX0" fmla="*/ 1276350 w 3019425"/>
              <a:gd name="connsiteY0" fmla="*/ 2562225 h 3314700"/>
              <a:gd name="connsiteX1" fmla="*/ 0 w 3019425"/>
              <a:gd name="connsiteY1" fmla="*/ 542925 h 3314700"/>
              <a:gd name="connsiteX2" fmla="*/ 3019425 w 3019425"/>
              <a:gd name="connsiteY2" fmla="*/ 0 h 3314700"/>
              <a:gd name="connsiteX3" fmla="*/ 3019425 w 3019425"/>
              <a:gd name="connsiteY3" fmla="*/ 3314700 h 3314700"/>
              <a:gd name="connsiteX4" fmla="*/ 1276350 w 3019425"/>
              <a:gd name="connsiteY4" fmla="*/ 2562225 h 3314700"/>
              <a:gd name="connsiteX0" fmla="*/ 1219200 w 2962275"/>
              <a:gd name="connsiteY0" fmla="*/ 2562225 h 3314700"/>
              <a:gd name="connsiteX1" fmla="*/ 0 w 2962275"/>
              <a:gd name="connsiteY1" fmla="*/ 609600 h 3314700"/>
              <a:gd name="connsiteX2" fmla="*/ 2962275 w 2962275"/>
              <a:gd name="connsiteY2" fmla="*/ 0 h 3314700"/>
              <a:gd name="connsiteX3" fmla="*/ 2962275 w 2962275"/>
              <a:gd name="connsiteY3" fmla="*/ 3314700 h 3314700"/>
              <a:gd name="connsiteX4" fmla="*/ 1219200 w 2962275"/>
              <a:gd name="connsiteY4" fmla="*/ 2562225 h 3314700"/>
              <a:gd name="connsiteX0" fmla="*/ 1209675 w 2952750"/>
              <a:gd name="connsiteY0" fmla="*/ 2562225 h 3314700"/>
              <a:gd name="connsiteX1" fmla="*/ 0 w 2952750"/>
              <a:gd name="connsiteY1" fmla="*/ 609600 h 3314700"/>
              <a:gd name="connsiteX2" fmla="*/ 2952750 w 2952750"/>
              <a:gd name="connsiteY2" fmla="*/ 0 h 3314700"/>
              <a:gd name="connsiteX3" fmla="*/ 2952750 w 2952750"/>
              <a:gd name="connsiteY3" fmla="*/ 3314700 h 3314700"/>
              <a:gd name="connsiteX4" fmla="*/ 1209675 w 2952750"/>
              <a:gd name="connsiteY4" fmla="*/ 2562225 h 3314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2750" h="3314700">
                <a:moveTo>
                  <a:pt x="1209675" y="2562225"/>
                </a:moveTo>
                <a:lnTo>
                  <a:pt x="0" y="609600"/>
                </a:lnTo>
                <a:lnTo>
                  <a:pt x="2952750" y="0"/>
                </a:lnTo>
                <a:lnTo>
                  <a:pt x="2952750" y="3314700"/>
                </a:lnTo>
                <a:lnTo>
                  <a:pt x="1209675" y="25622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6A11178-162A-4FD3-B519-A52E586FE3EC}"/>
              </a:ext>
            </a:extLst>
          </p:cNvPr>
          <p:cNvSpPr/>
          <p:nvPr/>
        </p:nvSpPr>
        <p:spPr>
          <a:xfrm>
            <a:off x="0" y="5257800"/>
            <a:ext cx="12192000" cy="1600200"/>
          </a:xfrm>
          <a:prstGeom prst="rect">
            <a:avLst/>
          </a:prstGeom>
          <a:solidFill>
            <a:srgbClr val="0078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4DEC8297-72AF-488A-A9EB-B83AB5948881}"/>
              </a:ext>
            </a:extLst>
          </p:cNvPr>
          <p:cNvSpPr/>
          <p:nvPr/>
        </p:nvSpPr>
        <p:spPr>
          <a:xfrm>
            <a:off x="419100" y="2842960"/>
            <a:ext cx="4248150" cy="452689"/>
          </a:xfrm>
          <a:custGeom>
            <a:avLst/>
            <a:gdLst>
              <a:gd name="connsiteX0" fmla="*/ 0 w 3286125"/>
              <a:gd name="connsiteY0" fmla="*/ 495300 h 495300"/>
              <a:gd name="connsiteX1" fmla="*/ 0 w 3286125"/>
              <a:gd name="connsiteY1" fmla="*/ 0 h 495300"/>
              <a:gd name="connsiteX2" fmla="*/ 3286125 w 3286125"/>
              <a:gd name="connsiteY2" fmla="*/ 0 h 495300"/>
              <a:gd name="connsiteX3" fmla="*/ 2952750 w 3286125"/>
              <a:gd name="connsiteY3" fmla="*/ 419100 h 495300"/>
              <a:gd name="connsiteX4" fmla="*/ 0 w 3286125"/>
              <a:gd name="connsiteY4" fmla="*/ 419100 h 495300"/>
              <a:gd name="connsiteX5" fmla="*/ 0 w 3286125"/>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86125" h="495300">
                <a:moveTo>
                  <a:pt x="0" y="495300"/>
                </a:moveTo>
                <a:lnTo>
                  <a:pt x="0" y="0"/>
                </a:lnTo>
                <a:lnTo>
                  <a:pt x="3286125" y="0"/>
                </a:lnTo>
                <a:lnTo>
                  <a:pt x="2952750" y="419100"/>
                </a:lnTo>
                <a:lnTo>
                  <a:pt x="0" y="419100"/>
                </a:lnTo>
                <a:lnTo>
                  <a:pt x="0" y="495300"/>
                </a:lnTo>
                <a:close/>
              </a:path>
            </a:pathLst>
          </a:custGeom>
          <a:solidFill>
            <a:srgbClr val="0078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09B36382-469E-468F-A4B4-79065CC68818}"/>
              </a:ext>
            </a:extLst>
          </p:cNvPr>
          <p:cNvSpPr txBox="1">
            <a:spLocks/>
          </p:cNvSpPr>
          <p:nvPr/>
        </p:nvSpPr>
        <p:spPr>
          <a:xfrm>
            <a:off x="419100" y="2816642"/>
            <a:ext cx="3829050" cy="452689"/>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spc="220" dirty="0">
                <a:solidFill>
                  <a:schemeClr val="bg1">
                    <a:lumMod val="95000"/>
                  </a:schemeClr>
                </a:solidFill>
              </a:rPr>
              <a:t>CYBER HYGIENE</a:t>
            </a:r>
            <a:endParaRPr lang="en-US" sz="2000" spc="220" dirty="0">
              <a:solidFill>
                <a:schemeClr val="bg1">
                  <a:lumMod val="95000"/>
                </a:schemeClr>
              </a:solidFill>
            </a:endParaRPr>
          </a:p>
        </p:txBody>
      </p:sp>
      <p:sp>
        <p:nvSpPr>
          <p:cNvPr id="24" name="Rectangle 23">
            <a:extLst>
              <a:ext uri="{FF2B5EF4-FFF2-40B4-BE49-F238E27FC236}">
                <a16:creationId xmlns:a16="http://schemas.microsoft.com/office/drawing/2014/main" id="{4303D7BE-8838-4B4D-8FD2-78CC7F36D266}"/>
              </a:ext>
            </a:extLst>
          </p:cNvPr>
          <p:cNvSpPr/>
          <p:nvPr/>
        </p:nvSpPr>
        <p:spPr>
          <a:xfrm>
            <a:off x="0" y="282356"/>
            <a:ext cx="12192000" cy="76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Hexagon 24">
            <a:hlinkClick r:id="rId2" action="ppaction://hlinksldjump"/>
            <a:extLst>
              <a:ext uri="{FF2B5EF4-FFF2-40B4-BE49-F238E27FC236}">
                <a16:creationId xmlns:a16="http://schemas.microsoft.com/office/drawing/2014/main" id="{106A14F1-CE5B-404A-92C6-D409D5F93584}"/>
              </a:ext>
            </a:extLst>
          </p:cNvPr>
          <p:cNvSpPr/>
          <p:nvPr/>
        </p:nvSpPr>
        <p:spPr>
          <a:xfrm>
            <a:off x="3536283" y="92616"/>
            <a:ext cx="545432" cy="470200"/>
          </a:xfrm>
          <a:prstGeom prst="hexagon">
            <a:avLst/>
          </a:prstGeom>
          <a:solidFill>
            <a:schemeClr val="bg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Hexagon 25">
            <a:hlinkClick r:id="rId3" action="ppaction://hlinksldjump"/>
            <a:extLst>
              <a:ext uri="{FF2B5EF4-FFF2-40B4-BE49-F238E27FC236}">
                <a16:creationId xmlns:a16="http://schemas.microsoft.com/office/drawing/2014/main" id="{A88FDB2E-37F1-4884-A75F-E45AD396171A}"/>
              </a:ext>
            </a:extLst>
          </p:cNvPr>
          <p:cNvSpPr/>
          <p:nvPr/>
        </p:nvSpPr>
        <p:spPr>
          <a:xfrm>
            <a:off x="4846389" y="92616"/>
            <a:ext cx="545432" cy="470200"/>
          </a:xfrm>
          <a:prstGeom prst="hexagon">
            <a:avLst/>
          </a:prstGeom>
          <a:solidFill>
            <a:schemeClr val="bg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Hexagon 26">
            <a:hlinkClick r:id="rId4" action="ppaction://hlinksldjump"/>
            <a:extLst>
              <a:ext uri="{FF2B5EF4-FFF2-40B4-BE49-F238E27FC236}">
                <a16:creationId xmlns:a16="http://schemas.microsoft.com/office/drawing/2014/main" id="{CF84FDD6-FA68-4F03-B60A-96CCF6242283}"/>
              </a:ext>
            </a:extLst>
          </p:cNvPr>
          <p:cNvSpPr/>
          <p:nvPr/>
        </p:nvSpPr>
        <p:spPr>
          <a:xfrm>
            <a:off x="6447926" y="92616"/>
            <a:ext cx="545432" cy="470200"/>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Hexagon 27">
            <a:hlinkClick r:id="rId5" action="ppaction://hlinksldjump"/>
            <a:extLst>
              <a:ext uri="{FF2B5EF4-FFF2-40B4-BE49-F238E27FC236}">
                <a16:creationId xmlns:a16="http://schemas.microsoft.com/office/drawing/2014/main" id="{36FCFB42-B959-4C97-BD29-20E99827486D}"/>
              </a:ext>
            </a:extLst>
          </p:cNvPr>
          <p:cNvSpPr/>
          <p:nvPr/>
        </p:nvSpPr>
        <p:spPr>
          <a:xfrm>
            <a:off x="8049462" y="92616"/>
            <a:ext cx="545432" cy="470200"/>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Hexagon 28">
            <a:hlinkClick r:id="rId6" action="ppaction://hlinksldjump"/>
            <a:extLst>
              <a:ext uri="{FF2B5EF4-FFF2-40B4-BE49-F238E27FC236}">
                <a16:creationId xmlns:a16="http://schemas.microsoft.com/office/drawing/2014/main" id="{11B3098A-37A1-491F-B7CB-2EC1057214F8}"/>
              </a:ext>
            </a:extLst>
          </p:cNvPr>
          <p:cNvSpPr/>
          <p:nvPr/>
        </p:nvSpPr>
        <p:spPr>
          <a:xfrm>
            <a:off x="9650998" y="92616"/>
            <a:ext cx="545432" cy="470200"/>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Hexagon 29">
            <a:hlinkClick r:id="rId7" action="ppaction://hlinksldjump"/>
            <a:extLst>
              <a:ext uri="{FF2B5EF4-FFF2-40B4-BE49-F238E27FC236}">
                <a16:creationId xmlns:a16="http://schemas.microsoft.com/office/drawing/2014/main" id="{56A3D238-5679-45E0-9945-CD11F04E7212}"/>
              </a:ext>
            </a:extLst>
          </p:cNvPr>
          <p:cNvSpPr/>
          <p:nvPr/>
        </p:nvSpPr>
        <p:spPr>
          <a:xfrm>
            <a:off x="11252534" y="92616"/>
            <a:ext cx="545432" cy="470200"/>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Graphic 45" descr="Presentation with checklist">
            <a:hlinkClick r:id="rId2" action="ppaction://hlinksldjump"/>
            <a:extLst>
              <a:ext uri="{FF2B5EF4-FFF2-40B4-BE49-F238E27FC236}">
                <a16:creationId xmlns:a16="http://schemas.microsoft.com/office/drawing/2014/main" id="{720A0DC0-4A63-486C-A09A-7B8F439FD8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637117" y="173307"/>
            <a:ext cx="336237" cy="336237"/>
          </a:xfrm>
          <a:prstGeom prst="rect">
            <a:avLst/>
          </a:prstGeom>
        </p:spPr>
      </p:pic>
      <p:pic>
        <p:nvPicPr>
          <p:cNvPr id="47" name="Graphic 46" descr="Employee badge">
            <a:hlinkClick r:id="rId3" action="ppaction://hlinksldjump"/>
            <a:extLst>
              <a:ext uri="{FF2B5EF4-FFF2-40B4-BE49-F238E27FC236}">
                <a16:creationId xmlns:a16="http://schemas.microsoft.com/office/drawing/2014/main" id="{73D34945-BCFD-4607-8F08-BF8C1730D13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952872" y="132989"/>
            <a:ext cx="343668" cy="349747"/>
          </a:xfrm>
          <a:prstGeom prst="rect">
            <a:avLst/>
          </a:prstGeom>
        </p:spPr>
      </p:pic>
      <p:pic>
        <p:nvPicPr>
          <p:cNvPr id="48" name="Graphic 47" descr="Web design">
            <a:hlinkClick r:id="rId7" action="ppaction://hlinksldjump"/>
            <a:extLst>
              <a:ext uri="{FF2B5EF4-FFF2-40B4-BE49-F238E27FC236}">
                <a16:creationId xmlns:a16="http://schemas.microsoft.com/office/drawing/2014/main" id="{D2FAEE69-CE6F-4F4A-B1EF-B092A4934428}"/>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353485" y="121290"/>
            <a:ext cx="333689" cy="390307"/>
          </a:xfrm>
          <a:prstGeom prst="rect">
            <a:avLst/>
          </a:prstGeom>
        </p:spPr>
      </p:pic>
      <p:pic>
        <p:nvPicPr>
          <p:cNvPr id="49" name="Graphic 48" descr="Server">
            <a:hlinkClick r:id="rId5" action="ppaction://hlinksldjump"/>
            <a:extLst>
              <a:ext uri="{FF2B5EF4-FFF2-40B4-BE49-F238E27FC236}">
                <a16:creationId xmlns:a16="http://schemas.microsoft.com/office/drawing/2014/main" id="{2328CF59-F306-43A2-80C1-0CC1C79D3ED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p:blipFill>
        <p:spPr>
          <a:xfrm>
            <a:off x="8148801" y="145407"/>
            <a:ext cx="315036" cy="346854"/>
          </a:xfrm>
          <a:prstGeom prst="rect">
            <a:avLst/>
          </a:prstGeom>
        </p:spPr>
      </p:pic>
      <p:pic>
        <p:nvPicPr>
          <p:cNvPr id="50" name="Graphic 49" descr="Chat">
            <a:hlinkClick r:id="rId6" action="ppaction://hlinksldjump"/>
            <a:extLst>
              <a:ext uri="{FF2B5EF4-FFF2-40B4-BE49-F238E27FC236}">
                <a16:creationId xmlns:a16="http://schemas.microsoft.com/office/drawing/2014/main" id="{659E496B-5460-4D73-A338-EFCCDF294774}"/>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9763125" y="121790"/>
            <a:ext cx="335554" cy="414899"/>
          </a:xfrm>
          <a:prstGeom prst="rect">
            <a:avLst/>
          </a:prstGeom>
        </p:spPr>
      </p:pic>
      <p:pic>
        <p:nvPicPr>
          <p:cNvPr id="51" name="Graphic 50" descr="Internet">
            <a:hlinkClick r:id="rId4" action="ppaction://hlinksldjump"/>
            <a:extLst>
              <a:ext uri="{FF2B5EF4-FFF2-40B4-BE49-F238E27FC236}">
                <a16:creationId xmlns:a16="http://schemas.microsoft.com/office/drawing/2014/main" id="{33E524DE-3272-4B20-BF31-32A2FCE48633}"/>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6529491" y="114795"/>
            <a:ext cx="366609" cy="375699"/>
          </a:xfrm>
          <a:prstGeom prst="rect">
            <a:avLst/>
          </a:prstGeom>
        </p:spPr>
      </p:pic>
      <p:pic>
        <p:nvPicPr>
          <p:cNvPr id="1064" name="Picture 40" descr="Cybersecurity and Infrastructure Security Agency - Wikipedia">
            <a:extLst>
              <a:ext uri="{FF2B5EF4-FFF2-40B4-BE49-F238E27FC236}">
                <a16:creationId xmlns:a16="http://schemas.microsoft.com/office/drawing/2014/main" id="{3CF3836E-95EC-4AD7-A999-81483F0A5FA4}"/>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19100" y="829031"/>
            <a:ext cx="1618034" cy="1618034"/>
          </a:xfrm>
          <a:prstGeom prst="rect">
            <a:avLst/>
          </a:prstGeom>
          <a:noFill/>
          <a:extLst>
            <a:ext uri="{909E8E84-426E-40DD-AFC4-6F175D3DCCD1}">
              <a14:hiddenFill xmlns:a14="http://schemas.microsoft.com/office/drawing/2010/main">
                <a:solidFill>
                  <a:srgbClr val="FFFFFF"/>
                </a:solidFill>
              </a14:hiddenFill>
            </a:ext>
          </a:extLst>
        </p:spPr>
      </p:pic>
      <p:sp>
        <p:nvSpPr>
          <p:cNvPr id="22" name="Title 1">
            <a:extLst>
              <a:ext uri="{FF2B5EF4-FFF2-40B4-BE49-F238E27FC236}">
                <a16:creationId xmlns:a16="http://schemas.microsoft.com/office/drawing/2014/main" id="{05C8E453-0520-0043-BDAF-4CA09CE50342}"/>
              </a:ext>
            </a:extLst>
          </p:cNvPr>
          <p:cNvSpPr txBox="1">
            <a:spLocks/>
          </p:cNvSpPr>
          <p:nvPr/>
        </p:nvSpPr>
        <p:spPr>
          <a:xfrm>
            <a:off x="349798" y="4185985"/>
            <a:ext cx="8877300" cy="938464"/>
          </a:xfrm>
          <a:prstGeom prst="rect">
            <a:avLst/>
          </a:prstGeom>
        </p:spPr>
        <p:txBody>
          <a:bodyPr vert="horz" lIns="91440" tIns="45720" rIns="91440" bIns="4572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sz="2800">
                <a:solidFill>
                  <a:srgbClr val="FFFFFF"/>
                </a:solidFill>
                <a:latin typeface="Calibri"/>
              </a:rPr>
              <a:t>Prepared for: Department of Homeland Security
Reporting period: 03/16/2021 to 03/31/2021</a:t>
            </a:r>
          </a:p>
        </p:txBody>
      </p:sp>
    </p:spTree>
    <p:extLst>
      <p:ext uri="{BB962C8B-B14F-4D97-AF65-F5344CB8AC3E}">
        <p14:creationId xmlns:p14="http://schemas.microsoft.com/office/powerpoint/2010/main" val="431047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B74C5DA9-3FD1-4786-9BD5-939CE9AC0184}"/>
              </a:ext>
            </a:extLst>
          </p:cNvPr>
          <p:cNvCxnSpPr/>
          <p:nvPr/>
        </p:nvCxnSpPr>
        <p:spPr>
          <a:xfrm flipH="1">
            <a:off x="2827985" y="4071386"/>
            <a:ext cx="4741925" cy="0"/>
          </a:xfrm>
          <a:prstGeom prst="line">
            <a:avLst/>
          </a:prstGeom>
          <a:ln w="12700">
            <a:solidFill>
              <a:schemeClr val="accent3"/>
            </a:solidFill>
            <a:prstDash val="dash"/>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9616B3BB-49D7-42FD-A115-78D9F6E86FFF}"/>
              </a:ext>
            </a:extLst>
          </p:cNvPr>
          <p:cNvGrpSpPr/>
          <p:nvPr/>
        </p:nvGrpSpPr>
        <p:grpSpPr>
          <a:xfrm>
            <a:off x="3171715" y="796864"/>
            <a:ext cx="1528994" cy="1036804"/>
            <a:chOff x="3171715" y="802250"/>
            <a:chExt cx="1528994" cy="1036804"/>
          </a:xfrm>
        </p:grpSpPr>
        <p:sp>
          <p:nvSpPr>
            <p:cNvPr id="7" name="Rectangle 6">
              <a:extLst>
                <a:ext uri="{FF2B5EF4-FFF2-40B4-BE49-F238E27FC236}">
                  <a16:creationId xmlns:a16="http://schemas.microsoft.com/office/drawing/2014/main" id="{D7E72F48-1765-4B2E-8B8C-D215556C1154}"/>
                </a:ext>
              </a:extLst>
            </p:cNvPr>
            <p:cNvSpPr/>
            <p:nvPr/>
          </p:nvSpPr>
          <p:spPr>
            <a:xfrm>
              <a:off x="3171715" y="802250"/>
              <a:ext cx="1528994" cy="1036804"/>
            </a:xfrm>
            <a:prstGeom prst="rect">
              <a:avLst/>
            </a:prstGeom>
            <a:solidFill>
              <a:schemeClr val="bg1"/>
            </a:solid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FF536CCD-1110-47FE-BEEC-BFB8B7641176}"/>
                </a:ext>
              </a:extLst>
            </p:cNvPr>
            <p:cNvSpPr txBox="1"/>
            <p:nvPr/>
          </p:nvSpPr>
          <p:spPr>
            <a:xfrm>
              <a:off x="3189640" y="1279766"/>
              <a:ext cx="1511069" cy="461665"/>
            </a:xfrm>
            <a:prstGeom prst="rect">
              <a:avLst/>
            </a:prstGeom>
            <a:noFill/>
          </p:spPr>
          <p:txBody>
            <a:bodyPr wrap="square" rtlCol="0">
              <a:spAutoFit/>
            </a:bodyPr>
            <a:lstStyle/>
            <a:p>
              <a:pPr algn="ctr"/>
              <a:r>
                <a:rPr lang="en-US" sz="1200" dirty="0">
                  <a:solidFill>
                    <a:srgbClr val="002B60"/>
                  </a:solidFill>
                </a:rPr>
                <a:t>Credentials exposed in recent posts</a:t>
              </a:r>
            </a:p>
          </p:txBody>
        </p:sp>
      </p:grpSp>
      <p:sp>
        <p:nvSpPr>
          <p:cNvPr id="29" name="Rectangle 28">
            <a:extLst>
              <a:ext uri="{FF2B5EF4-FFF2-40B4-BE49-F238E27FC236}">
                <a16:creationId xmlns:a16="http://schemas.microsoft.com/office/drawing/2014/main" id="{2F9AF995-5757-463C-BFFD-188C5E8DC67F}"/>
              </a:ext>
            </a:extLst>
          </p:cNvPr>
          <p:cNvSpPr/>
          <p:nvPr/>
        </p:nvSpPr>
        <p:spPr>
          <a:xfrm>
            <a:off x="0" y="0"/>
            <a:ext cx="12192000" cy="641683"/>
          </a:xfrm>
          <a:prstGeom prst="rect">
            <a:avLst/>
          </a:prstGeom>
          <a:solidFill>
            <a:srgbClr val="00518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BACC8D8C-1B1C-4C84-A65C-DDE66C2861DD}"/>
              </a:ext>
            </a:extLst>
          </p:cNvPr>
          <p:cNvSpPr/>
          <p:nvPr/>
        </p:nvSpPr>
        <p:spPr>
          <a:xfrm>
            <a:off x="1122716" y="0"/>
            <a:ext cx="1840453" cy="620120"/>
          </a:xfrm>
          <a:prstGeom prst="rect">
            <a:avLst/>
          </a:prstGeom>
          <a:solidFill>
            <a:srgbClr val="0078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8BC45EA-4B8D-4591-B9DC-9E3289E6B81F}"/>
              </a:ext>
            </a:extLst>
          </p:cNvPr>
          <p:cNvSpPr/>
          <p:nvPr/>
        </p:nvSpPr>
        <p:spPr>
          <a:xfrm>
            <a:off x="0" y="282356"/>
            <a:ext cx="12192000" cy="76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A3B26A3D-F5D6-4C7A-8E1C-9667E0783511}"/>
              </a:ext>
            </a:extLst>
          </p:cNvPr>
          <p:cNvSpPr txBox="1"/>
          <p:nvPr/>
        </p:nvSpPr>
        <p:spPr>
          <a:xfrm>
            <a:off x="1" y="-3034"/>
            <a:ext cx="2963168" cy="6861034"/>
          </a:xfrm>
          <a:prstGeom prst="rect">
            <a:avLst/>
          </a:prstGeom>
          <a:solidFill>
            <a:srgbClr val="002B60"/>
          </a:solidFill>
          <a:effectLst>
            <a:outerShdw blurRad="50800" dist="38100" dir="5400000" algn="t" rotWithShape="0">
              <a:prstClr val="black">
                <a:alpha val="40000"/>
              </a:prstClr>
            </a:outerShdw>
          </a:effectLst>
        </p:spPr>
        <p:txBody>
          <a:bodyPr wrap="square" lIns="274320" tIns="1097280" rIns="274320" bIns="91440" rtlCol="0">
            <a:noAutofit/>
          </a:bodyPr>
          <a:lstStyle/>
          <a:p>
            <a:r>
              <a:rPr lang="en-US" sz="1200" b="1" dirty="0">
                <a:solidFill>
                  <a:schemeClr val="bg1"/>
                </a:solidFill>
              </a:rPr>
              <a:t>Credential Publication &amp; Abuse</a:t>
            </a:r>
          </a:p>
          <a:p>
            <a:pPr marL="114300" defTabSz="342900"/>
            <a:r>
              <a:rPr lang="en-US" sz="1200" dirty="0">
                <a:solidFill>
                  <a:schemeClr val="bg1"/>
                </a:solidFill>
              </a:rPr>
              <a:t>Exposed credentials put systems at risk for unauthorized access and users at risk for highly effective phishing attacks</a:t>
            </a:r>
          </a:p>
          <a:p>
            <a:pPr marL="114300" defTabSz="342900"/>
            <a:endParaRPr lang="en-US" sz="1200" dirty="0">
              <a:solidFill>
                <a:schemeClr val="bg1"/>
              </a:solidFill>
            </a:endParaRPr>
          </a:p>
          <a:p>
            <a:r>
              <a:rPr lang="en-US" sz="1200" b="1" dirty="0">
                <a:solidFill>
                  <a:schemeClr val="bg1"/>
                </a:solidFill>
              </a:rPr>
              <a:t>Suspected Domain Masquerading</a:t>
            </a:r>
          </a:p>
          <a:p>
            <a:pPr marL="114300" defTabSz="342900"/>
            <a:r>
              <a:rPr lang="en-US" sz="1200" dirty="0">
                <a:solidFill>
                  <a:schemeClr val="bg1"/>
                </a:solidFill>
              </a:rPr>
              <a:t>Registered domain names that are suspiciously similar to legitimate resources expose users to deception reliant attack vectors</a:t>
            </a:r>
          </a:p>
          <a:p>
            <a:pPr marL="114300" defTabSz="342900"/>
            <a:endParaRPr lang="en-US" sz="1200" dirty="0">
              <a:solidFill>
                <a:schemeClr val="bg1"/>
              </a:solidFill>
            </a:endParaRPr>
          </a:p>
          <a:p>
            <a:r>
              <a:rPr lang="en-US" sz="1200" b="1" dirty="0">
                <a:solidFill>
                  <a:schemeClr val="bg1"/>
                </a:solidFill>
              </a:rPr>
              <a:t>Malware Activity &amp; Vulnerabilities</a:t>
            </a:r>
          </a:p>
          <a:p>
            <a:pPr marL="114300" defTabSz="342900"/>
            <a:r>
              <a:rPr lang="en-US" sz="1200" dirty="0">
                <a:solidFill>
                  <a:schemeClr val="bg1"/>
                </a:solidFill>
              </a:rPr>
              <a:t>Active infections and externally observable vulnerabilities are exposures that attackers exploit opportunistically</a:t>
            </a:r>
          </a:p>
          <a:p>
            <a:pPr marL="114300" defTabSz="342900"/>
            <a:endParaRPr lang="en-US" sz="1200" dirty="0">
              <a:solidFill>
                <a:schemeClr val="bg1"/>
              </a:solidFill>
            </a:endParaRPr>
          </a:p>
          <a:p>
            <a:r>
              <a:rPr lang="en-US" sz="1200" b="1" dirty="0">
                <a:solidFill>
                  <a:schemeClr val="bg1"/>
                </a:solidFill>
              </a:rPr>
              <a:t>Web &amp; Dark Web Mentions</a:t>
            </a:r>
          </a:p>
          <a:p>
            <a:pPr marL="114300" defTabSz="342900"/>
            <a:r>
              <a:rPr lang="en-US" sz="1200" dirty="0">
                <a:solidFill>
                  <a:schemeClr val="bg1"/>
                </a:solidFill>
              </a:rPr>
              <a:t>Heightened public attention can indicate increased targeting and attack coordination, especially when attention is found on the dark web</a:t>
            </a:r>
          </a:p>
          <a:p>
            <a:pPr marL="114300" defTabSz="342900"/>
            <a:endParaRPr lang="en-US" sz="1200" dirty="0">
              <a:solidFill>
                <a:schemeClr val="bg1"/>
              </a:solidFill>
            </a:endParaRPr>
          </a:p>
          <a:p>
            <a:r>
              <a:rPr lang="en-US" sz="1200" b="1" dirty="0">
                <a:solidFill>
                  <a:schemeClr val="bg1"/>
                </a:solidFill>
              </a:rPr>
              <a:t>Supplemental Reports &amp; Annex</a:t>
            </a:r>
          </a:p>
          <a:p>
            <a:pPr marL="114300" defTabSz="342900"/>
            <a:r>
              <a:rPr lang="en-US" sz="1200" dirty="0">
                <a:solidFill>
                  <a:schemeClr val="bg1"/>
                </a:solidFill>
              </a:rPr>
              <a:t>Additional documents and technical indicators that support information in this report  to include raw findings</a:t>
            </a:r>
          </a:p>
        </p:txBody>
      </p:sp>
      <p:sp>
        <p:nvSpPr>
          <p:cNvPr id="114" name="Arrow: Pentagon 113">
            <a:extLst>
              <a:ext uri="{FF2B5EF4-FFF2-40B4-BE49-F238E27FC236}">
                <a16:creationId xmlns:a16="http://schemas.microsoft.com/office/drawing/2014/main" id="{78227D26-8DA2-444A-A389-F94EFA7F82AC}"/>
              </a:ext>
            </a:extLst>
          </p:cNvPr>
          <p:cNvSpPr/>
          <p:nvPr/>
        </p:nvSpPr>
        <p:spPr>
          <a:xfrm rot="5400000">
            <a:off x="-38562" y="31015"/>
            <a:ext cx="940806" cy="868866"/>
          </a:xfrm>
          <a:prstGeom prst="homePlate">
            <a:avLst>
              <a:gd name="adj" fmla="val 26605"/>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Hexagon 81">
            <a:hlinkClick r:id="rId4" action="ppaction://hlinksldjump"/>
            <a:extLst>
              <a:ext uri="{FF2B5EF4-FFF2-40B4-BE49-F238E27FC236}">
                <a16:creationId xmlns:a16="http://schemas.microsoft.com/office/drawing/2014/main" id="{74A6D451-BD91-4E8F-B846-9914310F558B}"/>
              </a:ext>
            </a:extLst>
          </p:cNvPr>
          <p:cNvSpPr/>
          <p:nvPr/>
        </p:nvSpPr>
        <p:spPr>
          <a:xfrm>
            <a:off x="3536283" y="92616"/>
            <a:ext cx="545432" cy="470200"/>
          </a:xfrm>
          <a:prstGeom prst="hexagon">
            <a:avLst/>
          </a:prstGeom>
          <a:solidFill>
            <a:schemeClr val="bg1"/>
          </a:solidFill>
          <a:ln w="50800">
            <a:solidFill>
              <a:srgbClr val="002B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Hexagon 83">
            <a:hlinkClick r:id="rId5" action="ppaction://hlinksldjump"/>
            <a:extLst>
              <a:ext uri="{FF2B5EF4-FFF2-40B4-BE49-F238E27FC236}">
                <a16:creationId xmlns:a16="http://schemas.microsoft.com/office/drawing/2014/main" id="{1873950A-3DE4-414E-AAF4-A91C578B1B0D}"/>
              </a:ext>
            </a:extLst>
          </p:cNvPr>
          <p:cNvSpPr/>
          <p:nvPr/>
        </p:nvSpPr>
        <p:spPr>
          <a:xfrm>
            <a:off x="4846389" y="92616"/>
            <a:ext cx="545432" cy="470200"/>
          </a:xfrm>
          <a:prstGeom prst="hexagon">
            <a:avLst/>
          </a:prstGeom>
          <a:solidFill>
            <a:schemeClr val="bg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Hexagon 84">
            <a:hlinkClick r:id="rId6" action="ppaction://hlinksldjump"/>
            <a:extLst>
              <a:ext uri="{FF2B5EF4-FFF2-40B4-BE49-F238E27FC236}">
                <a16:creationId xmlns:a16="http://schemas.microsoft.com/office/drawing/2014/main" id="{D081F31B-75AE-43C2-82E5-82AB62C2C9AA}"/>
              </a:ext>
            </a:extLst>
          </p:cNvPr>
          <p:cNvSpPr/>
          <p:nvPr/>
        </p:nvSpPr>
        <p:spPr>
          <a:xfrm>
            <a:off x="6447926" y="92616"/>
            <a:ext cx="545432" cy="470200"/>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Hexagon 85">
            <a:hlinkClick r:id="rId7" action="ppaction://hlinksldjump"/>
            <a:extLst>
              <a:ext uri="{FF2B5EF4-FFF2-40B4-BE49-F238E27FC236}">
                <a16:creationId xmlns:a16="http://schemas.microsoft.com/office/drawing/2014/main" id="{6EBE85BA-4345-4E08-BD45-4646E9F4E4FC}"/>
              </a:ext>
            </a:extLst>
          </p:cNvPr>
          <p:cNvSpPr/>
          <p:nvPr/>
        </p:nvSpPr>
        <p:spPr>
          <a:xfrm>
            <a:off x="8049462" y="92616"/>
            <a:ext cx="545432" cy="470200"/>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Hexagon 88">
            <a:hlinkClick r:id="rId8" action="ppaction://hlinksldjump"/>
            <a:extLst>
              <a:ext uri="{FF2B5EF4-FFF2-40B4-BE49-F238E27FC236}">
                <a16:creationId xmlns:a16="http://schemas.microsoft.com/office/drawing/2014/main" id="{80CD4882-8C39-4019-BA90-4E0002471F13}"/>
              </a:ext>
            </a:extLst>
          </p:cNvPr>
          <p:cNvSpPr/>
          <p:nvPr/>
        </p:nvSpPr>
        <p:spPr>
          <a:xfrm>
            <a:off x="9650998" y="92616"/>
            <a:ext cx="545432" cy="470200"/>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Hexagon 89">
            <a:hlinkClick r:id="rId9" action="ppaction://hlinksldjump"/>
            <a:extLst>
              <a:ext uri="{FF2B5EF4-FFF2-40B4-BE49-F238E27FC236}">
                <a16:creationId xmlns:a16="http://schemas.microsoft.com/office/drawing/2014/main" id="{77F99863-52FE-4CC8-8601-D96A2AC9A3C2}"/>
              </a:ext>
            </a:extLst>
          </p:cNvPr>
          <p:cNvSpPr/>
          <p:nvPr/>
        </p:nvSpPr>
        <p:spPr>
          <a:xfrm>
            <a:off x="11252534" y="92616"/>
            <a:ext cx="545432" cy="470200"/>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3" name="Graphic 92" descr="Presentation with checklist">
            <a:hlinkClick r:id="rId4" action="ppaction://hlinksldjump"/>
            <a:extLst>
              <a:ext uri="{FF2B5EF4-FFF2-40B4-BE49-F238E27FC236}">
                <a16:creationId xmlns:a16="http://schemas.microsoft.com/office/drawing/2014/main" id="{9BED9DC9-A405-4120-92B0-022F94A99C0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637117" y="173307"/>
            <a:ext cx="336237" cy="336237"/>
          </a:xfrm>
          <a:prstGeom prst="rect">
            <a:avLst/>
          </a:prstGeom>
        </p:spPr>
      </p:pic>
      <p:pic>
        <p:nvPicPr>
          <p:cNvPr id="95" name="Graphic 94" descr="Employee badge">
            <a:hlinkClick r:id="rId5" action="ppaction://hlinksldjump"/>
            <a:extLst>
              <a:ext uri="{FF2B5EF4-FFF2-40B4-BE49-F238E27FC236}">
                <a16:creationId xmlns:a16="http://schemas.microsoft.com/office/drawing/2014/main" id="{79596E9E-FFBB-4BA7-A0A1-09CA322AA6E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952872" y="132989"/>
            <a:ext cx="343668" cy="349747"/>
          </a:xfrm>
          <a:prstGeom prst="rect">
            <a:avLst/>
          </a:prstGeom>
        </p:spPr>
      </p:pic>
      <p:pic>
        <p:nvPicPr>
          <p:cNvPr id="98" name="Graphic 97" descr="Web design">
            <a:hlinkClick r:id="rId9" action="ppaction://hlinksldjump"/>
            <a:extLst>
              <a:ext uri="{FF2B5EF4-FFF2-40B4-BE49-F238E27FC236}">
                <a16:creationId xmlns:a16="http://schemas.microsoft.com/office/drawing/2014/main" id="{B5A8A568-B731-480E-9A84-5E46BB46B77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1353485" y="121290"/>
            <a:ext cx="333689" cy="390307"/>
          </a:xfrm>
          <a:prstGeom prst="rect">
            <a:avLst/>
          </a:prstGeom>
        </p:spPr>
      </p:pic>
      <p:pic>
        <p:nvPicPr>
          <p:cNvPr id="99" name="Graphic 98" descr="Server">
            <a:hlinkClick r:id="rId7" action="ppaction://hlinksldjump"/>
            <a:extLst>
              <a:ext uri="{FF2B5EF4-FFF2-40B4-BE49-F238E27FC236}">
                <a16:creationId xmlns:a16="http://schemas.microsoft.com/office/drawing/2014/main" id="{1B4A432A-AA2E-4797-B0CA-7408CF44AD69}"/>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a:stretch/>
        </p:blipFill>
        <p:spPr>
          <a:xfrm>
            <a:off x="8148801" y="145407"/>
            <a:ext cx="315036" cy="346854"/>
          </a:xfrm>
          <a:prstGeom prst="rect">
            <a:avLst/>
          </a:prstGeom>
        </p:spPr>
      </p:pic>
      <p:sp>
        <p:nvSpPr>
          <p:cNvPr id="104" name="Rectangle 103">
            <a:extLst>
              <a:ext uri="{FF2B5EF4-FFF2-40B4-BE49-F238E27FC236}">
                <a16:creationId xmlns:a16="http://schemas.microsoft.com/office/drawing/2014/main" id="{49A74C6A-CB93-47C4-A443-AFB4C6A9F059}"/>
              </a:ext>
            </a:extLst>
          </p:cNvPr>
          <p:cNvSpPr/>
          <p:nvPr/>
        </p:nvSpPr>
        <p:spPr>
          <a:xfrm>
            <a:off x="2852903" y="278862"/>
            <a:ext cx="703924" cy="80465"/>
          </a:xfrm>
          <a:prstGeom prst="rect">
            <a:avLst/>
          </a:prstGeom>
          <a:solidFill>
            <a:srgbClr val="002B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TextBox 182">
            <a:extLst>
              <a:ext uri="{FF2B5EF4-FFF2-40B4-BE49-F238E27FC236}">
                <a16:creationId xmlns:a16="http://schemas.microsoft.com/office/drawing/2014/main" id="{A5CF4778-1B31-4149-A1B2-344A5FA8B797}"/>
              </a:ext>
            </a:extLst>
          </p:cNvPr>
          <p:cNvSpPr txBox="1"/>
          <p:nvPr/>
        </p:nvSpPr>
        <p:spPr>
          <a:xfrm>
            <a:off x="3458248" y="2085525"/>
            <a:ext cx="1847939" cy="461665"/>
          </a:xfrm>
          <a:prstGeom prst="rect">
            <a:avLst/>
          </a:prstGeom>
          <a:noFill/>
        </p:spPr>
        <p:txBody>
          <a:bodyPr wrap="square" rtlCol="0">
            <a:spAutoFit/>
          </a:bodyPr>
          <a:lstStyle/>
          <a:p>
            <a:r>
              <a:rPr lang="en-US" sz="1200" b="1" dirty="0">
                <a:solidFill>
                  <a:srgbClr val="2F5597"/>
                </a:solidFill>
              </a:rPr>
              <a:t>Top Level Domains used for masquerading</a:t>
            </a:r>
            <a:endParaRPr lang="en-US" sz="1200" dirty="0">
              <a:solidFill>
                <a:schemeClr val="tx1">
                  <a:lumMod val="65000"/>
                  <a:lumOff val="35000"/>
                </a:schemeClr>
              </a:solidFill>
            </a:endParaRPr>
          </a:p>
        </p:txBody>
      </p:sp>
      <p:grpSp>
        <p:nvGrpSpPr>
          <p:cNvPr id="184" name="Group 183">
            <a:extLst>
              <a:ext uri="{FF2B5EF4-FFF2-40B4-BE49-F238E27FC236}">
                <a16:creationId xmlns:a16="http://schemas.microsoft.com/office/drawing/2014/main" id="{CDA41D69-9110-4F96-8BDE-516E2878ABD9}"/>
              </a:ext>
            </a:extLst>
          </p:cNvPr>
          <p:cNvGrpSpPr/>
          <p:nvPr/>
        </p:nvGrpSpPr>
        <p:grpSpPr>
          <a:xfrm rot="16200000">
            <a:off x="3170970" y="2153180"/>
            <a:ext cx="266563" cy="266563"/>
            <a:chOff x="8382864" y="3548498"/>
            <a:chExt cx="914400" cy="914400"/>
          </a:xfrm>
        </p:grpSpPr>
        <p:sp>
          <p:nvSpPr>
            <p:cNvPr id="185" name="Oval 184">
              <a:extLst>
                <a:ext uri="{FF2B5EF4-FFF2-40B4-BE49-F238E27FC236}">
                  <a16:creationId xmlns:a16="http://schemas.microsoft.com/office/drawing/2014/main" id="{53250D56-10ED-4D93-A22A-6E61D9BEF3A2}"/>
                </a:ext>
              </a:extLst>
            </p:cNvPr>
            <p:cNvSpPr/>
            <p:nvPr/>
          </p:nvSpPr>
          <p:spPr>
            <a:xfrm rot="10800000">
              <a:off x="8382864" y="3548498"/>
              <a:ext cx="914400" cy="914400"/>
            </a:xfrm>
            <a:prstGeom prst="ellipse">
              <a:avLst/>
            </a:prstGeom>
            <a:solidFill>
              <a:srgbClr val="2F55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a:extLst>
                <a:ext uri="{FF2B5EF4-FFF2-40B4-BE49-F238E27FC236}">
                  <a16:creationId xmlns:a16="http://schemas.microsoft.com/office/drawing/2014/main" id="{2F55391F-D037-48AF-9A2A-7B78ECD5BC29}"/>
                </a:ext>
              </a:extLst>
            </p:cNvPr>
            <p:cNvSpPr/>
            <p:nvPr/>
          </p:nvSpPr>
          <p:spPr>
            <a:xfrm rot="2700000">
              <a:off x="8665258" y="3765350"/>
              <a:ext cx="497517" cy="4947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a:extLst>
                <a:ext uri="{FF2B5EF4-FFF2-40B4-BE49-F238E27FC236}">
                  <a16:creationId xmlns:a16="http://schemas.microsoft.com/office/drawing/2014/main" id="{AC046DF7-49F9-452F-BC0F-6DE0185CDEEF}"/>
                </a:ext>
              </a:extLst>
            </p:cNvPr>
            <p:cNvSpPr/>
            <p:nvPr/>
          </p:nvSpPr>
          <p:spPr>
            <a:xfrm rot="2700000">
              <a:off x="8830424" y="3830788"/>
              <a:ext cx="386876" cy="375477"/>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4" name="TextBox 213">
            <a:extLst>
              <a:ext uri="{FF2B5EF4-FFF2-40B4-BE49-F238E27FC236}">
                <a16:creationId xmlns:a16="http://schemas.microsoft.com/office/drawing/2014/main" id="{8F0DA8DC-0851-44C8-8E12-27CDD856EE9A}"/>
              </a:ext>
            </a:extLst>
          </p:cNvPr>
          <p:cNvSpPr txBox="1"/>
          <p:nvPr/>
        </p:nvSpPr>
        <p:spPr>
          <a:xfrm>
            <a:off x="3440319" y="4196889"/>
            <a:ext cx="3844380" cy="461665"/>
          </a:xfrm>
          <a:prstGeom prst="rect">
            <a:avLst/>
          </a:prstGeom>
          <a:noFill/>
        </p:spPr>
        <p:txBody>
          <a:bodyPr wrap="square" rtlCol="0">
            <a:spAutoFit/>
          </a:bodyPr>
          <a:lstStyle/>
          <a:p>
            <a:r>
              <a:rPr lang="en-US" sz="1200" b="1" dirty="0">
                <a:solidFill>
                  <a:srgbClr val="2F5597"/>
                </a:solidFill>
              </a:rPr>
              <a:t>Web and dark web mentions over time</a:t>
            </a:r>
          </a:p>
          <a:p>
            <a:r>
              <a:rPr lang="en-US" sz="1200" dirty="0">
                <a:solidFill>
                  <a:schemeClr val="tx1">
                    <a:lumMod val="65000"/>
                    <a:lumOff val="35000"/>
                  </a:schemeClr>
                </a:solidFill>
              </a:rPr>
              <a:t>Dark web is defined as sources such as tor, i2p, etc.</a:t>
            </a:r>
          </a:p>
        </p:txBody>
      </p:sp>
      <p:sp>
        <p:nvSpPr>
          <p:cNvPr id="26" name="TextBox 25">
            <a:extLst>
              <a:ext uri="{FF2B5EF4-FFF2-40B4-BE49-F238E27FC236}">
                <a16:creationId xmlns:a16="http://schemas.microsoft.com/office/drawing/2014/main" id="{981DB2F5-6DDD-4EDF-8B19-8784CE934E06}"/>
              </a:ext>
            </a:extLst>
          </p:cNvPr>
          <p:cNvSpPr txBox="1"/>
          <p:nvPr/>
        </p:nvSpPr>
        <p:spPr>
          <a:xfrm>
            <a:off x="866274" y="-1"/>
            <a:ext cx="2096895" cy="641683"/>
          </a:xfrm>
          <a:prstGeom prst="rect">
            <a:avLst/>
          </a:prstGeom>
          <a:noFill/>
        </p:spPr>
        <p:txBody>
          <a:bodyPr wrap="square" lIns="0" tIns="0" rIns="0" bIns="0" rtlCol="0" anchor="ctr">
            <a:noAutofit/>
          </a:bodyPr>
          <a:lstStyle/>
          <a:p>
            <a:pPr algn="ctr"/>
            <a:r>
              <a:rPr lang="en-US" sz="1600" dirty="0">
                <a:solidFill>
                  <a:schemeClr val="bg1"/>
                </a:solidFill>
              </a:rPr>
              <a:t>Posture &amp; Exposure</a:t>
            </a:r>
          </a:p>
          <a:p>
            <a:pPr algn="ctr"/>
            <a:r>
              <a:rPr lang="en-US" sz="1600" dirty="0">
                <a:solidFill>
                  <a:schemeClr val="bg1"/>
                </a:solidFill>
              </a:rPr>
              <a:t>Report Overview</a:t>
            </a:r>
          </a:p>
        </p:txBody>
      </p:sp>
      <p:pic>
        <p:nvPicPr>
          <p:cNvPr id="4" name="Graphic 3" descr="Chat">
            <a:hlinkClick r:id="rId8" action="ppaction://hlinksldjump"/>
            <a:extLst>
              <a:ext uri="{FF2B5EF4-FFF2-40B4-BE49-F238E27FC236}">
                <a16:creationId xmlns:a16="http://schemas.microsoft.com/office/drawing/2014/main" id="{2AB60956-E8BF-4DC2-A755-4C70F1724276}"/>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9763125" y="121790"/>
            <a:ext cx="335554" cy="414899"/>
          </a:xfrm>
          <a:prstGeom prst="rect">
            <a:avLst/>
          </a:prstGeom>
        </p:spPr>
      </p:pic>
      <p:pic>
        <p:nvPicPr>
          <p:cNvPr id="6" name="Graphic 5" descr="Internet">
            <a:hlinkClick r:id="rId6" action="ppaction://hlinksldjump"/>
            <a:extLst>
              <a:ext uri="{FF2B5EF4-FFF2-40B4-BE49-F238E27FC236}">
                <a16:creationId xmlns:a16="http://schemas.microsoft.com/office/drawing/2014/main" id="{7476F716-C862-4433-A3E4-B7A4C3B25E19}"/>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529491" y="114795"/>
            <a:ext cx="366609" cy="375699"/>
          </a:xfrm>
          <a:prstGeom prst="rect">
            <a:avLst/>
          </a:prstGeom>
        </p:spPr>
      </p:pic>
      <p:grpSp>
        <p:nvGrpSpPr>
          <p:cNvPr id="66" name="Group 65">
            <a:extLst>
              <a:ext uri="{FF2B5EF4-FFF2-40B4-BE49-F238E27FC236}">
                <a16:creationId xmlns:a16="http://schemas.microsoft.com/office/drawing/2014/main" id="{069D05D0-8A0C-48A7-9965-AE9F6B0CA3C6}"/>
              </a:ext>
            </a:extLst>
          </p:cNvPr>
          <p:cNvGrpSpPr/>
          <p:nvPr/>
        </p:nvGrpSpPr>
        <p:grpSpPr>
          <a:xfrm>
            <a:off x="4943346" y="796864"/>
            <a:ext cx="1528994" cy="1036804"/>
            <a:chOff x="3171715" y="802250"/>
            <a:chExt cx="1528994" cy="1036804"/>
          </a:xfrm>
        </p:grpSpPr>
        <p:sp>
          <p:nvSpPr>
            <p:cNvPr id="67" name="Rectangle 66">
              <a:extLst>
                <a:ext uri="{FF2B5EF4-FFF2-40B4-BE49-F238E27FC236}">
                  <a16:creationId xmlns:a16="http://schemas.microsoft.com/office/drawing/2014/main" id="{6853DC96-16F0-4D5F-AE3A-280203F5B5AF}"/>
                </a:ext>
              </a:extLst>
            </p:cNvPr>
            <p:cNvSpPr/>
            <p:nvPr/>
          </p:nvSpPr>
          <p:spPr>
            <a:xfrm>
              <a:off x="3171715" y="802250"/>
              <a:ext cx="1528994" cy="1036804"/>
            </a:xfrm>
            <a:prstGeom prst="rect">
              <a:avLst/>
            </a:prstGeom>
            <a:solidFill>
              <a:schemeClr val="bg1"/>
            </a:solid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F52B62D2-F5E0-4C7B-90E8-EEFC5D15B6A5}"/>
                </a:ext>
              </a:extLst>
            </p:cNvPr>
            <p:cNvSpPr txBox="1"/>
            <p:nvPr/>
          </p:nvSpPr>
          <p:spPr>
            <a:xfrm>
              <a:off x="3189640" y="1279766"/>
              <a:ext cx="1511069" cy="461665"/>
            </a:xfrm>
            <a:prstGeom prst="rect">
              <a:avLst/>
            </a:prstGeom>
            <a:noFill/>
          </p:spPr>
          <p:txBody>
            <a:bodyPr wrap="square" rtlCol="0">
              <a:spAutoFit/>
            </a:bodyPr>
            <a:lstStyle/>
            <a:p>
              <a:pPr algn="ctr"/>
              <a:r>
                <a:rPr lang="en-US" sz="1200" dirty="0">
                  <a:solidFill>
                    <a:srgbClr val="002B60"/>
                  </a:solidFill>
                </a:rPr>
                <a:t>Suspected domain masquerading alerts</a:t>
              </a:r>
            </a:p>
          </p:txBody>
        </p:sp>
      </p:grpSp>
      <p:grpSp>
        <p:nvGrpSpPr>
          <p:cNvPr id="69" name="Group 68">
            <a:extLst>
              <a:ext uri="{FF2B5EF4-FFF2-40B4-BE49-F238E27FC236}">
                <a16:creationId xmlns:a16="http://schemas.microsoft.com/office/drawing/2014/main" id="{F93588FB-D12D-4E57-8591-2E2D02F0FFD6}"/>
              </a:ext>
            </a:extLst>
          </p:cNvPr>
          <p:cNvGrpSpPr/>
          <p:nvPr/>
        </p:nvGrpSpPr>
        <p:grpSpPr>
          <a:xfrm>
            <a:off x="6767748" y="796864"/>
            <a:ext cx="1528994" cy="1036804"/>
            <a:chOff x="3171715" y="802250"/>
            <a:chExt cx="1528994" cy="1036804"/>
          </a:xfrm>
        </p:grpSpPr>
        <p:sp>
          <p:nvSpPr>
            <p:cNvPr id="70" name="Rectangle 69">
              <a:extLst>
                <a:ext uri="{FF2B5EF4-FFF2-40B4-BE49-F238E27FC236}">
                  <a16:creationId xmlns:a16="http://schemas.microsoft.com/office/drawing/2014/main" id="{FD142089-5CBD-4E77-B734-97CE58EDE8D1}"/>
                </a:ext>
              </a:extLst>
            </p:cNvPr>
            <p:cNvSpPr/>
            <p:nvPr/>
          </p:nvSpPr>
          <p:spPr>
            <a:xfrm>
              <a:off x="3171715" y="802250"/>
              <a:ext cx="1528994" cy="1036804"/>
            </a:xfrm>
            <a:prstGeom prst="rect">
              <a:avLst/>
            </a:prstGeom>
            <a:solidFill>
              <a:schemeClr val="bg1"/>
            </a:solid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TextBox 70">
              <a:extLst>
                <a:ext uri="{FF2B5EF4-FFF2-40B4-BE49-F238E27FC236}">
                  <a16:creationId xmlns:a16="http://schemas.microsoft.com/office/drawing/2014/main" id="{19888B39-7DA1-4D9C-843E-98E4648B67AE}"/>
                </a:ext>
              </a:extLst>
            </p:cNvPr>
            <p:cNvSpPr txBox="1"/>
            <p:nvPr/>
          </p:nvSpPr>
          <p:spPr>
            <a:xfrm>
              <a:off x="3189640" y="1279766"/>
              <a:ext cx="1511069" cy="461665"/>
            </a:xfrm>
            <a:prstGeom prst="rect">
              <a:avLst/>
            </a:prstGeom>
            <a:noFill/>
          </p:spPr>
          <p:txBody>
            <a:bodyPr wrap="square" rtlCol="0">
              <a:spAutoFit/>
            </a:bodyPr>
            <a:lstStyle/>
            <a:p>
              <a:pPr algn="ctr"/>
              <a:r>
                <a:rPr lang="en-US" sz="1200" dirty="0">
                  <a:solidFill>
                    <a:srgbClr val="002B60"/>
                  </a:solidFill>
                </a:rPr>
                <a:t>Active malware associations</a:t>
              </a:r>
            </a:p>
          </p:txBody>
        </p:sp>
      </p:grpSp>
      <p:grpSp>
        <p:nvGrpSpPr>
          <p:cNvPr id="72" name="Group 71">
            <a:extLst>
              <a:ext uri="{FF2B5EF4-FFF2-40B4-BE49-F238E27FC236}">
                <a16:creationId xmlns:a16="http://schemas.microsoft.com/office/drawing/2014/main" id="{1AAFD433-112E-4BD2-9069-C2F1627E386A}"/>
              </a:ext>
            </a:extLst>
          </p:cNvPr>
          <p:cNvGrpSpPr/>
          <p:nvPr/>
        </p:nvGrpSpPr>
        <p:grpSpPr>
          <a:xfrm>
            <a:off x="8593094" y="796864"/>
            <a:ext cx="1528994" cy="1036804"/>
            <a:chOff x="3171715" y="802250"/>
            <a:chExt cx="1528994" cy="1036804"/>
          </a:xfrm>
        </p:grpSpPr>
        <p:sp>
          <p:nvSpPr>
            <p:cNvPr id="73" name="Rectangle 72">
              <a:extLst>
                <a:ext uri="{FF2B5EF4-FFF2-40B4-BE49-F238E27FC236}">
                  <a16:creationId xmlns:a16="http://schemas.microsoft.com/office/drawing/2014/main" id="{68A6D555-2102-4D73-AB0C-A5F9BDE46EEC}"/>
                </a:ext>
              </a:extLst>
            </p:cNvPr>
            <p:cNvSpPr/>
            <p:nvPr/>
          </p:nvSpPr>
          <p:spPr>
            <a:xfrm>
              <a:off x="3171715" y="802250"/>
              <a:ext cx="1528994" cy="1036804"/>
            </a:xfrm>
            <a:prstGeom prst="rect">
              <a:avLst/>
            </a:prstGeom>
            <a:solidFill>
              <a:schemeClr val="bg1"/>
            </a:solid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083EA4F-1328-4116-AC6D-9C36B66C299C}"/>
                </a:ext>
              </a:extLst>
            </p:cNvPr>
            <p:cNvSpPr txBox="1"/>
            <p:nvPr/>
          </p:nvSpPr>
          <p:spPr>
            <a:xfrm>
              <a:off x="3189640" y="1279766"/>
              <a:ext cx="1511069" cy="461665"/>
            </a:xfrm>
            <a:prstGeom prst="rect">
              <a:avLst/>
            </a:prstGeom>
            <a:noFill/>
          </p:spPr>
          <p:txBody>
            <a:bodyPr wrap="square" rtlCol="0">
              <a:spAutoFit/>
            </a:bodyPr>
            <a:lstStyle/>
            <a:p>
              <a:pPr algn="ctr"/>
              <a:r>
                <a:rPr lang="en-US" sz="1200" dirty="0">
                  <a:solidFill>
                    <a:srgbClr val="002B60"/>
                  </a:solidFill>
                </a:rPr>
                <a:t>Inferred vulnerabilities found</a:t>
              </a:r>
            </a:p>
          </p:txBody>
        </p:sp>
      </p:grpSp>
      <p:grpSp>
        <p:nvGrpSpPr>
          <p:cNvPr id="75" name="Group 74">
            <a:extLst>
              <a:ext uri="{FF2B5EF4-FFF2-40B4-BE49-F238E27FC236}">
                <a16:creationId xmlns:a16="http://schemas.microsoft.com/office/drawing/2014/main" id="{C616CB94-8EBF-4080-996A-A9914408E313}"/>
              </a:ext>
            </a:extLst>
          </p:cNvPr>
          <p:cNvGrpSpPr/>
          <p:nvPr/>
        </p:nvGrpSpPr>
        <p:grpSpPr>
          <a:xfrm>
            <a:off x="10363782" y="796864"/>
            <a:ext cx="1528994" cy="1036804"/>
            <a:chOff x="3171715" y="802250"/>
            <a:chExt cx="1528994" cy="1036804"/>
          </a:xfrm>
        </p:grpSpPr>
        <p:sp>
          <p:nvSpPr>
            <p:cNvPr id="76" name="Rectangle 75">
              <a:extLst>
                <a:ext uri="{FF2B5EF4-FFF2-40B4-BE49-F238E27FC236}">
                  <a16:creationId xmlns:a16="http://schemas.microsoft.com/office/drawing/2014/main" id="{C7BAE49A-CA65-4D7F-BCC6-688F54D03553}"/>
                </a:ext>
              </a:extLst>
            </p:cNvPr>
            <p:cNvSpPr/>
            <p:nvPr/>
          </p:nvSpPr>
          <p:spPr>
            <a:xfrm>
              <a:off x="3171715" y="802250"/>
              <a:ext cx="1528994" cy="1036804"/>
            </a:xfrm>
            <a:prstGeom prst="rect">
              <a:avLst/>
            </a:prstGeom>
            <a:solidFill>
              <a:schemeClr val="bg1"/>
            </a:solid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TextBox 76">
              <a:extLst>
                <a:ext uri="{FF2B5EF4-FFF2-40B4-BE49-F238E27FC236}">
                  <a16:creationId xmlns:a16="http://schemas.microsoft.com/office/drawing/2014/main" id="{D4B5AF66-E5A9-47E0-9E1C-74F59ECDB877}"/>
                </a:ext>
              </a:extLst>
            </p:cNvPr>
            <p:cNvSpPr txBox="1"/>
            <p:nvPr/>
          </p:nvSpPr>
          <p:spPr>
            <a:xfrm>
              <a:off x="3189640" y="1279766"/>
              <a:ext cx="1511069" cy="461665"/>
            </a:xfrm>
            <a:prstGeom prst="rect">
              <a:avLst/>
            </a:prstGeom>
            <a:noFill/>
          </p:spPr>
          <p:txBody>
            <a:bodyPr wrap="square" rtlCol="0">
              <a:spAutoFit/>
            </a:bodyPr>
            <a:lstStyle/>
            <a:p>
              <a:pPr algn="ctr"/>
              <a:r>
                <a:rPr lang="en-US" sz="1200" dirty="0">
                  <a:solidFill>
                    <a:srgbClr val="002B60"/>
                  </a:solidFill>
                </a:rPr>
                <a:t>Web and dark web mentions</a:t>
              </a:r>
            </a:p>
          </p:txBody>
        </p:sp>
      </p:grpSp>
      <p:pic>
        <p:nvPicPr>
          <p:cNvPr id="78" name="Picture 40" descr="Cybersecurity and Infrastructure Security Agency - Wikipedia">
            <a:extLst>
              <a:ext uri="{FF2B5EF4-FFF2-40B4-BE49-F238E27FC236}">
                <a16:creationId xmlns:a16="http://schemas.microsoft.com/office/drawing/2014/main" id="{98DB4055-96E1-460B-BAEB-F4E2CF171F15}"/>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4744" y="54516"/>
            <a:ext cx="704248" cy="704248"/>
          </a:xfrm>
          <a:prstGeom prst="rect">
            <a:avLst/>
          </a:prstGeom>
          <a:noFill/>
          <a:extLst>
            <a:ext uri="{909E8E84-426E-40DD-AFC4-6F175D3DCCD1}">
              <a14:hiddenFill xmlns:a14="http://schemas.microsoft.com/office/drawing/2010/main">
                <a:solidFill>
                  <a:srgbClr val="FFFFFF"/>
                </a:solidFill>
              </a14:hiddenFill>
            </a:ext>
          </a:extLst>
        </p:spPr>
      </p:pic>
      <p:sp>
        <p:nvSpPr>
          <p:cNvPr id="80" name="TextBox 79">
            <a:extLst>
              <a:ext uri="{FF2B5EF4-FFF2-40B4-BE49-F238E27FC236}">
                <a16:creationId xmlns:a16="http://schemas.microsoft.com/office/drawing/2014/main" id="{52B6750B-3473-425C-A45C-8A4DAF4FD9AB}"/>
              </a:ext>
            </a:extLst>
          </p:cNvPr>
          <p:cNvSpPr txBox="1"/>
          <p:nvPr/>
        </p:nvSpPr>
        <p:spPr>
          <a:xfrm>
            <a:off x="8070486" y="2087967"/>
            <a:ext cx="3776569" cy="461665"/>
          </a:xfrm>
          <a:prstGeom prst="rect">
            <a:avLst/>
          </a:prstGeom>
          <a:noFill/>
        </p:spPr>
        <p:txBody>
          <a:bodyPr wrap="square" rtlCol="0">
            <a:spAutoFit/>
          </a:bodyPr>
          <a:lstStyle/>
          <a:p>
            <a:r>
              <a:rPr lang="en-US" sz="1200" b="1" dirty="0">
                <a:solidFill>
                  <a:srgbClr val="2F5597"/>
                </a:solidFill>
              </a:rPr>
              <a:t>Active malware associations and inferred vulnerabilities found via external observation</a:t>
            </a:r>
            <a:endParaRPr lang="en-US" sz="1200" dirty="0">
              <a:solidFill>
                <a:schemeClr val="tx1">
                  <a:lumMod val="65000"/>
                  <a:lumOff val="35000"/>
                </a:schemeClr>
              </a:solidFill>
            </a:endParaRPr>
          </a:p>
        </p:txBody>
      </p:sp>
      <p:sp>
        <p:nvSpPr>
          <p:cNvPr id="25" name="Freeform: Shape 24">
            <a:extLst>
              <a:ext uri="{FF2B5EF4-FFF2-40B4-BE49-F238E27FC236}">
                <a16:creationId xmlns:a16="http://schemas.microsoft.com/office/drawing/2014/main" id="{1215977E-A678-4BA6-AA4C-F8B664B66D6B}"/>
              </a:ext>
            </a:extLst>
          </p:cNvPr>
          <p:cNvSpPr/>
          <p:nvPr/>
        </p:nvSpPr>
        <p:spPr>
          <a:xfrm flipH="1">
            <a:off x="7577421" y="2014310"/>
            <a:ext cx="45719" cy="4830238"/>
          </a:xfrm>
          <a:custGeom>
            <a:avLst/>
            <a:gdLst>
              <a:gd name="connsiteX0" fmla="*/ 0 w 0"/>
              <a:gd name="connsiteY0" fmla="*/ 0 h 4546600"/>
              <a:gd name="connsiteX1" fmla="*/ 0 w 0"/>
              <a:gd name="connsiteY1" fmla="*/ 4546600 h 4546600"/>
            </a:gdLst>
            <a:ahLst/>
            <a:cxnLst>
              <a:cxn ang="0">
                <a:pos x="connsiteX0" y="connsiteY0"/>
              </a:cxn>
              <a:cxn ang="0">
                <a:pos x="connsiteX1" y="connsiteY1"/>
              </a:cxn>
            </a:cxnLst>
            <a:rect l="l" t="t" r="r" b="b"/>
            <a:pathLst>
              <a:path h="4546600">
                <a:moveTo>
                  <a:pt x="0" y="0"/>
                </a:moveTo>
                <a:lnTo>
                  <a:pt x="0" y="4546600"/>
                </a:lnTo>
              </a:path>
            </a:pathLst>
          </a:custGeom>
          <a:noFill/>
          <a:ln>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Shape 63">
            <a:extLst>
              <a:ext uri="{FF2B5EF4-FFF2-40B4-BE49-F238E27FC236}">
                <a16:creationId xmlns:a16="http://schemas.microsoft.com/office/drawing/2014/main" id="{B7C54251-AACB-4156-B14B-5E938DA3B5E3}"/>
              </a:ext>
            </a:extLst>
          </p:cNvPr>
          <p:cNvSpPr/>
          <p:nvPr/>
        </p:nvSpPr>
        <p:spPr>
          <a:xfrm flipH="1">
            <a:off x="4861135" y="2014310"/>
            <a:ext cx="445052" cy="2011272"/>
          </a:xfrm>
          <a:custGeom>
            <a:avLst/>
            <a:gdLst>
              <a:gd name="connsiteX0" fmla="*/ 0 w 0"/>
              <a:gd name="connsiteY0" fmla="*/ 0 h 4546600"/>
              <a:gd name="connsiteX1" fmla="*/ 0 w 0"/>
              <a:gd name="connsiteY1" fmla="*/ 4546600 h 4546600"/>
            </a:gdLst>
            <a:ahLst/>
            <a:cxnLst>
              <a:cxn ang="0">
                <a:pos x="connsiteX0" y="connsiteY0"/>
              </a:cxn>
              <a:cxn ang="0">
                <a:pos x="connsiteX1" y="connsiteY1"/>
              </a:cxn>
            </a:cxnLst>
            <a:rect l="l" t="t" r="r" b="b"/>
            <a:pathLst>
              <a:path h="4546600">
                <a:moveTo>
                  <a:pt x="0" y="0"/>
                </a:moveTo>
                <a:lnTo>
                  <a:pt x="0" y="4546600"/>
                </a:lnTo>
              </a:path>
            </a:pathLst>
          </a:custGeom>
          <a:noFill/>
          <a:ln>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BFBB898A-F303-4430-A9B4-8A38EA9EF0D1}"/>
              </a:ext>
            </a:extLst>
          </p:cNvPr>
          <p:cNvSpPr txBox="1"/>
          <p:nvPr/>
        </p:nvSpPr>
        <p:spPr>
          <a:xfrm>
            <a:off x="5797541" y="2072137"/>
            <a:ext cx="1847939" cy="461665"/>
          </a:xfrm>
          <a:prstGeom prst="rect">
            <a:avLst/>
          </a:prstGeom>
          <a:noFill/>
        </p:spPr>
        <p:txBody>
          <a:bodyPr wrap="square" rtlCol="0">
            <a:spAutoFit/>
          </a:bodyPr>
          <a:lstStyle/>
          <a:p>
            <a:r>
              <a:rPr lang="en-US" sz="1200" b="1" dirty="0">
                <a:solidFill>
                  <a:srgbClr val="2F5597"/>
                </a:solidFill>
              </a:rPr>
              <a:t>Sources of credential exposures</a:t>
            </a:r>
          </a:p>
        </p:txBody>
      </p:sp>
      <p:grpSp>
        <p:nvGrpSpPr>
          <p:cNvPr id="92" name="Group 91">
            <a:extLst>
              <a:ext uri="{FF2B5EF4-FFF2-40B4-BE49-F238E27FC236}">
                <a16:creationId xmlns:a16="http://schemas.microsoft.com/office/drawing/2014/main" id="{35F114CA-C4AE-4BCF-898D-065104EB83EC}"/>
              </a:ext>
            </a:extLst>
          </p:cNvPr>
          <p:cNvGrpSpPr/>
          <p:nvPr/>
        </p:nvGrpSpPr>
        <p:grpSpPr>
          <a:xfrm rot="16200000">
            <a:off x="3158961" y="4270934"/>
            <a:ext cx="266563" cy="266563"/>
            <a:chOff x="8382864" y="3548498"/>
            <a:chExt cx="914400" cy="914400"/>
          </a:xfrm>
        </p:grpSpPr>
        <p:sp>
          <p:nvSpPr>
            <p:cNvPr id="94" name="Oval 93">
              <a:extLst>
                <a:ext uri="{FF2B5EF4-FFF2-40B4-BE49-F238E27FC236}">
                  <a16:creationId xmlns:a16="http://schemas.microsoft.com/office/drawing/2014/main" id="{66A85D63-0E30-49F7-899C-C2F4D93A32D8}"/>
                </a:ext>
              </a:extLst>
            </p:cNvPr>
            <p:cNvSpPr/>
            <p:nvPr/>
          </p:nvSpPr>
          <p:spPr>
            <a:xfrm rot="10800000">
              <a:off x="8382864" y="3548498"/>
              <a:ext cx="914400" cy="914400"/>
            </a:xfrm>
            <a:prstGeom prst="ellipse">
              <a:avLst/>
            </a:prstGeom>
            <a:solidFill>
              <a:srgbClr val="2F55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4ACE109C-FBFC-44FF-AEC5-52CD92C6B81C}"/>
                </a:ext>
              </a:extLst>
            </p:cNvPr>
            <p:cNvSpPr/>
            <p:nvPr/>
          </p:nvSpPr>
          <p:spPr>
            <a:xfrm rot="2700000">
              <a:off x="8665258" y="3765350"/>
              <a:ext cx="497517" cy="4947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6DCA4575-F32D-439F-8219-1D896BF1A6C9}"/>
                </a:ext>
              </a:extLst>
            </p:cNvPr>
            <p:cNvSpPr/>
            <p:nvPr/>
          </p:nvSpPr>
          <p:spPr>
            <a:xfrm rot="2700000">
              <a:off x="8830424" y="3830788"/>
              <a:ext cx="386876" cy="375477"/>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5" name="Group 104">
            <a:extLst>
              <a:ext uri="{FF2B5EF4-FFF2-40B4-BE49-F238E27FC236}">
                <a16:creationId xmlns:a16="http://schemas.microsoft.com/office/drawing/2014/main" id="{6C68C233-00BD-47C2-A063-3BF9A1DC325B}"/>
              </a:ext>
            </a:extLst>
          </p:cNvPr>
          <p:cNvGrpSpPr/>
          <p:nvPr/>
        </p:nvGrpSpPr>
        <p:grpSpPr>
          <a:xfrm rot="16200000">
            <a:off x="5530978" y="2158974"/>
            <a:ext cx="266563" cy="266563"/>
            <a:chOff x="8382864" y="3548498"/>
            <a:chExt cx="914400" cy="914400"/>
          </a:xfrm>
        </p:grpSpPr>
        <p:sp>
          <p:nvSpPr>
            <p:cNvPr id="106" name="Oval 105">
              <a:extLst>
                <a:ext uri="{FF2B5EF4-FFF2-40B4-BE49-F238E27FC236}">
                  <a16:creationId xmlns:a16="http://schemas.microsoft.com/office/drawing/2014/main" id="{F4251027-71DB-4944-950A-5330663D27BF}"/>
                </a:ext>
              </a:extLst>
            </p:cNvPr>
            <p:cNvSpPr/>
            <p:nvPr/>
          </p:nvSpPr>
          <p:spPr>
            <a:xfrm rot="10800000">
              <a:off x="8382864" y="3548498"/>
              <a:ext cx="914400" cy="914400"/>
            </a:xfrm>
            <a:prstGeom prst="ellipse">
              <a:avLst/>
            </a:prstGeom>
            <a:solidFill>
              <a:srgbClr val="2F55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983779DF-F79E-47A5-805B-82364955340E}"/>
                </a:ext>
              </a:extLst>
            </p:cNvPr>
            <p:cNvSpPr/>
            <p:nvPr/>
          </p:nvSpPr>
          <p:spPr>
            <a:xfrm rot="2700000">
              <a:off x="8665258" y="3765350"/>
              <a:ext cx="497517" cy="4947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a:extLst>
                <a:ext uri="{FF2B5EF4-FFF2-40B4-BE49-F238E27FC236}">
                  <a16:creationId xmlns:a16="http://schemas.microsoft.com/office/drawing/2014/main" id="{411EBB83-1E7C-4EAC-BD76-66B908B870DB}"/>
                </a:ext>
              </a:extLst>
            </p:cNvPr>
            <p:cNvSpPr/>
            <p:nvPr/>
          </p:nvSpPr>
          <p:spPr>
            <a:xfrm rot="2700000">
              <a:off x="8830424" y="3830788"/>
              <a:ext cx="386876" cy="375477"/>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9" name="Group 108">
            <a:extLst>
              <a:ext uri="{FF2B5EF4-FFF2-40B4-BE49-F238E27FC236}">
                <a16:creationId xmlns:a16="http://schemas.microsoft.com/office/drawing/2014/main" id="{0EB98E7A-BEB0-4DCD-B40F-719E9F867F15}"/>
              </a:ext>
            </a:extLst>
          </p:cNvPr>
          <p:cNvGrpSpPr/>
          <p:nvPr/>
        </p:nvGrpSpPr>
        <p:grpSpPr>
          <a:xfrm rot="16200000">
            <a:off x="7772544" y="2160525"/>
            <a:ext cx="266563" cy="266563"/>
            <a:chOff x="8382864" y="3548498"/>
            <a:chExt cx="914400" cy="914400"/>
          </a:xfrm>
        </p:grpSpPr>
        <p:sp>
          <p:nvSpPr>
            <p:cNvPr id="110" name="Oval 109">
              <a:extLst>
                <a:ext uri="{FF2B5EF4-FFF2-40B4-BE49-F238E27FC236}">
                  <a16:creationId xmlns:a16="http://schemas.microsoft.com/office/drawing/2014/main" id="{04000697-2819-42EA-830B-2EC8D304F1C4}"/>
                </a:ext>
              </a:extLst>
            </p:cNvPr>
            <p:cNvSpPr/>
            <p:nvPr/>
          </p:nvSpPr>
          <p:spPr>
            <a:xfrm rot="10800000">
              <a:off x="8382864" y="3548498"/>
              <a:ext cx="914400" cy="914400"/>
            </a:xfrm>
            <a:prstGeom prst="ellipse">
              <a:avLst/>
            </a:prstGeom>
            <a:solidFill>
              <a:srgbClr val="2F55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a:extLst>
                <a:ext uri="{FF2B5EF4-FFF2-40B4-BE49-F238E27FC236}">
                  <a16:creationId xmlns:a16="http://schemas.microsoft.com/office/drawing/2014/main" id="{002D1308-2BDD-4949-9E26-F5C5E0FC6706}"/>
                </a:ext>
              </a:extLst>
            </p:cNvPr>
            <p:cNvSpPr/>
            <p:nvPr/>
          </p:nvSpPr>
          <p:spPr>
            <a:xfrm rot="2700000">
              <a:off x="8665258" y="3765350"/>
              <a:ext cx="497517" cy="4947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03F8DA13-EA82-41F0-BC68-A362057A67BF}"/>
                </a:ext>
              </a:extLst>
            </p:cNvPr>
            <p:cNvSpPr/>
            <p:nvPr/>
          </p:nvSpPr>
          <p:spPr>
            <a:xfrm rot="2700000">
              <a:off x="8830424" y="3830788"/>
              <a:ext cx="386876" cy="375477"/>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7" name="Object 16">
            <a:extLst>
              <a:ext uri="{FF2B5EF4-FFF2-40B4-BE49-F238E27FC236}">
                <a16:creationId xmlns:a16="http://schemas.microsoft.com/office/drawing/2014/main" id="{277530D9-D831-441B-993E-9DA6A074FFA5}"/>
              </a:ext>
            </a:extLst>
          </p:cNvPr>
          <p:cNvGraphicFramePr>
            <a:graphicFrameLocks noChangeAspect="1"/>
          </p:cNvGraphicFramePr>
          <p:nvPr>
            <p:extLst>
              <p:ext uri="{D42A27DB-BD31-4B8C-83A1-F6EECF244321}">
                <p14:modId xmlns:p14="http://schemas.microsoft.com/office/powerpoint/2010/main" val="2989164882"/>
              </p:ext>
            </p:extLst>
          </p:nvPr>
        </p:nvGraphicFramePr>
        <p:xfrm>
          <a:off x="0" y="6619875"/>
          <a:ext cx="3600450" cy="276225"/>
        </p:xfrm>
        <a:graphic>
          <a:graphicData uri="http://schemas.openxmlformats.org/presentationml/2006/ole">
            <mc:AlternateContent xmlns:mc="http://schemas.openxmlformats.org/markup-compatibility/2006">
              <mc:Choice xmlns:v="urn:schemas-microsoft-com:vml" Requires="v">
                <p:oleObj spid="_x0000_s1193" name="Worksheet" r:id="rId23" imgW="3848174" imgH="271494" progId="Excel.Sheet.12">
                  <p:link updateAutomatic="1"/>
                </p:oleObj>
              </mc:Choice>
              <mc:Fallback>
                <p:oleObj name="Worksheet" r:id="rId23" imgW="3848174" imgH="271494" progId="Excel.Sheet.12">
                  <p:link updateAutomatic="1"/>
                  <p:pic>
                    <p:nvPicPr>
                      <p:cNvPr id="0" name=""/>
                      <p:cNvPicPr/>
                      <p:nvPr/>
                    </p:nvPicPr>
                    <p:blipFill>
                      <a:blip r:embed="rId24"/>
                      <a:stretch>
                        <a:fillRect/>
                      </a:stretch>
                    </p:blipFill>
                    <p:spPr>
                      <a:xfrm>
                        <a:off x="0" y="6619875"/>
                        <a:ext cx="3600450" cy="276225"/>
                      </a:xfrm>
                      <a:prstGeom prst="rect">
                        <a:avLst/>
                      </a:prstGeom>
                    </p:spPr>
                  </p:pic>
                </p:oleObj>
              </mc:Fallback>
            </mc:AlternateContent>
          </a:graphicData>
        </a:graphic>
      </p:graphicFrame>
      <p:sp>
        <p:nvSpPr>
          <p:cNvPr id="3" name="TextBox 2">
            <a:extLst>
              <a:ext uri="{FF2B5EF4-FFF2-40B4-BE49-F238E27FC236}">
                <a16:creationId xmlns:a16="http://schemas.microsoft.com/office/drawing/2014/main" id="{EF553EEE-D436-EA47-B9CC-F9F13491FC0E}"/>
              </a:ext>
            </a:extLst>
          </p:cNvPr>
          <p:cNvSpPr txBox="1"/>
          <p:nvPr/>
        </p:nvSpPr>
        <p:spPr>
          <a:xfrm>
            <a:off x="3192565" y="820165"/>
            <a:ext cx="1526070" cy="523220"/>
          </a:xfrm>
          <a:prstGeom prst="rect">
            <a:avLst/>
          </a:prstGeom>
          <a:noFill/>
        </p:spPr>
        <p:txBody>
          <a:bodyPr wrap="square" rtlCol="0">
            <a:spAutoFit/>
          </a:bodyPr>
          <a:lstStyle/>
          <a:p>
            <a:pPr algn="ctr"/>
            <a:r>
              <a:rPr sz="2800">
                <a:solidFill>
                  <a:srgbClr val="03257E"/>
                </a:solidFill>
                <a:latin typeface="Calibri"/>
              </a:rPr>
              <a:t>1</a:t>
            </a:r>
          </a:p>
        </p:txBody>
      </p:sp>
      <p:sp>
        <p:nvSpPr>
          <p:cNvPr id="83" name="TextBox 82">
            <a:extLst>
              <a:ext uri="{FF2B5EF4-FFF2-40B4-BE49-F238E27FC236}">
                <a16:creationId xmlns:a16="http://schemas.microsoft.com/office/drawing/2014/main" id="{0949A701-8878-0347-B97B-F8859E60B01F}"/>
              </a:ext>
            </a:extLst>
          </p:cNvPr>
          <p:cNvSpPr txBox="1"/>
          <p:nvPr/>
        </p:nvSpPr>
        <p:spPr>
          <a:xfrm>
            <a:off x="4945326" y="814835"/>
            <a:ext cx="1526070" cy="523220"/>
          </a:xfrm>
          <a:prstGeom prst="rect">
            <a:avLst/>
          </a:prstGeom>
          <a:noFill/>
        </p:spPr>
        <p:txBody>
          <a:bodyPr wrap="square" rtlCol="0">
            <a:spAutoFit/>
          </a:bodyPr>
          <a:lstStyle/>
          <a:p>
            <a:pPr algn="ctr"/>
            <a:r>
              <a:rPr sz="2800">
                <a:solidFill>
                  <a:srgbClr val="03257E"/>
                </a:solidFill>
                <a:latin typeface="Calibri"/>
              </a:rPr>
              <a:t>22</a:t>
            </a:r>
          </a:p>
        </p:txBody>
      </p:sp>
      <p:sp>
        <p:nvSpPr>
          <p:cNvPr id="87" name="TextBox 86">
            <a:extLst>
              <a:ext uri="{FF2B5EF4-FFF2-40B4-BE49-F238E27FC236}">
                <a16:creationId xmlns:a16="http://schemas.microsoft.com/office/drawing/2014/main" id="{B8B4639B-4182-DF40-A6D7-57FC2F2F1AC7}"/>
              </a:ext>
            </a:extLst>
          </p:cNvPr>
          <p:cNvSpPr txBox="1"/>
          <p:nvPr/>
        </p:nvSpPr>
        <p:spPr>
          <a:xfrm>
            <a:off x="6773501" y="831799"/>
            <a:ext cx="1526070" cy="523220"/>
          </a:xfrm>
          <a:prstGeom prst="rect">
            <a:avLst/>
          </a:prstGeom>
          <a:noFill/>
        </p:spPr>
        <p:txBody>
          <a:bodyPr wrap="square" rtlCol="0">
            <a:spAutoFit/>
          </a:bodyPr>
          <a:lstStyle/>
          <a:p>
            <a:pPr algn="ctr"/>
            <a:r>
              <a:rPr sz="2800">
                <a:solidFill>
                  <a:srgbClr val="03257E"/>
                </a:solidFill>
                <a:latin typeface="Calibri"/>
              </a:rPr>
              <a:t>32</a:t>
            </a:r>
          </a:p>
        </p:txBody>
      </p:sp>
      <p:sp>
        <p:nvSpPr>
          <p:cNvPr id="88" name="TextBox 87">
            <a:extLst>
              <a:ext uri="{FF2B5EF4-FFF2-40B4-BE49-F238E27FC236}">
                <a16:creationId xmlns:a16="http://schemas.microsoft.com/office/drawing/2014/main" id="{4061E242-410A-2B42-AFC7-555D34F9D592}"/>
              </a:ext>
            </a:extLst>
          </p:cNvPr>
          <p:cNvSpPr txBox="1"/>
          <p:nvPr/>
        </p:nvSpPr>
        <p:spPr>
          <a:xfrm>
            <a:off x="8613943" y="814835"/>
            <a:ext cx="1526070" cy="523220"/>
          </a:xfrm>
          <a:prstGeom prst="rect">
            <a:avLst/>
          </a:prstGeom>
          <a:noFill/>
        </p:spPr>
        <p:txBody>
          <a:bodyPr wrap="square" rtlCol="0">
            <a:spAutoFit/>
          </a:bodyPr>
          <a:lstStyle/>
          <a:p>
            <a:pPr algn="ctr"/>
            <a:r>
              <a:rPr sz="2800">
                <a:solidFill>
                  <a:srgbClr val="03257E"/>
                </a:solidFill>
                <a:latin typeface="Calibri"/>
              </a:rPr>
              <a:t>2321</a:t>
            </a:r>
          </a:p>
        </p:txBody>
      </p:sp>
      <p:sp>
        <p:nvSpPr>
          <p:cNvPr id="91" name="TextBox 90">
            <a:extLst>
              <a:ext uri="{FF2B5EF4-FFF2-40B4-BE49-F238E27FC236}">
                <a16:creationId xmlns:a16="http://schemas.microsoft.com/office/drawing/2014/main" id="{42A10C68-4488-D54C-8A21-60210A9C4355}"/>
              </a:ext>
            </a:extLst>
          </p:cNvPr>
          <p:cNvSpPr txBox="1"/>
          <p:nvPr/>
        </p:nvSpPr>
        <p:spPr>
          <a:xfrm>
            <a:off x="10363782" y="814725"/>
            <a:ext cx="1526070" cy="523220"/>
          </a:xfrm>
          <a:prstGeom prst="rect">
            <a:avLst/>
          </a:prstGeom>
          <a:noFill/>
        </p:spPr>
        <p:txBody>
          <a:bodyPr wrap="square" rtlCol="0">
            <a:spAutoFit/>
          </a:bodyPr>
          <a:lstStyle/>
          <a:p>
            <a:pPr algn="ctr"/>
            <a:r>
              <a:rPr sz="2800">
                <a:solidFill>
                  <a:srgbClr val="03257E"/>
                </a:solidFill>
                <a:latin typeface="Calibri"/>
              </a:rPr>
              <a:t>107</a:t>
            </a:r>
          </a:p>
        </p:txBody>
      </p:sp>
      <p:graphicFrame>
        <p:nvGraphicFramePr>
          <p:cNvPr id="215" name="Chart 214"/>
          <p:cNvGraphicFramePr>
            <a:graphicFrameLocks noGrp="1"/>
          </p:cNvGraphicFramePr>
          <p:nvPr/>
        </p:nvGraphicFramePr>
        <p:xfrm>
          <a:off x="3200400" y="2651760"/>
          <a:ext cx="1828800" cy="1371600"/>
        </p:xfrm>
        <a:graphic>
          <a:graphicData uri="http://schemas.openxmlformats.org/drawingml/2006/chart">
            <c:chart xmlns:c="http://schemas.openxmlformats.org/drawingml/2006/chart" r:id="rId25"/>
          </a:graphicData>
        </a:graphic>
      </p:graphicFrame>
      <p:graphicFrame>
        <p:nvGraphicFramePr>
          <p:cNvPr id="216" name="Chart 215"/>
          <p:cNvGraphicFramePr>
            <a:graphicFrameLocks noGrp="1"/>
          </p:cNvGraphicFramePr>
          <p:nvPr/>
        </p:nvGraphicFramePr>
        <p:xfrm>
          <a:off x="5257800" y="2651760"/>
          <a:ext cx="1828800" cy="1371600"/>
        </p:xfrm>
        <a:graphic>
          <a:graphicData uri="http://schemas.openxmlformats.org/drawingml/2006/chart">
            <c:chart xmlns:c="http://schemas.openxmlformats.org/drawingml/2006/chart" r:id="rId26"/>
          </a:graphicData>
        </a:graphic>
      </p:graphicFrame>
      <p:graphicFrame>
        <p:nvGraphicFramePr>
          <p:cNvPr id="217" name="Chart 216"/>
          <p:cNvGraphicFramePr>
            <a:graphicFrameLocks noGrp="1"/>
          </p:cNvGraphicFramePr>
          <p:nvPr/>
        </p:nvGraphicFramePr>
        <p:xfrm>
          <a:off x="3200400" y="4572000"/>
          <a:ext cx="4389120" cy="1965960"/>
        </p:xfrm>
        <a:graphic>
          <a:graphicData uri="http://schemas.openxmlformats.org/drawingml/2006/chart">
            <c:chart xmlns:c="http://schemas.openxmlformats.org/drawingml/2006/chart" r:id="rId27"/>
          </a:graphicData>
        </a:graphic>
      </p:graphicFrame>
      <p:graphicFrame>
        <p:nvGraphicFramePr>
          <p:cNvPr id="218" name="Chart 217"/>
          <p:cNvGraphicFramePr>
            <a:graphicFrameLocks noGrp="1"/>
          </p:cNvGraphicFramePr>
          <p:nvPr/>
        </p:nvGraphicFramePr>
        <p:xfrm>
          <a:off x="7543800" y="2651760"/>
          <a:ext cx="4114800" cy="1828800"/>
        </p:xfrm>
        <a:graphic>
          <a:graphicData uri="http://schemas.openxmlformats.org/drawingml/2006/chart">
            <c:chart xmlns:c="http://schemas.openxmlformats.org/drawingml/2006/chart" r:id="rId28"/>
          </a:graphicData>
        </a:graphic>
      </p:graphicFrame>
      <p:graphicFrame>
        <p:nvGraphicFramePr>
          <p:cNvPr id="219" name="Chart 218"/>
          <p:cNvGraphicFramePr>
            <a:graphicFrameLocks noGrp="1"/>
          </p:cNvGraphicFramePr>
          <p:nvPr/>
        </p:nvGraphicFramePr>
        <p:xfrm>
          <a:off x="7543800" y="4480560"/>
          <a:ext cx="4114800" cy="1828800"/>
        </p:xfrm>
        <a:graphic>
          <a:graphicData uri="http://schemas.openxmlformats.org/drawingml/2006/chart">
            <c:chart xmlns:c="http://schemas.openxmlformats.org/drawingml/2006/chart" r:id="rId29"/>
          </a:graphicData>
        </a:graphic>
      </p:graphicFrame>
    </p:spTree>
    <p:extLst>
      <p:ext uri="{BB962C8B-B14F-4D97-AF65-F5344CB8AC3E}">
        <p14:creationId xmlns:p14="http://schemas.microsoft.com/office/powerpoint/2010/main" val="1945232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4" name="Rectangle 143">
            <a:extLst>
              <a:ext uri="{FF2B5EF4-FFF2-40B4-BE49-F238E27FC236}">
                <a16:creationId xmlns:a16="http://schemas.microsoft.com/office/drawing/2014/main" id="{92086E8C-A462-4B6A-9EB3-53E735E5734D}"/>
              </a:ext>
            </a:extLst>
          </p:cNvPr>
          <p:cNvSpPr/>
          <p:nvPr/>
        </p:nvSpPr>
        <p:spPr>
          <a:xfrm>
            <a:off x="0" y="0"/>
            <a:ext cx="12192000" cy="641683"/>
          </a:xfrm>
          <a:prstGeom prst="rect">
            <a:avLst/>
          </a:prstGeom>
          <a:solidFill>
            <a:srgbClr val="00518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52CB3924-340C-40B0-B0CC-81E0919F05E0}"/>
              </a:ext>
            </a:extLst>
          </p:cNvPr>
          <p:cNvSpPr/>
          <p:nvPr/>
        </p:nvSpPr>
        <p:spPr>
          <a:xfrm>
            <a:off x="1122716" y="0"/>
            <a:ext cx="1840453" cy="620120"/>
          </a:xfrm>
          <a:prstGeom prst="rect">
            <a:avLst/>
          </a:prstGeom>
          <a:solidFill>
            <a:srgbClr val="0078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a:extLst>
              <a:ext uri="{FF2B5EF4-FFF2-40B4-BE49-F238E27FC236}">
                <a16:creationId xmlns:a16="http://schemas.microsoft.com/office/drawing/2014/main" id="{C8F1A26D-DB17-4D91-969A-D646E7EE49A3}"/>
              </a:ext>
            </a:extLst>
          </p:cNvPr>
          <p:cNvSpPr/>
          <p:nvPr/>
        </p:nvSpPr>
        <p:spPr>
          <a:xfrm>
            <a:off x="0" y="282356"/>
            <a:ext cx="12192000" cy="76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TextBox 146">
            <a:extLst>
              <a:ext uri="{FF2B5EF4-FFF2-40B4-BE49-F238E27FC236}">
                <a16:creationId xmlns:a16="http://schemas.microsoft.com/office/drawing/2014/main" id="{889F7A89-E6DD-4E89-88BD-1D9645677CDD}"/>
              </a:ext>
            </a:extLst>
          </p:cNvPr>
          <p:cNvSpPr txBox="1"/>
          <p:nvPr/>
        </p:nvSpPr>
        <p:spPr>
          <a:xfrm>
            <a:off x="1" y="-3034"/>
            <a:ext cx="2963168" cy="6861034"/>
          </a:xfrm>
          <a:prstGeom prst="rect">
            <a:avLst/>
          </a:prstGeom>
          <a:solidFill>
            <a:srgbClr val="002B60"/>
          </a:solidFill>
          <a:effectLst>
            <a:outerShdw blurRad="50800" dist="38100" dir="5400000" algn="t" rotWithShape="0">
              <a:prstClr val="black">
                <a:alpha val="40000"/>
              </a:prstClr>
            </a:outerShdw>
          </a:effectLst>
        </p:spPr>
        <p:txBody>
          <a:bodyPr wrap="square" lIns="274320" tIns="1097280" rIns="274320" bIns="91440" rtlCol="0">
            <a:noAutofit/>
          </a:bodyPr>
          <a:lstStyle/>
          <a:p>
            <a:pPr algn="just"/>
            <a:r>
              <a:rPr lang="en-US" sz="1200" dirty="0">
                <a:solidFill>
                  <a:schemeClr val="bg1"/>
                </a:solidFill>
              </a:rPr>
              <a:t>Threat actors can leverage credentials in many ways as they carry out an attack. When public and secret authentication keys are exposed together, unauthorized access is highly probable. However, even without a complete authentication set, an attacker can leverage any publicized information about a user for a tailored social engineering action. Since phishing is so commonly intertwined with credential exposures, phishing related activity is included in this section.</a:t>
            </a:r>
          </a:p>
        </p:txBody>
      </p:sp>
      <p:sp>
        <p:nvSpPr>
          <p:cNvPr id="148" name="Arrow: Pentagon 147">
            <a:extLst>
              <a:ext uri="{FF2B5EF4-FFF2-40B4-BE49-F238E27FC236}">
                <a16:creationId xmlns:a16="http://schemas.microsoft.com/office/drawing/2014/main" id="{F6722357-5D67-4223-8352-6AD7CE2F39DF}"/>
              </a:ext>
            </a:extLst>
          </p:cNvPr>
          <p:cNvSpPr/>
          <p:nvPr/>
        </p:nvSpPr>
        <p:spPr>
          <a:xfrm rot="5400000">
            <a:off x="-38562" y="31015"/>
            <a:ext cx="940806" cy="868866"/>
          </a:xfrm>
          <a:prstGeom prst="homePlate">
            <a:avLst>
              <a:gd name="adj" fmla="val 26605"/>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Hexagon 150">
            <a:hlinkClick r:id="rId3" action="ppaction://hlinksldjump"/>
            <a:extLst>
              <a:ext uri="{FF2B5EF4-FFF2-40B4-BE49-F238E27FC236}">
                <a16:creationId xmlns:a16="http://schemas.microsoft.com/office/drawing/2014/main" id="{80B85E77-D9E3-4CFF-A457-028740349ED4}"/>
              </a:ext>
            </a:extLst>
          </p:cNvPr>
          <p:cNvSpPr/>
          <p:nvPr/>
        </p:nvSpPr>
        <p:spPr>
          <a:xfrm>
            <a:off x="4846389" y="92616"/>
            <a:ext cx="545432" cy="470200"/>
          </a:xfrm>
          <a:prstGeom prst="hexagon">
            <a:avLst/>
          </a:prstGeom>
          <a:solidFill>
            <a:schemeClr val="bg1"/>
          </a:solidFill>
          <a:ln w="50800">
            <a:solidFill>
              <a:srgbClr val="002B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Hexagon 151">
            <a:hlinkClick r:id="rId4" action="ppaction://hlinksldjump"/>
            <a:extLst>
              <a:ext uri="{FF2B5EF4-FFF2-40B4-BE49-F238E27FC236}">
                <a16:creationId xmlns:a16="http://schemas.microsoft.com/office/drawing/2014/main" id="{830699C3-5AC6-4699-B0DC-05DA668A3559}"/>
              </a:ext>
            </a:extLst>
          </p:cNvPr>
          <p:cNvSpPr/>
          <p:nvPr/>
        </p:nvSpPr>
        <p:spPr>
          <a:xfrm>
            <a:off x="6447926" y="92616"/>
            <a:ext cx="545432" cy="470200"/>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Hexagon 152">
            <a:hlinkClick r:id="rId5" action="ppaction://hlinksldjump"/>
            <a:extLst>
              <a:ext uri="{FF2B5EF4-FFF2-40B4-BE49-F238E27FC236}">
                <a16:creationId xmlns:a16="http://schemas.microsoft.com/office/drawing/2014/main" id="{9459A61E-46F5-4BC9-8B8F-65303EE30BEF}"/>
              </a:ext>
            </a:extLst>
          </p:cNvPr>
          <p:cNvSpPr/>
          <p:nvPr/>
        </p:nvSpPr>
        <p:spPr>
          <a:xfrm>
            <a:off x="8049462" y="92616"/>
            <a:ext cx="545432" cy="470200"/>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Hexagon 153">
            <a:hlinkClick r:id="rId6" action="ppaction://hlinksldjump"/>
            <a:extLst>
              <a:ext uri="{FF2B5EF4-FFF2-40B4-BE49-F238E27FC236}">
                <a16:creationId xmlns:a16="http://schemas.microsoft.com/office/drawing/2014/main" id="{F2E07B16-9C48-4542-BBF0-41C9D7CB1FBC}"/>
              </a:ext>
            </a:extLst>
          </p:cNvPr>
          <p:cNvSpPr/>
          <p:nvPr/>
        </p:nvSpPr>
        <p:spPr>
          <a:xfrm>
            <a:off x="9650998" y="92616"/>
            <a:ext cx="545432" cy="470200"/>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Hexagon 154">
            <a:hlinkClick r:id="rId7" action="ppaction://hlinksldjump"/>
            <a:extLst>
              <a:ext uri="{FF2B5EF4-FFF2-40B4-BE49-F238E27FC236}">
                <a16:creationId xmlns:a16="http://schemas.microsoft.com/office/drawing/2014/main" id="{10E89B62-8E3D-474B-900A-AF88C910341D}"/>
              </a:ext>
            </a:extLst>
          </p:cNvPr>
          <p:cNvSpPr/>
          <p:nvPr/>
        </p:nvSpPr>
        <p:spPr>
          <a:xfrm>
            <a:off x="11252534" y="92616"/>
            <a:ext cx="545432" cy="470200"/>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ectangle 161">
            <a:extLst>
              <a:ext uri="{FF2B5EF4-FFF2-40B4-BE49-F238E27FC236}">
                <a16:creationId xmlns:a16="http://schemas.microsoft.com/office/drawing/2014/main" id="{55FA26B5-1BF8-4695-9412-F0B0D4B351D4}"/>
              </a:ext>
            </a:extLst>
          </p:cNvPr>
          <p:cNvSpPr/>
          <p:nvPr/>
        </p:nvSpPr>
        <p:spPr>
          <a:xfrm>
            <a:off x="2852902" y="278862"/>
            <a:ext cx="2006091" cy="80465"/>
          </a:xfrm>
          <a:prstGeom prst="rect">
            <a:avLst/>
          </a:prstGeom>
          <a:solidFill>
            <a:srgbClr val="002B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Hexagon 149">
            <a:hlinkClick r:id="rId8" action="ppaction://hlinksldjump"/>
            <a:extLst>
              <a:ext uri="{FF2B5EF4-FFF2-40B4-BE49-F238E27FC236}">
                <a16:creationId xmlns:a16="http://schemas.microsoft.com/office/drawing/2014/main" id="{F280AD42-CC9A-499B-9650-654978DE707B}"/>
              </a:ext>
            </a:extLst>
          </p:cNvPr>
          <p:cNvSpPr/>
          <p:nvPr/>
        </p:nvSpPr>
        <p:spPr>
          <a:xfrm>
            <a:off x="3536283" y="92616"/>
            <a:ext cx="545432" cy="470200"/>
          </a:xfrm>
          <a:prstGeom prst="hexagon">
            <a:avLst/>
          </a:prstGeom>
          <a:solidFill>
            <a:schemeClr val="bg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TextBox 174">
            <a:extLst>
              <a:ext uri="{FF2B5EF4-FFF2-40B4-BE49-F238E27FC236}">
                <a16:creationId xmlns:a16="http://schemas.microsoft.com/office/drawing/2014/main" id="{ED85BAEA-92C0-430A-A042-1E9AF2859820}"/>
              </a:ext>
            </a:extLst>
          </p:cNvPr>
          <p:cNvSpPr txBox="1"/>
          <p:nvPr/>
        </p:nvSpPr>
        <p:spPr>
          <a:xfrm>
            <a:off x="866274" y="-1"/>
            <a:ext cx="2096895" cy="641683"/>
          </a:xfrm>
          <a:prstGeom prst="rect">
            <a:avLst/>
          </a:prstGeom>
          <a:noFill/>
        </p:spPr>
        <p:txBody>
          <a:bodyPr wrap="square" lIns="0" tIns="0" rIns="0" bIns="0" rtlCol="0" anchor="ctr">
            <a:noAutofit/>
          </a:bodyPr>
          <a:lstStyle/>
          <a:p>
            <a:pPr algn="ctr"/>
            <a:r>
              <a:rPr lang="en-US" sz="1600" dirty="0">
                <a:solidFill>
                  <a:schemeClr val="bg1"/>
                </a:solidFill>
              </a:rPr>
              <a:t>Credential </a:t>
            </a:r>
          </a:p>
          <a:p>
            <a:pPr algn="ctr"/>
            <a:r>
              <a:rPr lang="en-US" sz="1600" dirty="0">
                <a:solidFill>
                  <a:schemeClr val="bg1"/>
                </a:solidFill>
              </a:rPr>
              <a:t>Publication &amp; Abuse</a:t>
            </a:r>
          </a:p>
        </p:txBody>
      </p:sp>
      <p:pic>
        <p:nvPicPr>
          <p:cNvPr id="135" name="Graphic 134" descr="Presentation with checklist">
            <a:hlinkClick r:id="rId8" action="ppaction://hlinksldjump"/>
            <a:extLst>
              <a:ext uri="{FF2B5EF4-FFF2-40B4-BE49-F238E27FC236}">
                <a16:creationId xmlns:a16="http://schemas.microsoft.com/office/drawing/2014/main" id="{091A5E44-2092-41FD-B7B5-F0A57461EF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637117" y="173307"/>
            <a:ext cx="336237" cy="336237"/>
          </a:xfrm>
          <a:prstGeom prst="rect">
            <a:avLst/>
          </a:prstGeom>
        </p:spPr>
      </p:pic>
      <p:pic>
        <p:nvPicPr>
          <p:cNvPr id="136" name="Graphic 135" descr="Employee badge">
            <a:hlinkClick r:id="rId3" action="ppaction://hlinksldjump"/>
            <a:extLst>
              <a:ext uri="{FF2B5EF4-FFF2-40B4-BE49-F238E27FC236}">
                <a16:creationId xmlns:a16="http://schemas.microsoft.com/office/drawing/2014/main" id="{9E39085E-E3BE-44A2-B8F1-5D15B49098F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952872" y="132989"/>
            <a:ext cx="343668" cy="349747"/>
          </a:xfrm>
          <a:prstGeom prst="rect">
            <a:avLst/>
          </a:prstGeom>
        </p:spPr>
      </p:pic>
      <p:pic>
        <p:nvPicPr>
          <p:cNvPr id="137" name="Graphic 136" descr="Web design">
            <a:hlinkClick r:id="rId7" action="ppaction://hlinksldjump"/>
            <a:extLst>
              <a:ext uri="{FF2B5EF4-FFF2-40B4-BE49-F238E27FC236}">
                <a16:creationId xmlns:a16="http://schemas.microsoft.com/office/drawing/2014/main" id="{2CBF198E-13A7-48BA-A642-F7CFFAF55E7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1353485" y="121290"/>
            <a:ext cx="333689" cy="390307"/>
          </a:xfrm>
          <a:prstGeom prst="rect">
            <a:avLst/>
          </a:prstGeom>
        </p:spPr>
      </p:pic>
      <p:pic>
        <p:nvPicPr>
          <p:cNvPr id="149" name="Graphic 148" descr="Server">
            <a:hlinkClick r:id="rId5" action="ppaction://hlinksldjump"/>
            <a:extLst>
              <a:ext uri="{FF2B5EF4-FFF2-40B4-BE49-F238E27FC236}">
                <a16:creationId xmlns:a16="http://schemas.microsoft.com/office/drawing/2014/main" id="{B91505EE-EF82-44FD-862E-D494BFF4740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p:blipFill>
        <p:spPr>
          <a:xfrm>
            <a:off x="8148801" y="145407"/>
            <a:ext cx="315036" cy="346854"/>
          </a:xfrm>
          <a:prstGeom prst="rect">
            <a:avLst/>
          </a:prstGeom>
        </p:spPr>
      </p:pic>
      <p:pic>
        <p:nvPicPr>
          <p:cNvPr id="157" name="Graphic 156" descr="Chat">
            <a:hlinkClick r:id="rId6" action="ppaction://hlinksldjump"/>
            <a:extLst>
              <a:ext uri="{FF2B5EF4-FFF2-40B4-BE49-F238E27FC236}">
                <a16:creationId xmlns:a16="http://schemas.microsoft.com/office/drawing/2014/main" id="{BA7FB08E-B279-4A34-BFC3-4F0D73AC8EB4}"/>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763125" y="121790"/>
            <a:ext cx="335554" cy="414899"/>
          </a:xfrm>
          <a:prstGeom prst="rect">
            <a:avLst/>
          </a:prstGeom>
        </p:spPr>
      </p:pic>
      <p:pic>
        <p:nvPicPr>
          <p:cNvPr id="161" name="Graphic 160" descr="Internet">
            <a:hlinkClick r:id="rId4" action="ppaction://hlinksldjump"/>
            <a:extLst>
              <a:ext uri="{FF2B5EF4-FFF2-40B4-BE49-F238E27FC236}">
                <a16:creationId xmlns:a16="http://schemas.microsoft.com/office/drawing/2014/main" id="{EFD5B5D8-D0F0-4A6E-9901-5705D84C8E54}"/>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6529491" y="114795"/>
            <a:ext cx="366609" cy="375699"/>
          </a:xfrm>
          <a:prstGeom prst="rect">
            <a:avLst/>
          </a:prstGeom>
        </p:spPr>
      </p:pic>
      <p:pic>
        <p:nvPicPr>
          <p:cNvPr id="44" name="Picture 40" descr="Cybersecurity and Infrastructure Security Agency - Wikipedia">
            <a:extLst>
              <a:ext uri="{FF2B5EF4-FFF2-40B4-BE49-F238E27FC236}">
                <a16:creationId xmlns:a16="http://schemas.microsoft.com/office/drawing/2014/main" id="{89364DB5-95AD-4AC8-A8D0-0711F02F9C01}"/>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4744" y="54516"/>
            <a:ext cx="704248" cy="70424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Object 5">
            <a:extLst>
              <a:ext uri="{FF2B5EF4-FFF2-40B4-BE49-F238E27FC236}">
                <a16:creationId xmlns:a16="http://schemas.microsoft.com/office/drawing/2014/main" id="{E877606A-7098-45EC-B2A9-F278CABB8B7E}"/>
              </a:ext>
            </a:extLst>
          </p:cNvPr>
          <p:cNvGraphicFramePr>
            <a:graphicFrameLocks noChangeAspect="1"/>
          </p:cNvGraphicFramePr>
          <p:nvPr>
            <p:extLst>
              <p:ext uri="{D42A27DB-BD31-4B8C-83A1-F6EECF244321}">
                <p14:modId xmlns:p14="http://schemas.microsoft.com/office/powerpoint/2010/main" val="3594781825"/>
              </p:ext>
            </p:extLst>
          </p:nvPr>
        </p:nvGraphicFramePr>
        <p:xfrm>
          <a:off x="-3175" y="6616700"/>
          <a:ext cx="3600450" cy="276225"/>
        </p:xfrm>
        <a:graphic>
          <a:graphicData uri="http://schemas.openxmlformats.org/presentationml/2006/ole">
            <mc:AlternateContent xmlns:mc="http://schemas.openxmlformats.org/markup-compatibility/2006">
              <mc:Choice xmlns:v="urn:schemas-microsoft-com:vml" Requires="v">
                <p:oleObj spid="_x0000_s2142" name="Worksheet" r:id="rId22" imgW="3848174" imgH="271494" progId="Excel.Sheet.12">
                  <p:link updateAutomatic="1"/>
                </p:oleObj>
              </mc:Choice>
              <mc:Fallback>
                <p:oleObj name="Worksheet" r:id="rId22" imgW="3848174" imgH="271494" progId="Excel.Sheet.12">
                  <p:link updateAutomatic="1"/>
                  <p:pic>
                    <p:nvPicPr>
                      <p:cNvPr id="0" name=""/>
                      <p:cNvPicPr/>
                      <p:nvPr/>
                    </p:nvPicPr>
                    <p:blipFill>
                      <a:blip r:embed="rId23"/>
                      <a:stretch>
                        <a:fillRect/>
                      </a:stretch>
                    </p:blipFill>
                    <p:spPr>
                      <a:xfrm>
                        <a:off x="-3175" y="6616700"/>
                        <a:ext cx="3600450" cy="276225"/>
                      </a:xfrm>
                      <a:prstGeom prst="rect">
                        <a:avLst/>
                      </a:prstGeom>
                    </p:spPr>
                  </p:pic>
                </p:oleObj>
              </mc:Fallback>
            </mc:AlternateContent>
          </a:graphicData>
        </a:graphic>
      </p:graphicFrame>
      <p:sp>
        <p:nvSpPr>
          <p:cNvPr id="45" name="TextBox 44">
            <a:extLst>
              <a:ext uri="{FF2B5EF4-FFF2-40B4-BE49-F238E27FC236}">
                <a16:creationId xmlns:a16="http://schemas.microsoft.com/office/drawing/2014/main" id="{C1D8FFCF-CC28-4DAE-9BB1-FED8B5D66FDF}"/>
              </a:ext>
            </a:extLst>
          </p:cNvPr>
          <p:cNvSpPr txBox="1"/>
          <p:nvPr/>
        </p:nvSpPr>
        <p:spPr>
          <a:xfrm>
            <a:off x="3440318" y="848576"/>
            <a:ext cx="8246855" cy="461665"/>
          </a:xfrm>
          <a:prstGeom prst="rect">
            <a:avLst/>
          </a:prstGeom>
          <a:noFill/>
        </p:spPr>
        <p:txBody>
          <a:bodyPr wrap="square" rtlCol="0">
            <a:spAutoFit/>
          </a:bodyPr>
          <a:lstStyle/>
          <a:p>
            <a:r>
              <a:rPr lang="en-US" sz="1200" b="1" dirty="0">
                <a:solidFill>
                  <a:srgbClr val="2F5597"/>
                </a:solidFill>
              </a:rPr>
              <a:t>Credential exposure incidents by date discovered</a:t>
            </a:r>
          </a:p>
          <a:p>
            <a:r>
              <a:rPr lang="en-US" sz="1200" dirty="0">
                <a:solidFill>
                  <a:schemeClr val="tx1">
                    <a:lumMod val="65000"/>
                    <a:lumOff val="35000"/>
                  </a:schemeClr>
                </a:solidFill>
              </a:rPr>
              <a:t>An exposure incident is a single publication, such as a Pastbin post, that may contain multiple credentials</a:t>
            </a:r>
          </a:p>
        </p:txBody>
      </p:sp>
      <p:grpSp>
        <p:nvGrpSpPr>
          <p:cNvPr id="46" name="Group 45">
            <a:extLst>
              <a:ext uri="{FF2B5EF4-FFF2-40B4-BE49-F238E27FC236}">
                <a16:creationId xmlns:a16="http://schemas.microsoft.com/office/drawing/2014/main" id="{5BDE5D42-C7B4-41B3-A80D-CB85EEDAFCB5}"/>
              </a:ext>
            </a:extLst>
          </p:cNvPr>
          <p:cNvGrpSpPr/>
          <p:nvPr/>
        </p:nvGrpSpPr>
        <p:grpSpPr>
          <a:xfrm rot="16200000">
            <a:off x="3158961" y="922621"/>
            <a:ext cx="266563" cy="266563"/>
            <a:chOff x="8382864" y="3548498"/>
            <a:chExt cx="914400" cy="914400"/>
          </a:xfrm>
        </p:grpSpPr>
        <p:sp>
          <p:nvSpPr>
            <p:cNvPr id="47" name="Oval 46">
              <a:extLst>
                <a:ext uri="{FF2B5EF4-FFF2-40B4-BE49-F238E27FC236}">
                  <a16:creationId xmlns:a16="http://schemas.microsoft.com/office/drawing/2014/main" id="{1F24519B-1639-4569-BB63-AC25AE67D9CF}"/>
                </a:ext>
              </a:extLst>
            </p:cNvPr>
            <p:cNvSpPr/>
            <p:nvPr/>
          </p:nvSpPr>
          <p:spPr>
            <a:xfrm rot="10800000">
              <a:off x="8382864" y="3548498"/>
              <a:ext cx="914400" cy="914400"/>
            </a:xfrm>
            <a:prstGeom prst="ellipse">
              <a:avLst/>
            </a:prstGeom>
            <a:solidFill>
              <a:srgbClr val="2F55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8655593E-22E5-494D-9AF2-73DAA586310C}"/>
                </a:ext>
              </a:extLst>
            </p:cNvPr>
            <p:cNvSpPr/>
            <p:nvPr/>
          </p:nvSpPr>
          <p:spPr>
            <a:xfrm rot="2700000">
              <a:off x="8665258" y="3765350"/>
              <a:ext cx="497517" cy="4947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08152D29-6E03-41FB-B145-EE084FA601AE}"/>
                </a:ext>
              </a:extLst>
            </p:cNvPr>
            <p:cNvSpPr/>
            <p:nvPr/>
          </p:nvSpPr>
          <p:spPr>
            <a:xfrm rot="2700000">
              <a:off x="8830424" y="3830788"/>
              <a:ext cx="386876" cy="375477"/>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2" name="Straight Connector 51">
            <a:extLst>
              <a:ext uri="{FF2B5EF4-FFF2-40B4-BE49-F238E27FC236}">
                <a16:creationId xmlns:a16="http://schemas.microsoft.com/office/drawing/2014/main" id="{910D0BD7-F6FA-449A-9BDD-66099E2B15EF}"/>
              </a:ext>
            </a:extLst>
          </p:cNvPr>
          <p:cNvCxnSpPr/>
          <p:nvPr/>
        </p:nvCxnSpPr>
        <p:spPr>
          <a:xfrm>
            <a:off x="2962930" y="3783111"/>
            <a:ext cx="9229069" cy="0"/>
          </a:xfrm>
          <a:prstGeom prst="line">
            <a:avLst/>
          </a:prstGeom>
          <a:ln w="12700">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89BF25D3-7A44-49AA-9516-B8369532043B}"/>
              </a:ext>
            </a:extLst>
          </p:cNvPr>
          <p:cNvSpPr txBox="1"/>
          <p:nvPr/>
        </p:nvSpPr>
        <p:spPr>
          <a:xfrm>
            <a:off x="3436302" y="3959535"/>
            <a:ext cx="5271477" cy="461665"/>
          </a:xfrm>
          <a:prstGeom prst="rect">
            <a:avLst/>
          </a:prstGeom>
          <a:noFill/>
        </p:spPr>
        <p:txBody>
          <a:bodyPr wrap="square" rtlCol="0">
            <a:spAutoFit/>
          </a:bodyPr>
          <a:lstStyle/>
          <a:p>
            <a:r>
              <a:rPr lang="en-US" sz="1200" b="1" dirty="0">
                <a:solidFill>
                  <a:srgbClr val="2F5597"/>
                </a:solidFill>
              </a:rPr>
              <a:t>Credentials exposed count per incident</a:t>
            </a:r>
          </a:p>
          <a:p>
            <a:r>
              <a:rPr lang="en-US" sz="1200" dirty="0">
                <a:solidFill>
                  <a:schemeClr val="tx1">
                    <a:lumMod val="65000"/>
                    <a:lumOff val="35000"/>
                  </a:schemeClr>
                </a:solidFill>
              </a:rPr>
              <a:t>Number of agency related credentials contained within incident </a:t>
            </a:r>
            <a:endParaRPr lang="en-US" sz="1200" b="1" dirty="0">
              <a:solidFill>
                <a:srgbClr val="2F5597"/>
              </a:solidFill>
            </a:endParaRPr>
          </a:p>
        </p:txBody>
      </p:sp>
      <p:grpSp>
        <p:nvGrpSpPr>
          <p:cNvPr id="68" name="Group 67">
            <a:extLst>
              <a:ext uri="{FF2B5EF4-FFF2-40B4-BE49-F238E27FC236}">
                <a16:creationId xmlns:a16="http://schemas.microsoft.com/office/drawing/2014/main" id="{F3D6A932-B955-4BBB-958A-6CAF3332FF48}"/>
              </a:ext>
            </a:extLst>
          </p:cNvPr>
          <p:cNvGrpSpPr/>
          <p:nvPr/>
        </p:nvGrpSpPr>
        <p:grpSpPr>
          <a:xfrm rot="16200000">
            <a:off x="3154945" y="4033580"/>
            <a:ext cx="266563" cy="266563"/>
            <a:chOff x="8382864" y="3548498"/>
            <a:chExt cx="914400" cy="914400"/>
          </a:xfrm>
        </p:grpSpPr>
        <p:sp>
          <p:nvSpPr>
            <p:cNvPr id="69" name="Oval 68">
              <a:extLst>
                <a:ext uri="{FF2B5EF4-FFF2-40B4-BE49-F238E27FC236}">
                  <a16:creationId xmlns:a16="http://schemas.microsoft.com/office/drawing/2014/main" id="{DB952A21-50E7-4420-9A26-D90190F75187}"/>
                </a:ext>
              </a:extLst>
            </p:cNvPr>
            <p:cNvSpPr/>
            <p:nvPr/>
          </p:nvSpPr>
          <p:spPr>
            <a:xfrm rot="10800000">
              <a:off x="8382864" y="3548498"/>
              <a:ext cx="914400" cy="914400"/>
            </a:xfrm>
            <a:prstGeom prst="ellipse">
              <a:avLst/>
            </a:prstGeom>
            <a:solidFill>
              <a:srgbClr val="2F55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5DA77335-1873-4678-9416-50FD8389D5A8}"/>
                </a:ext>
              </a:extLst>
            </p:cNvPr>
            <p:cNvSpPr/>
            <p:nvPr/>
          </p:nvSpPr>
          <p:spPr>
            <a:xfrm rot="2700000">
              <a:off x="8665258" y="3765350"/>
              <a:ext cx="497517" cy="4947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34CD8126-9FD8-4384-B0D5-885897106A4A}"/>
                </a:ext>
              </a:extLst>
            </p:cNvPr>
            <p:cNvSpPr/>
            <p:nvPr/>
          </p:nvSpPr>
          <p:spPr>
            <a:xfrm rot="2700000">
              <a:off x="8830424" y="3830788"/>
              <a:ext cx="386876" cy="375477"/>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2" name="TextBox 71">
            <a:extLst>
              <a:ext uri="{FF2B5EF4-FFF2-40B4-BE49-F238E27FC236}">
                <a16:creationId xmlns:a16="http://schemas.microsoft.com/office/drawing/2014/main" id="{866D91D4-B4D8-42FF-AB3E-6D4C566FD4E3}"/>
              </a:ext>
            </a:extLst>
          </p:cNvPr>
          <p:cNvSpPr txBox="1"/>
          <p:nvPr/>
        </p:nvSpPr>
        <p:spPr>
          <a:xfrm>
            <a:off x="9415290" y="3952637"/>
            <a:ext cx="2619561" cy="461665"/>
          </a:xfrm>
          <a:prstGeom prst="rect">
            <a:avLst/>
          </a:prstGeom>
          <a:noFill/>
        </p:spPr>
        <p:txBody>
          <a:bodyPr wrap="square" rtlCol="0">
            <a:spAutoFit/>
          </a:bodyPr>
          <a:lstStyle/>
          <a:p>
            <a:r>
              <a:rPr lang="en-US" sz="1200" b="1" dirty="0">
                <a:solidFill>
                  <a:srgbClr val="2F5597"/>
                </a:solidFill>
              </a:rPr>
              <a:t>Sources of credential exposure incidents</a:t>
            </a:r>
          </a:p>
        </p:txBody>
      </p:sp>
      <p:grpSp>
        <p:nvGrpSpPr>
          <p:cNvPr id="73" name="Group 72">
            <a:extLst>
              <a:ext uri="{FF2B5EF4-FFF2-40B4-BE49-F238E27FC236}">
                <a16:creationId xmlns:a16="http://schemas.microsoft.com/office/drawing/2014/main" id="{1E00B7CC-D171-4F8C-AECA-D34B0AAE14B8}"/>
              </a:ext>
            </a:extLst>
          </p:cNvPr>
          <p:cNvGrpSpPr/>
          <p:nvPr/>
        </p:nvGrpSpPr>
        <p:grpSpPr>
          <a:xfrm rot="16200000">
            <a:off x="9133932" y="4026682"/>
            <a:ext cx="266563" cy="266563"/>
            <a:chOff x="8382864" y="3548498"/>
            <a:chExt cx="914400" cy="914400"/>
          </a:xfrm>
        </p:grpSpPr>
        <p:sp>
          <p:nvSpPr>
            <p:cNvPr id="74" name="Oval 73">
              <a:extLst>
                <a:ext uri="{FF2B5EF4-FFF2-40B4-BE49-F238E27FC236}">
                  <a16:creationId xmlns:a16="http://schemas.microsoft.com/office/drawing/2014/main" id="{65B0B0D7-8C64-483A-B581-A861CE44214C}"/>
                </a:ext>
              </a:extLst>
            </p:cNvPr>
            <p:cNvSpPr/>
            <p:nvPr/>
          </p:nvSpPr>
          <p:spPr>
            <a:xfrm rot="10800000">
              <a:off x="8382864" y="3548498"/>
              <a:ext cx="914400" cy="914400"/>
            </a:xfrm>
            <a:prstGeom prst="ellipse">
              <a:avLst/>
            </a:prstGeom>
            <a:solidFill>
              <a:srgbClr val="2F55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3A8367A7-2793-445D-B4B5-E2CFB74EF9D1}"/>
                </a:ext>
              </a:extLst>
            </p:cNvPr>
            <p:cNvSpPr/>
            <p:nvPr/>
          </p:nvSpPr>
          <p:spPr>
            <a:xfrm rot="2700000">
              <a:off x="8665258" y="3765350"/>
              <a:ext cx="497517" cy="4947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64F35577-ED32-4690-9CE7-3B829D00832B}"/>
                </a:ext>
              </a:extLst>
            </p:cNvPr>
            <p:cNvSpPr/>
            <p:nvPr/>
          </p:nvSpPr>
          <p:spPr>
            <a:xfrm rot="2700000">
              <a:off x="8830424" y="3830788"/>
              <a:ext cx="386876" cy="375477"/>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7" name="Straight Connector 76">
            <a:extLst>
              <a:ext uri="{FF2B5EF4-FFF2-40B4-BE49-F238E27FC236}">
                <a16:creationId xmlns:a16="http://schemas.microsoft.com/office/drawing/2014/main" id="{2A78F48B-C4EF-4485-A8D0-F327E362A8BD}"/>
              </a:ext>
            </a:extLst>
          </p:cNvPr>
          <p:cNvCxnSpPr>
            <a:cxnSpLocks/>
          </p:cNvCxnSpPr>
          <p:nvPr/>
        </p:nvCxnSpPr>
        <p:spPr>
          <a:xfrm>
            <a:off x="8935099" y="3783111"/>
            <a:ext cx="0" cy="3074889"/>
          </a:xfrm>
          <a:prstGeom prst="line">
            <a:avLst/>
          </a:prstGeom>
          <a:ln w="12700">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E55153DF-8855-A146-9576-06ED4D6C5023}"/>
              </a:ext>
            </a:extLst>
          </p:cNvPr>
          <p:cNvSpPr txBox="1"/>
          <p:nvPr/>
        </p:nvSpPr>
        <p:spPr>
          <a:xfrm>
            <a:off x="224589" y="4545553"/>
            <a:ext cx="2539917" cy="1958373"/>
          </a:xfrm>
          <a:prstGeom prst="rect">
            <a:avLst/>
          </a:prstGeom>
          <a:noFill/>
          <a:ln w="38100">
            <a:solidFill>
              <a:srgbClr val="0078AE"/>
            </a:solidFill>
          </a:ln>
        </p:spPr>
        <p:txBody>
          <a:bodyPr wrap="square" lIns="182880" tIns="91440" rIns="182880" bIns="182880" rtlCol="0">
            <a:noAutofit/>
          </a:bodyPr>
          <a:lstStyle/>
          <a:p>
            <a:pPr>
              <a:spcAft>
                <a:spcPts val="1200"/>
              </a:spcAft>
            </a:pPr>
            <a:r>
              <a:rPr lang="en-US" sz="1200" dirty="0">
                <a:solidFill>
                  <a:srgbClr val="E7E6E6"/>
                </a:solidFill>
              </a:rPr>
              <a:t>Key Metrics</a:t>
            </a:r>
          </a:p>
        </p:txBody>
      </p:sp>
    </p:spTree>
    <p:extLst>
      <p:ext uri="{BB962C8B-B14F-4D97-AF65-F5344CB8AC3E}">
        <p14:creationId xmlns:p14="http://schemas.microsoft.com/office/powerpoint/2010/main" val="64859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7" name="Rectangle 116">
            <a:extLst>
              <a:ext uri="{FF2B5EF4-FFF2-40B4-BE49-F238E27FC236}">
                <a16:creationId xmlns:a16="http://schemas.microsoft.com/office/drawing/2014/main" id="{874F4F98-1131-4505-9862-DF57DB9DBB99}"/>
              </a:ext>
            </a:extLst>
          </p:cNvPr>
          <p:cNvSpPr/>
          <p:nvPr/>
        </p:nvSpPr>
        <p:spPr>
          <a:xfrm>
            <a:off x="0" y="0"/>
            <a:ext cx="12192000" cy="641683"/>
          </a:xfrm>
          <a:prstGeom prst="rect">
            <a:avLst/>
          </a:prstGeom>
          <a:solidFill>
            <a:srgbClr val="00518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697A6292-8F1E-4AC8-96BA-D2B496A1C18A}"/>
              </a:ext>
            </a:extLst>
          </p:cNvPr>
          <p:cNvSpPr/>
          <p:nvPr/>
        </p:nvSpPr>
        <p:spPr>
          <a:xfrm>
            <a:off x="1122716" y="0"/>
            <a:ext cx="1840453" cy="620120"/>
          </a:xfrm>
          <a:prstGeom prst="rect">
            <a:avLst/>
          </a:prstGeom>
          <a:solidFill>
            <a:srgbClr val="0078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3276A283-B765-424E-BC1B-570A0F6B3F61}"/>
              </a:ext>
            </a:extLst>
          </p:cNvPr>
          <p:cNvSpPr/>
          <p:nvPr/>
        </p:nvSpPr>
        <p:spPr>
          <a:xfrm>
            <a:off x="0" y="282356"/>
            <a:ext cx="12192000" cy="76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Box 119">
            <a:extLst>
              <a:ext uri="{FF2B5EF4-FFF2-40B4-BE49-F238E27FC236}">
                <a16:creationId xmlns:a16="http://schemas.microsoft.com/office/drawing/2014/main" id="{C34E710D-766A-44D8-BA86-22E29A18FFEC}"/>
              </a:ext>
            </a:extLst>
          </p:cNvPr>
          <p:cNvSpPr txBox="1"/>
          <p:nvPr/>
        </p:nvSpPr>
        <p:spPr>
          <a:xfrm>
            <a:off x="1" y="-3034"/>
            <a:ext cx="2963168" cy="6861034"/>
          </a:xfrm>
          <a:prstGeom prst="rect">
            <a:avLst/>
          </a:prstGeom>
          <a:solidFill>
            <a:srgbClr val="002B60"/>
          </a:solidFill>
          <a:effectLst>
            <a:outerShdw blurRad="50800" dist="38100" dir="5400000" algn="t" rotWithShape="0">
              <a:prstClr val="black">
                <a:alpha val="40000"/>
              </a:prstClr>
            </a:outerShdw>
          </a:effectLst>
        </p:spPr>
        <p:txBody>
          <a:bodyPr wrap="square" lIns="274320" tIns="1097280" rIns="274320" bIns="91440" rtlCol="0">
            <a:noAutofit/>
          </a:bodyPr>
          <a:lstStyle/>
          <a:p>
            <a:pPr algn="just"/>
            <a:r>
              <a:rPr lang="en-US" sz="1200" dirty="0">
                <a:solidFill>
                  <a:schemeClr val="bg1"/>
                </a:solidFill>
              </a:rPr>
              <a:t>Users have a difficult time recognizing the difference between legitimate domain names and domains that are very slightly different. Threat actors will exploit this fact by hosting malicious code or fake webpages with domain names that are easily mistaken for an organization’s true resource. Any domain registration activity that appears to be intimidating a legitimate site is suspected of domain masquerading. </a:t>
            </a:r>
          </a:p>
        </p:txBody>
      </p:sp>
      <p:sp>
        <p:nvSpPr>
          <p:cNvPr id="121" name="Arrow: Pentagon 120">
            <a:extLst>
              <a:ext uri="{FF2B5EF4-FFF2-40B4-BE49-F238E27FC236}">
                <a16:creationId xmlns:a16="http://schemas.microsoft.com/office/drawing/2014/main" id="{F50DB76A-10AB-4743-958A-49720669AB93}"/>
              </a:ext>
            </a:extLst>
          </p:cNvPr>
          <p:cNvSpPr/>
          <p:nvPr/>
        </p:nvSpPr>
        <p:spPr>
          <a:xfrm rot="5400000">
            <a:off x="-38562" y="31015"/>
            <a:ext cx="940806" cy="868866"/>
          </a:xfrm>
          <a:prstGeom prst="homePlate">
            <a:avLst>
              <a:gd name="adj" fmla="val 26605"/>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Hexagon 124">
            <a:hlinkClick r:id="rId4" action="ppaction://hlinksldjump"/>
            <a:extLst>
              <a:ext uri="{FF2B5EF4-FFF2-40B4-BE49-F238E27FC236}">
                <a16:creationId xmlns:a16="http://schemas.microsoft.com/office/drawing/2014/main" id="{6F9C6B2A-3E17-47FA-AFC4-070794455DB3}"/>
              </a:ext>
            </a:extLst>
          </p:cNvPr>
          <p:cNvSpPr/>
          <p:nvPr/>
        </p:nvSpPr>
        <p:spPr>
          <a:xfrm>
            <a:off x="6447926" y="92616"/>
            <a:ext cx="545432" cy="470200"/>
          </a:xfrm>
          <a:prstGeom prst="hexagon">
            <a:avLst/>
          </a:prstGeom>
          <a:solidFill>
            <a:schemeClr val="bg1"/>
          </a:solidFill>
          <a:ln w="50800">
            <a:solidFill>
              <a:srgbClr val="002B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Hexagon 125">
            <a:hlinkClick r:id="rId5" action="ppaction://hlinksldjump"/>
            <a:extLst>
              <a:ext uri="{FF2B5EF4-FFF2-40B4-BE49-F238E27FC236}">
                <a16:creationId xmlns:a16="http://schemas.microsoft.com/office/drawing/2014/main" id="{374272A0-1D14-4B9D-8BFD-940767662B16}"/>
              </a:ext>
            </a:extLst>
          </p:cNvPr>
          <p:cNvSpPr/>
          <p:nvPr/>
        </p:nvSpPr>
        <p:spPr>
          <a:xfrm>
            <a:off x="8049462" y="92616"/>
            <a:ext cx="545432" cy="470200"/>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Hexagon 126">
            <a:hlinkClick r:id="rId6" action="ppaction://hlinksldjump"/>
            <a:extLst>
              <a:ext uri="{FF2B5EF4-FFF2-40B4-BE49-F238E27FC236}">
                <a16:creationId xmlns:a16="http://schemas.microsoft.com/office/drawing/2014/main" id="{41DB14F3-BCC7-4329-BCB2-7D376A36FC2F}"/>
              </a:ext>
            </a:extLst>
          </p:cNvPr>
          <p:cNvSpPr/>
          <p:nvPr/>
        </p:nvSpPr>
        <p:spPr>
          <a:xfrm>
            <a:off x="9650998" y="92616"/>
            <a:ext cx="545432" cy="470200"/>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Hexagon 127">
            <a:hlinkClick r:id="rId7" action="ppaction://hlinksldjump"/>
            <a:extLst>
              <a:ext uri="{FF2B5EF4-FFF2-40B4-BE49-F238E27FC236}">
                <a16:creationId xmlns:a16="http://schemas.microsoft.com/office/drawing/2014/main" id="{68A95959-176C-4858-BD75-6AF0582B8E7F}"/>
              </a:ext>
            </a:extLst>
          </p:cNvPr>
          <p:cNvSpPr/>
          <p:nvPr/>
        </p:nvSpPr>
        <p:spPr>
          <a:xfrm>
            <a:off x="11252534" y="92616"/>
            <a:ext cx="545432" cy="470200"/>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a:extLst>
              <a:ext uri="{FF2B5EF4-FFF2-40B4-BE49-F238E27FC236}">
                <a16:creationId xmlns:a16="http://schemas.microsoft.com/office/drawing/2014/main" id="{E097586E-BE04-4207-BA25-C13AFF718133}"/>
              </a:ext>
            </a:extLst>
          </p:cNvPr>
          <p:cNvSpPr/>
          <p:nvPr/>
        </p:nvSpPr>
        <p:spPr>
          <a:xfrm>
            <a:off x="2852903" y="278862"/>
            <a:ext cx="3602284" cy="88064"/>
          </a:xfrm>
          <a:prstGeom prst="rect">
            <a:avLst/>
          </a:prstGeom>
          <a:solidFill>
            <a:srgbClr val="002B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Hexagon 122">
            <a:hlinkClick r:id="rId8" action="ppaction://hlinksldjump"/>
            <a:extLst>
              <a:ext uri="{FF2B5EF4-FFF2-40B4-BE49-F238E27FC236}">
                <a16:creationId xmlns:a16="http://schemas.microsoft.com/office/drawing/2014/main" id="{1DB6325D-EAB0-488E-BF3F-9FCC5548E2BC}"/>
              </a:ext>
            </a:extLst>
          </p:cNvPr>
          <p:cNvSpPr/>
          <p:nvPr/>
        </p:nvSpPr>
        <p:spPr>
          <a:xfrm>
            <a:off x="3536283" y="92616"/>
            <a:ext cx="545432" cy="470200"/>
          </a:xfrm>
          <a:prstGeom prst="hexagon">
            <a:avLst/>
          </a:prstGeom>
          <a:solidFill>
            <a:schemeClr val="bg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Hexagon 123">
            <a:hlinkClick r:id="rId9" action="ppaction://hlinksldjump"/>
            <a:extLst>
              <a:ext uri="{FF2B5EF4-FFF2-40B4-BE49-F238E27FC236}">
                <a16:creationId xmlns:a16="http://schemas.microsoft.com/office/drawing/2014/main" id="{C1E7AE6B-204F-4D66-8179-200798D92542}"/>
              </a:ext>
            </a:extLst>
          </p:cNvPr>
          <p:cNvSpPr/>
          <p:nvPr/>
        </p:nvSpPr>
        <p:spPr>
          <a:xfrm>
            <a:off x="4846389" y="92616"/>
            <a:ext cx="545432" cy="470200"/>
          </a:xfrm>
          <a:prstGeom prst="hexagon">
            <a:avLst/>
          </a:prstGeom>
          <a:solidFill>
            <a:schemeClr val="bg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TextBox 147">
            <a:extLst>
              <a:ext uri="{FF2B5EF4-FFF2-40B4-BE49-F238E27FC236}">
                <a16:creationId xmlns:a16="http://schemas.microsoft.com/office/drawing/2014/main" id="{4677FB45-11D9-4E40-B8C5-50358659DAC2}"/>
              </a:ext>
            </a:extLst>
          </p:cNvPr>
          <p:cNvSpPr txBox="1"/>
          <p:nvPr/>
        </p:nvSpPr>
        <p:spPr>
          <a:xfrm>
            <a:off x="866274" y="-1"/>
            <a:ext cx="2096895" cy="641683"/>
          </a:xfrm>
          <a:prstGeom prst="rect">
            <a:avLst/>
          </a:prstGeom>
          <a:noFill/>
        </p:spPr>
        <p:txBody>
          <a:bodyPr wrap="square" lIns="0" tIns="0" rIns="0" bIns="0" rtlCol="0" anchor="ctr">
            <a:noAutofit/>
          </a:bodyPr>
          <a:lstStyle/>
          <a:p>
            <a:pPr algn="ctr"/>
            <a:r>
              <a:rPr lang="en-US" sz="1600" dirty="0">
                <a:solidFill>
                  <a:schemeClr val="bg1"/>
                </a:solidFill>
              </a:rPr>
              <a:t>Suspected Domain Masquerading</a:t>
            </a:r>
          </a:p>
        </p:txBody>
      </p:sp>
      <p:pic>
        <p:nvPicPr>
          <p:cNvPr id="160" name="Graphic 159" descr="Presentation with checklist">
            <a:hlinkClick r:id="rId8" action="ppaction://hlinksldjump"/>
            <a:extLst>
              <a:ext uri="{FF2B5EF4-FFF2-40B4-BE49-F238E27FC236}">
                <a16:creationId xmlns:a16="http://schemas.microsoft.com/office/drawing/2014/main" id="{258178E4-1A94-45A0-8C26-CB92B73D32D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637117" y="173307"/>
            <a:ext cx="336237" cy="336237"/>
          </a:xfrm>
          <a:prstGeom prst="rect">
            <a:avLst/>
          </a:prstGeom>
        </p:spPr>
      </p:pic>
      <p:pic>
        <p:nvPicPr>
          <p:cNvPr id="161" name="Graphic 160" descr="Employee badge">
            <a:hlinkClick r:id="rId9" action="ppaction://hlinksldjump"/>
            <a:extLst>
              <a:ext uri="{FF2B5EF4-FFF2-40B4-BE49-F238E27FC236}">
                <a16:creationId xmlns:a16="http://schemas.microsoft.com/office/drawing/2014/main" id="{BDD2483F-E86A-4D79-8594-D86C179326A8}"/>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952872" y="132989"/>
            <a:ext cx="343668" cy="349747"/>
          </a:xfrm>
          <a:prstGeom prst="rect">
            <a:avLst/>
          </a:prstGeom>
        </p:spPr>
      </p:pic>
      <p:pic>
        <p:nvPicPr>
          <p:cNvPr id="162" name="Graphic 161" descr="Web design">
            <a:hlinkClick r:id="rId7" action="ppaction://hlinksldjump"/>
            <a:extLst>
              <a:ext uri="{FF2B5EF4-FFF2-40B4-BE49-F238E27FC236}">
                <a16:creationId xmlns:a16="http://schemas.microsoft.com/office/drawing/2014/main" id="{7AC757A4-9AA8-422F-B9DB-5221CEFF9CA1}"/>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1353485" y="121290"/>
            <a:ext cx="333689" cy="390307"/>
          </a:xfrm>
          <a:prstGeom prst="rect">
            <a:avLst/>
          </a:prstGeom>
        </p:spPr>
      </p:pic>
      <p:pic>
        <p:nvPicPr>
          <p:cNvPr id="163" name="Graphic 162" descr="Server">
            <a:hlinkClick r:id="rId5" action="ppaction://hlinksldjump"/>
            <a:extLst>
              <a:ext uri="{FF2B5EF4-FFF2-40B4-BE49-F238E27FC236}">
                <a16:creationId xmlns:a16="http://schemas.microsoft.com/office/drawing/2014/main" id="{1C7EA5E4-0D6D-4987-B9D5-54EFD4D23955}"/>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a:stretch/>
        </p:blipFill>
        <p:spPr>
          <a:xfrm>
            <a:off x="8148801" y="145407"/>
            <a:ext cx="315036" cy="346854"/>
          </a:xfrm>
          <a:prstGeom prst="rect">
            <a:avLst/>
          </a:prstGeom>
        </p:spPr>
      </p:pic>
      <p:pic>
        <p:nvPicPr>
          <p:cNvPr id="164" name="Graphic 163" descr="Chat">
            <a:hlinkClick r:id="rId6" action="ppaction://hlinksldjump"/>
            <a:extLst>
              <a:ext uri="{FF2B5EF4-FFF2-40B4-BE49-F238E27FC236}">
                <a16:creationId xmlns:a16="http://schemas.microsoft.com/office/drawing/2014/main" id="{7E00F199-FDAD-479D-BB47-EE0AD13AACC8}"/>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9763125" y="121790"/>
            <a:ext cx="335554" cy="414899"/>
          </a:xfrm>
          <a:prstGeom prst="rect">
            <a:avLst/>
          </a:prstGeom>
        </p:spPr>
      </p:pic>
      <p:pic>
        <p:nvPicPr>
          <p:cNvPr id="165" name="Graphic 164" descr="Internet">
            <a:hlinkClick r:id="rId4" action="ppaction://hlinksldjump"/>
            <a:extLst>
              <a:ext uri="{FF2B5EF4-FFF2-40B4-BE49-F238E27FC236}">
                <a16:creationId xmlns:a16="http://schemas.microsoft.com/office/drawing/2014/main" id="{D2A03A42-67F6-42EA-BFD5-D0C32A567311}"/>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529491" y="114795"/>
            <a:ext cx="366609" cy="375699"/>
          </a:xfrm>
          <a:prstGeom prst="rect">
            <a:avLst/>
          </a:prstGeom>
        </p:spPr>
      </p:pic>
      <p:pic>
        <p:nvPicPr>
          <p:cNvPr id="43" name="Picture 40" descr="Cybersecurity and Infrastructure Security Agency - Wikipedia">
            <a:extLst>
              <a:ext uri="{FF2B5EF4-FFF2-40B4-BE49-F238E27FC236}">
                <a16:creationId xmlns:a16="http://schemas.microsoft.com/office/drawing/2014/main" id="{ED9F28AA-64DE-4280-8909-D3EAA1207783}"/>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4744" y="54516"/>
            <a:ext cx="704248" cy="70424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Object 4">
            <a:extLst>
              <a:ext uri="{FF2B5EF4-FFF2-40B4-BE49-F238E27FC236}">
                <a16:creationId xmlns:a16="http://schemas.microsoft.com/office/drawing/2014/main" id="{745E6BA8-FC4B-44FB-9AA9-A0816BD95033}"/>
              </a:ext>
            </a:extLst>
          </p:cNvPr>
          <p:cNvGraphicFramePr>
            <a:graphicFrameLocks noChangeAspect="1"/>
          </p:cNvGraphicFramePr>
          <p:nvPr>
            <p:extLst>
              <p:ext uri="{D42A27DB-BD31-4B8C-83A1-F6EECF244321}">
                <p14:modId xmlns:p14="http://schemas.microsoft.com/office/powerpoint/2010/main" val="3454002545"/>
              </p:ext>
            </p:extLst>
          </p:nvPr>
        </p:nvGraphicFramePr>
        <p:xfrm>
          <a:off x="-3175" y="6618288"/>
          <a:ext cx="3600450" cy="276225"/>
        </p:xfrm>
        <a:graphic>
          <a:graphicData uri="http://schemas.openxmlformats.org/presentationml/2006/ole">
            <mc:AlternateContent xmlns:mc="http://schemas.openxmlformats.org/markup-compatibility/2006">
              <mc:Choice xmlns:v="urn:schemas-microsoft-com:vml" Requires="v">
                <p:oleObj spid="_x0000_s3169" name="Worksheet" r:id="rId23" imgW="3848174" imgH="271494" progId="Excel.Sheet.12">
                  <p:link updateAutomatic="1"/>
                </p:oleObj>
              </mc:Choice>
              <mc:Fallback>
                <p:oleObj name="Worksheet" r:id="rId23" imgW="3848174" imgH="271494" progId="Excel.Sheet.12">
                  <p:link updateAutomatic="1"/>
                  <p:pic>
                    <p:nvPicPr>
                      <p:cNvPr id="0" name=""/>
                      <p:cNvPicPr/>
                      <p:nvPr/>
                    </p:nvPicPr>
                    <p:blipFill>
                      <a:blip r:embed="rId24"/>
                      <a:stretch>
                        <a:fillRect/>
                      </a:stretch>
                    </p:blipFill>
                    <p:spPr>
                      <a:xfrm>
                        <a:off x="-3175" y="6618288"/>
                        <a:ext cx="3600450" cy="276225"/>
                      </a:xfrm>
                      <a:prstGeom prst="rect">
                        <a:avLst/>
                      </a:prstGeom>
                    </p:spPr>
                  </p:pic>
                </p:oleObj>
              </mc:Fallback>
            </mc:AlternateContent>
          </a:graphicData>
        </a:graphic>
      </p:graphicFrame>
      <p:sp>
        <p:nvSpPr>
          <p:cNvPr id="29" name="TextBox 28">
            <a:extLst>
              <a:ext uri="{FF2B5EF4-FFF2-40B4-BE49-F238E27FC236}">
                <a16:creationId xmlns:a16="http://schemas.microsoft.com/office/drawing/2014/main" id="{43096B07-F070-4F11-83AB-89C60DF59D75}"/>
              </a:ext>
            </a:extLst>
          </p:cNvPr>
          <p:cNvSpPr txBox="1"/>
          <p:nvPr/>
        </p:nvSpPr>
        <p:spPr>
          <a:xfrm>
            <a:off x="3440318" y="848576"/>
            <a:ext cx="8246855" cy="461665"/>
          </a:xfrm>
          <a:prstGeom prst="rect">
            <a:avLst/>
          </a:prstGeom>
          <a:noFill/>
        </p:spPr>
        <p:txBody>
          <a:bodyPr wrap="square" rtlCol="0">
            <a:spAutoFit/>
          </a:bodyPr>
          <a:lstStyle/>
          <a:p>
            <a:r>
              <a:rPr lang="en-US" sz="1200" b="1" dirty="0">
                <a:solidFill>
                  <a:srgbClr val="2F5597"/>
                </a:solidFill>
              </a:rPr>
              <a:t>Suspected domain masquerading by incident date of discovery</a:t>
            </a:r>
          </a:p>
          <a:p>
            <a:endParaRPr lang="en-US" sz="1200" dirty="0">
              <a:solidFill>
                <a:schemeClr val="tx1">
                  <a:lumMod val="65000"/>
                  <a:lumOff val="35000"/>
                </a:schemeClr>
              </a:solidFill>
            </a:endParaRPr>
          </a:p>
        </p:txBody>
      </p:sp>
      <p:grpSp>
        <p:nvGrpSpPr>
          <p:cNvPr id="30" name="Group 29">
            <a:extLst>
              <a:ext uri="{FF2B5EF4-FFF2-40B4-BE49-F238E27FC236}">
                <a16:creationId xmlns:a16="http://schemas.microsoft.com/office/drawing/2014/main" id="{DFDD235B-FCA2-4CA7-87E3-CDFE9260F03D}"/>
              </a:ext>
            </a:extLst>
          </p:cNvPr>
          <p:cNvGrpSpPr/>
          <p:nvPr/>
        </p:nvGrpSpPr>
        <p:grpSpPr>
          <a:xfrm rot="16200000">
            <a:off x="3158961" y="922621"/>
            <a:ext cx="266563" cy="266563"/>
            <a:chOff x="8382864" y="3548498"/>
            <a:chExt cx="914400" cy="914400"/>
          </a:xfrm>
        </p:grpSpPr>
        <p:sp>
          <p:nvSpPr>
            <p:cNvPr id="31" name="Oval 30">
              <a:extLst>
                <a:ext uri="{FF2B5EF4-FFF2-40B4-BE49-F238E27FC236}">
                  <a16:creationId xmlns:a16="http://schemas.microsoft.com/office/drawing/2014/main" id="{35317DCF-992F-4BB5-9726-8DF6D6C272FA}"/>
                </a:ext>
              </a:extLst>
            </p:cNvPr>
            <p:cNvSpPr/>
            <p:nvPr/>
          </p:nvSpPr>
          <p:spPr>
            <a:xfrm rot="10800000">
              <a:off x="8382864" y="3548498"/>
              <a:ext cx="914400" cy="914400"/>
            </a:xfrm>
            <a:prstGeom prst="ellipse">
              <a:avLst/>
            </a:prstGeom>
            <a:solidFill>
              <a:srgbClr val="2F55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C6E4B5B0-B393-4B63-9A54-2CD6FDD1A43E}"/>
                </a:ext>
              </a:extLst>
            </p:cNvPr>
            <p:cNvSpPr/>
            <p:nvPr/>
          </p:nvSpPr>
          <p:spPr>
            <a:xfrm rot="2700000">
              <a:off x="8665258" y="3765350"/>
              <a:ext cx="497517" cy="4947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654BAEE1-5950-45C0-850F-1766F958A91F}"/>
                </a:ext>
              </a:extLst>
            </p:cNvPr>
            <p:cNvSpPr/>
            <p:nvPr/>
          </p:nvSpPr>
          <p:spPr>
            <a:xfrm rot="2700000">
              <a:off x="8830424" y="3830788"/>
              <a:ext cx="386876" cy="375477"/>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4" name="Straight Connector 33">
            <a:extLst>
              <a:ext uri="{FF2B5EF4-FFF2-40B4-BE49-F238E27FC236}">
                <a16:creationId xmlns:a16="http://schemas.microsoft.com/office/drawing/2014/main" id="{5EB4173B-4F51-4A94-B85B-6D39C3B00A58}"/>
              </a:ext>
            </a:extLst>
          </p:cNvPr>
          <p:cNvCxnSpPr/>
          <p:nvPr/>
        </p:nvCxnSpPr>
        <p:spPr>
          <a:xfrm>
            <a:off x="2962930" y="3783111"/>
            <a:ext cx="9229069" cy="0"/>
          </a:xfrm>
          <a:prstGeom prst="line">
            <a:avLst/>
          </a:prstGeom>
          <a:ln w="12700">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2C6A0B31-10CD-463E-808A-CC93FFF5BC03}"/>
              </a:ext>
            </a:extLst>
          </p:cNvPr>
          <p:cNvSpPr txBox="1"/>
          <p:nvPr/>
        </p:nvSpPr>
        <p:spPr>
          <a:xfrm>
            <a:off x="3436302" y="3959535"/>
            <a:ext cx="4613155" cy="276999"/>
          </a:xfrm>
          <a:prstGeom prst="rect">
            <a:avLst/>
          </a:prstGeom>
          <a:noFill/>
        </p:spPr>
        <p:txBody>
          <a:bodyPr wrap="square" rtlCol="0">
            <a:spAutoFit/>
          </a:bodyPr>
          <a:lstStyle/>
          <a:p>
            <a:r>
              <a:rPr lang="en-US" sz="1200" b="1" dirty="0">
                <a:solidFill>
                  <a:srgbClr val="2F5597"/>
                </a:solidFill>
              </a:rPr>
              <a:t>Top level domains used for suspected masquerading of agency assets</a:t>
            </a:r>
            <a:endParaRPr lang="en-US" sz="1200" dirty="0">
              <a:solidFill>
                <a:schemeClr val="tx1">
                  <a:lumMod val="65000"/>
                  <a:lumOff val="35000"/>
                </a:schemeClr>
              </a:solidFill>
            </a:endParaRPr>
          </a:p>
        </p:txBody>
      </p:sp>
      <p:grpSp>
        <p:nvGrpSpPr>
          <p:cNvPr id="36" name="Group 35">
            <a:extLst>
              <a:ext uri="{FF2B5EF4-FFF2-40B4-BE49-F238E27FC236}">
                <a16:creationId xmlns:a16="http://schemas.microsoft.com/office/drawing/2014/main" id="{1374C310-CE1B-497C-87C6-DCBFA24F5B78}"/>
              </a:ext>
            </a:extLst>
          </p:cNvPr>
          <p:cNvGrpSpPr/>
          <p:nvPr/>
        </p:nvGrpSpPr>
        <p:grpSpPr>
          <a:xfrm rot="16200000">
            <a:off x="3154945" y="4033580"/>
            <a:ext cx="266563" cy="266563"/>
            <a:chOff x="8382864" y="3548498"/>
            <a:chExt cx="914400" cy="914400"/>
          </a:xfrm>
        </p:grpSpPr>
        <p:sp>
          <p:nvSpPr>
            <p:cNvPr id="37" name="Oval 36">
              <a:extLst>
                <a:ext uri="{FF2B5EF4-FFF2-40B4-BE49-F238E27FC236}">
                  <a16:creationId xmlns:a16="http://schemas.microsoft.com/office/drawing/2014/main" id="{4056E6C7-979F-4509-926D-0F709BB8765C}"/>
                </a:ext>
              </a:extLst>
            </p:cNvPr>
            <p:cNvSpPr/>
            <p:nvPr/>
          </p:nvSpPr>
          <p:spPr>
            <a:xfrm rot="10800000">
              <a:off x="8382864" y="3548498"/>
              <a:ext cx="914400" cy="914400"/>
            </a:xfrm>
            <a:prstGeom prst="ellipse">
              <a:avLst/>
            </a:prstGeom>
            <a:solidFill>
              <a:srgbClr val="2F55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3C1D3DE1-BCDC-4E41-93DF-622EF092FE22}"/>
                </a:ext>
              </a:extLst>
            </p:cNvPr>
            <p:cNvSpPr/>
            <p:nvPr/>
          </p:nvSpPr>
          <p:spPr>
            <a:xfrm rot="2700000">
              <a:off x="8665258" y="3765350"/>
              <a:ext cx="497517" cy="4947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E0A779B-5E21-498B-B696-FFADBA63B4B2}"/>
                </a:ext>
              </a:extLst>
            </p:cNvPr>
            <p:cNvSpPr/>
            <p:nvPr/>
          </p:nvSpPr>
          <p:spPr>
            <a:xfrm rot="2700000">
              <a:off x="8830424" y="3830788"/>
              <a:ext cx="386876" cy="375477"/>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TextBox 39">
            <a:extLst>
              <a:ext uri="{FF2B5EF4-FFF2-40B4-BE49-F238E27FC236}">
                <a16:creationId xmlns:a16="http://schemas.microsoft.com/office/drawing/2014/main" id="{A82FCA93-52C3-4BD2-93D3-AD4B89965EBD}"/>
              </a:ext>
            </a:extLst>
          </p:cNvPr>
          <p:cNvSpPr txBox="1"/>
          <p:nvPr/>
        </p:nvSpPr>
        <p:spPr>
          <a:xfrm>
            <a:off x="9415290" y="3952637"/>
            <a:ext cx="2619561" cy="461665"/>
          </a:xfrm>
          <a:prstGeom prst="rect">
            <a:avLst/>
          </a:prstGeom>
          <a:noFill/>
        </p:spPr>
        <p:txBody>
          <a:bodyPr wrap="square" rtlCol="0">
            <a:spAutoFit/>
          </a:bodyPr>
          <a:lstStyle/>
          <a:p>
            <a:r>
              <a:rPr lang="en-US" sz="1200" b="1" dirty="0">
                <a:solidFill>
                  <a:srgbClr val="2F5597"/>
                </a:solidFill>
              </a:rPr>
              <a:t>Sample of domains suspected of masquerading</a:t>
            </a:r>
          </a:p>
        </p:txBody>
      </p:sp>
      <p:grpSp>
        <p:nvGrpSpPr>
          <p:cNvPr id="41" name="Group 40">
            <a:extLst>
              <a:ext uri="{FF2B5EF4-FFF2-40B4-BE49-F238E27FC236}">
                <a16:creationId xmlns:a16="http://schemas.microsoft.com/office/drawing/2014/main" id="{41A2F4D7-A82E-4559-ABFE-15A20B15A79C}"/>
              </a:ext>
            </a:extLst>
          </p:cNvPr>
          <p:cNvGrpSpPr/>
          <p:nvPr/>
        </p:nvGrpSpPr>
        <p:grpSpPr>
          <a:xfrm rot="16200000">
            <a:off x="9133932" y="4026682"/>
            <a:ext cx="266563" cy="266563"/>
            <a:chOff x="8382864" y="3548498"/>
            <a:chExt cx="914400" cy="914400"/>
          </a:xfrm>
        </p:grpSpPr>
        <p:sp>
          <p:nvSpPr>
            <p:cNvPr id="42" name="Oval 41">
              <a:extLst>
                <a:ext uri="{FF2B5EF4-FFF2-40B4-BE49-F238E27FC236}">
                  <a16:creationId xmlns:a16="http://schemas.microsoft.com/office/drawing/2014/main" id="{012A0FFF-0CB6-4359-8917-CFE88C204ECF}"/>
                </a:ext>
              </a:extLst>
            </p:cNvPr>
            <p:cNvSpPr/>
            <p:nvPr/>
          </p:nvSpPr>
          <p:spPr>
            <a:xfrm rot="10800000">
              <a:off x="8382864" y="3548498"/>
              <a:ext cx="914400" cy="914400"/>
            </a:xfrm>
            <a:prstGeom prst="ellipse">
              <a:avLst/>
            </a:prstGeom>
            <a:solidFill>
              <a:srgbClr val="2F55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62E99567-9160-4B08-9540-E851225116BA}"/>
                </a:ext>
              </a:extLst>
            </p:cNvPr>
            <p:cNvSpPr/>
            <p:nvPr/>
          </p:nvSpPr>
          <p:spPr>
            <a:xfrm rot="2700000">
              <a:off x="8665258" y="3765350"/>
              <a:ext cx="497517" cy="4947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F4C508BA-D35B-4B44-BD73-C5E0E69BE01B}"/>
                </a:ext>
              </a:extLst>
            </p:cNvPr>
            <p:cNvSpPr/>
            <p:nvPr/>
          </p:nvSpPr>
          <p:spPr>
            <a:xfrm rot="2700000">
              <a:off x="8830424" y="3830788"/>
              <a:ext cx="386876" cy="375477"/>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7" name="Straight Connector 46">
            <a:extLst>
              <a:ext uri="{FF2B5EF4-FFF2-40B4-BE49-F238E27FC236}">
                <a16:creationId xmlns:a16="http://schemas.microsoft.com/office/drawing/2014/main" id="{CCACA563-0EE2-4940-8D14-7305A35ABEF1}"/>
              </a:ext>
            </a:extLst>
          </p:cNvPr>
          <p:cNvCxnSpPr>
            <a:cxnSpLocks/>
          </p:cNvCxnSpPr>
          <p:nvPr/>
        </p:nvCxnSpPr>
        <p:spPr>
          <a:xfrm>
            <a:off x="8935099" y="3783111"/>
            <a:ext cx="0" cy="3074889"/>
          </a:xfrm>
          <a:prstGeom prst="line">
            <a:avLst/>
          </a:prstGeom>
          <a:ln w="12700">
            <a:solidFill>
              <a:schemeClr val="accent3"/>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9" name="Object 8">
            <a:extLst>
              <a:ext uri="{FF2B5EF4-FFF2-40B4-BE49-F238E27FC236}">
                <a16:creationId xmlns:a16="http://schemas.microsoft.com/office/drawing/2014/main" id="{CEF22D28-2A96-4CC1-B8F8-942AF589A0D5}"/>
              </a:ext>
            </a:extLst>
          </p:cNvPr>
          <p:cNvGraphicFramePr>
            <a:graphicFrameLocks noChangeAspect="1"/>
          </p:cNvGraphicFramePr>
          <p:nvPr>
            <p:extLst>
              <p:ext uri="{D42A27DB-BD31-4B8C-83A1-F6EECF244321}">
                <p14:modId xmlns:p14="http://schemas.microsoft.com/office/powerpoint/2010/main" val="3730711830"/>
              </p:ext>
            </p:extLst>
          </p:nvPr>
        </p:nvGraphicFramePr>
        <p:xfrm>
          <a:off x="9415290" y="4670146"/>
          <a:ext cx="3371850" cy="962025"/>
        </p:xfrm>
        <a:graphic>
          <a:graphicData uri="http://schemas.openxmlformats.org/presentationml/2006/ole">
            <mc:AlternateContent xmlns:mc="http://schemas.openxmlformats.org/markup-compatibility/2006">
              <mc:Choice xmlns:v="urn:schemas-microsoft-com:vml" Requires="v">
                <p:oleObj spid="_x0000_s3170" name="Worksheet" r:id="rId25" imgW="3610038" imgH="909659" progId="Excel.Sheet.12">
                  <p:link updateAutomatic="1"/>
                </p:oleObj>
              </mc:Choice>
              <mc:Fallback>
                <p:oleObj name="Worksheet" r:id="rId25" imgW="3610038" imgH="909659" progId="Excel.Sheet.12">
                  <p:link updateAutomatic="1"/>
                  <p:pic>
                    <p:nvPicPr>
                      <p:cNvPr id="0" name=""/>
                      <p:cNvPicPr/>
                      <p:nvPr/>
                    </p:nvPicPr>
                    <p:blipFill>
                      <a:blip r:embed="rId26"/>
                      <a:stretch>
                        <a:fillRect/>
                      </a:stretch>
                    </p:blipFill>
                    <p:spPr>
                      <a:xfrm>
                        <a:off x="9415290" y="4670146"/>
                        <a:ext cx="3371850" cy="962025"/>
                      </a:xfrm>
                      <a:prstGeom prst="rect">
                        <a:avLst/>
                      </a:prstGeom>
                    </p:spPr>
                  </p:pic>
                </p:oleObj>
              </mc:Fallback>
            </mc:AlternateContent>
          </a:graphicData>
        </a:graphic>
      </p:graphicFrame>
      <p:sp>
        <p:nvSpPr>
          <p:cNvPr id="48" name="TextBox 47">
            <a:extLst>
              <a:ext uri="{FF2B5EF4-FFF2-40B4-BE49-F238E27FC236}">
                <a16:creationId xmlns:a16="http://schemas.microsoft.com/office/drawing/2014/main" id="{AF938A8C-6E9B-964E-807D-546831B60747}"/>
              </a:ext>
            </a:extLst>
          </p:cNvPr>
          <p:cNvSpPr txBox="1"/>
          <p:nvPr/>
        </p:nvSpPr>
        <p:spPr>
          <a:xfrm>
            <a:off x="224589" y="4545553"/>
            <a:ext cx="2539917" cy="1958373"/>
          </a:xfrm>
          <a:prstGeom prst="rect">
            <a:avLst/>
          </a:prstGeom>
          <a:noFill/>
          <a:ln w="38100">
            <a:solidFill>
              <a:srgbClr val="0078AE"/>
            </a:solidFill>
          </a:ln>
        </p:spPr>
        <p:txBody>
          <a:bodyPr wrap="square" lIns="182880" tIns="91440" rIns="182880" bIns="182880" rtlCol="0">
            <a:noAutofit/>
          </a:bodyPr>
          <a:lstStyle/>
          <a:p>
            <a:pPr>
              <a:spcAft>
                <a:spcPts val="1200"/>
              </a:spcAft>
            </a:pPr>
            <a:r>
              <a:rPr lang="en-US" sz="1200" dirty="0">
                <a:solidFill>
                  <a:schemeClr val="bg1"/>
                </a:solidFill>
              </a:rPr>
              <a:t>Key Metrics</a:t>
            </a:r>
          </a:p>
        </p:txBody>
      </p:sp>
    </p:spTree>
    <p:extLst>
      <p:ext uri="{BB962C8B-B14F-4D97-AF65-F5344CB8AC3E}">
        <p14:creationId xmlns:p14="http://schemas.microsoft.com/office/powerpoint/2010/main" val="3658384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40" name="Straight Connector 39">
            <a:extLst>
              <a:ext uri="{FF2B5EF4-FFF2-40B4-BE49-F238E27FC236}">
                <a16:creationId xmlns:a16="http://schemas.microsoft.com/office/drawing/2014/main" id="{97180A6C-2380-4CF7-8EB9-AF3C1E151004}"/>
              </a:ext>
            </a:extLst>
          </p:cNvPr>
          <p:cNvCxnSpPr>
            <a:cxnSpLocks/>
          </p:cNvCxnSpPr>
          <p:nvPr/>
        </p:nvCxnSpPr>
        <p:spPr>
          <a:xfrm>
            <a:off x="7563505" y="562816"/>
            <a:ext cx="0" cy="6295184"/>
          </a:xfrm>
          <a:prstGeom prst="line">
            <a:avLst/>
          </a:prstGeom>
          <a:ln w="12700">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89" name="Rectangle 88">
            <a:extLst>
              <a:ext uri="{FF2B5EF4-FFF2-40B4-BE49-F238E27FC236}">
                <a16:creationId xmlns:a16="http://schemas.microsoft.com/office/drawing/2014/main" id="{07AD6244-775C-42CF-9AFF-963D1BEF7AF2}"/>
              </a:ext>
            </a:extLst>
          </p:cNvPr>
          <p:cNvSpPr/>
          <p:nvPr/>
        </p:nvSpPr>
        <p:spPr>
          <a:xfrm>
            <a:off x="0" y="0"/>
            <a:ext cx="12192000" cy="641683"/>
          </a:xfrm>
          <a:prstGeom prst="rect">
            <a:avLst/>
          </a:prstGeom>
          <a:solidFill>
            <a:srgbClr val="00518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12B7858D-87A4-4FBF-9FC7-8497B9AF35AE}"/>
              </a:ext>
            </a:extLst>
          </p:cNvPr>
          <p:cNvSpPr/>
          <p:nvPr/>
        </p:nvSpPr>
        <p:spPr>
          <a:xfrm>
            <a:off x="1122716" y="0"/>
            <a:ext cx="1840453" cy="620120"/>
          </a:xfrm>
          <a:prstGeom prst="rect">
            <a:avLst/>
          </a:prstGeom>
          <a:solidFill>
            <a:srgbClr val="0078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FB853254-11F4-43FF-A259-2EE2E45BBA9B}"/>
              </a:ext>
            </a:extLst>
          </p:cNvPr>
          <p:cNvSpPr/>
          <p:nvPr/>
        </p:nvSpPr>
        <p:spPr>
          <a:xfrm>
            <a:off x="0" y="282356"/>
            <a:ext cx="12192000" cy="76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a:extLst>
              <a:ext uri="{FF2B5EF4-FFF2-40B4-BE49-F238E27FC236}">
                <a16:creationId xmlns:a16="http://schemas.microsoft.com/office/drawing/2014/main" id="{90A1BFF5-D2A9-4897-81D3-D40928F11EB0}"/>
              </a:ext>
            </a:extLst>
          </p:cNvPr>
          <p:cNvSpPr txBox="1"/>
          <p:nvPr/>
        </p:nvSpPr>
        <p:spPr>
          <a:xfrm>
            <a:off x="1" y="-3034"/>
            <a:ext cx="2963168" cy="6861034"/>
          </a:xfrm>
          <a:prstGeom prst="rect">
            <a:avLst/>
          </a:prstGeom>
          <a:solidFill>
            <a:srgbClr val="002B60"/>
          </a:solidFill>
          <a:effectLst>
            <a:outerShdw blurRad="50800" dist="38100" dir="5400000" algn="t" rotWithShape="0">
              <a:prstClr val="black">
                <a:alpha val="40000"/>
              </a:prstClr>
            </a:outerShdw>
          </a:effectLst>
        </p:spPr>
        <p:txBody>
          <a:bodyPr wrap="square" lIns="274320" tIns="1097280" rIns="274320" bIns="91440" rtlCol="0">
            <a:noAutofit/>
          </a:bodyPr>
          <a:lstStyle/>
          <a:p>
            <a:pPr algn="just"/>
            <a:r>
              <a:rPr lang="en-US" sz="1200" dirty="0">
                <a:solidFill>
                  <a:schemeClr val="bg1"/>
                </a:solidFill>
              </a:rPr>
              <a:t>This section provides exposure information about servers and devices that comprise the agency’s digital infrastructure. Malicious actors will leverage weak points along the agency’s network perimeter in order to carry out their attacks. These weak points can be anything from a misconfigured device to existing internal infections such as botnet activity.  An attacker could collect this publicly available open source information during reconnaissance.</a:t>
            </a:r>
          </a:p>
        </p:txBody>
      </p:sp>
      <p:sp>
        <p:nvSpPr>
          <p:cNvPr id="93" name="Arrow: Pentagon 92">
            <a:extLst>
              <a:ext uri="{FF2B5EF4-FFF2-40B4-BE49-F238E27FC236}">
                <a16:creationId xmlns:a16="http://schemas.microsoft.com/office/drawing/2014/main" id="{79C43514-4366-4111-8E1F-AB9C26614CE3}"/>
              </a:ext>
            </a:extLst>
          </p:cNvPr>
          <p:cNvSpPr/>
          <p:nvPr/>
        </p:nvSpPr>
        <p:spPr>
          <a:xfrm rot="5400000">
            <a:off x="-38562" y="31015"/>
            <a:ext cx="940806" cy="868866"/>
          </a:xfrm>
          <a:prstGeom prst="homePlate">
            <a:avLst>
              <a:gd name="adj" fmla="val 26605"/>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a:hlinkClick r:id="rId3" action="ppaction://hlinksldjump"/>
            <a:extLst>
              <a:ext uri="{FF2B5EF4-FFF2-40B4-BE49-F238E27FC236}">
                <a16:creationId xmlns:a16="http://schemas.microsoft.com/office/drawing/2014/main" id="{888A8E35-8F85-41B7-BE91-F93FF0D40B2F}"/>
              </a:ext>
            </a:extLst>
          </p:cNvPr>
          <p:cNvSpPr/>
          <p:nvPr/>
        </p:nvSpPr>
        <p:spPr>
          <a:xfrm>
            <a:off x="8049462" y="92616"/>
            <a:ext cx="545432" cy="470200"/>
          </a:xfrm>
          <a:prstGeom prst="hexagon">
            <a:avLst/>
          </a:prstGeom>
          <a:solidFill>
            <a:schemeClr val="bg1"/>
          </a:solidFill>
          <a:ln w="50800">
            <a:solidFill>
              <a:srgbClr val="002B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Hexagon 98">
            <a:hlinkClick r:id="rId4" action="ppaction://hlinksldjump"/>
            <a:extLst>
              <a:ext uri="{FF2B5EF4-FFF2-40B4-BE49-F238E27FC236}">
                <a16:creationId xmlns:a16="http://schemas.microsoft.com/office/drawing/2014/main" id="{9D15BF6C-9071-4D3B-9222-9B7E540E065F}"/>
              </a:ext>
            </a:extLst>
          </p:cNvPr>
          <p:cNvSpPr/>
          <p:nvPr/>
        </p:nvSpPr>
        <p:spPr>
          <a:xfrm>
            <a:off x="9650998" y="92616"/>
            <a:ext cx="545432" cy="470200"/>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Hexagon 99">
            <a:hlinkClick r:id="rId5" action="ppaction://hlinksldjump"/>
            <a:extLst>
              <a:ext uri="{FF2B5EF4-FFF2-40B4-BE49-F238E27FC236}">
                <a16:creationId xmlns:a16="http://schemas.microsoft.com/office/drawing/2014/main" id="{55A0A95E-E3EC-4A97-A7A7-5E8ADC774FA4}"/>
              </a:ext>
            </a:extLst>
          </p:cNvPr>
          <p:cNvSpPr/>
          <p:nvPr/>
        </p:nvSpPr>
        <p:spPr>
          <a:xfrm>
            <a:off x="11252534" y="92616"/>
            <a:ext cx="545432" cy="470200"/>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E105982D-CCF4-4B86-8AD3-98ECF3BCE61F}"/>
              </a:ext>
            </a:extLst>
          </p:cNvPr>
          <p:cNvSpPr/>
          <p:nvPr/>
        </p:nvSpPr>
        <p:spPr>
          <a:xfrm>
            <a:off x="2852903" y="278862"/>
            <a:ext cx="5196558" cy="80465"/>
          </a:xfrm>
          <a:prstGeom prst="rect">
            <a:avLst/>
          </a:prstGeom>
          <a:solidFill>
            <a:srgbClr val="002B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a:hlinkClick r:id="rId6" action="ppaction://hlinksldjump"/>
            <a:extLst>
              <a:ext uri="{FF2B5EF4-FFF2-40B4-BE49-F238E27FC236}">
                <a16:creationId xmlns:a16="http://schemas.microsoft.com/office/drawing/2014/main" id="{611094D1-453A-4F41-AD73-D55B094D38CC}"/>
              </a:ext>
            </a:extLst>
          </p:cNvPr>
          <p:cNvSpPr/>
          <p:nvPr/>
        </p:nvSpPr>
        <p:spPr>
          <a:xfrm>
            <a:off x="3536283" y="92616"/>
            <a:ext cx="545432" cy="470200"/>
          </a:xfrm>
          <a:prstGeom prst="hexagon">
            <a:avLst/>
          </a:prstGeom>
          <a:solidFill>
            <a:schemeClr val="bg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a:hlinkClick r:id="rId7" action="ppaction://hlinksldjump"/>
            <a:extLst>
              <a:ext uri="{FF2B5EF4-FFF2-40B4-BE49-F238E27FC236}">
                <a16:creationId xmlns:a16="http://schemas.microsoft.com/office/drawing/2014/main" id="{9037EEF2-D86A-48D8-845E-EDED0BB90D9D}"/>
              </a:ext>
            </a:extLst>
          </p:cNvPr>
          <p:cNvSpPr/>
          <p:nvPr/>
        </p:nvSpPr>
        <p:spPr>
          <a:xfrm>
            <a:off x="4846389" y="92616"/>
            <a:ext cx="545432" cy="470200"/>
          </a:xfrm>
          <a:prstGeom prst="hexagon">
            <a:avLst/>
          </a:prstGeom>
          <a:solidFill>
            <a:schemeClr val="bg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a:hlinkClick r:id="rId8" action="ppaction://hlinksldjump"/>
            <a:extLst>
              <a:ext uri="{FF2B5EF4-FFF2-40B4-BE49-F238E27FC236}">
                <a16:creationId xmlns:a16="http://schemas.microsoft.com/office/drawing/2014/main" id="{CB4120CF-7254-4892-BB54-B7979EE66A63}"/>
              </a:ext>
            </a:extLst>
          </p:cNvPr>
          <p:cNvSpPr/>
          <p:nvPr/>
        </p:nvSpPr>
        <p:spPr>
          <a:xfrm>
            <a:off x="6447926" y="92616"/>
            <a:ext cx="545432" cy="470200"/>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extBox 117">
            <a:extLst>
              <a:ext uri="{FF2B5EF4-FFF2-40B4-BE49-F238E27FC236}">
                <a16:creationId xmlns:a16="http://schemas.microsoft.com/office/drawing/2014/main" id="{FA71186F-86C7-4AD5-846E-08DA623F0AE7}"/>
              </a:ext>
            </a:extLst>
          </p:cNvPr>
          <p:cNvSpPr txBox="1"/>
          <p:nvPr/>
        </p:nvSpPr>
        <p:spPr>
          <a:xfrm>
            <a:off x="866274" y="0"/>
            <a:ext cx="2096895" cy="641684"/>
          </a:xfrm>
          <a:prstGeom prst="rect">
            <a:avLst/>
          </a:prstGeom>
          <a:noFill/>
        </p:spPr>
        <p:txBody>
          <a:bodyPr wrap="square" lIns="0" tIns="0" rIns="0" bIns="0" rtlCol="0" anchor="ctr">
            <a:noAutofit/>
          </a:bodyPr>
          <a:lstStyle/>
          <a:p>
            <a:pPr algn="ctr"/>
            <a:r>
              <a:rPr lang="en-US" sz="1600" dirty="0">
                <a:solidFill>
                  <a:schemeClr val="bg1"/>
                </a:solidFill>
              </a:rPr>
              <a:t>Malware Activity &amp; Vulnerabilities</a:t>
            </a:r>
          </a:p>
        </p:txBody>
      </p:sp>
      <p:pic>
        <p:nvPicPr>
          <p:cNvPr id="128" name="Graphic 127" descr="Presentation with checklist">
            <a:hlinkClick r:id="rId6" action="ppaction://hlinksldjump"/>
            <a:extLst>
              <a:ext uri="{FF2B5EF4-FFF2-40B4-BE49-F238E27FC236}">
                <a16:creationId xmlns:a16="http://schemas.microsoft.com/office/drawing/2014/main" id="{9E7C14B9-C61A-410A-9412-08B2F945971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637117" y="173307"/>
            <a:ext cx="336237" cy="336237"/>
          </a:xfrm>
          <a:prstGeom prst="rect">
            <a:avLst/>
          </a:prstGeom>
        </p:spPr>
      </p:pic>
      <p:pic>
        <p:nvPicPr>
          <p:cNvPr id="129" name="Graphic 128" descr="Employee badge">
            <a:hlinkClick r:id="rId7" action="ppaction://hlinksldjump"/>
            <a:extLst>
              <a:ext uri="{FF2B5EF4-FFF2-40B4-BE49-F238E27FC236}">
                <a16:creationId xmlns:a16="http://schemas.microsoft.com/office/drawing/2014/main" id="{EF339130-981C-4BFC-BD84-E3BDBE2B656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952872" y="132989"/>
            <a:ext cx="343668" cy="349747"/>
          </a:xfrm>
          <a:prstGeom prst="rect">
            <a:avLst/>
          </a:prstGeom>
        </p:spPr>
      </p:pic>
      <p:pic>
        <p:nvPicPr>
          <p:cNvPr id="130" name="Graphic 129" descr="Web design">
            <a:hlinkClick r:id="rId5" action="ppaction://hlinksldjump"/>
            <a:extLst>
              <a:ext uri="{FF2B5EF4-FFF2-40B4-BE49-F238E27FC236}">
                <a16:creationId xmlns:a16="http://schemas.microsoft.com/office/drawing/2014/main" id="{2BB10087-CC4F-4C33-ADC2-6C47CFC6C4C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1353485" y="121290"/>
            <a:ext cx="333689" cy="390307"/>
          </a:xfrm>
          <a:prstGeom prst="rect">
            <a:avLst/>
          </a:prstGeom>
        </p:spPr>
      </p:pic>
      <p:pic>
        <p:nvPicPr>
          <p:cNvPr id="131" name="Graphic 130" descr="Server">
            <a:hlinkClick r:id="rId3" action="ppaction://hlinksldjump"/>
            <a:extLst>
              <a:ext uri="{FF2B5EF4-FFF2-40B4-BE49-F238E27FC236}">
                <a16:creationId xmlns:a16="http://schemas.microsoft.com/office/drawing/2014/main" id="{CC46FD4D-44A6-4D3F-8A9E-18470D698A5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p:blipFill>
        <p:spPr>
          <a:xfrm>
            <a:off x="8148801" y="145407"/>
            <a:ext cx="315036" cy="346854"/>
          </a:xfrm>
          <a:prstGeom prst="rect">
            <a:avLst/>
          </a:prstGeom>
        </p:spPr>
      </p:pic>
      <p:pic>
        <p:nvPicPr>
          <p:cNvPr id="132" name="Graphic 131" descr="Chat">
            <a:hlinkClick r:id="rId4" action="ppaction://hlinksldjump"/>
            <a:extLst>
              <a:ext uri="{FF2B5EF4-FFF2-40B4-BE49-F238E27FC236}">
                <a16:creationId xmlns:a16="http://schemas.microsoft.com/office/drawing/2014/main" id="{FB52E752-D7E4-4C8D-8701-96AF214C9EF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763125" y="121790"/>
            <a:ext cx="335554" cy="414899"/>
          </a:xfrm>
          <a:prstGeom prst="rect">
            <a:avLst/>
          </a:prstGeom>
        </p:spPr>
      </p:pic>
      <p:pic>
        <p:nvPicPr>
          <p:cNvPr id="133" name="Graphic 132" descr="Internet">
            <a:hlinkClick r:id="rId8" action="ppaction://hlinksldjump"/>
            <a:extLst>
              <a:ext uri="{FF2B5EF4-FFF2-40B4-BE49-F238E27FC236}">
                <a16:creationId xmlns:a16="http://schemas.microsoft.com/office/drawing/2014/main" id="{A3F36CF7-8140-4678-A63A-52C4BBD8AA84}"/>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6529491" y="114795"/>
            <a:ext cx="366609" cy="375699"/>
          </a:xfrm>
          <a:prstGeom prst="rect">
            <a:avLst/>
          </a:prstGeom>
        </p:spPr>
      </p:pic>
      <p:sp>
        <p:nvSpPr>
          <p:cNvPr id="44" name="TextBox 43">
            <a:extLst>
              <a:ext uri="{FF2B5EF4-FFF2-40B4-BE49-F238E27FC236}">
                <a16:creationId xmlns:a16="http://schemas.microsoft.com/office/drawing/2014/main" id="{0C61A842-CDB3-48BB-AC9C-C3D77B04320C}"/>
              </a:ext>
            </a:extLst>
          </p:cNvPr>
          <p:cNvSpPr txBox="1"/>
          <p:nvPr/>
        </p:nvSpPr>
        <p:spPr>
          <a:xfrm>
            <a:off x="224589" y="4545553"/>
            <a:ext cx="2539917" cy="1958373"/>
          </a:xfrm>
          <a:prstGeom prst="rect">
            <a:avLst/>
          </a:prstGeom>
          <a:noFill/>
          <a:ln w="38100">
            <a:solidFill>
              <a:srgbClr val="0078AE"/>
            </a:solidFill>
          </a:ln>
        </p:spPr>
        <p:txBody>
          <a:bodyPr wrap="square" lIns="182880" tIns="91440" rIns="182880" bIns="182880" rtlCol="0">
            <a:noAutofit/>
          </a:bodyPr>
          <a:lstStyle/>
          <a:p>
            <a:pPr>
              <a:spcAft>
                <a:spcPts val="1200"/>
              </a:spcAft>
            </a:pPr>
            <a:r>
              <a:rPr lang="en-US" sz="1200" dirty="0">
                <a:solidFill>
                  <a:schemeClr val="bg1"/>
                </a:solidFill>
              </a:rPr>
              <a:t>Key Metrics</a:t>
            </a:r>
          </a:p>
        </p:txBody>
      </p:sp>
      <p:pic>
        <p:nvPicPr>
          <p:cNvPr id="45" name="Picture 40" descr="Cybersecurity and Infrastructure Security Agency - Wikipedia">
            <a:extLst>
              <a:ext uri="{FF2B5EF4-FFF2-40B4-BE49-F238E27FC236}">
                <a16:creationId xmlns:a16="http://schemas.microsoft.com/office/drawing/2014/main" id="{19FB932A-8C41-418F-ADD9-E3CC1C11E65A}"/>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4744" y="54516"/>
            <a:ext cx="704248" cy="70424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Object 4">
            <a:extLst>
              <a:ext uri="{FF2B5EF4-FFF2-40B4-BE49-F238E27FC236}">
                <a16:creationId xmlns:a16="http://schemas.microsoft.com/office/drawing/2014/main" id="{D75EDC37-743E-4778-A11A-BE8485E1BAC5}"/>
              </a:ext>
            </a:extLst>
          </p:cNvPr>
          <p:cNvGraphicFramePr>
            <a:graphicFrameLocks noChangeAspect="1"/>
          </p:cNvGraphicFramePr>
          <p:nvPr>
            <p:extLst>
              <p:ext uri="{D42A27DB-BD31-4B8C-83A1-F6EECF244321}">
                <p14:modId xmlns:p14="http://schemas.microsoft.com/office/powerpoint/2010/main" val="1481572447"/>
              </p:ext>
            </p:extLst>
          </p:nvPr>
        </p:nvGraphicFramePr>
        <p:xfrm>
          <a:off x="-3175" y="6618288"/>
          <a:ext cx="3600450" cy="276225"/>
        </p:xfrm>
        <a:graphic>
          <a:graphicData uri="http://schemas.openxmlformats.org/presentationml/2006/ole">
            <mc:AlternateContent xmlns:mc="http://schemas.openxmlformats.org/markup-compatibility/2006">
              <mc:Choice xmlns:v="urn:schemas-microsoft-com:vml" Requires="v">
                <p:oleObj spid="_x0000_s4167" name="Worksheet" r:id="rId22" imgW="3848174" imgH="271494" progId="Excel.Sheet.12">
                  <p:link updateAutomatic="1"/>
                </p:oleObj>
              </mc:Choice>
              <mc:Fallback>
                <p:oleObj name="Worksheet" r:id="rId22" imgW="3848174" imgH="271494" progId="Excel.Sheet.12">
                  <p:link updateAutomatic="1"/>
                  <p:pic>
                    <p:nvPicPr>
                      <p:cNvPr id="0" name=""/>
                      <p:cNvPicPr/>
                      <p:nvPr/>
                    </p:nvPicPr>
                    <p:blipFill>
                      <a:blip r:embed="rId23"/>
                      <a:stretch>
                        <a:fillRect/>
                      </a:stretch>
                    </p:blipFill>
                    <p:spPr>
                      <a:xfrm>
                        <a:off x="-3175" y="6618288"/>
                        <a:ext cx="3600450" cy="276225"/>
                      </a:xfrm>
                      <a:prstGeom prst="rect">
                        <a:avLst/>
                      </a:prstGeom>
                    </p:spPr>
                  </p:pic>
                </p:oleObj>
              </mc:Fallback>
            </mc:AlternateContent>
          </a:graphicData>
        </a:graphic>
      </p:graphicFrame>
      <p:sp>
        <p:nvSpPr>
          <p:cNvPr id="30" name="TextBox 29">
            <a:extLst>
              <a:ext uri="{FF2B5EF4-FFF2-40B4-BE49-F238E27FC236}">
                <a16:creationId xmlns:a16="http://schemas.microsoft.com/office/drawing/2014/main" id="{84D07CB2-B996-464E-B29F-62BC74769306}"/>
              </a:ext>
            </a:extLst>
          </p:cNvPr>
          <p:cNvSpPr txBox="1"/>
          <p:nvPr/>
        </p:nvSpPr>
        <p:spPr>
          <a:xfrm>
            <a:off x="3440319" y="848576"/>
            <a:ext cx="3844380" cy="461665"/>
          </a:xfrm>
          <a:prstGeom prst="rect">
            <a:avLst/>
          </a:prstGeom>
          <a:noFill/>
        </p:spPr>
        <p:txBody>
          <a:bodyPr wrap="square" rtlCol="0">
            <a:spAutoFit/>
          </a:bodyPr>
          <a:lstStyle/>
          <a:p>
            <a:r>
              <a:rPr lang="en-US" sz="1200" b="1" dirty="0">
                <a:solidFill>
                  <a:srgbClr val="2F5597"/>
                </a:solidFill>
              </a:rPr>
              <a:t>Active malware associations with agency assets</a:t>
            </a:r>
          </a:p>
          <a:p>
            <a:r>
              <a:rPr lang="en-US" sz="1200" dirty="0">
                <a:solidFill>
                  <a:schemeClr val="tx1">
                    <a:lumMod val="65000"/>
                    <a:lumOff val="35000"/>
                  </a:schemeClr>
                </a:solidFill>
              </a:rPr>
              <a:t>Rows with zero values are active on other .gov assets</a:t>
            </a:r>
          </a:p>
        </p:txBody>
      </p:sp>
      <p:grpSp>
        <p:nvGrpSpPr>
          <p:cNvPr id="31" name="Group 30">
            <a:extLst>
              <a:ext uri="{FF2B5EF4-FFF2-40B4-BE49-F238E27FC236}">
                <a16:creationId xmlns:a16="http://schemas.microsoft.com/office/drawing/2014/main" id="{A82E35FA-779F-4137-A69F-3B1F4C9DF4CF}"/>
              </a:ext>
            </a:extLst>
          </p:cNvPr>
          <p:cNvGrpSpPr/>
          <p:nvPr/>
        </p:nvGrpSpPr>
        <p:grpSpPr>
          <a:xfrm rot="16200000">
            <a:off x="3158961" y="922621"/>
            <a:ext cx="266563" cy="266563"/>
            <a:chOff x="8382864" y="3548498"/>
            <a:chExt cx="914400" cy="914400"/>
          </a:xfrm>
        </p:grpSpPr>
        <p:sp>
          <p:nvSpPr>
            <p:cNvPr id="32" name="Oval 31">
              <a:extLst>
                <a:ext uri="{FF2B5EF4-FFF2-40B4-BE49-F238E27FC236}">
                  <a16:creationId xmlns:a16="http://schemas.microsoft.com/office/drawing/2014/main" id="{EE0C46C8-C41E-46E2-B428-972BB0F0DF7C}"/>
                </a:ext>
              </a:extLst>
            </p:cNvPr>
            <p:cNvSpPr/>
            <p:nvPr/>
          </p:nvSpPr>
          <p:spPr>
            <a:xfrm rot="10800000">
              <a:off x="8382864" y="3548498"/>
              <a:ext cx="914400" cy="914400"/>
            </a:xfrm>
            <a:prstGeom prst="ellipse">
              <a:avLst/>
            </a:prstGeom>
            <a:solidFill>
              <a:srgbClr val="2F55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42600D9-094F-4B80-984E-41241CD76F3A}"/>
                </a:ext>
              </a:extLst>
            </p:cNvPr>
            <p:cNvSpPr/>
            <p:nvPr/>
          </p:nvSpPr>
          <p:spPr>
            <a:xfrm rot="2700000">
              <a:off x="8665258" y="3765350"/>
              <a:ext cx="497517" cy="4947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DBD280CD-652A-41BC-836E-7899E1901A09}"/>
                </a:ext>
              </a:extLst>
            </p:cNvPr>
            <p:cNvSpPr/>
            <p:nvPr/>
          </p:nvSpPr>
          <p:spPr>
            <a:xfrm rot="2700000">
              <a:off x="8830424" y="3830788"/>
              <a:ext cx="386876" cy="375477"/>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TextBox 34">
            <a:extLst>
              <a:ext uri="{FF2B5EF4-FFF2-40B4-BE49-F238E27FC236}">
                <a16:creationId xmlns:a16="http://schemas.microsoft.com/office/drawing/2014/main" id="{5B2BC323-71AD-458A-BC48-F42ABD8F63BE}"/>
              </a:ext>
            </a:extLst>
          </p:cNvPr>
          <p:cNvSpPr txBox="1"/>
          <p:nvPr/>
        </p:nvSpPr>
        <p:spPr>
          <a:xfrm>
            <a:off x="8047712" y="841678"/>
            <a:ext cx="3844380" cy="461665"/>
          </a:xfrm>
          <a:prstGeom prst="rect">
            <a:avLst/>
          </a:prstGeom>
          <a:noFill/>
        </p:spPr>
        <p:txBody>
          <a:bodyPr wrap="square" rtlCol="0">
            <a:spAutoFit/>
          </a:bodyPr>
          <a:lstStyle/>
          <a:p>
            <a:r>
              <a:rPr lang="en-US" sz="1200" b="1" dirty="0">
                <a:solidFill>
                  <a:srgbClr val="2F5597"/>
                </a:solidFill>
              </a:rPr>
              <a:t>Active inferred vulnerabilities on agency assets</a:t>
            </a:r>
          </a:p>
          <a:p>
            <a:r>
              <a:rPr lang="en-US" sz="1200" dirty="0">
                <a:solidFill>
                  <a:schemeClr val="tx1">
                    <a:lumMod val="65000"/>
                    <a:lumOff val="35000"/>
                  </a:schemeClr>
                </a:solidFill>
              </a:rPr>
              <a:t>Rows with zero values are active on other .gov assets</a:t>
            </a:r>
          </a:p>
        </p:txBody>
      </p:sp>
      <p:grpSp>
        <p:nvGrpSpPr>
          <p:cNvPr id="36" name="Group 35">
            <a:extLst>
              <a:ext uri="{FF2B5EF4-FFF2-40B4-BE49-F238E27FC236}">
                <a16:creationId xmlns:a16="http://schemas.microsoft.com/office/drawing/2014/main" id="{EBFA6B9C-4162-434A-ACE9-D89E3A70C05D}"/>
              </a:ext>
            </a:extLst>
          </p:cNvPr>
          <p:cNvGrpSpPr/>
          <p:nvPr/>
        </p:nvGrpSpPr>
        <p:grpSpPr>
          <a:xfrm rot="16200000">
            <a:off x="7766354" y="915723"/>
            <a:ext cx="266563" cy="266563"/>
            <a:chOff x="8382864" y="3548498"/>
            <a:chExt cx="914400" cy="914400"/>
          </a:xfrm>
        </p:grpSpPr>
        <p:sp>
          <p:nvSpPr>
            <p:cNvPr id="37" name="Oval 36">
              <a:extLst>
                <a:ext uri="{FF2B5EF4-FFF2-40B4-BE49-F238E27FC236}">
                  <a16:creationId xmlns:a16="http://schemas.microsoft.com/office/drawing/2014/main" id="{16571DFF-37E1-4112-B79C-F831DAC7DEA4}"/>
                </a:ext>
              </a:extLst>
            </p:cNvPr>
            <p:cNvSpPr/>
            <p:nvPr/>
          </p:nvSpPr>
          <p:spPr>
            <a:xfrm rot="10800000">
              <a:off x="8382864" y="3548498"/>
              <a:ext cx="914400" cy="914400"/>
            </a:xfrm>
            <a:prstGeom prst="ellipse">
              <a:avLst/>
            </a:prstGeom>
            <a:solidFill>
              <a:srgbClr val="2F55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127C25D0-6D76-4163-812A-9E695B982DA9}"/>
                </a:ext>
              </a:extLst>
            </p:cNvPr>
            <p:cNvSpPr/>
            <p:nvPr/>
          </p:nvSpPr>
          <p:spPr>
            <a:xfrm rot="2700000">
              <a:off x="8665258" y="3765350"/>
              <a:ext cx="497517" cy="4947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CB97F1B4-3FEF-4874-9009-9A08D522DE8C}"/>
                </a:ext>
              </a:extLst>
            </p:cNvPr>
            <p:cNvSpPr/>
            <p:nvPr/>
          </p:nvSpPr>
          <p:spPr>
            <a:xfrm rot="2700000">
              <a:off x="8830424" y="3830788"/>
              <a:ext cx="386876" cy="375477"/>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 name="Straight Connector 10">
            <a:extLst>
              <a:ext uri="{FF2B5EF4-FFF2-40B4-BE49-F238E27FC236}">
                <a16:creationId xmlns:a16="http://schemas.microsoft.com/office/drawing/2014/main" id="{48BBD1DD-2D5A-439B-89BE-E89CB5BC33DF}"/>
              </a:ext>
            </a:extLst>
          </p:cNvPr>
          <p:cNvCxnSpPr/>
          <p:nvPr/>
        </p:nvCxnSpPr>
        <p:spPr>
          <a:xfrm>
            <a:off x="2962930" y="4052051"/>
            <a:ext cx="9229069" cy="0"/>
          </a:xfrm>
          <a:prstGeom prst="line">
            <a:avLst/>
          </a:prstGeom>
          <a:ln w="12700">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B04A102C-7C9F-449F-84FC-00047069EE44}"/>
              </a:ext>
            </a:extLst>
          </p:cNvPr>
          <p:cNvSpPr txBox="1"/>
          <p:nvPr/>
        </p:nvSpPr>
        <p:spPr>
          <a:xfrm>
            <a:off x="3436303" y="4201581"/>
            <a:ext cx="3844380" cy="461665"/>
          </a:xfrm>
          <a:prstGeom prst="rect">
            <a:avLst/>
          </a:prstGeom>
          <a:noFill/>
        </p:spPr>
        <p:txBody>
          <a:bodyPr wrap="square" rtlCol="0">
            <a:spAutoFit/>
          </a:bodyPr>
          <a:lstStyle/>
          <a:p>
            <a:r>
              <a:rPr lang="en-US" sz="1200" b="1" dirty="0">
                <a:solidFill>
                  <a:srgbClr val="2F5597"/>
                </a:solidFill>
              </a:rPr>
              <a:t>Date of last observation for active malware and inferred vulnerabilities</a:t>
            </a:r>
            <a:endParaRPr lang="en-US" sz="1200" dirty="0">
              <a:solidFill>
                <a:schemeClr val="tx1">
                  <a:lumMod val="65000"/>
                  <a:lumOff val="35000"/>
                </a:schemeClr>
              </a:solidFill>
            </a:endParaRPr>
          </a:p>
        </p:txBody>
      </p:sp>
      <p:grpSp>
        <p:nvGrpSpPr>
          <p:cNvPr id="48" name="Group 47">
            <a:extLst>
              <a:ext uri="{FF2B5EF4-FFF2-40B4-BE49-F238E27FC236}">
                <a16:creationId xmlns:a16="http://schemas.microsoft.com/office/drawing/2014/main" id="{15CF7A02-ED4C-415D-AB67-63DAE60010C2}"/>
              </a:ext>
            </a:extLst>
          </p:cNvPr>
          <p:cNvGrpSpPr/>
          <p:nvPr/>
        </p:nvGrpSpPr>
        <p:grpSpPr>
          <a:xfrm rot="16200000">
            <a:off x="3154945" y="4275626"/>
            <a:ext cx="266563" cy="266563"/>
            <a:chOff x="8382864" y="3548498"/>
            <a:chExt cx="914400" cy="914400"/>
          </a:xfrm>
        </p:grpSpPr>
        <p:sp>
          <p:nvSpPr>
            <p:cNvPr id="49" name="Oval 48">
              <a:extLst>
                <a:ext uri="{FF2B5EF4-FFF2-40B4-BE49-F238E27FC236}">
                  <a16:creationId xmlns:a16="http://schemas.microsoft.com/office/drawing/2014/main" id="{3F397F01-B0D5-4294-AF47-FAC566E4D9F9}"/>
                </a:ext>
              </a:extLst>
            </p:cNvPr>
            <p:cNvSpPr/>
            <p:nvPr/>
          </p:nvSpPr>
          <p:spPr>
            <a:xfrm rot="10800000">
              <a:off x="8382864" y="3548498"/>
              <a:ext cx="914400" cy="914400"/>
            </a:xfrm>
            <a:prstGeom prst="ellipse">
              <a:avLst/>
            </a:prstGeom>
            <a:solidFill>
              <a:srgbClr val="2F55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0199369B-1A2D-4E94-A155-77FC24C8FB63}"/>
                </a:ext>
              </a:extLst>
            </p:cNvPr>
            <p:cNvSpPr/>
            <p:nvPr/>
          </p:nvSpPr>
          <p:spPr>
            <a:xfrm rot="2700000">
              <a:off x="8665258" y="3765350"/>
              <a:ext cx="497517" cy="4947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BCC92B7-675C-4C7E-856D-E88C677C875B}"/>
                </a:ext>
              </a:extLst>
            </p:cNvPr>
            <p:cNvSpPr/>
            <p:nvPr/>
          </p:nvSpPr>
          <p:spPr>
            <a:xfrm rot="2700000">
              <a:off x="8830424" y="3830788"/>
              <a:ext cx="386876" cy="375477"/>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2" name="TextBox 51">
            <a:extLst>
              <a:ext uri="{FF2B5EF4-FFF2-40B4-BE49-F238E27FC236}">
                <a16:creationId xmlns:a16="http://schemas.microsoft.com/office/drawing/2014/main" id="{971EE53A-C53C-4591-8725-7BB52C43022B}"/>
              </a:ext>
            </a:extLst>
          </p:cNvPr>
          <p:cNvSpPr txBox="1"/>
          <p:nvPr/>
        </p:nvSpPr>
        <p:spPr>
          <a:xfrm>
            <a:off x="8043696" y="4194683"/>
            <a:ext cx="3844380" cy="461665"/>
          </a:xfrm>
          <a:prstGeom prst="rect">
            <a:avLst/>
          </a:prstGeom>
          <a:noFill/>
        </p:spPr>
        <p:txBody>
          <a:bodyPr wrap="square" rtlCol="0">
            <a:spAutoFit/>
          </a:bodyPr>
          <a:lstStyle/>
          <a:p>
            <a:r>
              <a:rPr lang="en-US" sz="1200" b="1" dirty="0">
                <a:solidFill>
                  <a:srgbClr val="2F5597"/>
                </a:solidFill>
              </a:rPr>
              <a:t>Total days between first and last observation for active malware and inferred vulnerabilities</a:t>
            </a:r>
          </a:p>
        </p:txBody>
      </p:sp>
      <p:grpSp>
        <p:nvGrpSpPr>
          <p:cNvPr id="53" name="Group 52">
            <a:extLst>
              <a:ext uri="{FF2B5EF4-FFF2-40B4-BE49-F238E27FC236}">
                <a16:creationId xmlns:a16="http://schemas.microsoft.com/office/drawing/2014/main" id="{32C3057F-AAF6-46B3-8C8C-500A4A447A71}"/>
              </a:ext>
            </a:extLst>
          </p:cNvPr>
          <p:cNvGrpSpPr/>
          <p:nvPr/>
        </p:nvGrpSpPr>
        <p:grpSpPr>
          <a:xfrm rot="16200000">
            <a:off x="7762338" y="4268728"/>
            <a:ext cx="266563" cy="266563"/>
            <a:chOff x="8382864" y="3548498"/>
            <a:chExt cx="914400" cy="914400"/>
          </a:xfrm>
        </p:grpSpPr>
        <p:sp>
          <p:nvSpPr>
            <p:cNvPr id="54" name="Oval 53">
              <a:extLst>
                <a:ext uri="{FF2B5EF4-FFF2-40B4-BE49-F238E27FC236}">
                  <a16:creationId xmlns:a16="http://schemas.microsoft.com/office/drawing/2014/main" id="{B9DA1E8A-C79E-44B4-AA0E-9E92E4682678}"/>
                </a:ext>
              </a:extLst>
            </p:cNvPr>
            <p:cNvSpPr/>
            <p:nvPr/>
          </p:nvSpPr>
          <p:spPr>
            <a:xfrm rot="10800000">
              <a:off x="8382864" y="3548498"/>
              <a:ext cx="914400" cy="914400"/>
            </a:xfrm>
            <a:prstGeom prst="ellipse">
              <a:avLst/>
            </a:prstGeom>
            <a:solidFill>
              <a:srgbClr val="2F55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B19EA694-DF02-44CB-BCA6-3B86407ACE6A}"/>
                </a:ext>
              </a:extLst>
            </p:cNvPr>
            <p:cNvSpPr/>
            <p:nvPr/>
          </p:nvSpPr>
          <p:spPr>
            <a:xfrm rot="2700000">
              <a:off x="8665258" y="3765350"/>
              <a:ext cx="497517" cy="4947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566BB84B-2528-47A5-8D86-B81204CF6B4D}"/>
                </a:ext>
              </a:extLst>
            </p:cNvPr>
            <p:cNvSpPr/>
            <p:nvPr/>
          </p:nvSpPr>
          <p:spPr>
            <a:xfrm rot="2700000">
              <a:off x="8830424" y="3830788"/>
              <a:ext cx="386876" cy="375477"/>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1D389C95-7C17-2942-9B8A-7C42562F967E}"/>
              </a:ext>
            </a:extLst>
          </p:cNvPr>
          <p:cNvSpPr txBox="1"/>
          <p:nvPr/>
        </p:nvSpPr>
        <p:spPr>
          <a:xfrm>
            <a:off x="4308549" y="6575644"/>
            <a:ext cx="2424354" cy="261610"/>
          </a:xfrm>
          <a:prstGeom prst="rect">
            <a:avLst/>
          </a:prstGeom>
          <a:noFill/>
        </p:spPr>
        <p:txBody>
          <a:bodyPr wrap="square" rtlCol="0">
            <a:spAutoFit/>
          </a:bodyPr>
          <a:lstStyle/>
          <a:p>
            <a:r>
              <a:rPr lang="en-US" sz="1100" dirty="0"/>
              <a:t>Days between first and last observation</a:t>
            </a:r>
          </a:p>
        </p:txBody>
      </p:sp>
      <p:sp>
        <p:nvSpPr>
          <p:cNvPr id="57" name="TextBox 56">
            <a:extLst>
              <a:ext uri="{FF2B5EF4-FFF2-40B4-BE49-F238E27FC236}">
                <a16:creationId xmlns:a16="http://schemas.microsoft.com/office/drawing/2014/main" id="{8B94A59F-F365-0748-9C81-2AFE9EF8ADDD}"/>
              </a:ext>
            </a:extLst>
          </p:cNvPr>
          <p:cNvSpPr txBox="1"/>
          <p:nvPr/>
        </p:nvSpPr>
        <p:spPr>
          <a:xfrm rot="16200000">
            <a:off x="2412574" y="5226142"/>
            <a:ext cx="1405453" cy="261610"/>
          </a:xfrm>
          <a:prstGeom prst="rect">
            <a:avLst/>
          </a:prstGeom>
          <a:noFill/>
        </p:spPr>
        <p:txBody>
          <a:bodyPr wrap="square" rtlCol="0">
            <a:spAutoFit/>
          </a:bodyPr>
          <a:lstStyle/>
          <a:p>
            <a:r>
              <a:rPr lang="en-US" sz="1100" dirty="0"/>
              <a:t>Association count</a:t>
            </a:r>
          </a:p>
        </p:txBody>
      </p:sp>
      <p:sp>
        <p:nvSpPr>
          <p:cNvPr id="10" name="TextBox 9">
            <a:extLst>
              <a:ext uri="{FF2B5EF4-FFF2-40B4-BE49-F238E27FC236}">
                <a16:creationId xmlns:a16="http://schemas.microsoft.com/office/drawing/2014/main" id="{36A44BC8-D02D-274D-811F-A6D37E9E8CD7}"/>
              </a:ext>
            </a:extLst>
          </p:cNvPr>
          <p:cNvSpPr txBox="1"/>
          <p:nvPr/>
        </p:nvSpPr>
        <p:spPr>
          <a:xfrm>
            <a:off x="340240" y="4867904"/>
            <a:ext cx="2200939" cy="276999"/>
          </a:xfrm>
          <a:prstGeom prst="rect">
            <a:avLst/>
          </a:prstGeom>
          <a:noFill/>
        </p:spPr>
        <p:txBody>
          <a:bodyPr wrap="square" rtlCol="0">
            <a:spAutoFit/>
          </a:bodyPr>
          <a:lstStyle/>
          <a:p>
            <a:pPr>
              <a:spcAft>
                <a:spcPts val="1200"/>
              </a:spcAft>
            </a:pPr>
            <a:r>
              <a:rPr lang="en-US" sz="1200" dirty="0">
                <a:solidFill>
                  <a:schemeClr val="bg1"/>
                </a:solidFill>
              </a:rPr>
              <a:t>&lt;Metric Feed Here&gt;</a:t>
            </a:r>
          </a:p>
        </p:txBody>
      </p:sp>
      <p:sp>
        <p:nvSpPr>
          <p:cNvPr id="58" name="TextBox 57">
            <a:extLst>
              <a:ext uri="{FF2B5EF4-FFF2-40B4-BE49-F238E27FC236}">
                <a16:creationId xmlns:a16="http://schemas.microsoft.com/office/drawing/2014/main" id="{297CA726-A5CA-864D-8D43-C7B2C527EA5A}"/>
              </a:ext>
            </a:extLst>
          </p:cNvPr>
          <p:cNvSpPr txBox="1"/>
          <p:nvPr/>
        </p:nvSpPr>
        <p:spPr>
          <a:xfrm>
            <a:off x="8890628" y="6570245"/>
            <a:ext cx="2424354" cy="261610"/>
          </a:xfrm>
          <a:prstGeom prst="rect">
            <a:avLst/>
          </a:prstGeom>
          <a:noFill/>
        </p:spPr>
        <p:txBody>
          <a:bodyPr wrap="square" rtlCol="0">
            <a:spAutoFit/>
          </a:bodyPr>
          <a:lstStyle/>
          <a:p>
            <a:r>
              <a:rPr lang="en-US" sz="1100" dirty="0"/>
              <a:t>Days between first and last observation</a:t>
            </a:r>
          </a:p>
        </p:txBody>
      </p:sp>
      <p:sp>
        <p:nvSpPr>
          <p:cNvPr id="59" name="TextBox 58">
            <a:extLst>
              <a:ext uri="{FF2B5EF4-FFF2-40B4-BE49-F238E27FC236}">
                <a16:creationId xmlns:a16="http://schemas.microsoft.com/office/drawing/2014/main" id="{EB4D597E-37BB-1E4C-9F85-633E8DB2BAF5}"/>
              </a:ext>
            </a:extLst>
          </p:cNvPr>
          <p:cNvSpPr txBox="1"/>
          <p:nvPr/>
        </p:nvSpPr>
        <p:spPr>
          <a:xfrm rot="16200000">
            <a:off x="6994653" y="5220743"/>
            <a:ext cx="1405453" cy="261610"/>
          </a:xfrm>
          <a:prstGeom prst="rect">
            <a:avLst/>
          </a:prstGeom>
          <a:noFill/>
        </p:spPr>
        <p:txBody>
          <a:bodyPr wrap="square" rtlCol="0">
            <a:spAutoFit/>
          </a:bodyPr>
          <a:lstStyle/>
          <a:p>
            <a:r>
              <a:rPr lang="en-US" sz="1100" dirty="0"/>
              <a:t>Association count</a:t>
            </a:r>
          </a:p>
        </p:txBody>
      </p:sp>
      <p:sp>
        <p:nvSpPr>
          <p:cNvPr id="60" name="TextBox 59">
            <a:extLst>
              <a:ext uri="{FF2B5EF4-FFF2-40B4-BE49-F238E27FC236}">
                <a16:creationId xmlns:a16="http://schemas.microsoft.com/office/drawing/2014/main" id="{6F71ACDF-942B-404C-873F-AE6F5C9153DF}"/>
              </a:ext>
            </a:extLst>
          </p:cNvPr>
          <p:cNvSpPr txBox="1"/>
          <p:nvPr/>
        </p:nvSpPr>
        <p:spPr>
          <a:xfrm>
            <a:off x="4416378" y="1450613"/>
            <a:ext cx="1405453" cy="261610"/>
          </a:xfrm>
          <a:prstGeom prst="rect">
            <a:avLst/>
          </a:prstGeom>
          <a:noFill/>
        </p:spPr>
        <p:txBody>
          <a:bodyPr wrap="square" rtlCol="0">
            <a:spAutoFit/>
          </a:bodyPr>
          <a:lstStyle/>
          <a:p>
            <a:r>
              <a:rPr lang="en-US" sz="1100" dirty="0"/>
              <a:t>Association count</a:t>
            </a:r>
          </a:p>
        </p:txBody>
      </p:sp>
      <p:sp>
        <p:nvSpPr>
          <p:cNvPr id="61" name="TextBox 60">
            <a:extLst>
              <a:ext uri="{FF2B5EF4-FFF2-40B4-BE49-F238E27FC236}">
                <a16:creationId xmlns:a16="http://schemas.microsoft.com/office/drawing/2014/main" id="{9D9A9BD5-52DE-3F40-BBAC-2B3719956CD8}"/>
              </a:ext>
            </a:extLst>
          </p:cNvPr>
          <p:cNvSpPr txBox="1"/>
          <p:nvPr/>
        </p:nvSpPr>
        <p:spPr>
          <a:xfrm>
            <a:off x="9228175" y="1450613"/>
            <a:ext cx="1405453" cy="261610"/>
          </a:xfrm>
          <a:prstGeom prst="rect">
            <a:avLst/>
          </a:prstGeom>
          <a:noFill/>
        </p:spPr>
        <p:txBody>
          <a:bodyPr wrap="square" rtlCol="0">
            <a:spAutoFit/>
          </a:bodyPr>
          <a:lstStyle/>
          <a:p>
            <a:r>
              <a:rPr lang="en-US" sz="1100" dirty="0"/>
              <a:t>Association count</a:t>
            </a:r>
          </a:p>
        </p:txBody>
      </p:sp>
    </p:spTree>
    <p:extLst>
      <p:ext uri="{BB962C8B-B14F-4D97-AF65-F5344CB8AC3E}">
        <p14:creationId xmlns:p14="http://schemas.microsoft.com/office/powerpoint/2010/main" val="2989187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2" name="Rectangle 81">
            <a:extLst>
              <a:ext uri="{FF2B5EF4-FFF2-40B4-BE49-F238E27FC236}">
                <a16:creationId xmlns:a16="http://schemas.microsoft.com/office/drawing/2014/main" id="{DEED4A8F-270E-4A15-88F6-1A54854B3706}"/>
              </a:ext>
            </a:extLst>
          </p:cNvPr>
          <p:cNvSpPr/>
          <p:nvPr/>
        </p:nvSpPr>
        <p:spPr>
          <a:xfrm>
            <a:off x="0" y="0"/>
            <a:ext cx="12192000" cy="641683"/>
          </a:xfrm>
          <a:prstGeom prst="rect">
            <a:avLst/>
          </a:prstGeom>
          <a:solidFill>
            <a:srgbClr val="00518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97085D23-8624-499F-9F90-3461CEF678BD}"/>
              </a:ext>
            </a:extLst>
          </p:cNvPr>
          <p:cNvSpPr/>
          <p:nvPr/>
        </p:nvSpPr>
        <p:spPr>
          <a:xfrm>
            <a:off x="1122716" y="0"/>
            <a:ext cx="1840453" cy="620120"/>
          </a:xfrm>
          <a:prstGeom prst="rect">
            <a:avLst/>
          </a:prstGeom>
          <a:solidFill>
            <a:srgbClr val="0078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9C34599C-EC84-4302-8DCF-52EF1AEFBE91}"/>
              </a:ext>
            </a:extLst>
          </p:cNvPr>
          <p:cNvSpPr/>
          <p:nvPr/>
        </p:nvSpPr>
        <p:spPr>
          <a:xfrm>
            <a:off x="0" y="282356"/>
            <a:ext cx="12192000" cy="76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a:extLst>
              <a:ext uri="{FF2B5EF4-FFF2-40B4-BE49-F238E27FC236}">
                <a16:creationId xmlns:a16="http://schemas.microsoft.com/office/drawing/2014/main" id="{81B4289F-5C12-47C1-9B97-7023544A735D}"/>
              </a:ext>
            </a:extLst>
          </p:cNvPr>
          <p:cNvSpPr txBox="1"/>
          <p:nvPr/>
        </p:nvSpPr>
        <p:spPr>
          <a:xfrm>
            <a:off x="1" y="-3034"/>
            <a:ext cx="2963168" cy="6861034"/>
          </a:xfrm>
          <a:prstGeom prst="rect">
            <a:avLst/>
          </a:prstGeom>
          <a:solidFill>
            <a:srgbClr val="002B60"/>
          </a:solidFill>
          <a:effectLst>
            <a:outerShdw blurRad="50800" dist="38100" dir="5400000" algn="t" rotWithShape="0">
              <a:prstClr val="black">
                <a:alpha val="40000"/>
              </a:prstClr>
            </a:outerShdw>
          </a:effectLst>
        </p:spPr>
        <p:txBody>
          <a:bodyPr wrap="square" lIns="274320" tIns="1097280" rIns="274320" bIns="91440" rtlCol="0">
            <a:noAutofit/>
          </a:bodyPr>
          <a:lstStyle/>
          <a:p>
            <a:pPr algn="just"/>
            <a:r>
              <a:rPr lang="en-US" sz="1200" dirty="0">
                <a:solidFill>
                  <a:schemeClr val="bg1"/>
                </a:solidFill>
              </a:rPr>
              <a:t>When an organization is receiving increased public focus, even when this focus is largely positive, there is some correlation with malicious targeting. Although it is not a definitive indicator, more mentions means more exposure. This is especially true when the sources of mentions come from the dark web where obfuscation techniques help hide threat actor’s coordination and attack execution. </a:t>
            </a:r>
          </a:p>
        </p:txBody>
      </p:sp>
      <p:sp>
        <p:nvSpPr>
          <p:cNvPr id="86" name="Arrow: Pentagon 85">
            <a:extLst>
              <a:ext uri="{FF2B5EF4-FFF2-40B4-BE49-F238E27FC236}">
                <a16:creationId xmlns:a16="http://schemas.microsoft.com/office/drawing/2014/main" id="{14DE86D6-0ED2-48A1-92B8-8F60DCD67328}"/>
              </a:ext>
            </a:extLst>
          </p:cNvPr>
          <p:cNvSpPr/>
          <p:nvPr/>
        </p:nvSpPr>
        <p:spPr>
          <a:xfrm rot="5400000">
            <a:off x="-38562" y="31015"/>
            <a:ext cx="940806" cy="868866"/>
          </a:xfrm>
          <a:prstGeom prst="homePlate">
            <a:avLst>
              <a:gd name="adj" fmla="val 26605"/>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Hexagon 91">
            <a:hlinkClick r:id="rId3" action="ppaction://hlinksldjump"/>
            <a:extLst>
              <a:ext uri="{FF2B5EF4-FFF2-40B4-BE49-F238E27FC236}">
                <a16:creationId xmlns:a16="http://schemas.microsoft.com/office/drawing/2014/main" id="{59D3143A-7544-479C-B4DF-B84BDBB0B6B0}"/>
              </a:ext>
            </a:extLst>
          </p:cNvPr>
          <p:cNvSpPr/>
          <p:nvPr/>
        </p:nvSpPr>
        <p:spPr>
          <a:xfrm>
            <a:off x="9650998" y="92616"/>
            <a:ext cx="545432" cy="470200"/>
          </a:xfrm>
          <a:prstGeom prst="hexagon">
            <a:avLst/>
          </a:prstGeom>
          <a:solidFill>
            <a:schemeClr val="bg1"/>
          </a:solidFill>
          <a:ln w="50800">
            <a:solidFill>
              <a:srgbClr val="002B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Hexagon 92">
            <a:hlinkClick r:id="rId4" action="ppaction://hlinksldjump"/>
            <a:extLst>
              <a:ext uri="{FF2B5EF4-FFF2-40B4-BE49-F238E27FC236}">
                <a16:creationId xmlns:a16="http://schemas.microsoft.com/office/drawing/2014/main" id="{C4631757-D1F9-4AFC-A102-0F3666D05DD6}"/>
              </a:ext>
            </a:extLst>
          </p:cNvPr>
          <p:cNvSpPr/>
          <p:nvPr/>
        </p:nvSpPr>
        <p:spPr>
          <a:xfrm>
            <a:off x="11252534" y="92616"/>
            <a:ext cx="545432" cy="470200"/>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B7CF368D-4E76-44B6-8C33-F63EC2C23D98}"/>
              </a:ext>
            </a:extLst>
          </p:cNvPr>
          <p:cNvSpPr/>
          <p:nvPr/>
        </p:nvSpPr>
        <p:spPr>
          <a:xfrm>
            <a:off x="2852902" y="278862"/>
            <a:ext cx="6836195" cy="89891"/>
          </a:xfrm>
          <a:prstGeom prst="rect">
            <a:avLst/>
          </a:prstGeom>
          <a:solidFill>
            <a:srgbClr val="002B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Hexagon 87">
            <a:hlinkClick r:id="rId5" action="ppaction://hlinksldjump"/>
            <a:extLst>
              <a:ext uri="{FF2B5EF4-FFF2-40B4-BE49-F238E27FC236}">
                <a16:creationId xmlns:a16="http://schemas.microsoft.com/office/drawing/2014/main" id="{17FB9835-CDBD-4290-9344-B88CF82F8B4D}"/>
              </a:ext>
            </a:extLst>
          </p:cNvPr>
          <p:cNvSpPr/>
          <p:nvPr/>
        </p:nvSpPr>
        <p:spPr>
          <a:xfrm>
            <a:off x="3536283" y="92616"/>
            <a:ext cx="545432" cy="470200"/>
          </a:xfrm>
          <a:prstGeom prst="hexagon">
            <a:avLst/>
          </a:prstGeom>
          <a:solidFill>
            <a:schemeClr val="bg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Hexagon 88">
            <a:hlinkClick r:id="rId6" action="ppaction://hlinksldjump"/>
            <a:extLst>
              <a:ext uri="{FF2B5EF4-FFF2-40B4-BE49-F238E27FC236}">
                <a16:creationId xmlns:a16="http://schemas.microsoft.com/office/drawing/2014/main" id="{EDC34703-1864-40F2-BB11-529FA1F15798}"/>
              </a:ext>
            </a:extLst>
          </p:cNvPr>
          <p:cNvSpPr/>
          <p:nvPr/>
        </p:nvSpPr>
        <p:spPr>
          <a:xfrm>
            <a:off x="4846389" y="92616"/>
            <a:ext cx="545432" cy="470200"/>
          </a:xfrm>
          <a:prstGeom prst="hexagon">
            <a:avLst/>
          </a:prstGeom>
          <a:solidFill>
            <a:schemeClr val="bg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Hexagon 89">
            <a:hlinkClick r:id="rId7" action="ppaction://hlinksldjump"/>
            <a:extLst>
              <a:ext uri="{FF2B5EF4-FFF2-40B4-BE49-F238E27FC236}">
                <a16:creationId xmlns:a16="http://schemas.microsoft.com/office/drawing/2014/main" id="{E684626D-8018-41DA-B625-7CF3B167C7A0}"/>
              </a:ext>
            </a:extLst>
          </p:cNvPr>
          <p:cNvSpPr/>
          <p:nvPr/>
        </p:nvSpPr>
        <p:spPr>
          <a:xfrm>
            <a:off x="6447926" y="92616"/>
            <a:ext cx="545432" cy="470200"/>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Hexagon 90">
            <a:hlinkClick r:id="rId8" action="ppaction://hlinksldjump"/>
            <a:extLst>
              <a:ext uri="{FF2B5EF4-FFF2-40B4-BE49-F238E27FC236}">
                <a16:creationId xmlns:a16="http://schemas.microsoft.com/office/drawing/2014/main" id="{A1E50A24-0A6C-4265-A6D9-9F9899122645}"/>
              </a:ext>
            </a:extLst>
          </p:cNvPr>
          <p:cNvSpPr/>
          <p:nvPr/>
        </p:nvSpPr>
        <p:spPr>
          <a:xfrm>
            <a:off x="8049462" y="92616"/>
            <a:ext cx="545432" cy="470200"/>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TextBox 112">
            <a:extLst>
              <a:ext uri="{FF2B5EF4-FFF2-40B4-BE49-F238E27FC236}">
                <a16:creationId xmlns:a16="http://schemas.microsoft.com/office/drawing/2014/main" id="{24D80DA2-C93F-43A0-BC34-D6361690B3FC}"/>
              </a:ext>
            </a:extLst>
          </p:cNvPr>
          <p:cNvSpPr txBox="1"/>
          <p:nvPr/>
        </p:nvSpPr>
        <p:spPr>
          <a:xfrm>
            <a:off x="866274" y="-1"/>
            <a:ext cx="2096895" cy="641683"/>
          </a:xfrm>
          <a:prstGeom prst="rect">
            <a:avLst/>
          </a:prstGeom>
          <a:noFill/>
        </p:spPr>
        <p:txBody>
          <a:bodyPr wrap="square" lIns="0" tIns="0" rIns="0" bIns="0" rtlCol="0" anchor="ctr">
            <a:noAutofit/>
          </a:bodyPr>
          <a:lstStyle/>
          <a:p>
            <a:pPr algn="ctr"/>
            <a:r>
              <a:rPr lang="en-US" sz="1600" dirty="0">
                <a:solidFill>
                  <a:schemeClr val="bg1"/>
                </a:solidFill>
              </a:rPr>
              <a:t>Web &amp; Dark Web Mentions</a:t>
            </a:r>
          </a:p>
        </p:txBody>
      </p:sp>
      <p:pic>
        <p:nvPicPr>
          <p:cNvPr id="139" name="Graphic 138" descr="Presentation with checklist">
            <a:hlinkClick r:id="rId5" action="ppaction://hlinksldjump"/>
            <a:extLst>
              <a:ext uri="{FF2B5EF4-FFF2-40B4-BE49-F238E27FC236}">
                <a16:creationId xmlns:a16="http://schemas.microsoft.com/office/drawing/2014/main" id="{8805F9A0-72CD-4CBB-BE31-E44518DE7B2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637117" y="173307"/>
            <a:ext cx="336237" cy="336237"/>
          </a:xfrm>
          <a:prstGeom prst="rect">
            <a:avLst/>
          </a:prstGeom>
        </p:spPr>
      </p:pic>
      <p:pic>
        <p:nvPicPr>
          <p:cNvPr id="140" name="Graphic 139" descr="Employee badge">
            <a:hlinkClick r:id="rId6" action="ppaction://hlinksldjump"/>
            <a:extLst>
              <a:ext uri="{FF2B5EF4-FFF2-40B4-BE49-F238E27FC236}">
                <a16:creationId xmlns:a16="http://schemas.microsoft.com/office/drawing/2014/main" id="{0086B273-C6F3-401A-BD10-27B65B4FCC3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952872" y="132989"/>
            <a:ext cx="343668" cy="349747"/>
          </a:xfrm>
          <a:prstGeom prst="rect">
            <a:avLst/>
          </a:prstGeom>
        </p:spPr>
      </p:pic>
      <p:pic>
        <p:nvPicPr>
          <p:cNvPr id="141" name="Graphic 140" descr="Web design">
            <a:hlinkClick r:id="rId4" action="ppaction://hlinksldjump"/>
            <a:extLst>
              <a:ext uri="{FF2B5EF4-FFF2-40B4-BE49-F238E27FC236}">
                <a16:creationId xmlns:a16="http://schemas.microsoft.com/office/drawing/2014/main" id="{51C08C4F-3D58-4440-B51A-E30D5ABCD2E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1353485" y="121290"/>
            <a:ext cx="333689" cy="390307"/>
          </a:xfrm>
          <a:prstGeom prst="rect">
            <a:avLst/>
          </a:prstGeom>
        </p:spPr>
      </p:pic>
      <p:pic>
        <p:nvPicPr>
          <p:cNvPr id="142" name="Graphic 141" descr="Server">
            <a:hlinkClick r:id="rId8" action="ppaction://hlinksldjump"/>
            <a:extLst>
              <a:ext uri="{FF2B5EF4-FFF2-40B4-BE49-F238E27FC236}">
                <a16:creationId xmlns:a16="http://schemas.microsoft.com/office/drawing/2014/main" id="{4CC2DA1E-DBC1-4736-B906-2B86CA2D29FA}"/>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p:blipFill>
        <p:spPr>
          <a:xfrm>
            <a:off x="8148801" y="145407"/>
            <a:ext cx="315036" cy="346854"/>
          </a:xfrm>
          <a:prstGeom prst="rect">
            <a:avLst/>
          </a:prstGeom>
        </p:spPr>
      </p:pic>
      <p:pic>
        <p:nvPicPr>
          <p:cNvPr id="143" name="Graphic 142" descr="Chat">
            <a:hlinkClick r:id="rId3" action="ppaction://hlinksldjump"/>
            <a:extLst>
              <a:ext uri="{FF2B5EF4-FFF2-40B4-BE49-F238E27FC236}">
                <a16:creationId xmlns:a16="http://schemas.microsoft.com/office/drawing/2014/main" id="{CF8690EB-F639-47DA-8335-248B4EAABEFC}"/>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763125" y="121790"/>
            <a:ext cx="335554" cy="414899"/>
          </a:xfrm>
          <a:prstGeom prst="rect">
            <a:avLst/>
          </a:prstGeom>
        </p:spPr>
      </p:pic>
      <p:pic>
        <p:nvPicPr>
          <p:cNvPr id="144" name="Graphic 143" descr="Internet">
            <a:hlinkClick r:id="rId7" action="ppaction://hlinksldjump"/>
            <a:extLst>
              <a:ext uri="{FF2B5EF4-FFF2-40B4-BE49-F238E27FC236}">
                <a16:creationId xmlns:a16="http://schemas.microsoft.com/office/drawing/2014/main" id="{541B965C-1A54-4F63-A8D9-E7ACB76780CE}"/>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6529491" y="114795"/>
            <a:ext cx="366609" cy="375699"/>
          </a:xfrm>
          <a:prstGeom prst="rect">
            <a:avLst/>
          </a:prstGeom>
        </p:spPr>
      </p:pic>
      <p:sp>
        <p:nvSpPr>
          <p:cNvPr id="44" name="TextBox 43">
            <a:extLst>
              <a:ext uri="{FF2B5EF4-FFF2-40B4-BE49-F238E27FC236}">
                <a16:creationId xmlns:a16="http://schemas.microsoft.com/office/drawing/2014/main" id="{EC12B703-3914-4F26-89D9-BBE3CB9508CD}"/>
              </a:ext>
            </a:extLst>
          </p:cNvPr>
          <p:cNvSpPr txBox="1"/>
          <p:nvPr/>
        </p:nvSpPr>
        <p:spPr>
          <a:xfrm>
            <a:off x="224589" y="4545553"/>
            <a:ext cx="2539917" cy="1958373"/>
          </a:xfrm>
          <a:prstGeom prst="rect">
            <a:avLst/>
          </a:prstGeom>
          <a:noFill/>
          <a:ln w="38100">
            <a:solidFill>
              <a:srgbClr val="0078AE"/>
            </a:solidFill>
          </a:ln>
        </p:spPr>
        <p:txBody>
          <a:bodyPr wrap="square" lIns="182880" tIns="91440" rIns="182880" bIns="182880" rtlCol="0">
            <a:noAutofit/>
          </a:bodyPr>
          <a:lstStyle/>
          <a:p>
            <a:pPr>
              <a:spcAft>
                <a:spcPts val="1200"/>
              </a:spcAft>
            </a:pPr>
            <a:r>
              <a:rPr lang="en-US" sz="1200" dirty="0">
                <a:solidFill>
                  <a:schemeClr val="bg1"/>
                </a:solidFill>
              </a:rPr>
              <a:t>Key Metrics</a:t>
            </a:r>
          </a:p>
        </p:txBody>
      </p:sp>
      <p:pic>
        <p:nvPicPr>
          <p:cNvPr id="42" name="Picture 40" descr="Cybersecurity and Infrastructure Security Agency - Wikipedia">
            <a:extLst>
              <a:ext uri="{FF2B5EF4-FFF2-40B4-BE49-F238E27FC236}">
                <a16:creationId xmlns:a16="http://schemas.microsoft.com/office/drawing/2014/main" id="{C5E73245-5098-47AD-B128-226E6486BDCE}"/>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4744" y="54516"/>
            <a:ext cx="704248" cy="70424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Object 3">
            <a:extLst>
              <a:ext uri="{FF2B5EF4-FFF2-40B4-BE49-F238E27FC236}">
                <a16:creationId xmlns:a16="http://schemas.microsoft.com/office/drawing/2014/main" id="{886127F2-A585-4C37-9506-9866A3B5015B}"/>
              </a:ext>
            </a:extLst>
          </p:cNvPr>
          <p:cNvGraphicFramePr>
            <a:graphicFrameLocks noChangeAspect="1"/>
          </p:cNvGraphicFramePr>
          <p:nvPr>
            <p:extLst>
              <p:ext uri="{D42A27DB-BD31-4B8C-83A1-F6EECF244321}">
                <p14:modId xmlns:p14="http://schemas.microsoft.com/office/powerpoint/2010/main" val="2440197986"/>
              </p:ext>
            </p:extLst>
          </p:nvPr>
        </p:nvGraphicFramePr>
        <p:xfrm>
          <a:off x="-3175" y="6618288"/>
          <a:ext cx="3600450" cy="276225"/>
        </p:xfrm>
        <a:graphic>
          <a:graphicData uri="http://schemas.openxmlformats.org/presentationml/2006/ole">
            <mc:AlternateContent xmlns:mc="http://schemas.openxmlformats.org/markup-compatibility/2006">
              <mc:Choice xmlns:v="urn:schemas-microsoft-com:vml" Requires="v">
                <p:oleObj spid="_x0000_s5190" name="Worksheet" r:id="rId22" imgW="3848174" imgH="271494" progId="Excel.Sheet.12">
                  <p:link updateAutomatic="1"/>
                </p:oleObj>
              </mc:Choice>
              <mc:Fallback>
                <p:oleObj name="Worksheet" r:id="rId22" imgW="3848174" imgH="271494" progId="Excel.Sheet.12">
                  <p:link updateAutomatic="1"/>
                  <p:pic>
                    <p:nvPicPr>
                      <p:cNvPr id="0" name=""/>
                      <p:cNvPicPr/>
                      <p:nvPr/>
                    </p:nvPicPr>
                    <p:blipFill>
                      <a:blip r:embed="rId23"/>
                      <a:stretch>
                        <a:fillRect/>
                      </a:stretch>
                    </p:blipFill>
                    <p:spPr>
                      <a:xfrm>
                        <a:off x="-3175" y="6618288"/>
                        <a:ext cx="3600450" cy="276225"/>
                      </a:xfrm>
                      <a:prstGeom prst="rect">
                        <a:avLst/>
                      </a:prstGeom>
                    </p:spPr>
                  </p:pic>
                </p:oleObj>
              </mc:Fallback>
            </mc:AlternateContent>
          </a:graphicData>
        </a:graphic>
      </p:graphicFrame>
      <p:cxnSp>
        <p:nvCxnSpPr>
          <p:cNvPr id="41" name="Straight Connector 40">
            <a:extLst>
              <a:ext uri="{FF2B5EF4-FFF2-40B4-BE49-F238E27FC236}">
                <a16:creationId xmlns:a16="http://schemas.microsoft.com/office/drawing/2014/main" id="{A06588BB-AD76-4691-A890-BC3ECB4CF308}"/>
              </a:ext>
            </a:extLst>
          </p:cNvPr>
          <p:cNvCxnSpPr/>
          <p:nvPr/>
        </p:nvCxnSpPr>
        <p:spPr>
          <a:xfrm>
            <a:off x="2962930" y="3783111"/>
            <a:ext cx="9229069" cy="0"/>
          </a:xfrm>
          <a:prstGeom prst="line">
            <a:avLst/>
          </a:prstGeom>
          <a:ln w="12700">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47DC77FF-E143-4C57-A8B3-673B657F71B3}"/>
              </a:ext>
            </a:extLst>
          </p:cNvPr>
          <p:cNvSpPr txBox="1"/>
          <p:nvPr/>
        </p:nvSpPr>
        <p:spPr>
          <a:xfrm>
            <a:off x="3440318" y="848576"/>
            <a:ext cx="8246855" cy="461665"/>
          </a:xfrm>
          <a:prstGeom prst="rect">
            <a:avLst/>
          </a:prstGeom>
          <a:noFill/>
        </p:spPr>
        <p:txBody>
          <a:bodyPr wrap="square" rtlCol="0">
            <a:spAutoFit/>
          </a:bodyPr>
          <a:lstStyle/>
          <a:p>
            <a:r>
              <a:rPr lang="en-US" sz="1200" b="1" dirty="0">
                <a:solidFill>
                  <a:srgbClr val="2F5597"/>
                </a:solidFill>
              </a:rPr>
              <a:t>Web and “dark” web mentions over time</a:t>
            </a:r>
          </a:p>
          <a:p>
            <a:r>
              <a:rPr lang="en-US" sz="1200" dirty="0">
                <a:solidFill>
                  <a:schemeClr val="tx1">
                    <a:lumMod val="65000"/>
                    <a:lumOff val="35000"/>
                  </a:schemeClr>
                </a:solidFill>
              </a:rPr>
              <a:t>Dark web is defined as mentions from sources such as tor and i2p</a:t>
            </a:r>
          </a:p>
        </p:txBody>
      </p:sp>
      <p:grpSp>
        <p:nvGrpSpPr>
          <p:cNvPr id="45" name="Group 44">
            <a:extLst>
              <a:ext uri="{FF2B5EF4-FFF2-40B4-BE49-F238E27FC236}">
                <a16:creationId xmlns:a16="http://schemas.microsoft.com/office/drawing/2014/main" id="{238EEBC7-DAD2-42AA-93D2-82D7E4C3BA70}"/>
              </a:ext>
            </a:extLst>
          </p:cNvPr>
          <p:cNvGrpSpPr/>
          <p:nvPr/>
        </p:nvGrpSpPr>
        <p:grpSpPr>
          <a:xfrm rot="16200000">
            <a:off x="3158961" y="922621"/>
            <a:ext cx="266563" cy="266563"/>
            <a:chOff x="8382864" y="3548498"/>
            <a:chExt cx="914400" cy="914400"/>
          </a:xfrm>
        </p:grpSpPr>
        <p:sp>
          <p:nvSpPr>
            <p:cNvPr id="46" name="Oval 45">
              <a:extLst>
                <a:ext uri="{FF2B5EF4-FFF2-40B4-BE49-F238E27FC236}">
                  <a16:creationId xmlns:a16="http://schemas.microsoft.com/office/drawing/2014/main" id="{CA5CED2D-6FF1-4F68-9100-39C63E09E246}"/>
                </a:ext>
              </a:extLst>
            </p:cNvPr>
            <p:cNvSpPr/>
            <p:nvPr/>
          </p:nvSpPr>
          <p:spPr>
            <a:xfrm rot="10800000">
              <a:off x="8382864" y="3548498"/>
              <a:ext cx="914400" cy="914400"/>
            </a:xfrm>
            <a:prstGeom prst="ellipse">
              <a:avLst/>
            </a:prstGeom>
            <a:solidFill>
              <a:srgbClr val="2F55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E3F17F82-917B-48CD-B376-47B8C2CEFABD}"/>
                </a:ext>
              </a:extLst>
            </p:cNvPr>
            <p:cNvSpPr/>
            <p:nvPr/>
          </p:nvSpPr>
          <p:spPr>
            <a:xfrm rot="2700000">
              <a:off x="8665258" y="3765350"/>
              <a:ext cx="497517" cy="4947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FD08B569-6858-4D85-8410-514A75CD2F48}"/>
                </a:ext>
              </a:extLst>
            </p:cNvPr>
            <p:cNvSpPr/>
            <p:nvPr/>
          </p:nvSpPr>
          <p:spPr>
            <a:xfrm rot="2700000">
              <a:off x="8830424" y="3830788"/>
              <a:ext cx="386876" cy="375477"/>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TextBox 48">
            <a:extLst>
              <a:ext uri="{FF2B5EF4-FFF2-40B4-BE49-F238E27FC236}">
                <a16:creationId xmlns:a16="http://schemas.microsoft.com/office/drawing/2014/main" id="{2A4B2EA1-D6E7-4D18-ACBD-25F7F1ED622F}"/>
              </a:ext>
            </a:extLst>
          </p:cNvPr>
          <p:cNvSpPr txBox="1"/>
          <p:nvPr/>
        </p:nvSpPr>
        <p:spPr>
          <a:xfrm>
            <a:off x="3440318" y="3890307"/>
            <a:ext cx="8246855" cy="461665"/>
          </a:xfrm>
          <a:prstGeom prst="rect">
            <a:avLst/>
          </a:prstGeom>
          <a:noFill/>
        </p:spPr>
        <p:txBody>
          <a:bodyPr wrap="square" rtlCol="0">
            <a:spAutoFit/>
          </a:bodyPr>
          <a:lstStyle/>
          <a:p>
            <a:r>
              <a:rPr lang="en-US" sz="1200" b="1" dirty="0">
                <a:solidFill>
                  <a:srgbClr val="2F5597"/>
                </a:solidFill>
              </a:rPr>
              <a:t>Mentions categorized by source</a:t>
            </a:r>
          </a:p>
          <a:p>
            <a:r>
              <a:rPr lang="en-US" sz="1200" dirty="0">
                <a:solidFill>
                  <a:schemeClr val="tx1">
                    <a:lumMod val="65000"/>
                    <a:lumOff val="35000"/>
                  </a:schemeClr>
                </a:solidFill>
              </a:rPr>
              <a:t>Generic “Web” source has been filtered out due to the category’s overwhelming representation</a:t>
            </a:r>
          </a:p>
        </p:txBody>
      </p:sp>
      <p:grpSp>
        <p:nvGrpSpPr>
          <p:cNvPr id="50" name="Group 49">
            <a:extLst>
              <a:ext uri="{FF2B5EF4-FFF2-40B4-BE49-F238E27FC236}">
                <a16:creationId xmlns:a16="http://schemas.microsoft.com/office/drawing/2014/main" id="{7CF9F708-CE56-400A-85F4-889F22C1779B}"/>
              </a:ext>
            </a:extLst>
          </p:cNvPr>
          <p:cNvGrpSpPr/>
          <p:nvPr/>
        </p:nvGrpSpPr>
        <p:grpSpPr>
          <a:xfrm rot="16200000">
            <a:off x="3158961" y="3964352"/>
            <a:ext cx="266563" cy="266563"/>
            <a:chOff x="8382864" y="3548498"/>
            <a:chExt cx="914400" cy="914400"/>
          </a:xfrm>
        </p:grpSpPr>
        <p:sp>
          <p:nvSpPr>
            <p:cNvPr id="51" name="Oval 50">
              <a:extLst>
                <a:ext uri="{FF2B5EF4-FFF2-40B4-BE49-F238E27FC236}">
                  <a16:creationId xmlns:a16="http://schemas.microsoft.com/office/drawing/2014/main" id="{8A4ECD32-8D54-4257-BF11-A5E8787FF507}"/>
                </a:ext>
              </a:extLst>
            </p:cNvPr>
            <p:cNvSpPr/>
            <p:nvPr/>
          </p:nvSpPr>
          <p:spPr>
            <a:xfrm rot="10800000">
              <a:off x="8382864" y="3548498"/>
              <a:ext cx="914400" cy="914400"/>
            </a:xfrm>
            <a:prstGeom prst="ellipse">
              <a:avLst/>
            </a:prstGeom>
            <a:solidFill>
              <a:srgbClr val="2F55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4FCD9542-2095-4B0B-989E-0FEE1A542B44}"/>
                </a:ext>
              </a:extLst>
            </p:cNvPr>
            <p:cNvSpPr/>
            <p:nvPr/>
          </p:nvSpPr>
          <p:spPr>
            <a:xfrm rot="2700000">
              <a:off x="8665258" y="3765350"/>
              <a:ext cx="497517" cy="4947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EE2B7A27-89E0-47CA-AFD1-EF6405A0A8B3}"/>
                </a:ext>
              </a:extLst>
            </p:cNvPr>
            <p:cNvSpPr/>
            <p:nvPr/>
          </p:nvSpPr>
          <p:spPr>
            <a:xfrm rot="2700000">
              <a:off x="8830424" y="3830788"/>
              <a:ext cx="386876" cy="375477"/>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TextBox 39">
            <a:extLst>
              <a:ext uri="{FF2B5EF4-FFF2-40B4-BE49-F238E27FC236}">
                <a16:creationId xmlns:a16="http://schemas.microsoft.com/office/drawing/2014/main" id="{FC7A6B1C-9BF0-4241-9C88-B1AF10D9A3FB}"/>
              </a:ext>
            </a:extLst>
          </p:cNvPr>
          <p:cNvSpPr txBox="1"/>
          <p:nvPr/>
        </p:nvSpPr>
        <p:spPr>
          <a:xfrm>
            <a:off x="340240" y="4867904"/>
            <a:ext cx="2200939" cy="276999"/>
          </a:xfrm>
          <a:prstGeom prst="rect">
            <a:avLst/>
          </a:prstGeom>
          <a:noFill/>
        </p:spPr>
        <p:txBody>
          <a:bodyPr wrap="square" rtlCol="0">
            <a:spAutoFit/>
          </a:bodyPr>
          <a:lstStyle/>
          <a:p>
            <a:pPr>
              <a:spcAft>
                <a:spcPts val="1200"/>
              </a:spcAft>
            </a:pPr>
            <a:r>
              <a:rPr lang="en-US" sz="1200" dirty="0">
                <a:solidFill>
                  <a:schemeClr val="bg1"/>
                </a:solidFill>
              </a:rPr>
              <a:t>&lt;Metric Feed Here&gt;</a:t>
            </a:r>
          </a:p>
        </p:txBody>
      </p:sp>
      <p:sp>
        <p:nvSpPr>
          <p:cNvPr id="38" name="TextBox 37">
            <a:extLst>
              <a:ext uri="{FF2B5EF4-FFF2-40B4-BE49-F238E27FC236}">
                <a16:creationId xmlns:a16="http://schemas.microsoft.com/office/drawing/2014/main" id="{5A613F1C-C038-4142-9D8E-3A3818BE86A2}"/>
              </a:ext>
            </a:extLst>
          </p:cNvPr>
          <p:cNvSpPr txBox="1"/>
          <p:nvPr/>
        </p:nvSpPr>
        <p:spPr>
          <a:xfrm rot="16200000">
            <a:off x="2473496" y="1889770"/>
            <a:ext cx="1405453" cy="261610"/>
          </a:xfrm>
          <a:prstGeom prst="rect">
            <a:avLst/>
          </a:prstGeom>
          <a:noFill/>
        </p:spPr>
        <p:txBody>
          <a:bodyPr wrap="square" rtlCol="0">
            <a:spAutoFit/>
          </a:bodyPr>
          <a:lstStyle/>
          <a:p>
            <a:r>
              <a:rPr lang="en-US" sz="1100" dirty="0"/>
              <a:t>Mentions count</a:t>
            </a:r>
          </a:p>
        </p:txBody>
      </p:sp>
      <p:sp>
        <p:nvSpPr>
          <p:cNvPr id="39" name="TextBox 38">
            <a:extLst>
              <a:ext uri="{FF2B5EF4-FFF2-40B4-BE49-F238E27FC236}">
                <a16:creationId xmlns:a16="http://schemas.microsoft.com/office/drawing/2014/main" id="{1101EBAE-2212-DE43-8980-3BCF06C4B024}"/>
              </a:ext>
            </a:extLst>
          </p:cNvPr>
          <p:cNvSpPr txBox="1"/>
          <p:nvPr/>
        </p:nvSpPr>
        <p:spPr>
          <a:xfrm rot="16200000">
            <a:off x="2615835" y="4961789"/>
            <a:ext cx="1405453" cy="261610"/>
          </a:xfrm>
          <a:prstGeom prst="rect">
            <a:avLst/>
          </a:prstGeom>
          <a:noFill/>
        </p:spPr>
        <p:txBody>
          <a:bodyPr wrap="square" rtlCol="0">
            <a:spAutoFit/>
          </a:bodyPr>
          <a:lstStyle/>
          <a:p>
            <a:r>
              <a:rPr lang="en-US" sz="1100" dirty="0"/>
              <a:t>Mentions count</a:t>
            </a:r>
          </a:p>
        </p:txBody>
      </p:sp>
    </p:spTree>
    <p:extLst>
      <p:ext uri="{BB962C8B-B14F-4D97-AF65-F5344CB8AC3E}">
        <p14:creationId xmlns:p14="http://schemas.microsoft.com/office/powerpoint/2010/main" val="1690946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31" name="Straight Connector 30">
            <a:extLst>
              <a:ext uri="{FF2B5EF4-FFF2-40B4-BE49-F238E27FC236}">
                <a16:creationId xmlns:a16="http://schemas.microsoft.com/office/drawing/2014/main" id="{6181985A-2C5A-4B96-B722-4117774E8028}"/>
              </a:ext>
            </a:extLst>
          </p:cNvPr>
          <p:cNvCxnSpPr>
            <a:cxnSpLocks/>
          </p:cNvCxnSpPr>
          <p:nvPr/>
        </p:nvCxnSpPr>
        <p:spPr>
          <a:xfrm>
            <a:off x="8430132" y="1206144"/>
            <a:ext cx="0" cy="5128994"/>
          </a:xfrm>
          <a:prstGeom prst="line">
            <a:avLst/>
          </a:prstGeom>
          <a:ln w="12700">
            <a:solidFill>
              <a:srgbClr val="7F7F7F"/>
            </a:solidFill>
            <a:prstDash val="lgDash"/>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8F7147E0-A156-4189-9BDC-F349F593C895}"/>
              </a:ext>
            </a:extLst>
          </p:cNvPr>
          <p:cNvSpPr/>
          <p:nvPr/>
        </p:nvSpPr>
        <p:spPr>
          <a:xfrm>
            <a:off x="0" y="0"/>
            <a:ext cx="12192000" cy="641683"/>
          </a:xfrm>
          <a:prstGeom prst="rect">
            <a:avLst/>
          </a:prstGeom>
          <a:solidFill>
            <a:srgbClr val="00518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EDE4E1A4-16B7-484C-8F5D-EA82EC7C0303}"/>
              </a:ext>
            </a:extLst>
          </p:cNvPr>
          <p:cNvSpPr/>
          <p:nvPr/>
        </p:nvSpPr>
        <p:spPr>
          <a:xfrm>
            <a:off x="1122716" y="0"/>
            <a:ext cx="1840453" cy="620120"/>
          </a:xfrm>
          <a:prstGeom prst="rect">
            <a:avLst/>
          </a:prstGeom>
          <a:solidFill>
            <a:srgbClr val="0078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00D0C118-E90B-449A-9632-FCCA4AC0546D}"/>
              </a:ext>
            </a:extLst>
          </p:cNvPr>
          <p:cNvSpPr/>
          <p:nvPr/>
        </p:nvSpPr>
        <p:spPr>
          <a:xfrm>
            <a:off x="0" y="282356"/>
            <a:ext cx="12192000" cy="76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3C90827A-BE51-4B81-8301-AA18FF227018}"/>
              </a:ext>
            </a:extLst>
          </p:cNvPr>
          <p:cNvSpPr txBox="1"/>
          <p:nvPr/>
        </p:nvSpPr>
        <p:spPr>
          <a:xfrm>
            <a:off x="1" y="-3034"/>
            <a:ext cx="2963168" cy="6861034"/>
          </a:xfrm>
          <a:prstGeom prst="rect">
            <a:avLst/>
          </a:prstGeom>
          <a:solidFill>
            <a:srgbClr val="002B60"/>
          </a:solidFill>
          <a:effectLst>
            <a:outerShdw blurRad="50800" dist="38100" dir="5400000" algn="t" rotWithShape="0">
              <a:prstClr val="black">
                <a:alpha val="40000"/>
              </a:prstClr>
            </a:outerShdw>
          </a:effectLst>
        </p:spPr>
        <p:txBody>
          <a:bodyPr wrap="square" lIns="274320" tIns="1097280" rIns="274320" bIns="91440" rtlCol="0">
            <a:noAutofit/>
          </a:bodyPr>
          <a:lstStyle/>
          <a:p>
            <a:pPr algn="just"/>
            <a:r>
              <a:rPr lang="en-US" sz="1200" dirty="0">
                <a:solidFill>
                  <a:schemeClr val="bg1"/>
                </a:solidFill>
              </a:rPr>
              <a:t>This section contains summaries and links to supporting documentation, to include the raw data driving all visualizations, and other relevant publications.</a:t>
            </a:r>
          </a:p>
        </p:txBody>
      </p:sp>
      <p:sp>
        <p:nvSpPr>
          <p:cNvPr id="67" name="Arrow: Pentagon 66">
            <a:extLst>
              <a:ext uri="{FF2B5EF4-FFF2-40B4-BE49-F238E27FC236}">
                <a16:creationId xmlns:a16="http://schemas.microsoft.com/office/drawing/2014/main" id="{298E83A2-7ED6-4AD7-BC5A-C6DDDDBEABA7}"/>
              </a:ext>
            </a:extLst>
          </p:cNvPr>
          <p:cNvSpPr/>
          <p:nvPr/>
        </p:nvSpPr>
        <p:spPr>
          <a:xfrm rot="5400000">
            <a:off x="-38562" y="31015"/>
            <a:ext cx="940806" cy="868866"/>
          </a:xfrm>
          <a:prstGeom prst="homePlate">
            <a:avLst>
              <a:gd name="adj" fmla="val 26605"/>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Hexagon 73">
            <a:hlinkClick r:id="rId3" action="ppaction://hlinksldjump"/>
            <a:extLst>
              <a:ext uri="{FF2B5EF4-FFF2-40B4-BE49-F238E27FC236}">
                <a16:creationId xmlns:a16="http://schemas.microsoft.com/office/drawing/2014/main" id="{902058E5-37D0-489D-B966-BB211A109953}"/>
              </a:ext>
            </a:extLst>
          </p:cNvPr>
          <p:cNvSpPr/>
          <p:nvPr/>
        </p:nvSpPr>
        <p:spPr>
          <a:xfrm>
            <a:off x="11252534" y="92616"/>
            <a:ext cx="545432" cy="470200"/>
          </a:xfrm>
          <a:prstGeom prst="hexagon">
            <a:avLst/>
          </a:prstGeom>
          <a:solidFill>
            <a:schemeClr val="bg1"/>
          </a:solidFill>
          <a:ln w="50800">
            <a:solidFill>
              <a:srgbClr val="002B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C5CFEDC8-1500-46D8-8F20-9B5E3C6F216B}"/>
              </a:ext>
            </a:extLst>
          </p:cNvPr>
          <p:cNvSpPr/>
          <p:nvPr/>
        </p:nvSpPr>
        <p:spPr>
          <a:xfrm>
            <a:off x="2852903" y="278862"/>
            <a:ext cx="8399630" cy="80465"/>
          </a:xfrm>
          <a:prstGeom prst="rect">
            <a:avLst/>
          </a:prstGeom>
          <a:solidFill>
            <a:srgbClr val="002B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a:hlinkClick r:id="rId4" action="ppaction://hlinksldjump"/>
            <a:extLst>
              <a:ext uri="{FF2B5EF4-FFF2-40B4-BE49-F238E27FC236}">
                <a16:creationId xmlns:a16="http://schemas.microsoft.com/office/drawing/2014/main" id="{33330366-9EB3-4D2E-BDA6-DAC8AD01ABE8}"/>
              </a:ext>
            </a:extLst>
          </p:cNvPr>
          <p:cNvSpPr/>
          <p:nvPr/>
        </p:nvSpPr>
        <p:spPr>
          <a:xfrm>
            <a:off x="3536283" y="92616"/>
            <a:ext cx="545432" cy="470200"/>
          </a:xfrm>
          <a:prstGeom prst="hexagon">
            <a:avLst/>
          </a:prstGeom>
          <a:solidFill>
            <a:schemeClr val="bg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a:hlinkClick r:id="rId5" action="ppaction://hlinksldjump"/>
            <a:extLst>
              <a:ext uri="{FF2B5EF4-FFF2-40B4-BE49-F238E27FC236}">
                <a16:creationId xmlns:a16="http://schemas.microsoft.com/office/drawing/2014/main" id="{DA5B9961-AD60-45C4-8A91-6F3CE4AF5686}"/>
              </a:ext>
            </a:extLst>
          </p:cNvPr>
          <p:cNvSpPr/>
          <p:nvPr/>
        </p:nvSpPr>
        <p:spPr>
          <a:xfrm>
            <a:off x="4846389" y="92616"/>
            <a:ext cx="545432" cy="470200"/>
          </a:xfrm>
          <a:prstGeom prst="hexagon">
            <a:avLst/>
          </a:prstGeom>
          <a:solidFill>
            <a:schemeClr val="bg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a:hlinkClick r:id="rId6" action="ppaction://hlinksldjump"/>
            <a:extLst>
              <a:ext uri="{FF2B5EF4-FFF2-40B4-BE49-F238E27FC236}">
                <a16:creationId xmlns:a16="http://schemas.microsoft.com/office/drawing/2014/main" id="{1452F262-7078-4745-A72F-8A454DED0155}"/>
              </a:ext>
            </a:extLst>
          </p:cNvPr>
          <p:cNvSpPr/>
          <p:nvPr/>
        </p:nvSpPr>
        <p:spPr>
          <a:xfrm>
            <a:off x="6447926" y="92616"/>
            <a:ext cx="545432" cy="470200"/>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a:hlinkClick r:id="rId7" action="ppaction://hlinksldjump"/>
            <a:extLst>
              <a:ext uri="{FF2B5EF4-FFF2-40B4-BE49-F238E27FC236}">
                <a16:creationId xmlns:a16="http://schemas.microsoft.com/office/drawing/2014/main" id="{D7228416-35B4-4C80-9FE6-388FFCB543D2}"/>
              </a:ext>
            </a:extLst>
          </p:cNvPr>
          <p:cNvSpPr/>
          <p:nvPr/>
        </p:nvSpPr>
        <p:spPr>
          <a:xfrm>
            <a:off x="8049462" y="92616"/>
            <a:ext cx="545432" cy="470200"/>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Hexagon 72">
            <a:hlinkClick r:id="rId8" action="ppaction://hlinksldjump"/>
            <a:extLst>
              <a:ext uri="{FF2B5EF4-FFF2-40B4-BE49-F238E27FC236}">
                <a16:creationId xmlns:a16="http://schemas.microsoft.com/office/drawing/2014/main" id="{E920336D-EC00-48E0-A264-ED559C606C77}"/>
              </a:ext>
            </a:extLst>
          </p:cNvPr>
          <p:cNvSpPr/>
          <p:nvPr/>
        </p:nvSpPr>
        <p:spPr>
          <a:xfrm>
            <a:off x="9650998" y="92616"/>
            <a:ext cx="545432" cy="470200"/>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a:extLst>
              <a:ext uri="{FF2B5EF4-FFF2-40B4-BE49-F238E27FC236}">
                <a16:creationId xmlns:a16="http://schemas.microsoft.com/office/drawing/2014/main" id="{BEF23480-4D1F-4DDA-BB7D-06ABBBF24C8F}"/>
              </a:ext>
            </a:extLst>
          </p:cNvPr>
          <p:cNvSpPr txBox="1"/>
          <p:nvPr/>
        </p:nvSpPr>
        <p:spPr>
          <a:xfrm>
            <a:off x="866274" y="-1"/>
            <a:ext cx="2096895" cy="641683"/>
          </a:xfrm>
          <a:prstGeom prst="rect">
            <a:avLst/>
          </a:prstGeom>
          <a:noFill/>
        </p:spPr>
        <p:txBody>
          <a:bodyPr wrap="square" lIns="0" tIns="0" rIns="0" bIns="0" rtlCol="0" anchor="ctr">
            <a:noAutofit/>
          </a:bodyPr>
          <a:lstStyle/>
          <a:p>
            <a:pPr algn="ctr"/>
            <a:r>
              <a:rPr lang="en-US" sz="1600" dirty="0">
                <a:solidFill>
                  <a:schemeClr val="bg1"/>
                </a:solidFill>
              </a:rPr>
              <a:t>Supplemental</a:t>
            </a:r>
          </a:p>
          <a:p>
            <a:pPr algn="ctr"/>
            <a:r>
              <a:rPr lang="en-US" sz="1600" dirty="0">
                <a:solidFill>
                  <a:schemeClr val="bg1"/>
                </a:solidFill>
              </a:rPr>
              <a:t>Reports &amp; Annex</a:t>
            </a:r>
          </a:p>
        </p:txBody>
      </p:sp>
      <p:pic>
        <p:nvPicPr>
          <p:cNvPr id="55" name="Graphic 54" descr="Presentation with checklist">
            <a:hlinkClick r:id="rId4" action="ppaction://hlinksldjump"/>
            <a:extLst>
              <a:ext uri="{FF2B5EF4-FFF2-40B4-BE49-F238E27FC236}">
                <a16:creationId xmlns:a16="http://schemas.microsoft.com/office/drawing/2014/main" id="{15C750A2-245C-406D-A287-AA31EACAAC0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637117" y="173307"/>
            <a:ext cx="336237" cy="336237"/>
          </a:xfrm>
          <a:prstGeom prst="rect">
            <a:avLst/>
          </a:prstGeom>
        </p:spPr>
      </p:pic>
      <p:pic>
        <p:nvPicPr>
          <p:cNvPr id="56" name="Graphic 55" descr="Employee badge">
            <a:hlinkClick r:id="rId5" action="ppaction://hlinksldjump"/>
            <a:extLst>
              <a:ext uri="{FF2B5EF4-FFF2-40B4-BE49-F238E27FC236}">
                <a16:creationId xmlns:a16="http://schemas.microsoft.com/office/drawing/2014/main" id="{E2343F7D-2715-4573-8EC6-78F75E78D5B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952872" y="132989"/>
            <a:ext cx="343668" cy="349747"/>
          </a:xfrm>
          <a:prstGeom prst="rect">
            <a:avLst/>
          </a:prstGeom>
        </p:spPr>
      </p:pic>
      <p:pic>
        <p:nvPicPr>
          <p:cNvPr id="57" name="Graphic 56" descr="Web design">
            <a:hlinkClick r:id="rId3" action="ppaction://hlinksldjump"/>
            <a:extLst>
              <a:ext uri="{FF2B5EF4-FFF2-40B4-BE49-F238E27FC236}">
                <a16:creationId xmlns:a16="http://schemas.microsoft.com/office/drawing/2014/main" id="{B44463C6-0DBA-4F7A-AC41-2F20255BFAB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1353485" y="121290"/>
            <a:ext cx="333689" cy="390307"/>
          </a:xfrm>
          <a:prstGeom prst="rect">
            <a:avLst/>
          </a:prstGeom>
        </p:spPr>
      </p:pic>
      <p:pic>
        <p:nvPicPr>
          <p:cNvPr id="58" name="Graphic 57" descr="Server">
            <a:hlinkClick r:id="rId7" action="ppaction://hlinksldjump"/>
            <a:extLst>
              <a:ext uri="{FF2B5EF4-FFF2-40B4-BE49-F238E27FC236}">
                <a16:creationId xmlns:a16="http://schemas.microsoft.com/office/drawing/2014/main" id="{10CC6E50-A162-4264-A82C-344CE54965D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p:blipFill>
        <p:spPr>
          <a:xfrm>
            <a:off x="8148801" y="145407"/>
            <a:ext cx="315036" cy="346854"/>
          </a:xfrm>
          <a:prstGeom prst="rect">
            <a:avLst/>
          </a:prstGeom>
        </p:spPr>
      </p:pic>
      <p:pic>
        <p:nvPicPr>
          <p:cNvPr id="62" name="Graphic 61" descr="Chat">
            <a:hlinkClick r:id="rId8" action="ppaction://hlinksldjump"/>
            <a:extLst>
              <a:ext uri="{FF2B5EF4-FFF2-40B4-BE49-F238E27FC236}">
                <a16:creationId xmlns:a16="http://schemas.microsoft.com/office/drawing/2014/main" id="{C38CBE52-45BB-4F57-930B-23390D118283}"/>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763125" y="121790"/>
            <a:ext cx="335554" cy="414899"/>
          </a:xfrm>
          <a:prstGeom prst="rect">
            <a:avLst/>
          </a:prstGeom>
        </p:spPr>
      </p:pic>
      <p:pic>
        <p:nvPicPr>
          <p:cNvPr id="68" name="Graphic 67" descr="Internet">
            <a:hlinkClick r:id="rId6" action="ppaction://hlinksldjump"/>
            <a:extLst>
              <a:ext uri="{FF2B5EF4-FFF2-40B4-BE49-F238E27FC236}">
                <a16:creationId xmlns:a16="http://schemas.microsoft.com/office/drawing/2014/main" id="{3E8116A9-1823-4A84-8B6E-C3A2839C5A47}"/>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6529491" y="114795"/>
            <a:ext cx="366609" cy="375699"/>
          </a:xfrm>
          <a:prstGeom prst="rect">
            <a:avLst/>
          </a:prstGeom>
        </p:spPr>
      </p:pic>
      <p:pic>
        <p:nvPicPr>
          <p:cNvPr id="41" name="Picture 40" descr="Cybersecurity and Infrastructure Security Agency - Wikipedia">
            <a:extLst>
              <a:ext uri="{FF2B5EF4-FFF2-40B4-BE49-F238E27FC236}">
                <a16:creationId xmlns:a16="http://schemas.microsoft.com/office/drawing/2014/main" id="{604977A9-3B0F-4956-9A3D-62C178D2CEBF}"/>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4744" y="54516"/>
            <a:ext cx="704248" cy="70424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Object 4">
            <a:extLst>
              <a:ext uri="{FF2B5EF4-FFF2-40B4-BE49-F238E27FC236}">
                <a16:creationId xmlns:a16="http://schemas.microsoft.com/office/drawing/2014/main" id="{1A354EDD-D2D8-4E43-B147-597D9F13F1B5}"/>
              </a:ext>
            </a:extLst>
          </p:cNvPr>
          <p:cNvGraphicFramePr>
            <a:graphicFrameLocks noChangeAspect="1"/>
          </p:cNvGraphicFramePr>
          <p:nvPr>
            <p:extLst>
              <p:ext uri="{D42A27DB-BD31-4B8C-83A1-F6EECF244321}">
                <p14:modId xmlns:p14="http://schemas.microsoft.com/office/powerpoint/2010/main" val="1334201115"/>
              </p:ext>
            </p:extLst>
          </p:nvPr>
        </p:nvGraphicFramePr>
        <p:xfrm>
          <a:off x="1588" y="6616700"/>
          <a:ext cx="3600450" cy="276225"/>
        </p:xfrm>
        <a:graphic>
          <a:graphicData uri="http://schemas.openxmlformats.org/presentationml/2006/ole">
            <mc:AlternateContent xmlns:mc="http://schemas.openxmlformats.org/markup-compatibility/2006">
              <mc:Choice xmlns:v="urn:schemas-microsoft-com:vml" Requires="v">
                <p:oleObj spid="_x0000_s6208" name="Worksheet" r:id="rId22" imgW="3848174" imgH="271494" progId="Excel.Sheet.12">
                  <p:link updateAutomatic="1"/>
                </p:oleObj>
              </mc:Choice>
              <mc:Fallback>
                <p:oleObj name="Worksheet" r:id="rId22" imgW="3848174" imgH="271494" progId="Excel.Sheet.12">
                  <p:link updateAutomatic="1"/>
                  <p:pic>
                    <p:nvPicPr>
                      <p:cNvPr id="0" name=""/>
                      <p:cNvPicPr/>
                      <p:nvPr/>
                    </p:nvPicPr>
                    <p:blipFill>
                      <a:blip r:embed="rId23"/>
                      <a:stretch>
                        <a:fillRect/>
                      </a:stretch>
                    </p:blipFill>
                    <p:spPr>
                      <a:xfrm>
                        <a:off x="1588" y="6616700"/>
                        <a:ext cx="3600450" cy="276225"/>
                      </a:xfrm>
                      <a:prstGeom prst="rect">
                        <a:avLst/>
                      </a:prstGeom>
                    </p:spPr>
                  </p:pic>
                </p:oleObj>
              </mc:Fallback>
            </mc:AlternateContent>
          </a:graphicData>
        </a:graphic>
      </p:graphicFrame>
      <p:sp>
        <p:nvSpPr>
          <p:cNvPr id="45" name="TextBox 44">
            <a:extLst>
              <a:ext uri="{FF2B5EF4-FFF2-40B4-BE49-F238E27FC236}">
                <a16:creationId xmlns:a16="http://schemas.microsoft.com/office/drawing/2014/main" id="{7EDDA947-F27C-4CBA-8C57-DA2A36A802F8}"/>
              </a:ext>
            </a:extLst>
          </p:cNvPr>
          <p:cNvSpPr txBox="1"/>
          <p:nvPr/>
        </p:nvSpPr>
        <p:spPr>
          <a:xfrm>
            <a:off x="3440319" y="848576"/>
            <a:ext cx="3844380" cy="276999"/>
          </a:xfrm>
          <a:prstGeom prst="rect">
            <a:avLst/>
          </a:prstGeom>
          <a:noFill/>
        </p:spPr>
        <p:txBody>
          <a:bodyPr wrap="square" rtlCol="0">
            <a:spAutoFit/>
          </a:bodyPr>
          <a:lstStyle/>
          <a:p>
            <a:r>
              <a:rPr lang="en-US" sz="1200" b="1" dirty="0">
                <a:solidFill>
                  <a:srgbClr val="2F5597"/>
                </a:solidFill>
              </a:rPr>
              <a:t>Sample of raw indicators and incidents</a:t>
            </a:r>
          </a:p>
        </p:txBody>
      </p:sp>
      <p:grpSp>
        <p:nvGrpSpPr>
          <p:cNvPr id="52" name="Group 51">
            <a:extLst>
              <a:ext uri="{FF2B5EF4-FFF2-40B4-BE49-F238E27FC236}">
                <a16:creationId xmlns:a16="http://schemas.microsoft.com/office/drawing/2014/main" id="{22EDF715-4C6F-4A6F-9B67-3138A2E868FA}"/>
              </a:ext>
            </a:extLst>
          </p:cNvPr>
          <p:cNvGrpSpPr/>
          <p:nvPr/>
        </p:nvGrpSpPr>
        <p:grpSpPr>
          <a:xfrm rot="16200000">
            <a:off x="3158961" y="922621"/>
            <a:ext cx="266563" cy="266563"/>
            <a:chOff x="8382864" y="3548498"/>
            <a:chExt cx="914400" cy="914400"/>
          </a:xfrm>
        </p:grpSpPr>
        <p:sp>
          <p:nvSpPr>
            <p:cNvPr id="53" name="Oval 52">
              <a:extLst>
                <a:ext uri="{FF2B5EF4-FFF2-40B4-BE49-F238E27FC236}">
                  <a16:creationId xmlns:a16="http://schemas.microsoft.com/office/drawing/2014/main" id="{5162C9BA-E3AA-4961-BB59-6F6194E8FB04}"/>
                </a:ext>
              </a:extLst>
            </p:cNvPr>
            <p:cNvSpPr/>
            <p:nvPr/>
          </p:nvSpPr>
          <p:spPr>
            <a:xfrm rot="10800000">
              <a:off x="8382864" y="3548498"/>
              <a:ext cx="914400" cy="914400"/>
            </a:xfrm>
            <a:prstGeom prst="ellipse">
              <a:avLst/>
            </a:prstGeom>
            <a:solidFill>
              <a:srgbClr val="2F55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02D64D36-23A7-467A-9929-58A8258D2F7C}"/>
                </a:ext>
              </a:extLst>
            </p:cNvPr>
            <p:cNvSpPr/>
            <p:nvPr/>
          </p:nvSpPr>
          <p:spPr>
            <a:xfrm rot="2700000">
              <a:off x="8665258" y="3765350"/>
              <a:ext cx="497517" cy="4947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6D201581-E1CD-4C9F-B4AC-8B892FA6FBE1}"/>
                </a:ext>
              </a:extLst>
            </p:cNvPr>
            <p:cNvSpPr/>
            <p:nvPr/>
          </p:nvSpPr>
          <p:spPr>
            <a:xfrm rot="2700000">
              <a:off x="8830424" y="3830788"/>
              <a:ext cx="386876" cy="375477"/>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6" name="TextBox 75">
            <a:extLst>
              <a:ext uri="{FF2B5EF4-FFF2-40B4-BE49-F238E27FC236}">
                <a16:creationId xmlns:a16="http://schemas.microsoft.com/office/drawing/2014/main" id="{54E146A9-F2C0-4786-8CC1-7025420395C4}"/>
              </a:ext>
            </a:extLst>
          </p:cNvPr>
          <p:cNvSpPr txBox="1"/>
          <p:nvPr/>
        </p:nvSpPr>
        <p:spPr>
          <a:xfrm>
            <a:off x="9136919" y="841678"/>
            <a:ext cx="2306523" cy="276999"/>
          </a:xfrm>
          <a:prstGeom prst="rect">
            <a:avLst/>
          </a:prstGeom>
          <a:noFill/>
        </p:spPr>
        <p:txBody>
          <a:bodyPr wrap="square" rtlCol="0">
            <a:spAutoFit/>
          </a:bodyPr>
          <a:lstStyle/>
          <a:p>
            <a:r>
              <a:rPr lang="en-US" sz="1200" b="1" dirty="0">
                <a:solidFill>
                  <a:srgbClr val="2F5597"/>
                </a:solidFill>
              </a:rPr>
              <a:t>Supplemental Reports</a:t>
            </a:r>
            <a:endParaRPr lang="en-US" sz="1200" dirty="0">
              <a:solidFill>
                <a:schemeClr val="tx1">
                  <a:lumMod val="65000"/>
                  <a:lumOff val="35000"/>
                </a:schemeClr>
              </a:solidFill>
            </a:endParaRPr>
          </a:p>
        </p:txBody>
      </p:sp>
      <p:grpSp>
        <p:nvGrpSpPr>
          <p:cNvPr id="77" name="Group 76">
            <a:extLst>
              <a:ext uri="{FF2B5EF4-FFF2-40B4-BE49-F238E27FC236}">
                <a16:creationId xmlns:a16="http://schemas.microsoft.com/office/drawing/2014/main" id="{77220C51-5125-419B-9D53-883169C21B84}"/>
              </a:ext>
            </a:extLst>
          </p:cNvPr>
          <p:cNvGrpSpPr/>
          <p:nvPr/>
        </p:nvGrpSpPr>
        <p:grpSpPr>
          <a:xfrm rot="16200000">
            <a:off x="8855561" y="915723"/>
            <a:ext cx="266563" cy="266563"/>
            <a:chOff x="8382864" y="3548498"/>
            <a:chExt cx="914400" cy="914400"/>
          </a:xfrm>
        </p:grpSpPr>
        <p:sp>
          <p:nvSpPr>
            <p:cNvPr id="78" name="Oval 77">
              <a:extLst>
                <a:ext uri="{FF2B5EF4-FFF2-40B4-BE49-F238E27FC236}">
                  <a16:creationId xmlns:a16="http://schemas.microsoft.com/office/drawing/2014/main" id="{9A6A69C3-4C2A-40E1-8ACF-B070BA3A93BE}"/>
                </a:ext>
              </a:extLst>
            </p:cNvPr>
            <p:cNvSpPr/>
            <p:nvPr/>
          </p:nvSpPr>
          <p:spPr>
            <a:xfrm rot="10800000">
              <a:off x="8382864" y="3548498"/>
              <a:ext cx="914400" cy="914400"/>
            </a:xfrm>
            <a:prstGeom prst="ellipse">
              <a:avLst/>
            </a:prstGeom>
            <a:solidFill>
              <a:srgbClr val="2F55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9D0CBEF2-51AC-4C84-8961-578BBB2D717B}"/>
                </a:ext>
              </a:extLst>
            </p:cNvPr>
            <p:cNvSpPr/>
            <p:nvPr/>
          </p:nvSpPr>
          <p:spPr>
            <a:xfrm rot="2700000">
              <a:off x="8665258" y="3765350"/>
              <a:ext cx="497517" cy="4947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4534506F-44CC-472A-8A28-5152AEED3BDA}"/>
                </a:ext>
              </a:extLst>
            </p:cNvPr>
            <p:cNvSpPr/>
            <p:nvPr/>
          </p:nvSpPr>
          <p:spPr>
            <a:xfrm rot="2700000">
              <a:off x="8830424" y="3830788"/>
              <a:ext cx="386876" cy="375477"/>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877418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DF15D20A4569B46B8D80909D89CF27E" ma:contentTypeVersion="10" ma:contentTypeDescription="Create a new document." ma:contentTypeScope="" ma:versionID="31ebae77de03d5aae501de67aa3cb67c">
  <xsd:schema xmlns:xsd="http://www.w3.org/2001/XMLSchema" xmlns:xs="http://www.w3.org/2001/XMLSchema" xmlns:p="http://schemas.microsoft.com/office/2006/metadata/properties" xmlns:ns2="2ea8b379-c8ad-4aba-8ee9-d1f12587f3a0" xmlns:ns3="d908c7eb-dbfb-45ab-9190-0c0073f2a6bf" targetNamespace="http://schemas.microsoft.com/office/2006/metadata/properties" ma:root="true" ma:fieldsID="7ffe246e3c358dfe15064fa05bde670a" ns2:_="" ns3:_="">
    <xsd:import namespace="2ea8b379-c8ad-4aba-8ee9-d1f12587f3a0"/>
    <xsd:import namespace="d908c7eb-dbfb-45ab-9190-0c0073f2a6b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Date" minOccurs="0"/>
                <xsd:element ref="ns2:ShortDescrip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a8b379-c8ad-4aba-8ee9-d1f12587f3a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Date" ma:index="16" nillable="true" ma:displayName="Date" ma:format="DateOnly" ma:internalName="Date">
      <xsd:simpleType>
        <xsd:restriction base="dms:DateTime"/>
      </xsd:simpleType>
    </xsd:element>
    <xsd:element name="ShortDescription" ma:index="17" nillable="true" ma:displayName="Short Description" ma:format="Dropdown" ma:internalName="ShortDescription">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908c7eb-dbfb-45ab-9190-0c0073f2a6bf"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ortDescription xmlns="2ea8b379-c8ad-4aba-8ee9-d1f12587f3a0" xsi:nil="true"/>
    <Date xmlns="2ea8b379-c8ad-4aba-8ee9-d1f12587f3a0" xsi:nil="true"/>
  </documentManagement>
</p:properties>
</file>

<file path=customXml/itemProps1.xml><?xml version="1.0" encoding="utf-8"?>
<ds:datastoreItem xmlns:ds="http://schemas.openxmlformats.org/officeDocument/2006/customXml" ds:itemID="{7692AF76-D014-47A8-9F7D-F18B404EF686}">
  <ds:schemaRefs>
    <ds:schemaRef ds:uri="http://schemas.microsoft.com/sharepoint/v3/contenttype/forms"/>
  </ds:schemaRefs>
</ds:datastoreItem>
</file>

<file path=customXml/itemProps2.xml><?xml version="1.0" encoding="utf-8"?>
<ds:datastoreItem xmlns:ds="http://schemas.openxmlformats.org/officeDocument/2006/customXml" ds:itemID="{AA5832CA-76EA-4F5A-AD9D-C2587880A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ea8b379-c8ad-4aba-8ee9-d1f12587f3a0"/>
    <ds:schemaRef ds:uri="d908c7eb-dbfb-45ab-9190-0c0073f2a6b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B8920D4-0C1E-4810-8E95-CD54FECA5314}">
  <ds:schemaRefs>
    <ds:schemaRef ds:uri="http://schemas.microsoft.com/office/2006/metadata/properties"/>
    <ds:schemaRef ds:uri="http://schemas.microsoft.com/office/infopath/2007/PartnerControls"/>
    <ds:schemaRef ds:uri="2ea8b379-c8ad-4aba-8ee9-d1f12587f3a0"/>
  </ds:schemaRefs>
</ds:datastoreItem>
</file>

<file path=docProps/app.xml><?xml version="1.0" encoding="utf-8"?>
<Properties xmlns="http://schemas.openxmlformats.org/officeDocument/2006/extended-properties" xmlns:vt="http://schemas.openxmlformats.org/officeDocument/2006/docPropsVTypes">
  <TotalTime>57908</TotalTime>
  <Words>724</Words>
  <Application>Microsoft Macintosh PowerPoint</Application>
  <PresentationFormat>Widescreen</PresentationFormat>
  <Paragraphs>84</Paragraphs>
  <Slides>7</Slides>
  <Notes>2</Notes>
  <HiddenSlides>0</HiddenSlides>
  <MMClips>0</MMClips>
  <ScaleCrop>false</ScaleCrop>
  <HeadingPairs>
    <vt:vector size="8" baseType="variant">
      <vt:variant>
        <vt:lpstr>Fonts Used</vt:lpstr>
      </vt:variant>
      <vt:variant>
        <vt:i4>3</vt:i4>
      </vt:variant>
      <vt:variant>
        <vt:lpstr>Theme</vt:lpstr>
      </vt:variant>
      <vt:variant>
        <vt:i4>1</vt:i4>
      </vt:variant>
      <vt:variant>
        <vt:lpstr>Links</vt:lpstr>
      </vt:variant>
      <vt:variant>
        <vt:i4>7</vt:i4>
      </vt:variant>
      <vt:variant>
        <vt:lpstr>Slide Titles</vt:lpstr>
      </vt:variant>
      <vt:variant>
        <vt:i4>7</vt:i4>
      </vt:variant>
    </vt:vector>
  </HeadingPairs>
  <TitlesOfParts>
    <vt:vector size="18" baseType="lpstr">
      <vt:lpstr>Arial</vt:lpstr>
      <vt:lpstr>Calibri</vt:lpstr>
      <vt:lpstr>Calibri Light</vt:lpstr>
      <vt:lpstr>Office Theme</vt:lpstr>
      <vt:lpstr>file:///C:/Users/adiane/Documents/Posture_reports_auto/posture_and_exposure_report_maker/reports/Homeland%20Security%2004012021/Template.xlsx!Output!R2C2:R2C5</vt:lpstr>
      <vt:lpstr>file:///C:/Users/adiane/Documents/Posture_reports_auto/posture_and_exposure_report_maker/reports/Homeland%20Security%2004012021/Template.xlsx!Output!R2C2:R2C5</vt:lpstr>
      <vt:lpstr>file:///C:/Users/adiane/Documents/Posture_reports_auto/posture_and_exposure_report_maker/reports/Homeland%20Security%2004012021/Template.xlsx!Output!R2C2:R2C5</vt:lpstr>
      <vt:lpstr>file:///C:/Users/adiane/Documents/Posture_reports_auto/posture_and_exposure_report_maker/reports/Homeland%20Security%2004012021/Template.xlsx!Output!R97C1:R101C3</vt:lpstr>
      <vt:lpstr>file:///C:/Users/adiane/Documents/Posture_reports_auto/posture_and_exposure_report_maker/reports/Homeland%20Security%2004012021/Template.xlsx!Output!R2C2:R2C5</vt:lpstr>
      <vt:lpstr>file:///C:/Users/adiane/Documents/Posture_reports_auto/posture_and_exposure_report_maker/reports/Homeland%20Security%2004012021/Template.xlsx!Output!R2C2:R2C5</vt:lpstr>
      <vt:lpstr>file:///C:/Users/adiane/Documents/Posture_reports_auto/posture_and_exposure_report_maker/reports/Homeland%20Security%2004012021/Template.xlsx!Output!R2C2:R2C5</vt:lpstr>
      <vt:lpstr>Posture &amp; Exposure Report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Joe Revier</dc:creator>
  <cp:lastModifiedBy>SCHMELZ, STEPHEN (CTR)</cp:lastModifiedBy>
  <cp:revision>314</cp:revision>
  <dcterms:created xsi:type="dcterms:W3CDTF">2020-05-19T21:48:51Z</dcterms:created>
  <dcterms:modified xsi:type="dcterms:W3CDTF">2021-04-27T22:25:56Z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0x0101007DF15D20A4569B46B8D80909D89CF27E</vt:lpwstr>
  </property>
</Properties>
</file>