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116" d="100"/>
          <a:sy n="116" d="100"/>
        </p:scale>
        <p:origin x="390" y="108"/>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5/10/2020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5/10/2020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5/10/2020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5/10/2020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5/10/2020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5/10/2020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5/10/2020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5/10/2020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5/10/2020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5/10/2020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5/10/2020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5/10/2020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5/10/2020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5/10/2020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datos.madrid.es/"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hyperlink" Target="http://www-2.munimadrid.es/CSE6/jsps/menuBancoDatos.jsp" TargetMode="External"/><Relationship Id="rId4" Type="http://schemas.openxmlformats.org/officeDocument/2006/relationships/hyperlink" Target="http://mapas.valencia.es/lanzadera/opendata/Barrios/SHAP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atos.madrid.es/egob/catalogo/200078-10-distritos-barrios.zip"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hyperlink" Target="http://www-2.munimadrid.es/CSE6/jsps/menuBancoDatos.jsp" TargetMode="External"/><Relationship Id="rId4" Type="http://schemas.openxmlformats.org/officeDocument/2006/relationships/hyperlink" Target="http://mapas.valencia.es/lanzadera/opendata/Barrios/SHAP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smtClean="0"/>
              <a:t>The </a:t>
            </a:r>
            <a:r>
              <a:rPr lang="en-IN" b="1" dirty="0"/>
              <a:t>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a:bodyPr>
          <a:lstStyle/>
          <a:p>
            <a:r>
              <a:rPr lang="en-US" dirty="0" smtClean="0"/>
              <a:t>By</a:t>
            </a:r>
            <a:r>
              <a:rPr lang="en-US" dirty="0" smtClean="0"/>
              <a:t>, Abdul Rahim</a:t>
            </a:r>
            <a:endParaRPr lang="en-US" dirty="0" smtClean="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lnSpcReduction="10000"/>
          </a:bodyPr>
          <a:lstStyle/>
          <a:p>
            <a:r>
              <a:rPr lang="en-US" dirty="0"/>
              <a:t>Our customer, owner of the Italian restaurant “XYZ Fancy Dining” is interested in opening a new venue in Madrid. Madrid is one of the busiest cities in Europe, with more than three million residents and an average of almost 800.000 visitors each month.  </a:t>
            </a:r>
          </a:p>
          <a:p>
            <a:r>
              <a:rPr lang="en-US" dirty="0"/>
              <a:t>This would be our customer’s second restaurant location, after having successfully opened a venue in El Carme, a very lively neighborhood from Valencia city.   </a:t>
            </a:r>
          </a:p>
          <a:p>
            <a:r>
              <a:rPr lang="en-US" dirty="0" smtClean="0"/>
              <a:t>Considering that our customer has had very good results with their Valencia location, they have requested our data science team to find a neighborhood with similar characteristics.  </a:t>
            </a:r>
          </a:p>
          <a:p>
            <a:r>
              <a:rPr lang="en-US" dirty="0"/>
              <a:t>The problem question would be: What neighborhood from Madrid has the most similar characteristics in terms of entertainment and dining options compared to El Carme in Valencia City?  </a:t>
            </a:r>
          </a:p>
          <a:p>
            <a:endParaRPr lang="en-US" dirty="0"/>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765820" y="2348880"/>
            <a:ext cx="10729192" cy="2304256"/>
          </a:xfrm>
        </p:spPr>
        <p:txBody>
          <a:bodyPr>
            <a:normAutofit/>
          </a:bodyPr>
          <a:lstStyle/>
          <a:p>
            <a:pPr marL="45720" indent="0" algn="ctr">
              <a:buNone/>
            </a:pPr>
            <a:r>
              <a:rPr lang="en-US" sz="3200" dirty="0"/>
              <a:t>What neighborhood from Madrid has the most similar characteristics in terms of entertainment and dining options compared to El Carme in Valencia City?</a:t>
            </a:r>
            <a:endParaRPr lang="en-IN" sz="3200" dirty="0"/>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r>
              <a:rPr lang="en-IN" dirty="0" smtClean="0"/>
              <a:t>:</a:t>
            </a:r>
          </a:p>
          <a:p>
            <a:pPr lvl="0" fontAlgn="base"/>
            <a:r>
              <a:rPr lang="en-US" sz="2000" dirty="0"/>
              <a:t>Foursquare. It is a local search-and-discovery service which provides information on different types of entertainment, drinking and dining venues. Foursquare has an API that can be used to query their database and find information related to the venues, such as location, overall category, reviews and tips.  </a:t>
            </a:r>
          </a:p>
          <a:p>
            <a:pPr algn="just"/>
            <a:r>
              <a:rPr lang="en-US" sz="2000" dirty="0"/>
              <a:t>Madrid Neighborhood Names and geographic coordinates. Available on </a:t>
            </a:r>
            <a:r>
              <a:rPr lang="en-US" sz="2000" u="sng" dirty="0">
                <a:hlinkClick r:id="rId3"/>
              </a:rPr>
              <a:t>https://datos.madrid.es/</a:t>
            </a:r>
            <a:r>
              <a:rPr lang="en-US" sz="2000" dirty="0">
                <a:hlinkClick r:id="rId3"/>
              </a:rPr>
              <a:t>, </a:t>
            </a:r>
            <a:r>
              <a:rPr lang="en-US" sz="2000" dirty="0"/>
              <a:t>this is used to obtain the neighborhood location information from the city.</a:t>
            </a:r>
            <a:endParaRPr lang="en-IN" sz="1600" dirty="0" smtClean="0"/>
          </a:p>
          <a:p>
            <a:pPr lvl="0" fontAlgn="base"/>
            <a:r>
              <a:rPr lang="en-US" sz="2000" dirty="0"/>
              <a:t>Valencia City Neighborhood Names and geographic coordinates. Data available on </a:t>
            </a:r>
            <a:r>
              <a:rPr lang="en-US" sz="2000" dirty="0">
                <a:hlinkClick r:id="rId4"/>
              </a:rPr>
              <a:t>http://mapas.valencia.es/lanzadera/opendata/Barrios/SHAPE  </a:t>
            </a:r>
            <a:endParaRPr lang="en-US" sz="2000" dirty="0"/>
          </a:p>
          <a:p>
            <a:pPr lvl="0" fontAlgn="base"/>
            <a:r>
              <a:rPr lang="en-US" sz="2000" dirty="0"/>
              <a:t>Madrid census data, were we can get the population and income statistics, available in </a:t>
            </a:r>
            <a:r>
              <a:rPr lang="en-US" sz="2000" dirty="0">
                <a:hlinkClick r:id="rId5"/>
              </a:rPr>
              <a:t>http://www-2.munimadrid.es/CSE6/jsps/menuBancoDatos.jsp </a:t>
            </a:r>
            <a:endParaRPr lang="en-US" sz="2000" dirty="0" smtClean="0">
              <a:hlinkClick r:id="rId5"/>
            </a:endParaRPr>
          </a:p>
          <a:p>
            <a:pPr lvl="0" fontAlgn="base"/>
            <a:r>
              <a:rPr lang="en-US" sz="2000" dirty="0" smtClean="0">
                <a:hlinkClick r:id="rId5"/>
              </a:rPr>
              <a:t> </a:t>
            </a:r>
            <a:r>
              <a:rPr lang="en-US" sz="2000" dirty="0" smtClean="0"/>
              <a:t> </a:t>
            </a:r>
            <a:endParaRPr lang="en-US" sz="2000" dirty="0"/>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70000" lnSpcReduction="20000"/>
          </a:bodyPr>
          <a:lstStyle/>
          <a:p>
            <a:pPr lvl="1" fontAlgn="base"/>
            <a:r>
              <a:rPr lang="en-US" b="1" dirty="0"/>
              <a:t>Foursquare API data  </a:t>
            </a:r>
          </a:p>
          <a:p>
            <a:r>
              <a:rPr lang="en-US" dirty="0"/>
              <a:t>For this project we will use the Foursquare Places API. One of the features of this API is to provide a list of venues within a specific location, based on the </a:t>
            </a:r>
            <a:r>
              <a:rPr lang="en-US" dirty="0" err="1"/>
              <a:t>Lat</a:t>
            </a:r>
            <a:r>
              <a:rPr lang="en-US" dirty="0"/>
              <a:t>/Lon coordinates and a radius. In order to obtain a list of venues within a specified area, we use the “explore” endpoint from the API. By passing the proper parameters via an HTTP request to the </a:t>
            </a:r>
            <a:r>
              <a:rPr lang="en-US" i="1" dirty="0"/>
              <a:t>explore</a:t>
            </a:r>
            <a:r>
              <a:rPr lang="en-US" dirty="0"/>
              <a:t> endpoint, we get a JSON object with the information shown in the table below:  </a:t>
            </a:r>
          </a:p>
          <a:p>
            <a:pPr lvl="1" fontAlgn="base"/>
            <a:r>
              <a:rPr lang="en-US" b="1" dirty="0"/>
              <a:t>Madrid Neighborhoods  </a:t>
            </a:r>
          </a:p>
          <a:p>
            <a:r>
              <a:rPr lang="en-US" dirty="0"/>
              <a:t>The Madrid city government has made available to the public a series of datasets with information of interest. We will be using the “</a:t>
            </a:r>
            <a:r>
              <a:rPr lang="en-US" dirty="0" err="1"/>
              <a:t>Divisiones</a:t>
            </a:r>
            <a:r>
              <a:rPr lang="en-US" dirty="0"/>
              <a:t> </a:t>
            </a:r>
            <a:r>
              <a:rPr lang="en-US" dirty="0" err="1"/>
              <a:t>administrativas</a:t>
            </a:r>
            <a:r>
              <a:rPr lang="en-US" dirty="0"/>
              <a:t>: </a:t>
            </a:r>
            <a:r>
              <a:rPr lang="en-US" dirty="0" err="1"/>
              <a:t>distritos</a:t>
            </a:r>
            <a:r>
              <a:rPr lang="en-US" dirty="0"/>
              <a:t>, barrios y </a:t>
            </a:r>
            <a:r>
              <a:rPr lang="en-US" dirty="0" err="1"/>
              <a:t>divisiones</a:t>
            </a:r>
            <a:r>
              <a:rPr lang="en-US" dirty="0"/>
              <a:t> </a:t>
            </a:r>
            <a:r>
              <a:rPr lang="en-US" dirty="0" err="1"/>
              <a:t>históricas</a:t>
            </a:r>
            <a:r>
              <a:rPr lang="en-US" dirty="0"/>
              <a:t>” dataset, available in the following URL: </a:t>
            </a:r>
            <a:r>
              <a:rPr lang="en-US" u="sng" dirty="0">
                <a:hlinkClick r:id="rId3"/>
              </a:rPr>
              <a:t>https://datos.madrid.es/egob/catalogo/200078-10-distritos-barrios.zip</a:t>
            </a:r>
            <a:r>
              <a:rPr lang="en-US" dirty="0">
                <a:hlinkClick r:id="rId3"/>
              </a:rPr>
              <a:t>. </a:t>
            </a:r>
            <a:r>
              <a:rPr lang="en-US" dirty="0"/>
              <a:t> </a:t>
            </a:r>
          </a:p>
          <a:p>
            <a:r>
              <a:rPr lang="en-US" dirty="0"/>
              <a:t>The data </a:t>
            </a:r>
            <a:r>
              <a:rPr lang="en-US" dirty="0" err="1"/>
              <a:t>insinde</a:t>
            </a:r>
            <a:r>
              <a:rPr lang="en-US" dirty="0"/>
              <a:t> the .zip file is in ESRI format. To convert this to a </a:t>
            </a:r>
            <a:r>
              <a:rPr lang="en-US" dirty="0" err="1"/>
              <a:t>dataframe</a:t>
            </a:r>
            <a:r>
              <a:rPr lang="en-US" dirty="0"/>
              <a:t> that we can use, </a:t>
            </a:r>
            <a:r>
              <a:rPr lang="en-US" i="1" dirty="0" err="1"/>
              <a:t>geopandas</a:t>
            </a:r>
            <a:r>
              <a:rPr lang="en-US" dirty="0"/>
              <a:t> python library.  </a:t>
            </a:r>
          </a:p>
          <a:p>
            <a:pPr lvl="1" fontAlgn="base"/>
            <a:r>
              <a:rPr lang="en-US" b="1" dirty="0"/>
              <a:t>Valencia City Neighborhoods  </a:t>
            </a:r>
          </a:p>
          <a:p>
            <a:r>
              <a:rPr lang="en-US" dirty="0"/>
              <a:t>Valencia City Neighborhood Names and geographic coordinates. Data available on </a:t>
            </a:r>
            <a:r>
              <a:rPr lang="en-US" u="sng" dirty="0">
                <a:hlinkClick r:id="rId4"/>
              </a:rPr>
              <a:t>http://mapas.valencia.es/lanzadera/opendata/Barrios/SHAPE.</a:t>
            </a:r>
            <a:r>
              <a:rPr lang="en-US" dirty="0">
                <a:hlinkClick r:id="rId4"/>
              </a:rPr>
              <a:t> </a:t>
            </a:r>
            <a:r>
              <a:rPr lang="en-US" dirty="0"/>
              <a:t> This data is also available in ESRI format.  </a:t>
            </a:r>
            <a:endParaRPr lang="en-US" dirty="0" smtClean="0"/>
          </a:p>
          <a:p>
            <a:pPr lvl="1" fontAlgn="base"/>
            <a:r>
              <a:rPr lang="en-US" b="1" dirty="0"/>
              <a:t>Madrid Census data  </a:t>
            </a:r>
          </a:p>
          <a:p>
            <a:r>
              <a:rPr lang="en-US" dirty="0"/>
              <a:t>To complement our analysis we will be using the statistics of the population and average income  per neighborhood in </a:t>
            </a:r>
            <a:r>
              <a:rPr lang="en-US" dirty="0" err="1"/>
              <a:t>madrid</a:t>
            </a:r>
            <a:r>
              <a:rPr lang="en-US" dirty="0"/>
              <a:t>. This data is available in the municipality data bank, </a:t>
            </a:r>
            <a:r>
              <a:rPr lang="en-US" u="sng" dirty="0">
                <a:hlinkClick r:id="rId5"/>
              </a:rPr>
              <a:t>http://www-2.munimadrid.es/CSE6/jsps/menuBancoDatos.jsp</a:t>
            </a:r>
            <a:r>
              <a:rPr lang="en-US" dirty="0">
                <a:hlinkClick r:id="rId5"/>
              </a:rPr>
              <a:t> </a:t>
            </a:r>
            <a:r>
              <a:rPr lang="en-US" sz="3200" b="1" dirty="0">
                <a:hlinkClick r:id="rId5"/>
              </a:rPr>
              <a:t> </a:t>
            </a:r>
            <a:r>
              <a:rPr lang="en-US" dirty="0"/>
              <a:t> </a:t>
            </a:r>
          </a:p>
          <a:p>
            <a:endParaRPr lang="en-US" dirty="0"/>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a:bodyPr>
          <a:lstStyle/>
          <a:p>
            <a:r>
              <a:rPr lang="en-US" dirty="0"/>
              <a:t>We were able to determine a good set of ten options to propose to our customer to open a new restaurant, considering the variables described in the previous sections.   </a:t>
            </a:r>
          </a:p>
          <a:p>
            <a:r>
              <a:rPr lang="en-US" dirty="0"/>
              <a:t>  </a:t>
            </a:r>
          </a:p>
          <a:p>
            <a:r>
              <a:rPr lang="en-US" dirty="0"/>
              <a:t>During this project I applied several methodologies used during the course, such as data wrangling with pandas, basic data visualization and machine learning techniques.  </a:t>
            </a:r>
          </a:p>
          <a:p>
            <a:r>
              <a:rPr lang="en-US" dirty="0"/>
              <a:t>  </a:t>
            </a:r>
          </a:p>
          <a:p>
            <a:r>
              <a:rPr lang="en-US" dirty="0"/>
              <a:t>For future projects with similar characteristics, it should be considered to expand the amount of data available (for example, using the premium features of the Foursquare API) and other clustering algorithms such as DBSCAN.  </a:t>
            </a:r>
          </a:p>
          <a:p>
            <a:pPr marL="274320" lvl="1" indent="0">
              <a:buNone/>
            </a:pPr>
            <a:endParaRPr lang="en-IN" dirty="0"/>
          </a:p>
          <a:p>
            <a:pPr marL="45720" indent="0">
              <a:buNone/>
            </a:pPr>
            <a:endParaRPr lang="en-US" dirty="0"/>
          </a:p>
        </p:txBody>
      </p:sp>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78</TotalTime>
  <Words>695</Words>
  <Application>Microsoft Office PowerPoint</Application>
  <PresentationFormat>Custom</PresentationFormat>
  <Paragraphs>42</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Abdul Rahim Sabir</cp:lastModifiedBy>
  <cp:revision>6</cp:revision>
  <dcterms:created xsi:type="dcterms:W3CDTF">2020-01-05T08:05:09Z</dcterms:created>
  <dcterms:modified xsi:type="dcterms:W3CDTF">2020-05-10T03:25:51Z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