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5113000" cy="21374100"/>
  <p:notesSz cx="6858000" cy="9144000"/>
  <p:embeddedFontLst>
    <p:embeddedFont>
      <p:font typeface="Bernoru Expanded" charset="1" panose="00000A05000000000000"/>
      <p:regular r:id="rId7"/>
    </p:embeddedFont>
    <p:embeddedFont>
      <p:font typeface="Anantason Bold" charset="1" panose="00000000000000000000"/>
      <p:regular r:id="rId8"/>
    </p:embeddedFont>
    <p:embeddedFont>
      <p:font typeface="Anantason" charset="1" panose="00000000000000000000"/>
      <p:regular r:id="rId9"/>
    </p:embeddedFont>
    <p:embeddedFont>
      <p:font typeface="Canva Sans" charset="1" panose="020B0503030501040103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1C3C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373176" y="-6411962"/>
            <a:ext cx="13022507" cy="13532160"/>
          </a:xfrm>
          <a:custGeom>
            <a:avLst/>
            <a:gdLst/>
            <a:ahLst/>
            <a:cxnLst/>
            <a:rect r="r" b="b" t="t" l="l"/>
            <a:pathLst>
              <a:path h="13532160" w="13022507">
                <a:moveTo>
                  <a:pt x="0" y="0"/>
                </a:moveTo>
                <a:lnTo>
                  <a:pt x="13022508" y="0"/>
                </a:lnTo>
                <a:lnTo>
                  <a:pt x="13022508" y="13532160"/>
                </a:lnTo>
                <a:lnTo>
                  <a:pt x="0" y="13532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752124" y="4219380"/>
            <a:ext cx="16873099" cy="16382245"/>
          </a:xfrm>
          <a:custGeom>
            <a:avLst/>
            <a:gdLst/>
            <a:ahLst/>
            <a:cxnLst/>
            <a:rect r="r" b="b" t="t" l="l"/>
            <a:pathLst>
              <a:path h="16382245" w="16873099">
                <a:moveTo>
                  <a:pt x="0" y="0"/>
                </a:moveTo>
                <a:lnTo>
                  <a:pt x="16873099" y="0"/>
                </a:lnTo>
                <a:lnTo>
                  <a:pt x="16873099" y="16382246"/>
                </a:lnTo>
                <a:lnTo>
                  <a:pt x="0" y="163822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48267" y="5762771"/>
            <a:ext cx="7424071" cy="7759409"/>
            <a:chOff x="0" y="0"/>
            <a:chExt cx="1330310" cy="13903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30310" cy="1390398"/>
            </a:xfrm>
            <a:custGeom>
              <a:avLst/>
              <a:gdLst/>
              <a:ahLst/>
              <a:cxnLst/>
              <a:rect r="r" b="b" t="t" l="l"/>
              <a:pathLst>
                <a:path h="1390398" w="1330310">
                  <a:moveTo>
                    <a:pt x="77168" y="0"/>
                  </a:moveTo>
                  <a:lnTo>
                    <a:pt x="1253142" y="0"/>
                  </a:lnTo>
                  <a:cubicBezTo>
                    <a:pt x="1273608" y="0"/>
                    <a:pt x="1293236" y="8130"/>
                    <a:pt x="1307708" y="22602"/>
                  </a:cubicBezTo>
                  <a:cubicBezTo>
                    <a:pt x="1322179" y="37074"/>
                    <a:pt x="1330310" y="56702"/>
                    <a:pt x="1330310" y="77168"/>
                  </a:cubicBezTo>
                  <a:lnTo>
                    <a:pt x="1330310" y="1313230"/>
                  </a:lnTo>
                  <a:cubicBezTo>
                    <a:pt x="1330310" y="1333697"/>
                    <a:pt x="1322179" y="1353325"/>
                    <a:pt x="1307708" y="1367796"/>
                  </a:cubicBezTo>
                  <a:cubicBezTo>
                    <a:pt x="1293236" y="1382268"/>
                    <a:pt x="1273608" y="1390398"/>
                    <a:pt x="1253142" y="1390398"/>
                  </a:cubicBezTo>
                  <a:lnTo>
                    <a:pt x="77168" y="1390398"/>
                  </a:lnTo>
                  <a:cubicBezTo>
                    <a:pt x="56702" y="1390398"/>
                    <a:pt x="37074" y="1382268"/>
                    <a:pt x="22602" y="1367796"/>
                  </a:cubicBezTo>
                  <a:cubicBezTo>
                    <a:pt x="8130" y="1353325"/>
                    <a:pt x="0" y="1333697"/>
                    <a:pt x="0" y="1313230"/>
                  </a:cubicBezTo>
                  <a:lnTo>
                    <a:pt x="0" y="77168"/>
                  </a:lnTo>
                  <a:cubicBezTo>
                    <a:pt x="0" y="56702"/>
                    <a:pt x="8130" y="37074"/>
                    <a:pt x="22602" y="22602"/>
                  </a:cubicBezTo>
                  <a:cubicBezTo>
                    <a:pt x="37074" y="8130"/>
                    <a:pt x="56702" y="0"/>
                    <a:pt x="77168" y="0"/>
                  </a:cubicBezTo>
                  <a:close/>
                </a:path>
              </a:pathLst>
            </a:custGeom>
            <a:solidFill>
              <a:srgbClr val="F4FBFF"/>
            </a:solidFill>
            <a:ln w="133350" cap="rnd">
              <a:solidFill>
                <a:srgbClr val="4D5579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330310" cy="1447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008974" y="2647952"/>
            <a:ext cx="6918747" cy="10874228"/>
            <a:chOff x="0" y="0"/>
            <a:chExt cx="1239761" cy="194853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39761" cy="1948539"/>
            </a:xfrm>
            <a:custGeom>
              <a:avLst/>
              <a:gdLst/>
              <a:ahLst/>
              <a:cxnLst/>
              <a:rect r="r" b="b" t="t" l="l"/>
              <a:pathLst>
                <a:path h="1948539" w="1239761">
                  <a:moveTo>
                    <a:pt x="82804" y="0"/>
                  </a:moveTo>
                  <a:lnTo>
                    <a:pt x="1156957" y="0"/>
                  </a:lnTo>
                  <a:cubicBezTo>
                    <a:pt x="1178918" y="0"/>
                    <a:pt x="1199980" y="8724"/>
                    <a:pt x="1215509" y="24253"/>
                  </a:cubicBezTo>
                  <a:cubicBezTo>
                    <a:pt x="1231037" y="39782"/>
                    <a:pt x="1239761" y="60843"/>
                    <a:pt x="1239761" y="82804"/>
                  </a:cubicBezTo>
                  <a:lnTo>
                    <a:pt x="1239761" y="1865735"/>
                  </a:lnTo>
                  <a:cubicBezTo>
                    <a:pt x="1239761" y="1887696"/>
                    <a:pt x="1231037" y="1908757"/>
                    <a:pt x="1215509" y="1924286"/>
                  </a:cubicBezTo>
                  <a:cubicBezTo>
                    <a:pt x="1199980" y="1939815"/>
                    <a:pt x="1178918" y="1948539"/>
                    <a:pt x="1156957" y="1948539"/>
                  </a:cubicBezTo>
                  <a:lnTo>
                    <a:pt x="82804" y="1948539"/>
                  </a:lnTo>
                  <a:cubicBezTo>
                    <a:pt x="60843" y="1948539"/>
                    <a:pt x="39782" y="1939815"/>
                    <a:pt x="24253" y="1924286"/>
                  </a:cubicBezTo>
                  <a:cubicBezTo>
                    <a:pt x="8724" y="1908757"/>
                    <a:pt x="0" y="1887696"/>
                    <a:pt x="0" y="1865735"/>
                  </a:cubicBezTo>
                  <a:lnTo>
                    <a:pt x="0" y="82804"/>
                  </a:lnTo>
                  <a:cubicBezTo>
                    <a:pt x="0" y="60843"/>
                    <a:pt x="8724" y="39782"/>
                    <a:pt x="24253" y="24253"/>
                  </a:cubicBezTo>
                  <a:cubicBezTo>
                    <a:pt x="39782" y="8724"/>
                    <a:pt x="60843" y="0"/>
                    <a:pt x="82804" y="0"/>
                  </a:cubicBezTo>
                  <a:close/>
                </a:path>
              </a:pathLst>
            </a:custGeom>
            <a:solidFill>
              <a:srgbClr val="F4FBFF"/>
            </a:solidFill>
            <a:ln w="133350" cap="rnd">
              <a:solidFill>
                <a:srgbClr val="4D5579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239761" cy="20056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8267" y="2647952"/>
            <a:ext cx="7424071" cy="2924319"/>
            <a:chOff x="0" y="0"/>
            <a:chExt cx="1330310" cy="5240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30310" cy="524005"/>
            </a:xfrm>
            <a:custGeom>
              <a:avLst/>
              <a:gdLst/>
              <a:ahLst/>
              <a:cxnLst/>
              <a:rect r="r" b="b" t="t" l="l"/>
              <a:pathLst>
                <a:path h="524005" w="1330310">
                  <a:moveTo>
                    <a:pt x="77168" y="0"/>
                  </a:moveTo>
                  <a:lnTo>
                    <a:pt x="1253142" y="0"/>
                  </a:lnTo>
                  <a:cubicBezTo>
                    <a:pt x="1273608" y="0"/>
                    <a:pt x="1293236" y="8130"/>
                    <a:pt x="1307708" y="22602"/>
                  </a:cubicBezTo>
                  <a:cubicBezTo>
                    <a:pt x="1322179" y="37074"/>
                    <a:pt x="1330310" y="56702"/>
                    <a:pt x="1330310" y="77168"/>
                  </a:cubicBezTo>
                  <a:lnTo>
                    <a:pt x="1330310" y="446837"/>
                  </a:lnTo>
                  <a:cubicBezTo>
                    <a:pt x="1330310" y="467303"/>
                    <a:pt x="1322179" y="486931"/>
                    <a:pt x="1307708" y="501403"/>
                  </a:cubicBezTo>
                  <a:cubicBezTo>
                    <a:pt x="1293236" y="515875"/>
                    <a:pt x="1273608" y="524005"/>
                    <a:pt x="1253142" y="524005"/>
                  </a:cubicBezTo>
                  <a:lnTo>
                    <a:pt x="77168" y="524005"/>
                  </a:lnTo>
                  <a:cubicBezTo>
                    <a:pt x="56702" y="524005"/>
                    <a:pt x="37074" y="515875"/>
                    <a:pt x="22602" y="501403"/>
                  </a:cubicBezTo>
                  <a:cubicBezTo>
                    <a:pt x="8130" y="486931"/>
                    <a:pt x="0" y="467303"/>
                    <a:pt x="0" y="446837"/>
                  </a:cubicBezTo>
                  <a:lnTo>
                    <a:pt x="0" y="77168"/>
                  </a:lnTo>
                  <a:cubicBezTo>
                    <a:pt x="0" y="56702"/>
                    <a:pt x="8130" y="37074"/>
                    <a:pt x="22602" y="22602"/>
                  </a:cubicBezTo>
                  <a:cubicBezTo>
                    <a:pt x="37074" y="8130"/>
                    <a:pt x="56702" y="0"/>
                    <a:pt x="77168" y="0"/>
                  </a:cubicBezTo>
                  <a:close/>
                </a:path>
              </a:pathLst>
            </a:custGeom>
            <a:solidFill>
              <a:srgbClr val="F4FBFF"/>
            </a:solidFill>
            <a:ln w="133350" cap="rnd">
              <a:solidFill>
                <a:srgbClr val="4D5579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330310" cy="581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48267" y="13804027"/>
            <a:ext cx="7424071" cy="6434792"/>
            <a:chOff x="0" y="0"/>
            <a:chExt cx="1330310" cy="11530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30310" cy="1153042"/>
            </a:xfrm>
            <a:custGeom>
              <a:avLst/>
              <a:gdLst/>
              <a:ahLst/>
              <a:cxnLst/>
              <a:rect r="r" b="b" t="t" l="l"/>
              <a:pathLst>
                <a:path h="1153042" w="1330310">
                  <a:moveTo>
                    <a:pt x="77168" y="0"/>
                  </a:moveTo>
                  <a:lnTo>
                    <a:pt x="1253142" y="0"/>
                  </a:lnTo>
                  <a:cubicBezTo>
                    <a:pt x="1273608" y="0"/>
                    <a:pt x="1293236" y="8130"/>
                    <a:pt x="1307708" y="22602"/>
                  </a:cubicBezTo>
                  <a:cubicBezTo>
                    <a:pt x="1322179" y="37074"/>
                    <a:pt x="1330310" y="56702"/>
                    <a:pt x="1330310" y="77168"/>
                  </a:cubicBezTo>
                  <a:lnTo>
                    <a:pt x="1330310" y="1075874"/>
                  </a:lnTo>
                  <a:cubicBezTo>
                    <a:pt x="1330310" y="1096340"/>
                    <a:pt x="1322179" y="1115968"/>
                    <a:pt x="1307708" y="1130440"/>
                  </a:cubicBezTo>
                  <a:cubicBezTo>
                    <a:pt x="1293236" y="1144912"/>
                    <a:pt x="1273608" y="1153042"/>
                    <a:pt x="1253142" y="1153042"/>
                  </a:cubicBezTo>
                  <a:lnTo>
                    <a:pt x="77168" y="1153042"/>
                  </a:lnTo>
                  <a:cubicBezTo>
                    <a:pt x="56702" y="1153042"/>
                    <a:pt x="37074" y="1144912"/>
                    <a:pt x="22602" y="1130440"/>
                  </a:cubicBezTo>
                  <a:cubicBezTo>
                    <a:pt x="8130" y="1115968"/>
                    <a:pt x="0" y="1096340"/>
                    <a:pt x="0" y="1075874"/>
                  </a:cubicBezTo>
                  <a:lnTo>
                    <a:pt x="0" y="77168"/>
                  </a:lnTo>
                  <a:cubicBezTo>
                    <a:pt x="0" y="56702"/>
                    <a:pt x="8130" y="37074"/>
                    <a:pt x="22602" y="22602"/>
                  </a:cubicBezTo>
                  <a:cubicBezTo>
                    <a:pt x="37074" y="8130"/>
                    <a:pt x="56702" y="0"/>
                    <a:pt x="77168" y="0"/>
                  </a:cubicBezTo>
                  <a:close/>
                </a:path>
              </a:pathLst>
            </a:custGeom>
            <a:solidFill>
              <a:srgbClr val="F4FBFF"/>
            </a:solidFill>
            <a:ln w="133350" cap="rnd">
              <a:solidFill>
                <a:srgbClr val="4D5579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30310" cy="121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0" y="0"/>
            <a:ext cx="1590532" cy="1590532"/>
          </a:xfrm>
          <a:custGeom>
            <a:avLst/>
            <a:gdLst/>
            <a:ahLst/>
            <a:cxnLst/>
            <a:rect r="r" b="b" t="t" l="l"/>
            <a:pathLst>
              <a:path h="1590532" w="1590532">
                <a:moveTo>
                  <a:pt x="0" y="0"/>
                </a:moveTo>
                <a:lnTo>
                  <a:pt x="1590532" y="0"/>
                </a:lnTo>
                <a:lnTo>
                  <a:pt x="1590532" y="1590532"/>
                </a:lnTo>
                <a:lnTo>
                  <a:pt x="0" y="15905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90532" y="0"/>
            <a:ext cx="1336959" cy="1463745"/>
          </a:xfrm>
          <a:custGeom>
            <a:avLst/>
            <a:gdLst/>
            <a:ahLst/>
            <a:cxnLst/>
            <a:rect r="r" b="b" t="t" l="l"/>
            <a:pathLst>
              <a:path h="1463745" w="1336959">
                <a:moveTo>
                  <a:pt x="0" y="0"/>
                </a:moveTo>
                <a:lnTo>
                  <a:pt x="1336959" y="0"/>
                </a:lnTo>
                <a:lnTo>
                  <a:pt x="1336959" y="1463745"/>
                </a:lnTo>
                <a:lnTo>
                  <a:pt x="0" y="14637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741" t="0" r="-4741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156975" y="0"/>
            <a:ext cx="1963025" cy="1963025"/>
          </a:xfrm>
          <a:custGeom>
            <a:avLst/>
            <a:gdLst/>
            <a:ahLst/>
            <a:cxnLst/>
            <a:rect r="r" b="b" t="t" l="l"/>
            <a:pathLst>
              <a:path h="1963025" w="1963025">
                <a:moveTo>
                  <a:pt x="0" y="0"/>
                </a:moveTo>
                <a:lnTo>
                  <a:pt x="1963025" y="0"/>
                </a:lnTo>
                <a:lnTo>
                  <a:pt x="1963025" y="1963025"/>
                </a:lnTo>
                <a:lnTo>
                  <a:pt x="0" y="196302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554207" y="2868225"/>
            <a:ext cx="812365" cy="658016"/>
          </a:xfrm>
          <a:custGeom>
            <a:avLst/>
            <a:gdLst/>
            <a:ahLst/>
            <a:cxnLst/>
            <a:rect r="r" b="b" t="t" l="l"/>
            <a:pathLst>
              <a:path h="658016" w="812365">
                <a:moveTo>
                  <a:pt x="0" y="0"/>
                </a:moveTo>
                <a:lnTo>
                  <a:pt x="812365" y="0"/>
                </a:lnTo>
                <a:lnTo>
                  <a:pt x="812365" y="658015"/>
                </a:lnTo>
                <a:lnTo>
                  <a:pt x="0" y="6580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6716839" y="15436705"/>
            <a:ext cx="863824" cy="876979"/>
          </a:xfrm>
          <a:custGeom>
            <a:avLst/>
            <a:gdLst/>
            <a:ahLst/>
            <a:cxnLst/>
            <a:rect r="r" b="b" t="t" l="l"/>
            <a:pathLst>
              <a:path h="876979" w="863824">
                <a:moveTo>
                  <a:pt x="0" y="0"/>
                </a:moveTo>
                <a:lnTo>
                  <a:pt x="863824" y="0"/>
                </a:lnTo>
                <a:lnTo>
                  <a:pt x="863824" y="876979"/>
                </a:lnTo>
                <a:lnTo>
                  <a:pt x="0" y="87697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8008974" y="13804027"/>
            <a:ext cx="6918747" cy="6434792"/>
            <a:chOff x="0" y="0"/>
            <a:chExt cx="1239761" cy="115304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39761" cy="1153042"/>
            </a:xfrm>
            <a:custGeom>
              <a:avLst/>
              <a:gdLst/>
              <a:ahLst/>
              <a:cxnLst/>
              <a:rect r="r" b="b" t="t" l="l"/>
              <a:pathLst>
                <a:path h="1153042" w="1239761">
                  <a:moveTo>
                    <a:pt x="82804" y="0"/>
                  </a:moveTo>
                  <a:lnTo>
                    <a:pt x="1156957" y="0"/>
                  </a:lnTo>
                  <a:cubicBezTo>
                    <a:pt x="1178918" y="0"/>
                    <a:pt x="1199980" y="8724"/>
                    <a:pt x="1215509" y="24253"/>
                  </a:cubicBezTo>
                  <a:cubicBezTo>
                    <a:pt x="1231037" y="39782"/>
                    <a:pt x="1239761" y="60843"/>
                    <a:pt x="1239761" y="82804"/>
                  </a:cubicBezTo>
                  <a:lnTo>
                    <a:pt x="1239761" y="1070238"/>
                  </a:lnTo>
                  <a:cubicBezTo>
                    <a:pt x="1239761" y="1092199"/>
                    <a:pt x="1231037" y="1113260"/>
                    <a:pt x="1215509" y="1128789"/>
                  </a:cubicBezTo>
                  <a:cubicBezTo>
                    <a:pt x="1199980" y="1144318"/>
                    <a:pt x="1178918" y="1153042"/>
                    <a:pt x="1156957" y="1153042"/>
                  </a:cubicBezTo>
                  <a:lnTo>
                    <a:pt x="82804" y="1153042"/>
                  </a:lnTo>
                  <a:cubicBezTo>
                    <a:pt x="60843" y="1153042"/>
                    <a:pt x="39782" y="1144318"/>
                    <a:pt x="24253" y="1128789"/>
                  </a:cubicBezTo>
                  <a:cubicBezTo>
                    <a:pt x="8724" y="1113260"/>
                    <a:pt x="0" y="1092199"/>
                    <a:pt x="0" y="1070238"/>
                  </a:cubicBezTo>
                  <a:lnTo>
                    <a:pt x="0" y="82804"/>
                  </a:lnTo>
                  <a:cubicBezTo>
                    <a:pt x="0" y="60843"/>
                    <a:pt x="8724" y="39782"/>
                    <a:pt x="24253" y="24253"/>
                  </a:cubicBezTo>
                  <a:cubicBezTo>
                    <a:pt x="39782" y="8724"/>
                    <a:pt x="60843" y="0"/>
                    <a:pt x="82804" y="0"/>
                  </a:cubicBezTo>
                  <a:close/>
                </a:path>
              </a:pathLst>
            </a:custGeom>
            <a:solidFill>
              <a:srgbClr val="F4FBFF"/>
            </a:solidFill>
            <a:ln w="133350" cap="rnd">
              <a:solidFill>
                <a:srgbClr val="4D5579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239761" cy="1210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6298493" y="8337679"/>
            <a:ext cx="1068079" cy="1040042"/>
          </a:xfrm>
          <a:custGeom>
            <a:avLst/>
            <a:gdLst/>
            <a:ahLst/>
            <a:cxnLst/>
            <a:rect r="r" b="b" t="t" l="l"/>
            <a:pathLst>
              <a:path h="1040042" w="1068079">
                <a:moveTo>
                  <a:pt x="0" y="0"/>
                </a:moveTo>
                <a:lnTo>
                  <a:pt x="1068079" y="0"/>
                </a:lnTo>
                <a:lnTo>
                  <a:pt x="1068079" y="1040042"/>
                </a:lnTo>
                <a:lnTo>
                  <a:pt x="0" y="104004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422109" y="18742290"/>
            <a:ext cx="955281" cy="1068846"/>
          </a:xfrm>
          <a:custGeom>
            <a:avLst/>
            <a:gdLst/>
            <a:ahLst/>
            <a:cxnLst/>
            <a:rect r="r" b="b" t="t" l="l"/>
            <a:pathLst>
              <a:path h="1068846" w="955281">
                <a:moveTo>
                  <a:pt x="0" y="0"/>
                </a:moveTo>
                <a:lnTo>
                  <a:pt x="955281" y="0"/>
                </a:lnTo>
                <a:lnTo>
                  <a:pt x="955281" y="1068846"/>
                </a:lnTo>
                <a:lnTo>
                  <a:pt x="0" y="106884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511257" y="-144866"/>
            <a:ext cx="4346814" cy="153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78"/>
              </a:lnSpc>
              <a:spcBef>
                <a:spcPct val="0"/>
              </a:spcBef>
            </a:pPr>
            <a:r>
              <a:rPr lang="en-US" sz="8913">
                <a:solidFill>
                  <a:srgbClr val="3D4462"/>
                </a:solidFill>
                <a:latin typeface="Bernoru Expanded"/>
                <a:ea typeface="Bernoru Expanded"/>
                <a:cs typeface="Bernoru Expanded"/>
                <a:sym typeface="Bernoru Expanded"/>
              </a:rPr>
              <a:t>VMS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204081" y="1246055"/>
            <a:ext cx="9136512" cy="659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36"/>
              </a:lnSpc>
              <a:spcBef>
                <a:spcPct val="0"/>
              </a:spcBef>
            </a:pPr>
            <a:r>
              <a:rPr lang="en-US" sz="3811">
                <a:solidFill>
                  <a:srgbClr val="3D4462"/>
                </a:solidFill>
                <a:latin typeface="Bernoru Expanded"/>
                <a:ea typeface="Bernoru Expanded"/>
                <a:cs typeface="Bernoru Expanded"/>
                <a:sym typeface="Bernoru Expanded"/>
              </a:rPr>
              <a:t>5LEHA 3LA ALLAH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79109" y="2980425"/>
            <a:ext cx="3629043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5"/>
              </a:lnSpc>
            </a:pPr>
            <a:r>
              <a:rPr lang="en-US" b="true" sz="3300" u="sng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Project Overview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03213" y="3267149"/>
            <a:ext cx="5921979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</a:p>
          <a:p>
            <a:pPr algn="ctr">
              <a:lnSpc>
                <a:spcPts val="2774"/>
              </a:lnSpc>
            </a:pPr>
            <a:r>
              <a:rPr lang="en-US" sz="2499" b="true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C++</a:t>
            </a:r>
            <a:r>
              <a:rPr lang="en-US" sz="249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application to manage virtual events (webinars, workshops, conferences) with SQLite3 database integration, dynamic search, waiting lists, and feedback.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514587" y="2980425"/>
            <a:ext cx="3907522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</a:pPr>
            <a:r>
              <a:rPr lang="en-US" b="true" sz="3300" u="sng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Core Functionalities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315293" y="3485250"/>
            <a:ext cx="6306110" cy="10166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7014" indent="-278507" lvl="1">
              <a:lnSpc>
                <a:spcPts val="3895"/>
              </a:lnSpc>
              <a:buFont typeface="Arial"/>
              <a:buChar char="•"/>
            </a:pPr>
            <a:r>
              <a:rPr lang="en-US" b="true" sz="2579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Event Creation &amp; Management:</a:t>
            </a:r>
          </a:p>
          <a:p>
            <a:pPr algn="just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- 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Define event info: name, type, date/time,</a:t>
            </a:r>
          </a:p>
          <a:p>
            <a:pPr algn="just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  platform, capacity, organizer.        </a:t>
            </a:r>
          </a:p>
          <a:p>
            <a:pPr algn="l" marL="557014" indent="-278507" lvl="1">
              <a:lnSpc>
                <a:spcPts val="3895"/>
              </a:lnSpc>
              <a:buFont typeface="Arial"/>
              <a:buChar char="•"/>
            </a:pPr>
            <a:r>
              <a:rPr lang="en-US" b="true" sz="2579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User Authentication &amp; Profiles: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- 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Login/signup with unique username and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  email validation, data stored in SQLite3 </a:t>
            </a:r>
          </a:p>
          <a:p>
            <a:pPr algn="l" marL="557014" indent="-278507" lvl="1">
              <a:lnSpc>
                <a:spcPts val="3895"/>
              </a:lnSpc>
              <a:buFont typeface="Arial"/>
              <a:buChar char="•"/>
            </a:pPr>
            <a:r>
              <a:rPr lang="en-US" b="true" sz="2579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Attendee Registration &amp; Waiting List: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- 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Register attendees, manage capacity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- 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Automatic waiting list promotion when 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 spots are open.</a:t>
            </a:r>
          </a:p>
          <a:p>
            <a:pPr algn="l" marL="557014" indent="-278507" lvl="1">
              <a:lnSpc>
                <a:spcPts val="3895"/>
              </a:lnSpc>
              <a:buFont typeface="Arial"/>
              <a:buChar char="•"/>
            </a:pPr>
            <a:r>
              <a:rPr lang="en-US" b="true" sz="2579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Event </a:t>
            </a:r>
            <a:r>
              <a:rPr lang="en-US" b="true" sz="2579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Scheduling &amp; Searching: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- 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View all events, filter by name/type/date 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   and 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platform search filters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- 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Reschedule, cancel events with 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  organizer authorization</a:t>
            </a:r>
          </a:p>
          <a:p>
            <a:pPr algn="l" marL="557014" indent="-278507" lvl="1">
              <a:lnSpc>
                <a:spcPts val="3895"/>
              </a:lnSpc>
              <a:buFont typeface="Arial"/>
              <a:buChar char="•"/>
            </a:pPr>
            <a:r>
              <a:rPr lang="en-US" b="true" sz="2579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Feedback System: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- 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Attendees submit ratings (1-5) and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  comments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- </a:t>
            </a: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Organizers view aggregated feedback </a:t>
            </a:r>
          </a:p>
          <a:p>
            <a:pPr algn="l">
              <a:lnSpc>
                <a:spcPts val="3895"/>
              </a:lnSpc>
            </a:pPr>
            <a:r>
              <a:rPr lang="en-US" sz="2579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  and individual reviews</a:t>
            </a:r>
          </a:p>
          <a:p>
            <a:pPr algn="l">
              <a:lnSpc>
                <a:spcPts val="3895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2138812" y="6099304"/>
            <a:ext cx="4623600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</a:pPr>
            <a:r>
              <a:rPr lang="en-US" sz="3300" u="sng" b="true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Technical Highlights</a:t>
            </a:r>
          </a:p>
          <a:p>
            <a:pPr algn="l">
              <a:lnSpc>
                <a:spcPts val="3135"/>
              </a:lnSpc>
            </a:pPr>
          </a:p>
          <a:p>
            <a:pPr algn="l">
              <a:lnSpc>
                <a:spcPts val="3135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633833" y="6677171"/>
            <a:ext cx="6732739" cy="639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88"/>
              </a:lnSpc>
            </a:pPr>
            <a:r>
              <a:rPr lang="en-US" sz="2400" b="true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Object-Oriented Principles Implemented:</a:t>
            </a:r>
          </a:p>
          <a:p>
            <a:pPr algn="l" marL="496571" indent="-248285" lvl="1">
              <a:lnSpc>
                <a:spcPts val="3151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Inheritance: 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(event types inherit from a base Event class)</a:t>
            </a:r>
          </a:p>
          <a:p>
            <a:pPr algn="l" marL="496571" indent="-248285" lvl="1">
              <a:lnSpc>
                <a:spcPts val="3151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Polymorphism: 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(handle different event types via a common interface)</a:t>
            </a:r>
          </a:p>
          <a:p>
            <a:pPr algn="l" marL="496571" indent="-248285" lvl="1">
              <a:lnSpc>
                <a:spcPts val="3151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Encapsulation: 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(private attributes with getters/setters)</a:t>
            </a:r>
          </a:p>
          <a:p>
            <a:pPr algn="l" marL="496571" indent="-248285" lvl="1">
              <a:lnSpc>
                <a:spcPts val="3151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Abstraction: 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(hide complex scheduling details)</a:t>
            </a:r>
          </a:p>
          <a:p>
            <a:pPr algn="l" marL="496571" indent="-248285" lvl="1">
              <a:lnSpc>
                <a:spcPts val="3151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Design Patterns Used: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Three design patterns applied to improve    </a:t>
            </a:r>
          </a:p>
          <a:p>
            <a:pPr algn="l">
              <a:lnSpc>
                <a:spcPts val="3151"/>
              </a:lnSpc>
            </a:pP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   Maintainability (Factory, Singleton, Adaptor) </a:t>
            </a:r>
          </a:p>
          <a:p>
            <a:pPr algn="l" marL="496571" indent="-248285" lvl="1">
              <a:lnSpc>
                <a:spcPts val="3151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Operator Overloading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: For intuitive operations like event comparisons and attendee additions.</a:t>
            </a:r>
          </a:p>
          <a:p>
            <a:pPr algn="l" marL="496571" indent="-248285" lvl="1">
              <a:lnSpc>
                <a:spcPts val="3151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Data</a:t>
            </a: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 Structures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: Efficient use of vectors, maps, and lists to manage data.</a:t>
            </a:r>
          </a:p>
          <a:p>
            <a:pPr algn="l">
              <a:lnSpc>
                <a:spcPts val="3151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2003325" y="14046055"/>
            <a:ext cx="5134973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</a:pPr>
            <a:r>
              <a:rPr lang="en-US" sz="3300" u="sng" b="true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Database Integration</a:t>
            </a:r>
          </a:p>
          <a:p>
            <a:pPr algn="l">
              <a:lnSpc>
                <a:spcPts val="3135"/>
              </a:lnSpc>
            </a:pPr>
          </a:p>
          <a:p>
            <a:pPr algn="l">
              <a:lnSpc>
                <a:spcPts val="3135"/>
              </a:lnSpc>
            </a:pPr>
          </a:p>
        </p:txBody>
      </p:sp>
      <p:sp>
        <p:nvSpPr>
          <p:cNvPr name="TextBox 35" id="35"/>
          <p:cNvSpPr txBox="true"/>
          <p:nvPr/>
        </p:nvSpPr>
        <p:spPr>
          <a:xfrm rot="0">
            <a:off x="4321648" y="2123254"/>
            <a:ext cx="6549500" cy="334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7"/>
              </a:lnSpc>
            </a:pPr>
            <a:r>
              <a:rPr lang="en-US" b="true" sz="2734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Virtual Event Management System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77072" y="14557093"/>
            <a:ext cx="7246261" cy="5681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772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P</a:t>
            </a: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ersistent Storage: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Users, Events, Attendees, Feedback, and Waiting Lists are stored in an SQLite3 database.</a:t>
            </a:r>
          </a:p>
          <a:p>
            <a:pPr algn="l" marL="496571" indent="-248285" lvl="1">
              <a:lnSpc>
                <a:spcPts val="3772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Robust CRUD: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All database operations use prepared statements for security and performance.</a:t>
            </a:r>
          </a:p>
          <a:p>
            <a:pPr algn="l" marL="496571" indent="-248285" lvl="1">
              <a:lnSpc>
                <a:spcPts val="3772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Dy</a:t>
            </a: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namic Search: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Supports flexible event searching with multi-criteria filters through dynamic SQL queries.</a:t>
            </a:r>
          </a:p>
          <a:p>
            <a:pPr algn="l" marL="496571" indent="-248285" lvl="1">
              <a:lnSpc>
                <a:spcPts val="3772"/>
              </a:lnSpc>
              <a:buFont typeface="Arial"/>
              <a:buChar char="•"/>
            </a:pPr>
            <a:r>
              <a:rPr lang="en-US" b="true" sz="2300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Data Synchronization:</a:t>
            </a:r>
            <a:r>
              <a:rPr lang="en-US" sz="2300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Loads all relevant data at startup and updates the database as changes occur.</a:t>
            </a:r>
          </a:p>
          <a:p>
            <a:pPr algn="l">
              <a:lnSpc>
                <a:spcPts val="3772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8491355" y="14689555"/>
            <a:ext cx="6130048" cy="4909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515" indent="-283757" lvl="1">
              <a:lnSpc>
                <a:spcPts val="3574"/>
              </a:lnSpc>
              <a:buFont typeface="Arial"/>
              <a:buChar char="•"/>
            </a:pPr>
            <a:r>
              <a:rPr lang="en-US" b="true" sz="2628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Dynamic Search:</a:t>
            </a:r>
            <a:r>
              <a:rPr lang="en-US" sz="2628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Real-time event filtering by name, date, and type via the GUI.</a:t>
            </a:r>
          </a:p>
          <a:p>
            <a:pPr algn="l" marL="567515" indent="-283757" lvl="1">
              <a:lnSpc>
                <a:spcPts val="3574"/>
              </a:lnSpc>
              <a:buFont typeface="Arial"/>
              <a:buChar char="•"/>
            </a:pPr>
            <a:r>
              <a:rPr lang="en-US" b="true" sz="2628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Waiting List:</a:t>
            </a:r>
            <a:r>
              <a:rPr lang="en-US" sz="2628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Automatic handli</a:t>
            </a:r>
            <a:r>
              <a:rPr lang="en-US" sz="2628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ng of waiting lists with attendee notifications when spots become available.</a:t>
            </a:r>
          </a:p>
          <a:p>
            <a:pPr algn="l" marL="567515" indent="-283757" lvl="1">
              <a:lnSpc>
                <a:spcPts val="3574"/>
              </a:lnSpc>
              <a:buFont typeface="Arial"/>
              <a:buChar char="•"/>
            </a:pPr>
            <a:r>
              <a:rPr lang="en-US" b="true" sz="2628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GUI:</a:t>
            </a:r>
            <a:r>
              <a:rPr lang="en-US" sz="2628">
                <a:solidFill>
                  <a:srgbClr val="3D4462"/>
                </a:solidFill>
                <a:latin typeface="Anantason"/>
                <a:ea typeface="Anantason"/>
                <a:cs typeface="Anantason"/>
                <a:sym typeface="Anantason"/>
              </a:rPr>
              <a:t> User-friendly interface built on [QT Creator] for improved user experience.</a:t>
            </a:r>
          </a:p>
          <a:p>
            <a:pPr algn="l">
              <a:lnSpc>
                <a:spcPts val="3574"/>
              </a:lnSpc>
            </a:pPr>
          </a:p>
        </p:txBody>
      </p:sp>
      <p:sp>
        <p:nvSpPr>
          <p:cNvPr name="TextBox 38" id="38"/>
          <p:cNvSpPr txBox="true"/>
          <p:nvPr/>
        </p:nvSpPr>
        <p:spPr>
          <a:xfrm rot="0">
            <a:off x="9912027" y="14046055"/>
            <a:ext cx="3852850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5"/>
              </a:lnSpc>
            </a:pPr>
            <a:r>
              <a:rPr lang="en-US" b="true" sz="3300" u="sng">
                <a:solidFill>
                  <a:srgbClr val="3D4462"/>
                </a:solidFill>
                <a:latin typeface="Anantason Bold"/>
                <a:ea typeface="Anantason Bold"/>
                <a:cs typeface="Anantason Bold"/>
                <a:sym typeface="Anantason Bold"/>
              </a:rPr>
              <a:t>Bonus Features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-348723" y="20429318"/>
            <a:ext cx="16066774" cy="2512792"/>
            <a:chOff x="0" y="0"/>
            <a:chExt cx="2878985" cy="45026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2878985" cy="450264"/>
            </a:xfrm>
            <a:custGeom>
              <a:avLst/>
              <a:gdLst/>
              <a:ahLst/>
              <a:cxnLst/>
              <a:rect r="r" b="b" t="t" l="l"/>
              <a:pathLst>
                <a:path h="450264" w="2878985">
                  <a:moveTo>
                    <a:pt x="0" y="0"/>
                  </a:moveTo>
                  <a:lnTo>
                    <a:pt x="2878985" y="0"/>
                  </a:lnTo>
                  <a:lnTo>
                    <a:pt x="2878985" y="450264"/>
                  </a:lnTo>
                  <a:lnTo>
                    <a:pt x="0" y="450264"/>
                  </a:lnTo>
                  <a:close/>
                </a:path>
              </a:pathLst>
            </a:custGeom>
            <a:solidFill>
              <a:srgbClr val="032B5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2878985" cy="5074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6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289048" y="20582576"/>
            <a:ext cx="571910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499">
                <a:solidFill>
                  <a:srgbClr val="C1C3CE"/>
                </a:solidFill>
                <a:latin typeface="Canva Sans"/>
                <a:ea typeface="Canva Sans"/>
                <a:cs typeface="Canva Sans"/>
                <a:sym typeface="Canva Sans"/>
              </a:rPr>
              <a:t>Abdelrahman Essmat   23-101348</a:t>
            </a:r>
          </a:p>
          <a:p>
            <a:pPr algn="l">
              <a:lnSpc>
                <a:spcPts val="2099"/>
              </a:lnSpc>
              <a:spcBef>
                <a:spcPct val="0"/>
              </a:spcBef>
            </a:pPr>
            <a:r>
              <a:rPr lang="en-US" sz="1499">
                <a:solidFill>
                  <a:srgbClr val="C1C3CE"/>
                </a:solidFill>
                <a:latin typeface="Canva Sans"/>
                <a:ea typeface="Canva Sans"/>
                <a:cs typeface="Canva Sans"/>
                <a:sym typeface="Canva Sans"/>
              </a:rPr>
              <a:t>Maryam Rageh                23-101297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138967" y="20582576"/>
            <a:ext cx="571910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499">
                <a:solidFill>
                  <a:srgbClr val="C1C3CE"/>
                </a:solidFill>
                <a:latin typeface="Canva Sans"/>
                <a:ea typeface="Canva Sans"/>
                <a:cs typeface="Canva Sans"/>
                <a:sym typeface="Canva Sans"/>
              </a:rPr>
              <a:t>Seif Haythem    23-101282</a:t>
            </a:r>
          </a:p>
          <a:p>
            <a:pPr algn="l">
              <a:lnSpc>
                <a:spcPts val="2099"/>
              </a:lnSpc>
              <a:spcBef>
                <a:spcPct val="0"/>
              </a:spcBef>
            </a:pPr>
            <a:r>
              <a:rPr lang="en-US" sz="1499">
                <a:solidFill>
                  <a:srgbClr val="C1C3CE"/>
                </a:solidFill>
                <a:latin typeface="Canva Sans"/>
                <a:ea typeface="Canva Sans"/>
                <a:cs typeface="Canva Sans"/>
                <a:sym typeface="Canva Sans"/>
              </a:rPr>
              <a:t>Ahmed Khairy   23-101243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148751" y="20582576"/>
            <a:ext cx="571910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9"/>
              </a:lnSpc>
            </a:pPr>
            <a:r>
              <a:rPr lang="en-US" sz="1499">
                <a:solidFill>
                  <a:srgbClr val="C1C3CE"/>
                </a:solidFill>
                <a:latin typeface="Canva Sans"/>
                <a:ea typeface="Canva Sans"/>
                <a:cs typeface="Canva Sans"/>
                <a:sym typeface="Canva Sans"/>
              </a:rPr>
              <a:t>Abdelrahman Gomaa  23-101279</a:t>
            </a:r>
          </a:p>
          <a:p>
            <a:pPr algn="l">
              <a:lnSpc>
                <a:spcPts val="20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DAGaVKTeRvQ</dc:identifier>
  <dcterms:modified xsi:type="dcterms:W3CDTF">2011-08-01T06:04:30Z</dcterms:modified>
  <cp:revision>1</cp:revision>
  <dc:title>Final Project Poster</dc:title>
</cp:coreProperties>
</file>