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8" r:id="rId9"/>
    <p:sldId id="264" r:id="rId10"/>
    <p:sldId id="269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829B39-2B64-4D93-9F2E-64A6A9F5C7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3A921E-71B3-4FCC-B224-CAAE4E3EF0B7}">
      <dgm:prSet/>
      <dgm:spPr/>
      <dgm:t>
        <a:bodyPr/>
        <a:lstStyle/>
        <a:p>
          <a:r>
            <a:rPr lang="en-US"/>
            <a:t>We encountered two main challenges while analyzing the data:</a:t>
          </a:r>
        </a:p>
      </dgm:t>
    </dgm:pt>
    <dgm:pt modelId="{F9C403C0-50A7-425C-B767-76EA3EB01A74}" type="parTrans" cxnId="{3FD1D2C8-0624-44BD-A481-EE49D59A87D9}">
      <dgm:prSet/>
      <dgm:spPr/>
      <dgm:t>
        <a:bodyPr/>
        <a:lstStyle/>
        <a:p>
          <a:endParaRPr lang="en-US"/>
        </a:p>
      </dgm:t>
    </dgm:pt>
    <dgm:pt modelId="{B40F6E45-ED83-467F-ABD8-5B7368E61752}" type="sibTrans" cxnId="{3FD1D2C8-0624-44BD-A481-EE49D59A87D9}">
      <dgm:prSet/>
      <dgm:spPr/>
      <dgm:t>
        <a:bodyPr/>
        <a:lstStyle/>
        <a:p>
          <a:endParaRPr lang="en-US"/>
        </a:p>
      </dgm:t>
    </dgm:pt>
    <dgm:pt modelId="{AC206A12-CAEA-4DBF-9389-E250BED40E06}">
      <dgm:prSet/>
      <dgm:spPr/>
      <dgm:t>
        <a:bodyPr/>
        <a:lstStyle/>
        <a:p>
          <a:r>
            <a:rPr lang="en-US" dirty="0"/>
            <a:t>1️⃣ Calculating Manufacturing Duration:</a:t>
          </a:r>
        </a:p>
      </dgm:t>
    </dgm:pt>
    <dgm:pt modelId="{9167E173-52D2-4FD1-B5C2-02AF308DCA43}" type="parTrans" cxnId="{B8E4F0C5-0A16-4D37-9AA9-28E9C6B4A95D}">
      <dgm:prSet/>
      <dgm:spPr/>
      <dgm:t>
        <a:bodyPr/>
        <a:lstStyle/>
        <a:p>
          <a:endParaRPr lang="en-US"/>
        </a:p>
      </dgm:t>
    </dgm:pt>
    <dgm:pt modelId="{B8A94FD8-6FA7-4614-9B89-BC70902941ED}" type="sibTrans" cxnId="{B8E4F0C5-0A16-4D37-9AA9-28E9C6B4A95D}">
      <dgm:prSet/>
      <dgm:spPr/>
      <dgm:t>
        <a:bodyPr/>
        <a:lstStyle/>
        <a:p>
          <a:endParaRPr lang="en-US"/>
        </a:p>
      </dgm:t>
    </dgm:pt>
    <dgm:pt modelId="{5FF27177-5AF1-4BCE-BCCA-C51753018A06}">
      <dgm:prSet/>
      <dgm:spPr/>
      <dgm:t>
        <a:bodyPr/>
        <a:lstStyle/>
        <a:p>
          <a:r>
            <a:rPr lang="en-US" dirty="0"/>
            <a:t>The dataset lacked an explicit column for manufacturing </a:t>
          </a:r>
          <a:br>
            <a:rPr lang="en-US" dirty="0"/>
          </a:br>
          <a:r>
            <a:rPr lang="en-US" dirty="0"/>
            <a:t>   duration.</a:t>
          </a:r>
        </a:p>
      </dgm:t>
    </dgm:pt>
    <dgm:pt modelId="{E6BA3C19-C2A3-47E6-B8CA-9486F3351335}" type="parTrans" cxnId="{A97B86D6-D70C-45EA-84AB-211929CDB26F}">
      <dgm:prSet/>
      <dgm:spPr/>
      <dgm:t>
        <a:bodyPr/>
        <a:lstStyle/>
        <a:p>
          <a:endParaRPr lang="en-US"/>
        </a:p>
      </dgm:t>
    </dgm:pt>
    <dgm:pt modelId="{DAAB16CA-1EB0-498F-A511-972D610C0669}" type="sibTrans" cxnId="{A97B86D6-D70C-45EA-84AB-211929CDB26F}">
      <dgm:prSet/>
      <dgm:spPr/>
      <dgm:t>
        <a:bodyPr/>
        <a:lstStyle/>
        <a:p>
          <a:endParaRPr lang="en-US"/>
        </a:p>
      </dgm:t>
    </dgm:pt>
    <dgm:pt modelId="{46C5729A-1A05-4031-B5DF-492F70454BE9}">
      <dgm:prSet/>
      <dgm:spPr/>
      <dgm:t>
        <a:bodyPr/>
        <a:lstStyle/>
        <a:p>
          <a:r>
            <a:rPr lang="en-US" dirty="0"/>
            <a:t>We had to compute it using SQL &amp; Python by calculating the  </a:t>
          </a:r>
          <a:br>
            <a:rPr lang="en-US" dirty="0"/>
          </a:br>
          <a:r>
            <a:rPr lang="en-US" dirty="0"/>
            <a:t>  difference between batch start and end times.</a:t>
          </a:r>
        </a:p>
      </dgm:t>
    </dgm:pt>
    <dgm:pt modelId="{5889D8C1-A81F-4499-A29A-3942051814E0}" type="parTrans" cxnId="{EAC999DD-AE59-4B6A-98A3-1F9D4503D9C8}">
      <dgm:prSet/>
      <dgm:spPr/>
      <dgm:t>
        <a:bodyPr/>
        <a:lstStyle/>
        <a:p>
          <a:endParaRPr lang="en-US"/>
        </a:p>
      </dgm:t>
    </dgm:pt>
    <dgm:pt modelId="{14E8DB94-81EB-4D0E-A8EA-0CD2FB6772B0}" type="sibTrans" cxnId="{EAC999DD-AE59-4B6A-98A3-1F9D4503D9C8}">
      <dgm:prSet/>
      <dgm:spPr/>
      <dgm:t>
        <a:bodyPr/>
        <a:lstStyle/>
        <a:p>
          <a:endParaRPr lang="en-US"/>
        </a:p>
      </dgm:t>
    </dgm:pt>
    <dgm:pt modelId="{42D1D384-8339-483C-899C-372426C9C1CA}">
      <dgm:prSet/>
      <dgm:spPr/>
      <dgm:t>
        <a:bodyPr/>
        <a:lstStyle/>
        <a:p>
          <a:r>
            <a:rPr lang="en-US" dirty="0"/>
            <a:t>2️⃣ Unpivoting Line Downtime Factors:</a:t>
          </a:r>
        </a:p>
      </dgm:t>
    </dgm:pt>
    <dgm:pt modelId="{F3284C3C-90E6-4AF0-91DB-CF2F1C74EDEA}" type="parTrans" cxnId="{B3214BCE-A610-41C3-8895-EEE75E87DAAA}">
      <dgm:prSet/>
      <dgm:spPr/>
      <dgm:t>
        <a:bodyPr/>
        <a:lstStyle/>
        <a:p>
          <a:endParaRPr lang="en-US"/>
        </a:p>
      </dgm:t>
    </dgm:pt>
    <dgm:pt modelId="{201F417B-81AC-4EFC-ACFD-32B2D1E8129B}" type="sibTrans" cxnId="{B3214BCE-A610-41C3-8895-EEE75E87DAAA}">
      <dgm:prSet/>
      <dgm:spPr/>
      <dgm:t>
        <a:bodyPr/>
        <a:lstStyle/>
        <a:p>
          <a:endParaRPr lang="en-US"/>
        </a:p>
      </dgm:t>
    </dgm:pt>
    <dgm:pt modelId="{4923EEF7-FB8E-4DA6-ADDF-00AE88C07110}">
      <dgm:prSet/>
      <dgm:spPr/>
      <dgm:t>
        <a:bodyPr/>
        <a:lstStyle/>
        <a:p>
          <a:r>
            <a:rPr lang="en-US" dirty="0"/>
            <a:t> Downtime factors were listed as separate columns instead of a  </a:t>
          </a:r>
          <a:br>
            <a:rPr lang="en-US" dirty="0"/>
          </a:br>
          <a:r>
            <a:rPr lang="en-US" dirty="0"/>
            <a:t>    structured format.</a:t>
          </a:r>
        </a:p>
      </dgm:t>
    </dgm:pt>
    <dgm:pt modelId="{6B13356B-03F9-426C-8B18-DCC1B67B26F0}" type="parTrans" cxnId="{CB9DB10B-0CCC-478E-9BDF-137E63A57D9B}">
      <dgm:prSet/>
      <dgm:spPr/>
      <dgm:t>
        <a:bodyPr/>
        <a:lstStyle/>
        <a:p>
          <a:endParaRPr lang="en-US"/>
        </a:p>
      </dgm:t>
    </dgm:pt>
    <dgm:pt modelId="{8D3FC940-DE49-4FD4-A002-BC6414A99ED8}" type="sibTrans" cxnId="{CB9DB10B-0CCC-478E-9BDF-137E63A57D9B}">
      <dgm:prSet/>
      <dgm:spPr/>
      <dgm:t>
        <a:bodyPr/>
        <a:lstStyle/>
        <a:p>
          <a:endParaRPr lang="en-US"/>
        </a:p>
      </dgm:t>
    </dgm:pt>
    <dgm:pt modelId="{E4EBCB27-AFF5-4F11-8C8D-DFBF0D51C25F}">
      <dgm:prSet/>
      <dgm:spPr/>
      <dgm:t>
        <a:bodyPr/>
        <a:lstStyle/>
        <a:p>
          <a:r>
            <a:rPr lang="en-US" dirty="0"/>
            <a:t> We used SQL &amp; Python to transform the data into a normalized  </a:t>
          </a:r>
          <a:br>
            <a:rPr lang="en-US" dirty="0"/>
          </a:br>
          <a:r>
            <a:rPr lang="en-US" dirty="0"/>
            <a:t>    structure for better analysis.</a:t>
          </a:r>
        </a:p>
      </dgm:t>
    </dgm:pt>
    <dgm:pt modelId="{3DC6900A-FDE9-4D1E-A31A-20EC85A8E389}" type="parTrans" cxnId="{BD60ADFB-EDE2-45C3-8700-BD76CF823E01}">
      <dgm:prSet/>
      <dgm:spPr/>
      <dgm:t>
        <a:bodyPr/>
        <a:lstStyle/>
        <a:p>
          <a:endParaRPr lang="en-US"/>
        </a:p>
      </dgm:t>
    </dgm:pt>
    <dgm:pt modelId="{DCC0EC8F-1BF2-4605-A58C-88FDB0C5BB4B}" type="sibTrans" cxnId="{BD60ADFB-EDE2-45C3-8700-BD76CF823E01}">
      <dgm:prSet/>
      <dgm:spPr/>
      <dgm:t>
        <a:bodyPr/>
        <a:lstStyle/>
        <a:p>
          <a:endParaRPr lang="en-US"/>
        </a:p>
      </dgm:t>
    </dgm:pt>
    <dgm:pt modelId="{2C4E7E7B-966F-49AA-9CF7-BAFFC4A761CA}" type="pres">
      <dgm:prSet presAssocID="{C4829B39-2B64-4D93-9F2E-64A6A9F5C740}" presName="root" presStyleCnt="0">
        <dgm:presLayoutVars>
          <dgm:dir/>
          <dgm:resizeHandles val="exact"/>
        </dgm:presLayoutVars>
      </dgm:prSet>
      <dgm:spPr/>
    </dgm:pt>
    <dgm:pt modelId="{D2FD1A17-EE59-4AC4-9F6B-D3ECDA42C425}" type="pres">
      <dgm:prSet presAssocID="{C63A921E-71B3-4FCC-B224-CAAE4E3EF0B7}" presName="compNode" presStyleCnt="0"/>
      <dgm:spPr/>
    </dgm:pt>
    <dgm:pt modelId="{935CCA78-5E49-4DA3-B1B5-A48593001413}" type="pres">
      <dgm:prSet presAssocID="{C63A921E-71B3-4FCC-B224-CAAE4E3EF0B7}" presName="bgRect" presStyleLbl="bgShp" presStyleIdx="0" presStyleCnt="7"/>
      <dgm:spPr/>
    </dgm:pt>
    <dgm:pt modelId="{418FA3C5-CCB2-4564-BD3F-17CD7BEACC9A}" type="pres">
      <dgm:prSet presAssocID="{C63A921E-71B3-4FCC-B224-CAAE4E3EF0B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148C45A-9B44-42B0-9DB3-485C9DE4A53F}" type="pres">
      <dgm:prSet presAssocID="{C63A921E-71B3-4FCC-B224-CAAE4E3EF0B7}" presName="spaceRect" presStyleCnt="0"/>
      <dgm:spPr/>
    </dgm:pt>
    <dgm:pt modelId="{24AA8D8A-09BC-4164-A4A9-939F77240775}" type="pres">
      <dgm:prSet presAssocID="{C63A921E-71B3-4FCC-B224-CAAE4E3EF0B7}" presName="parTx" presStyleLbl="revTx" presStyleIdx="0" presStyleCnt="7">
        <dgm:presLayoutVars>
          <dgm:chMax val="0"/>
          <dgm:chPref val="0"/>
        </dgm:presLayoutVars>
      </dgm:prSet>
      <dgm:spPr/>
    </dgm:pt>
    <dgm:pt modelId="{C1A12BC3-5197-4149-94D8-ACEBB28915F0}" type="pres">
      <dgm:prSet presAssocID="{B40F6E45-ED83-467F-ABD8-5B7368E61752}" presName="sibTrans" presStyleCnt="0"/>
      <dgm:spPr/>
    </dgm:pt>
    <dgm:pt modelId="{8695F943-5A44-4F74-BCCE-6F0ADB64C034}" type="pres">
      <dgm:prSet presAssocID="{AC206A12-CAEA-4DBF-9389-E250BED40E06}" presName="compNode" presStyleCnt="0"/>
      <dgm:spPr/>
    </dgm:pt>
    <dgm:pt modelId="{95CC0199-6359-4825-81A2-462066EC4F32}" type="pres">
      <dgm:prSet presAssocID="{AC206A12-CAEA-4DBF-9389-E250BED40E06}" presName="bgRect" presStyleLbl="bgShp" presStyleIdx="1" presStyleCnt="7"/>
      <dgm:spPr/>
    </dgm:pt>
    <dgm:pt modelId="{129E61F4-BF8A-41C6-9F40-1DF5E045F2B8}" type="pres">
      <dgm:prSet presAssocID="{AC206A12-CAEA-4DBF-9389-E250BED40E0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0A98E94-46C9-4D84-9692-DABD3C2845B8}" type="pres">
      <dgm:prSet presAssocID="{AC206A12-CAEA-4DBF-9389-E250BED40E06}" presName="spaceRect" presStyleCnt="0"/>
      <dgm:spPr/>
    </dgm:pt>
    <dgm:pt modelId="{AA7D77EA-8C6B-4DDB-9138-7A2F8067AF5E}" type="pres">
      <dgm:prSet presAssocID="{AC206A12-CAEA-4DBF-9389-E250BED40E06}" presName="parTx" presStyleLbl="revTx" presStyleIdx="1" presStyleCnt="7">
        <dgm:presLayoutVars>
          <dgm:chMax val="0"/>
          <dgm:chPref val="0"/>
        </dgm:presLayoutVars>
      </dgm:prSet>
      <dgm:spPr/>
    </dgm:pt>
    <dgm:pt modelId="{E817C94D-51C8-4E2E-985A-8A67F6271CBB}" type="pres">
      <dgm:prSet presAssocID="{B8A94FD8-6FA7-4614-9B89-BC70902941ED}" presName="sibTrans" presStyleCnt="0"/>
      <dgm:spPr/>
    </dgm:pt>
    <dgm:pt modelId="{8EAA3670-BF29-4E01-9926-A2AE6EA59085}" type="pres">
      <dgm:prSet presAssocID="{5FF27177-5AF1-4BCE-BCCA-C51753018A06}" presName="compNode" presStyleCnt="0"/>
      <dgm:spPr/>
    </dgm:pt>
    <dgm:pt modelId="{47B8E43E-E783-45BE-A482-2E5931A0AB95}" type="pres">
      <dgm:prSet presAssocID="{5FF27177-5AF1-4BCE-BCCA-C51753018A06}" presName="bgRect" presStyleLbl="bgShp" presStyleIdx="2" presStyleCnt="7"/>
      <dgm:spPr/>
    </dgm:pt>
    <dgm:pt modelId="{6E58B3F9-604C-443F-8E59-20AA9EEC9FA8}" type="pres">
      <dgm:prSet presAssocID="{5FF27177-5AF1-4BCE-BCCA-C51753018A0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06780CB-E791-4D89-9FD2-48B9F7D9F8D1}" type="pres">
      <dgm:prSet presAssocID="{5FF27177-5AF1-4BCE-BCCA-C51753018A06}" presName="spaceRect" presStyleCnt="0"/>
      <dgm:spPr/>
    </dgm:pt>
    <dgm:pt modelId="{1F43DFEB-6EC0-46F1-B673-309147D2A8B2}" type="pres">
      <dgm:prSet presAssocID="{5FF27177-5AF1-4BCE-BCCA-C51753018A06}" presName="parTx" presStyleLbl="revTx" presStyleIdx="2" presStyleCnt="7">
        <dgm:presLayoutVars>
          <dgm:chMax val="0"/>
          <dgm:chPref val="0"/>
        </dgm:presLayoutVars>
      </dgm:prSet>
      <dgm:spPr/>
    </dgm:pt>
    <dgm:pt modelId="{F8828BD5-D9CF-4187-9CFC-CA2AF895447A}" type="pres">
      <dgm:prSet presAssocID="{DAAB16CA-1EB0-498F-A511-972D610C0669}" presName="sibTrans" presStyleCnt="0"/>
      <dgm:spPr/>
    </dgm:pt>
    <dgm:pt modelId="{ED725299-0BFF-4A85-BA68-D5915142323D}" type="pres">
      <dgm:prSet presAssocID="{46C5729A-1A05-4031-B5DF-492F70454BE9}" presName="compNode" presStyleCnt="0"/>
      <dgm:spPr/>
    </dgm:pt>
    <dgm:pt modelId="{0B382ED6-5ADC-4170-A7D6-D1FF781BDF1D}" type="pres">
      <dgm:prSet presAssocID="{46C5729A-1A05-4031-B5DF-492F70454BE9}" presName="bgRect" presStyleLbl="bgShp" presStyleIdx="3" presStyleCnt="7"/>
      <dgm:spPr/>
    </dgm:pt>
    <dgm:pt modelId="{5C686D89-5CCB-499F-988E-A4D40DE34FA8}" type="pres">
      <dgm:prSet presAssocID="{46C5729A-1A05-4031-B5DF-492F70454BE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AF34757-B698-4829-B951-BB362BA0E7D4}" type="pres">
      <dgm:prSet presAssocID="{46C5729A-1A05-4031-B5DF-492F70454BE9}" presName="spaceRect" presStyleCnt="0"/>
      <dgm:spPr/>
    </dgm:pt>
    <dgm:pt modelId="{B3013E6A-0801-45AD-89BC-5AE9A7739719}" type="pres">
      <dgm:prSet presAssocID="{46C5729A-1A05-4031-B5DF-492F70454BE9}" presName="parTx" presStyleLbl="revTx" presStyleIdx="3" presStyleCnt="7">
        <dgm:presLayoutVars>
          <dgm:chMax val="0"/>
          <dgm:chPref val="0"/>
        </dgm:presLayoutVars>
      </dgm:prSet>
      <dgm:spPr/>
    </dgm:pt>
    <dgm:pt modelId="{79171516-1A57-4445-8F96-895F0D3377DD}" type="pres">
      <dgm:prSet presAssocID="{14E8DB94-81EB-4D0E-A8EA-0CD2FB6772B0}" presName="sibTrans" presStyleCnt="0"/>
      <dgm:spPr/>
    </dgm:pt>
    <dgm:pt modelId="{625015B4-F93F-476A-AC90-C3AD56A0BB0B}" type="pres">
      <dgm:prSet presAssocID="{42D1D384-8339-483C-899C-372426C9C1CA}" presName="compNode" presStyleCnt="0"/>
      <dgm:spPr/>
    </dgm:pt>
    <dgm:pt modelId="{E181B341-F7ED-41A5-A40F-4982A591299F}" type="pres">
      <dgm:prSet presAssocID="{42D1D384-8339-483C-899C-372426C9C1CA}" presName="bgRect" presStyleLbl="bgShp" presStyleIdx="4" presStyleCnt="7"/>
      <dgm:spPr/>
    </dgm:pt>
    <dgm:pt modelId="{0BB12170-D2B1-4914-87A7-89977AD2E947}" type="pres">
      <dgm:prSet presAssocID="{42D1D384-8339-483C-899C-372426C9C1C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4320174-D014-4913-AC92-D79C59C53042}" type="pres">
      <dgm:prSet presAssocID="{42D1D384-8339-483C-899C-372426C9C1CA}" presName="spaceRect" presStyleCnt="0"/>
      <dgm:spPr/>
    </dgm:pt>
    <dgm:pt modelId="{7FCBECF2-24FA-403D-B0A6-07CA81F6E10F}" type="pres">
      <dgm:prSet presAssocID="{42D1D384-8339-483C-899C-372426C9C1CA}" presName="parTx" presStyleLbl="revTx" presStyleIdx="4" presStyleCnt="7">
        <dgm:presLayoutVars>
          <dgm:chMax val="0"/>
          <dgm:chPref val="0"/>
        </dgm:presLayoutVars>
      </dgm:prSet>
      <dgm:spPr/>
    </dgm:pt>
    <dgm:pt modelId="{5B0DC2C4-E553-4C5C-B73C-F33F30159470}" type="pres">
      <dgm:prSet presAssocID="{201F417B-81AC-4EFC-ACFD-32B2D1E8129B}" presName="sibTrans" presStyleCnt="0"/>
      <dgm:spPr/>
    </dgm:pt>
    <dgm:pt modelId="{B88C4A32-8F67-48DA-B869-7917CDA6BC8F}" type="pres">
      <dgm:prSet presAssocID="{4923EEF7-FB8E-4DA6-ADDF-00AE88C07110}" presName="compNode" presStyleCnt="0"/>
      <dgm:spPr/>
    </dgm:pt>
    <dgm:pt modelId="{E8F1B3D1-497A-4186-994F-549111B1FB6C}" type="pres">
      <dgm:prSet presAssocID="{4923EEF7-FB8E-4DA6-ADDF-00AE88C07110}" presName="bgRect" presStyleLbl="bgShp" presStyleIdx="5" presStyleCnt="7"/>
      <dgm:spPr/>
    </dgm:pt>
    <dgm:pt modelId="{96D13033-4AF9-48C0-9980-97CE66AF4F93}" type="pres">
      <dgm:prSet presAssocID="{4923EEF7-FB8E-4DA6-ADDF-00AE88C0711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40EF45F-21A5-4864-98B6-37CC602FE4C7}" type="pres">
      <dgm:prSet presAssocID="{4923EEF7-FB8E-4DA6-ADDF-00AE88C07110}" presName="spaceRect" presStyleCnt="0"/>
      <dgm:spPr/>
    </dgm:pt>
    <dgm:pt modelId="{8DEB25DB-A589-4903-AD99-094F32E41A46}" type="pres">
      <dgm:prSet presAssocID="{4923EEF7-FB8E-4DA6-ADDF-00AE88C07110}" presName="parTx" presStyleLbl="revTx" presStyleIdx="5" presStyleCnt="7">
        <dgm:presLayoutVars>
          <dgm:chMax val="0"/>
          <dgm:chPref val="0"/>
        </dgm:presLayoutVars>
      </dgm:prSet>
      <dgm:spPr/>
    </dgm:pt>
    <dgm:pt modelId="{A37BC99A-AE0F-4E2D-9F45-3AA553892954}" type="pres">
      <dgm:prSet presAssocID="{8D3FC940-DE49-4FD4-A002-BC6414A99ED8}" presName="sibTrans" presStyleCnt="0"/>
      <dgm:spPr/>
    </dgm:pt>
    <dgm:pt modelId="{44B207E7-523E-4161-A710-E43EB02CA87B}" type="pres">
      <dgm:prSet presAssocID="{E4EBCB27-AFF5-4F11-8C8D-DFBF0D51C25F}" presName="compNode" presStyleCnt="0"/>
      <dgm:spPr/>
    </dgm:pt>
    <dgm:pt modelId="{E595CF45-A914-4C60-8702-45D5140DFF36}" type="pres">
      <dgm:prSet presAssocID="{E4EBCB27-AFF5-4F11-8C8D-DFBF0D51C25F}" presName="bgRect" presStyleLbl="bgShp" presStyleIdx="6" presStyleCnt="7"/>
      <dgm:spPr/>
    </dgm:pt>
    <dgm:pt modelId="{4B99C821-8FB1-4CFD-B9ED-C622CFA636F0}" type="pres">
      <dgm:prSet presAssocID="{E4EBCB27-AFF5-4F11-8C8D-DFBF0D51C25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EF193A-66D3-4C2C-8415-877B29EB0E11}" type="pres">
      <dgm:prSet presAssocID="{E4EBCB27-AFF5-4F11-8C8D-DFBF0D51C25F}" presName="spaceRect" presStyleCnt="0"/>
      <dgm:spPr/>
    </dgm:pt>
    <dgm:pt modelId="{460EE203-7AEB-48A7-A918-9436D094C202}" type="pres">
      <dgm:prSet presAssocID="{E4EBCB27-AFF5-4F11-8C8D-DFBF0D51C25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B9DB10B-0CCC-478E-9BDF-137E63A57D9B}" srcId="{C4829B39-2B64-4D93-9F2E-64A6A9F5C740}" destId="{4923EEF7-FB8E-4DA6-ADDF-00AE88C07110}" srcOrd="5" destOrd="0" parTransId="{6B13356B-03F9-426C-8B18-DCC1B67B26F0}" sibTransId="{8D3FC940-DE49-4FD4-A002-BC6414A99ED8}"/>
    <dgm:cxn modelId="{4822070C-CF1C-4A7C-A758-80B4E5E79DCF}" type="presOf" srcId="{AC206A12-CAEA-4DBF-9389-E250BED40E06}" destId="{AA7D77EA-8C6B-4DDB-9138-7A2F8067AF5E}" srcOrd="0" destOrd="0" presId="urn:microsoft.com/office/officeart/2018/2/layout/IconVerticalSolidList"/>
    <dgm:cxn modelId="{E8FBEC11-246D-4F76-A3CE-A45A231744A7}" type="presOf" srcId="{C4829B39-2B64-4D93-9F2E-64A6A9F5C740}" destId="{2C4E7E7B-966F-49AA-9CF7-BAFFC4A761CA}" srcOrd="0" destOrd="0" presId="urn:microsoft.com/office/officeart/2018/2/layout/IconVerticalSolidList"/>
    <dgm:cxn modelId="{CFFC836B-A4D6-4648-9553-214FB912053E}" type="presOf" srcId="{4923EEF7-FB8E-4DA6-ADDF-00AE88C07110}" destId="{8DEB25DB-A589-4903-AD99-094F32E41A46}" srcOrd="0" destOrd="0" presId="urn:microsoft.com/office/officeart/2018/2/layout/IconVerticalSolidList"/>
    <dgm:cxn modelId="{590EC054-02C4-47BE-9580-2300A0B1DAC5}" type="presOf" srcId="{46C5729A-1A05-4031-B5DF-492F70454BE9}" destId="{B3013E6A-0801-45AD-89BC-5AE9A7739719}" srcOrd="0" destOrd="0" presId="urn:microsoft.com/office/officeart/2018/2/layout/IconVerticalSolidList"/>
    <dgm:cxn modelId="{921FA584-9E47-4F29-B1D3-09BA8065DBE6}" type="presOf" srcId="{42D1D384-8339-483C-899C-372426C9C1CA}" destId="{7FCBECF2-24FA-403D-B0A6-07CA81F6E10F}" srcOrd="0" destOrd="0" presId="urn:microsoft.com/office/officeart/2018/2/layout/IconVerticalSolidList"/>
    <dgm:cxn modelId="{37F26B8A-810D-4851-8717-7A86A92D72ED}" type="presOf" srcId="{E4EBCB27-AFF5-4F11-8C8D-DFBF0D51C25F}" destId="{460EE203-7AEB-48A7-A918-9436D094C202}" srcOrd="0" destOrd="0" presId="urn:microsoft.com/office/officeart/2018/2/layout/IconVerticalSolidList"/>
    <dgm:cxn modelId="{0677FA9F-81CF-4049-ACC9-3DABE7869096}" type="presOf" srcId="{5FF27177-5AF1-4BCE-BCCA-C51753018A06}" destId="{1F43DFEB-6EC0-46F1-B673-309147D2A8B2}" srcOrd="0" destOrd="0" presId="urn:microsoft.com/office/officeart/2018/2/layout/IconVerticalSolidList"/>
    <dgm:cxn modelId="{995619C1-6136-4B3C-9E80-1BA58BA2D770}" type="presOf" srcId="{C63A921E-71B3-4FCC-B224-CAAE4E3EF0B7}" destId="{24AA8D8A-09BC-4164-A4A9-939F77240775}" srcOrd="0" destOrd="0" presId="urn:microsoft.com/office/officeart/2018/2/layout/IconVerticalSolidList"/>
    <dgm:cxn modelId="{B8E4F0C5-0A16-4D37-9AA9-28E9C6B4A95D}" srcId="{C4829B39-2B64-4D93-9F2E-64A6A9F5C740}" destId="{AC206A12-CAEA-4DBF-9389-E250BED40E06}" srcOrd="1" destOrd="0" parTransId="{9167E173-52D2-4FD1-B5C2-02AF308DCA43}" sibTransId="{B8A94FD8-6FA7-4614-9B89-BC70902941ED}"/>
    <dgm:cxn modelId="{3FD1D2C8-0624-44BD-A481-EE49D59A87D9}" srcId="{C4829B39-2B64-4D93-9F2E-64A6A9F5C740}" destId="{C63A921E-71B3-4FCC-B224-CAAE4E3EF0B7}" srcOrd="0" destOrd="0" parTransId="{F9C403C0-50A7-425C-B767-76EA3EB01A74}" sibTransId="{B40F6E45-ED83-467F-ABD8-5B7368E61752}"/>
    <dgm:cxn modelId="{B3214BCE-A610-41C3-8895-EEE75E87DAAA}" srcId="{C4829B39-2B64-4D93-9F2E-64A6A9F5C740}" destId="{42D1D384-8339-483C-899C-372426C9C1CA}" srcOrd="4" destOrd="0" parTransId="{F3284C3C-90E6-4AF0-91DB-CF2F1C74EDEA}" sibTransId="{201F417B-81AC-4EFC-ACFD-32B2D1E8129B}"/>
    <dgm:cxn modelId="{A97B86D6-D70C-45EA-84AB-211929CDB26F}" srcId="{C4829B39-2B64-4D93-9F2E-64A6A9F5C740}" destId="{5FF27177-5AF1-4BCE-BCCA-C51753018A06}" srcOrd="2" destOrd="0" parTransId="{E6BA3C19-C2A3-47E6-B8CA-9486F3351335}" sibTransId="{DAAB16CA-1EB0-498F-A511-972D610C0669}"/>
    <dgm:cxn modelId="{EAC999DD-AE59-4B6A-98A3-1F9D4503D9C8}" srcId="{C4829B39-2B64-4D93-9F2E-64A6A9F5C740}" destId="{46C5729A-1A05-4031-B5DF-492F70454BE9}" srcOrd="3" destOrd="0" parTransId="{5889D8C1-A81F-4499-A29A-3942051814E0}" sibTransId="{14E8DB94-81EB-4D0E-A8EA-0CD2FB6772B0}"/>
    <dgm:cxn modelId="{BD60ADFB-EDE2-45C3-8700-BD76CF823E01}" srcId="{C4829B39-2B64-4D93-9F2E-64A6A9F5C740}" destId="{E4EBCB27-AFF5-4F11-8C8D-DFBF0D51C25F}" srcOrd="6" destOrd="0" parTransId="{3DC6900A-FDE9-4D1E-A31A-20EC85A8E389}" sibTransId="{DCC0EC8F-1BF2-4605-A58C-88FDB0C5BB4B}"/>
    <dgm:cxn modelId="{EA22B09B-6C44-4A48-8133-E9F279CFF6BB}" type="presParOf" srcId="{2C4E7E7B-966F-49AA-9CF7-BAFFC4A761CA}" destId="{D2FD1A17-EE59-4AC4-9F6B-D3ECDA42C425}" srcOrd="0" destOrd="0" presId="urn:microsoft.com/office/officeart/2018/2/layout/IconVerticalSolidList"/>
    <dgm:cxn modelId="{0270F456-A78F-415D-8D17-BDDD2CCE1284}" type="presParOf" srcId="{D2FD1A17-EE59-4AC4-9F6B-D3ECDA42C425}" destId="{935CCA78-5E49-4DA3-B1B5-A48593001413}" srcOrd="0" destOrd="0" presId="urn:microsoft.com/office/officeart/2018/2/layout/IconVerticalSolidList"/>
    <dgm:cxn modelId="{D3D48ECE-EDCA-46E0-AD76-7FF505719ADF}" type="presParOf" srcId="{D2FD1A17-EE59-4AC4-9F6B-D3ECDA42C425}" destId="{418FA3C5-CCB2-4564-BD3F-17CD7BEACC9A}" srcOrd="1" destOrd="0" presId="urn:microsoft.com/office/officeart/2018/2/layout/IconVerticalSolidList"/>
    <dgm:cxn modelId="{6CE916F9-A54C-4FB3-9C8B-2D3204F0EB9E}" type="presParOf" srcId="{D2FD1A17-EE59-4AC4-9F6B-D3ECDA42C425}" destId="{6148C45A-9B44-42B0-9DB3-485C9DE4A53F}" srcOrd="2" destOrd="0" presId="urn:microsoft.com/office/officeart/2018/2/layout/IconVerticalSolidList"/>
    <dgm:cxn modelId="{C5D305C2-E24D-4B7F-A052-66AC9F3C9A26}" type="presParOf" srcId="{D2FD1A17-EE59-4AC4-9F6B-D3ECDA42C425}" destId="{24AA8D8A-09BC-4164-A4A9-939F77240775}" srcOrd="3" destOrd="0" presId="urn:microsoft.com/office/officeart/2018/2/layout/IconVerticalSolidList"/>
    <dgm:cxn modelId="{A9550102-EA03-4D93-AFAB-7AE47F329040}" type="presParOf" srcId="{2C4E7E7B-966F-49AA-9CF7-BAFFC4A761CA}" destId="{C1A12BC3-5197-4149-94D8-ACEBB28915F0}" srcOrd="1" destOrd="0" presId="urn:microsoft.com/office/officeart/2018/2/layout/IconVerticalSolidList"/>
    <dgm:cxn modelId="{2CE62D08-F1C7-4870-A142-52A09AD1129E}" type="presParOf" srcId="{2C4E7E7B-966F-49AA-9CF7-BAFFC4A761CA}" destId="{8695F943-5A44-4F74-BCCE-6F0ADB64C034}" srcOrd="2" destOrd="0" presId="urn:microsoft.com/office/officeart/2018/2/layout/IconVerticalSolidList"/>
    <dgm:cxn modelId="{683C6165-1948-4D08-9994-3CBAA016003A}" type="presParOf" srcId="{8695F943-5A44-4F74-BCCE-6F0ADB64C034}" destId="{95CC0199-6359-4825-81A2-462066EC4F32}" srcOrd="0" destOrd="0" presId="urn:microsoft.com/office/officeart/2018/2/layout/IconVerticalSolidList"/>
    <dgm:cxn modelId="{E286BCB6-513B-4605-A3F9-343EF855C61E}" type="presParOf" srcId="{8695F943-5A44-4F74-BCCE-6F0ADB64C034}" destId="{129E61F4-BF8A-41C6-9F40-1DF5E045F2B8}" srcOrd="1" destOrd="0" presId="urn:microsoft.com/office/officeart/2018/2/layout/IconVerticalSolidList"/>
    <dgm:cxn modelId="{702BE84F-1749-424E-BECA-E298C5803B65}" type="presParOf" srcId="{8695F943-5A44-4F74-BCCE-6F0ADB64C034}" destId="{40A98E94-46C9-4D84-9692-DABD3C2845B8}" srcOrd="2" destOrd="0" presId="urn:microsoft.com/office/officeart/2018/2/layout/IconVerticalSolidList"/>
    <dgm:cxn modelId="{92F700A1-1D59-42E1-83C7-DFC012693312}" type="presParOf" srcId="{8695F943-5A44-4F74-BCCE-6F0ADB64C034}" destId="{AA7D77EA-8C6B-4DDB-9138-7A2F8067AF5E}" srcOrd="3" destOrd="0" presId="urn:microsoft.com/office/officeart/2018/2/layout/IconVerticalSolidList"/>
    <dgm:cxn modelId="{612A006B-91E1-4A31-BF5E-DF42EC7A21CD}" type="presParOf" srcId="{2C4E7E7B-966F-49AA-9CF7-BAFFC4A761CA}" destId="{E817C94D-51C8-4E2E-985A-8A67F6271CBB}" srcOrd="3" destOrd="0" presId="urn:microsoft.com/office/officeart/2018/2/layout/IconVerticalSolidList"/>
    <dgm:cxn modelId="{1143AB7D-C35C-48B8-BB7D-ECAE5C9B8F88}" type="presParOf" srcId="{2C4E7E7B-966F-49AA-9CF7-BAFFC4A761CA}" destId="{8EAA3670-BF29-4E01-9926-A2AE6EA59085}" srcOrd="4" destOrd="0" presId="urn:microsoft.com/office/officeart/2018/2/layout/IconVerticalSolidList"/>
    <dgm:cxn modelId="{2ADE0A5F-89AA-4FE9-B1BE-F901261947E2}" type="presParOf" srcId="{8EAA3670-BF29-4E01-9926-A2AE6EA59085}" destId="{47B8E43E-E783-45BE-A482-2E5931A0AB95}" srcOrd="0" destOrd="0" presId="urn:microsoft.com/office/officeart/2018/2/layout/IconVerticalSolidList"/>
    <dgm:cxn modelId="{F19DF2DA-0DC6-4284-B863-753F8FD93AE2}" type="presParOf" srcId="{8EAA3670-BF29-4E01-9926-A2AE6EA59085}" destId="{6E58B3F9-604C-443F-8E59-20AA9EEC9FA8}" srcOrd="1" destOrd="0" presId="urn:microsoft.com/office/officeart/2018/2/layout/IconVerticalSolidList"/>
    <dgm:cxn modelId="{E69640EA-185E-4314-9A7C-A663E80F4652}" type="presParOf" srcId="{8EAA3670-BF29-4E01-9926-A2AE6EA59085}" destId="{806780CB-E791-4D89-9FD2-48B9F7D9F8D1}" srcOrd="2" destOrd="0" presId="urn:microsoft.com/office/officeart/2018/2/layout/IconVerticalSolidList"/>
    <dgm:cxn modelId="{1CF3B503-A028-45D9-8FB7-FEBAE03625D9}" type="presParOf" srcId="{8EAA3670-BF29-4E01-9926-A2AE6EA59085}" destId="{1F43DFEB-6EC0-46F1-B673-309147D2A8B2}" srcOrd="3" destOrd="0" presId="urn:microsoft.com/office/officeart/2018/2/layout/IconVerticalSolidList"/>
    <dgm:cxn modelId="{8B4D995A-8B21-4A12-A777-E6D82E4C928B}" type="presParOf" srcId="{2C4E7E7B-966F-49AA-9CF7-BAFFC4A761CA}" destId="{F8828BD5-D9CF-4187-9CFC-CA2AF895447A}" srcOrd="5" destOrd="0" presId="urn:microsoft.com/office/officeart/2018/2/layout/IconVerticalSolidList"/>
    <dgm:cxn modelId="{26338C8D-58BD-4B29-8BB8-7FB1411D04F6}" type="presParOf" srcId="{2C4E7E7B-966F-49AA-9CF7-BAFFC4A761CA}" destId="{ED725299-0BFF-4A85-BA68-D5915142323D}" srcOrd="6" destOrd="0" presId="urn:microsoft.com/office/officeart/2018/2/layout/IconVerticalSolidList"/>
    <dgm:cxn modelId="{9D9DD5B7-B1B2-4311-8966-861F1E145680}" type="presParOf" srcId="{ED725299-0BFF-4A85-BA68-D5915142323D}" destId="{0B382ED6-5ADC-4170-A7D6-D1FF781BDF1D}" srcOrd="0" destOrd="0" presId="urn:microsoft.com/office/officeart/2018/2/layout/IconVerticalSolidList"/>
    <dgm:cxn modelId="{22686B38-0BCB-44A1-8F35-57D0A8E8B6ED}" type="presParOf" srcId="{ED725299-0BFF-4A85-BA68-D5915142323D}" destId="{5C686D89-5CCB-499F-988E-A4D40DE34FA8}" srcOrd="1" destOrd="0" presId="urn:microsoft.com/office/officeart/2018/2/layout/IconVerticalSolidList"/>
    <dgm:cxn modelId="{C5E2575D-75F1-4717-8F4F-6CC4945EBC38}" type="presParOf" srcId="{ED725299-0BFF-4A85-BA68-D5915142323D}" destId="{6AF34757-B698-4829-B951-BB362BA0E7D4}" srcOrd="2" destOrd="0" presId="urn:microsoft.com/office/officeart/2018/2/layout/IconVerticalSolidList"/>
    <dgm:cxn modelId="{A10711B1-F74E-4A6F-AA2B-8934B2E5471B}" type="presParOf" srcId="{ED725299-0BFF-4A85-BA68-D5915142323D}" destId="{B3013E6A-0801-45AD-89BC-5AE9A7739719}" srcOrd="3" destOrd="0" presId="urn:microsoft.com/office/officeart/2018/2/layout/IconVerticalSolidList"/>
    <dgm:cxn modelId="{D24A4276-F2F7-4951-A8D0-ED14A3EDE077}" type="presParOf" srcId="{2C4E7E7B-966F-49AA-9CF7-BAFFC4A761CA}" destId="{79171516-1A57-4445-8F96-895F0D3377DD}" srcOrd="7" destOrd="0" presId="urn:microsoft.com/office/officeart/2018/2/layout/IconVerticalSolidList"/>
    <dgm:cxn modelId="{FEB001AE-D010-4ECB-AFFC-7BFB503C6589}" type="presParOf" srcId="{2C4E7E7B-966F-49AA-9CF7-BAFFC4A761CA}" destId="{625015B4-F93F-476A-AC90-C3AD56A0BB0B}" srcOrd="8" destOrd="0" presId="urn:microsoft.com/office/officeart/2018/2/layout/IconVerticalSolidList"/>
    <dgm:cxn modelId="{BBBFD7A1-F3E6-4F00-B31B-F3527690DC2B}" type="presParOf" srcId="{625015B4-F93F-476A-AC90-C3AD56A0BB0B}" destId="{E181B341-F7ED-41A5-A40F-4982A591299F}" srcOrd="0" destOrd="0" presId="urn:microsoft.com/office/officeart/2018/2/layout/IconVerticalSolidList"/>
    <dgm:cxn modelId="{E4034674-4001-4E4C-BA91-3AC5F19A433C}" type="presParOf" srcId="{625015B4-F93F-476A-AC90-C3AD56A0BB0B}" destId="{0BB12170-D2B1-4914-87A7-89977AD2E947}" srcOrd="1" destOrd="0" presId="urn:microsoft.com/office/officeart/2018/2/layout/IconVerticalSolidList"/>
    <dgm:cxn modelId="{C4CBBA8C-BDC7-490D-818C-CF0C30D3FBDA}" type="presParOf" srcId="{625015B4-F93F-476A-AC90-C3AD56A0BB0B}" destId="{24320174-D014-4913-AC92-D79C59C53042}" srcOrd="2" destOrd="0" presId="urn:microsoft.com/office/officeart/2018/2/layout/IconVerticalSolidList"/>
    <dgm:cxn modelId="{86655ADC-1F18-472D-A165-EF9CBB2BDB85}" type="presParOf" srcId="{625015B4-F93F-476A-AC90-C3AD56A0BB0B}" destId="{7FCBECF2-24FA-403D-B0A6-07CA81F6E10F}" srcOrd="3" destOrd="0" presId="urn:microsoft.com/office/officeart/2018/2/layout/IconVerticalSolidList"/>
    <dgm:cxn modelId="{F4C876D4-6F17-4F46-8EE7-1201583BD380}" type="presParOf" srcId="{2C4E7E7B-966F-49AA-9CF7-BAFFC4A761CA}" destId="{5B0DC2C4-E553-4C5C-B73C-F33F30159470}" srcOrd="9" destOrd="0" presId="urn:microsoft.com/office/officeart/2018/2/layout/IconVerticalSolidList"/>
    <dgm:cxn modelId="{6CA90BE3-2F72-44E0-A943-CC17713501DE}" type="presParOf" srcId="{2C4E7E7B-966F-49AA-9CF7-BAFFC4A761CA}" destId="{B88C4A32-8F67-48DA-B869-7917CDA6BC8F}" srcOrd="10" destOrd="0" presId="urn:microsoft.com/office/officeart/2018/2/layout/IconVerticalSolidList"/>
    <dgm:cxn modelId="{B13991C7-E105-4E7D-A6DB-B2609571A912}" type="presParOf" srcId="{B88C4A32-8F67-48DA-B869-7917CDA6BC8F}" destId="{E8F1B3D1-497A-4186-994F-549111B1FB6C}" srcOrd="0" destOrd="0" presId="urn:microsoft.com/office/officeart/2018/2/layout/IconVerticalSolidList"/>
    <dgm:cxn modelId="{49A36743-0469-40BF-9645-FD797EB35F1E}" type="presParOf" srcId="{B88C4A32-8F67-48DA-B869-7917CDA6BC8F}" destId="{96D13033-4AF9-48C0-9980-97CE66AF4F93}" srcOrd="1" destOrd="0" presId="urn:microsoft.com/office/officeart/2018/2/layout/IconVerticalSolidList"/>
    <dgm:cxn modelId="{853076ED-BE19-409A-AD9B-2E5BD5E49ABD}" type="presParOf" srcId="{B88C4A32-8F67-48DA-B869-7917CDA6BC8F}" destId="{240EF45F-21A5-4864-98B6-37CC602FE4C7}" srcOrd="2" destOrd="0" presId="urn:microsoft.com/office/officeart/2018/2/layout/IconVerticalSolidList"/>
    <dgm:cxn modelId="{2FAFD837-4809-4C52-8D37-9E03DD05EA45}" type="presParOf" srcId="{B88C4A32-8F67-48DA-B869-7917CDA6BC8F}" destId="{8DEB25DB-A589-4903-AD99-094F32E41A46}" srcOrd="3" destOrd="0" presId="urn:microsoft.com/office/officeart/2018/2/layout/IconVerticalSolidList"/>
    <dgm:cxn modelId="{AF4A7143-2051-44F3-BDF6-4B706155060B}" type="presParOf" srcId="{2C4E7E7B-966F-49AA-9CF7-BAFFC4A761CA}" destId="{A37BC99A-AE0F-4E2D-9F45-3AA553892954}" srcOrd="11" destOrd="0" presId="urn:microsoft.com/office/officeart/2018/2/layout/IconVerticalSolidList"/>
    <dgm:cxn modelId="{C3749B75-9D26-4CF5-97CD-E74EF7A4A82F}" type="presParOf" srcId="{2C4E7E7B-966F-49AA-9CF7-BAFFC4A761CA}" destId="{44B207E7-523E-4161-A710-E43EB02CA87B}" srcOrd="12" destOrd="0" presId="urn:microsoft.com/office/officeart/2018/2/layout/IconVerticalSolidList"/>
    <dgm:cxn modelId="{07DFFE29-5FC1-4EBA-9B2E-8CF4D87058B9}" type="presParOf" srcId="{44B207E7-523E-4161-A710-E43EB02CA87B}" destId="{E595CF45-A914-4C60-8702-45D5140DFF36}" srcOrd="0" destOrd="0" presId="urn:microsoft.com/office/officeart/2018/2/layout/IconVerticalSolidList"/>
    <dgm:cxn modelId="{B57B20B1-3747-4397-8EAA-4356F22D60A0}" type="presParOf" srcId="{44B207E7-523E-4161-A710-E43EB02CA87B}" destId="{4B99C821-8FB1-4CFD-B9ED-C622CFA636F0}" srcOrd="1" destOrd="0" presId="urn:microsoft.com/office/officeart/2018/2/layout/IconVerticalSolidList"/>
    <dgm:cxn modelId="{E3B860B4-C97E-4908-8EFF-5655E618C60B}" type="presParOf" srcId="{44B207E7-523E-4161-A710-E43EB02CA87B}" destId="{D4EF193A-66D3-4C2C-8415-877B29EB0E11}" srcOrd="2" destOrd="0" presId="urn:microsoft.com/office/officeart/2018/2/layout/IconVerticalSolidList"/>
    <dgm:cxn modelId="{2A8131FD-236A-4CDF-8CFC-8DC45C38319F}" type="presParOf" srcId="{44B207E7-523E-4161-A710-E43EB02CA87B}" destId="{460EE203-7AEB-48A7-A918-9436D094C2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C2041-462C-4B46-A7DC-A3E849740E6A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BDBAE2-3B7F-4F96-AC5C-F601ACACBE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1️⃣  For Manufacturing Duration Calculation:</a:t>
          </a:r>
        </a:p>
      </dgm:t>
    </dgm:pt>
    <dgm:pt modelId="{B82CEB64-2BC5-437F-BE98-047E412CA8DE}" type="parTrans" cxnId="{2B0FF9FD-0472-4B23-9CCB-FA81BCEE263C}">
      <dgm:prSet/>
      <dgm:spPr/>
      <dgm:t>
        <a:bodyPr/>
        <a:lstStyle/>
        <a:p>
          <a:endParaRPr lang="en-US"/>
        </a:p>
      </dgm:t>
    </dgm:pt>
    <dgm:pt modelId="{3358EF13-B5A4-46EF-B956-8E9F54FB99AA}" type="sibTrans" cxnId="{2B0FF9FD-0472-4B23-9CCB-FA81BCEE263C}">
      <dgm:prSet/>
      <dgm:spPr/>
      <dgm:t>
        <a:bodyPr/>
        <a:lstStyle/>
        <a:p>
          <a:endParaRPr lang="en-US"/>
        </a:p>
      </dgm:t>
    </dgm:pt>
    <dgm:pt modelId="{D172A514-F56D-4F11-ADB0-1ACB84AE53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We wrote SQL queries and Python scripts to compute the exact production duration for each batch.</a:t>
          </a:r>
        </a:p>
      </dgm:t>
    </dgm:pt>
    <dgm:pt modelId="{AEA348D2-5B0F-4029-A119-8347B412A5A3}" type="parTrans" cxnId="{E09752CF-18C2-406D-B6DB-153079871FB8}">
      <dgm:prSet/>
      <dgm:spPr/>
      <dgm:t>
        <a:bodyPr/>
        <a:lstStyle/>
        <a:p>
          <a:endParaRPr lang="en-US"/>
        </a:p>
      </dgm:t>
    </dgm:pt>
    <dgm:pt modelId="{192C0B4E-775B-4542-B7A2-F6E2568593AA}" type="sibTrans" cxnId="{E09752CF-18C2-406D-B6DB-153079871FB8}">
      <dgm:prSet/>
      <dgm:spPr/>
      <dgm:t>
        <a:bodyPr/>
        <a:lstStyle/>
        <a:p>
          <a:endParaRPr lang="en-US"/>
        </a:p>
      </dgm:t>
    </dgm:pt>
    <dgm:pt modelId="{1C93ED68-8CC1-42A2-94C9-657F455D9E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helped in measuring efficiency and identifying the time spent per batch.</a:t>
          </a:r>
        </a:p>
      </dgm:t>
    </dgm:pt>
    <dgm:pt modelId="{F4D3012F-AAC5-4AE5-A00B-EC6DAC3A1ADF}" type="parTrans" cxnId="{693FD6C7-C9D0-481F-B69D-572FAEE40C83}">
      <dgm:prSet/>
      <dgm:spPr/>
      <dgm:t>
        <a:bodyPr/>
        <a:lstStyle/>
        <a:p>
          <a:endParaRPr lang="en-US"/>
        </a:p>
      </dgm:t>
    </dgm:pt>
    <dgm:pt modelId="{39FD2149-305C-4067-BCEA-507B04349731}" type="sibTrans" cxnId="{693FD6C7-C9D0-481F-B69D-572FAEE40C83}">
      <dgm:prSet/>
      <dgm:spPr/>
      <dgm:t>
        <a:bodyPr/>
        <a:lstStyle/>
        <a:p>
          <a:endParaRPr lang="en-US"/>
        </a:p>
      </dgm:t>
    </dgm:pt>
    <dgm:pt modelId="{E15E46B8-3021-4D3C-BD24-9D618C6DF9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2️⃣ For Unpivoting Downtime Data:</a:t>
          </a:r>
        </a:p>
      </dgm:t>
    </dgm:pt>
    <dgm:pt modelId="{93B0B333-6E92-4311-8988-A2208ABA6F1D}" type="parTrans" cxnId="{614AE5A9-5CBF-4317-8C35-26CE5B14A31B}">
      <dgm:prSet/>
      <dgm:spPr/>
      <dgm:t>
        <a:bodyPr/>
        <a:lstStyle/>
        <a:p>
          <a:endParaRPr lang="en-US"/>
        </a:p>
      </dgm:t>
    </dgm:pt>
    <dgm:pt modelId="{31755B20-194E-453C-8F52-F8FD69ECADA4}" type="sibTrans" cxnId="{614AE5A9-5CBF-4317-8C35-26CE5B14A31B}">
      <dgm:prSet/>
      <dgm:spPr/>
      <dgm:t>
        <a:bodyPr/>
        <a:lstStyle/>
        <a:p>
          <a:endParaRPr lang="en-US"/>
        </a:p>
      </dgm:t>
    </dgm:pt>
    <dgm:pt modelId="{3C502234-6645-4076-AE08-754F0A5038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We used SQL `UNPIVOT` and Python’s `melt()` function to transform the dataset.</a:t>
          </a:r>
        </a:p>
      </dgm:t>
    </dgm:pt>
    <dgm:pt modelId="{0ABB2BF0-C768-42F1-A1CC-3041211A5AE7}" type="parTrans" cxnId="{1197C329-C295-480E-9214-73D20A843A0F}">
      <dgm:prSet/>
      <dgm:spPr/>
      <dgm:t>
        <a:bodyPr/>
        <a:lstStyle/>
        <a:p>
          <a:endParaRPr lang="en-US"/>
        </a:p>
      </dgm:t>
    </dgm:pt>
    <dgm:pt modelId="{E24FF1E2-494F-4C94-B3F1-3C052F998D02}" type="sibTrans" cxnId="{1197C329-C295-480E-9214-73D20A843A0F}">
      <dgm:prSet/>
      <dgm:spPr/>
      <dgm:t>
        <a:bodyPr/>
        <a:lstStyle/>
        <a:p>
          <a:endParaRPr lang="en-US"/>
        </a:p>
      </dgm:t>
    </dgm:pt>
    <dgm:pt modelId="{1553A360-68E8-4D12-98F8-563DCBFD44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This restructuring allowed for a deeper analysis of downtime factors.</a:t>
          </a:r>
        </a:p>
      </dgm:t>
    </dgm:pt>
    <dgm:pt modelId="{65A86DAD-81C7-4645-84A4-99E82DD42B86}" type="parTrans" cxnId="{E0A4E79B-5C29-47EE-B8AE-D7110BAE1D64}">
      <dgm:prSet/>
      <dgm:spPr/>
      <dgm:t>
        <a:bodyPr/>
        <a:lstStyle/>
        <a:p>
          <a:endParaRPr lang="en-US"/>
        </a:p>
      </dgm:t>
    </dgm:pt>
    <dgm:pt modelId="{CF4A7B4A-48B8-4C83-A454-40CED22BAA80}" type="sibTrans" cxnId="{E0A4E79B-5C29-47EE-B8AE-D7110BAE1D64}">
      <dgm:prSet/>
      <dgm:spPr/>
      <dgm:t>
        <a:bodyPr/>
        <a:lstStyle/>
        <a:p>
          <a:endParaRPr lang="en-US"/>
        </a:p>
      </dgm:t>
    </dgm:pt>
    <dgm:pt modelId="{0BFDC10C-F2BA-4DED-A886-2D92FB9609B1}" type="pres">
      <dgm:prSet presAssocID="{B79C2041-462C-4B46-A7DC-A3E849740E6A}" presName="root" presStyleCnt="0">
        <dgm:presLayoutVars>
          <dgm:dir/>
          <dgm:resizeHandles val="exact"/>
        </dgm:presLayoutVars>
      </dgm:prSet>
      <dgm:spPr/>
    </dgm:pt>
    <dgm:pt modelId="{60948120-C59B-467C-A3B0-A9AEAE462EC8}" type="pres">
      <dgm:prSet presAssocID="{A9BDBAE2-3B7F-4F96-AC5C-F601ACACBE01}" presName="compNode" presStyleCnt="0"/>
      <dgm:spPr/>
    </dgm:pt>
    <dgm:pt modelId="{6AC44618-82AC-4FA1-9251-740B1E26BAFA}" type="pres">
      <dgm:prSet presAssocID="{A9BDBAE2-3B7F-4F96-AC5C-F601ACACBE01}" presName="bgRect" presStyleLbl="bgShp" presStyleIdx="0" presStyleCnt="6"/>
      <dgm:spPr/>
    </dgm:pt>
    <dgm:pt modelId="{BC1506A0-449B-4AEA-8182-1121D32C0E46}" type="pres">
      <dgm:prSet presAssocID="{A9BDBAE2-3B7F-4F96-AC5C-F601ACACBE0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A38DB80-7A53-4D94-8470-C45A63F579A2}" type="pres">
      <dgm:prSet presAssocID="{A9BDBAE2-3B7F-4F96-AC5C-F601ACACBE01}" presName="spaceRect" presStyleCnt="0"/>
      <dgm:spPr/>
    </dgm:pt>
    <dgm:pt modelId="{FBC1137E-1618-4F85-B8C0-7FC562E81504}" type="pres">
      <dgm:prSet presAssocID="{A9BDBAE2-3B7F-4F96-AC5C-F601ACACBE01}" presName="parTx" presStyleLbl="revTx" presStyleIdx="0" presStyleCnt="6">
        <dgm:presLayoutVars>
          <dgm:chMax val="0"/>
          <dgm:chPref val="0"/>
        </dgm:presLayoutVars>
      </dgm:prSet>
      <dgm:spPr/>
    </dgm:pt>
    <dgm:pt modelId="{8192E9BC-F0E5-4A3B-B75A-1FB66869EDC1}" type="pres">
      <dgm:prSet presAssocID="{3358EF13-B5A4-46EF-B956-8E9F54FB99AA}" presName="sibTrans" presStyleCnt="0"/>
      <dgm:spPr/>
    </dgm:pt>
    <dgm:pt modelId="{2DCCF106-583B-4DD7-A0EE-ADFB5FF6B304}" type="pres">
      <dgm:prSet presAssocID="{D172A514-F56D-4F11-ADB0-1ACB84AE53B2}" presName="compNode" presStyleCnt="0"/>
      <dgm:spPr/>
    </dgm:pt>
    <dgm:pt modelId="{089AC1ED-25A4-44BC-9DE2-CB3C8C79AF94}" type="pres">
      <dgm:prSet presAssocID="{D172A514-F56D-4F11-ADB0-1ACB84AE53B2}" presName="bgRect" presStyleLbl="bgShp" presStyleIdx="1" presStyleCnt="6"/>
      <dgm:spPr/>
    </dgm:pt>
    <dgm:pt modelId="{63F04184-F95C-4808-B4EC-C43CB713FD71}" type="pres">
      <dgm:prSet presAssocID="{D172A514-F56D-4F11-ADB0-1ACB84AE53B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3F16E2-8725-4CA9-84E5-1542E123D74B}" type="pres">
      <dgm:prSet presAssocID="{D172A514-F56D-4F11-ADB0-1ACB84AE53B2}" presName="spaceRect" presStyleCnt="0"/>
      <dgm:spPr/>
    </dgm:pt>
    <dgm:pt modelId="{D4DDFFAC-77FA-4CEF-956F-D1BE215F8469}" type="pres">
      <dgm:prSet presAssocID="{D172A514-F56D-4F11-ADB0-1ACB84AE53B2}" presName="parTx" presStyleLbl="revTx" presStyleIdx="1" presStyleCnt="6">
        <dgm:presLayoutVars>
          <dgm:chMax val="0"/>
          <dgm:chPref val="0"/>
        </dgm:presLayoutVars>
      </dgm:prSet>
      <dgm:spPr/>
    </dgm:pt>
    <dgm:pt modelId="{1A0BB106-60F3-45C3-BAC6-9EC189F43C32}" type="pres">
      <dgm:prSet presAssocID="{192C0B4E-775B-4542-B7A2-F6E2568593AA}" presName="sibTrans" presStyleCnt="0"/>
      <dgm:spPr/>
    </dgm:pt>
    <dgm:pt modelId="{10C5B4BC-4A4C-4765-9D47-84FE57C3D8A9}" type="pres">
      <dgm:prSet presAssocID="{1C93ED68-8CC1-42A2-94C9-657F455D9E56}" presName="compNode" presStyleCnt="0"/>
      <dgm:spPr/>
    </dgm:pt>
    <dgm:pt modelId="{8671D6E5-C828-4087-85C6-0BBFEA7C7C71}" type="pres">
      <dgm:prSet presAssocID="{1C93ED68-8CC1-42A2-94C9-657F455D9E56}" presName="bgRect" presStyleLbl="bgShp" presStyleIdx="2" presStyleCnt="6"/>
      <dgm:spPr/>
    </dgm:pt>
    <dgm:pt modelId="{2AAA949F-2800-49C6-B2EF-D02356961A70}" type="pres">
      <dgm:prSet presAssocID="{1C93ED68-8CC1-42A2-94C9-657F455D9E5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A24D81B-73CB-40D6-95F5-997627B7BF6B}" type="pres">
      <dgm:prSet presAssocID="{1C93ED68-8CC1-42A2-94C9-657F455D9E56}" presName="spaceRect" presStyleCnt="0"/>
      <dgm:spPr/>
    </dgm:pt>
    <dgm:pt modelId="{A6CC9B06-3BC8-4275-BE5A-5F80E2EBCC36}" type="pres">
      <dgm:prSet presAssocID="{1C93ED68-8CC1-42A2-94C9-657F455D9E56}" presName="parTx" presStyleLbl="revTx" presStyleIdx="2" presStyleCnt="6">
        <dgm:presLayoutVars>
          <dgm:chMax val="0"/>
          <dgm:chPref val="0"/>
        </dgm:presLayoutVars>
      </dgm:prSet>
      <dgm:spPr/>
    </dgm:pt>
    <dgm:pt modelId="{39BCB97C-9F2E-428D-89DC-6E8A9D7811E8}" type="pres">
      <dgm:prSet presAssocID="{39FD2149-305C-4067-BCEA-507B04349731}" presName="sibTrans" presStyleCnt="0"/>
      <dgm:spPr/>
    </dgm:pt>
    <dgm:pt modelId="{E8A896A6-4CC7-40F6-86CE-7862EACB81CE}" type="pres">
      <dgm:prSet presAssocID="{E15E46B8-3021-4D3C-BD24-9D618C6DF904}" presName="compNode" presStyleCnt="0"/>
      <dgm:spPr/>
    </dgm:pt>
    <dgm:pt modelId="{E479FCEB-AD3E-41F9-8FF5-A8ABFFC5481E}" type="pres">
      <dgm:prSet presAssocID="{E15E46B8-3021-4D3C-BD24-9D618C6DF904}" presName="bgRect" presStyleLbl="bgShp" presStyleIdx="3" presStyleCnt="6"/>
      <dgm:spPr/>
    </dgm:pt>
    <dgm:pt modelId="{4A61AEC5-D184-4158-BC01-08975D1C9DB8}" type="pres">
      <dgm:prSet presAssocID="{E15E46B8-3021-4D3C-BD24-9D618C6DF90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888AAC3-7C98-41C8-AF02-5270B55ACE50}" type="pres">
      <dgm:prSet presAssocID="{E15E46B8-3021-4D3C-BD24-9D618C6DF904}" presName="spaceRect" presStyleCnt="0"/>
      <dgm:spPr/>
    </dgm:pt>
    <dgm:pt modelId="{9261609D-5ACE-4936-839C-EF03586B74D0}" type="pres">
      <dgm:prSet presAssocID="{E15E46B8-3021-4D3C-BD24-9D618C6DF904}" presName="parTx" presStyleLbl="revTx" presStyleIdx="3" presStyleCnt="6">
        <dgm:presLayoutVars>
          <dgm:chMax val="0"/>
          <dgm:chPref val="0"/>
        </dgm:presLayoutVars>
      </dgm:prSet>
      <dgm:spPr/>
    </dgm:pt>
    <dgm:pt modelId="{47EC9066-CE61-4AD9-B039-4BE5616BC129}" type="pres">
      <dgm:prSet presAssocID="{31755B20-194E-453C-8F52-F8FD69ECADA4}" presName="sibTrans" presStyleCnt="0"/>
      <dgm:spPr/>
    </dgm:pt>
    <dgm:pt modelId="{27570753-BA30-462D-AB2B-D288B53C8FC0}" type="pres">
      <dgm:prSet presAssocID="{3C502234-6645-4076-AE08-754F0A5038DA}" presName="compNode" presStyleCnt="0"/>
      <dgm:spPr/>
    </dgm:pt>
    <dgm:pt modelId="{E5DBC213-4F86-4448-960E-DC7997A77E37}" type="pres">
      <dgm:prSet presAssocID="{3C502234-6645-4076-AE08-754F0A5038DA}" presName="bgRect" presStyleLbl="bgShp" presStyleIdx="4" presStyleCnt="6"/>
      <dgm:spPr/>
    </dgm:pt>
    <dgm:pt modelId="{0216EC7F-8E6B-4EF0-AD34-903048743327}" type="pres">
      <dgm:prSet presAssocID="{3C502234-6645-4076-AE08-754F0A5038D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BD94C8F-EB34-43FC-816B-853357E42F2C}" type="pres">
      <dgm:prSet presAssocID="{3C502234-6645-4076-AE08-754F0A5038DA}" presName="spaceRect" presStyleCnt="0"/>
      <dgm:spPr/>
    </dgm:pt>
    <dgm:pt modelId="{8C87A702-9D10-4DD8-878D-AD71E866F6F9}" type="pres">
      <dgm:prSet presAssocID="{3C502234-6645-4076-AE08-754F0A5038DA}" presName="parTx" presStyleLbl="revTx" presStyleIdx="4" presStyleCnt="6">
        <dgm:presLayoutVars>
          <dgm:chMax val="0"/>
          <dgm:chPref val="0"/>
        </dgm:presLayoutVars>
      </dgm:prSet>
      <dgm:spPr/>
    </dgm:pt>
    <dgm:pt modelId="{5CF4E7C2-1F44-4CFD-9FD4-E23BF76E4216}" type="pres">
      <dgm:prSet presAssocID="{E24FF1E2-494F-4C94-B3F1-3C052F998D02}" presName="sibTrans" presStyleCnt="0"/>
      <dgm:spPr/>
    </dgm:pt>
    <dgm:pt modelId="{D596DD6E-7823-43FF-A00E-70461F53D752}" type="pres">
      <dgm:prSet presAssocID="{1553A360-68E8-4D12-98F8-563DCBFD44DD}" presName="compNode" presStyleCnt="0"/>
      <dgm:spPr/>
    </dgm:pt>
    <dgm:pt modelId="{B33CE88E-B471-412B-B1EF-AC1372790B67}" type="pres">
      <dgm:prSet presAssocID="{1553A360-68E8-4D12-98F8-563DCBFD44DD}" presName="bgRect" presStyleLbl="bgShp" presStyleIdx="5" presStyleCnt="6"/>
      <dgm:spPr/>
    </dgm:pt>
    <dgm:pt modelId="{D847E2CE-C3DD-4155-99CA-556501ADA37C}" type="pres">
      <dgm:prSet presAssocID="{1553A360-68E8-4D12-98F8-563DCBFD44D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E203801-486E-4DDD-9CFB-E3FBD4A928A3}" type="pres">
      <dgm:prSet presAssocID="{1553A360-68E8-4D12-98F8-563DCBFD44DD}" presName="spaceRect" presStyleCnt="0"/>
      <dgm:spPr/>
    </dgm:pt>
    <dgm:pt modelId="{364D1ECA-3B13-43D2-A299-CBD28DB0F92E}" type="pres">
      <dgm:prSet presAssocID="{1553A360-68E8-4D12-98F8-563DCBFD44D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004BA27-D1B2-4B2C-A373-3484C1EE1CE2}" type="presOf" srcId="{B79C2041-462C-4B46-A7DC-A3E849740E6A}" destId="{0BFDC10C-F2BA-4DED-A886-2D92FB9609B1}" srcOrd="0" destOrd="0" presId="urn:microsoft.com/office/officeart/2018/2/layout/IconVerticalSolidList"/>
    <dgm:cxn modelId="{1197C329-C295-480E-9214-73D20A843A0F}" srcId="{B79C2041-462C-4B46-A7DC-A3E849740E6A}" destId="{3C502234-6645-4076-AE08-754F0A5038DA}" srcOrd="4" destOrd="0" parTransId="{0ABB2BF0-C768-42F1-A1CC-3041211A5AE7}" sibTransId="{E24FF1E2-494F-4C94-B3F1-3C052F998D02}"/>
    <dgm:cxn modelId="{2D38013B-E096-46E7-A92D-A6AD30EA1487}" type="presOf" srcId="{1553A360-68E8-4D12-98F8-563DCBFD44DD}" destId="{364D1ECA-3B13-43D2-A299-CBD28DB0F92E}" srcOrd="0" destOrd="0" presId="urn:microsoft.com/office/officeart/2018/2/layout/IconVerticalSolidList"/>
    <dgm:cxn modelId="{563A3150-6BB4-4CD6-9C13-C89F5E9431B5}" type="presOf" srcId="{D172A514-F56D-4F11-ADB0-1ACB84AE53B2}" destId="{D4DDFFAC-77FA-4CEF-956F-D1BE215F8469}" srcOrd="0" destOrd="0" presId="urn:microsoft.com/office/officeart/2018/2/layout/IconVerticalSolidList"/>
    <dgm:cxn modelId="{5C7FFC95-D9D9-40E8-92F4-39EDE13344B9}" type="presOf" srcId="{A9BDBAE2-3B7F-4F96-AC5C-F601ACACBE01}" destId="{FBC1137E-1618-4F85-B8C0-7FC562E81504}" srcOrd="0" destOrd="0" presId="urn:microsoft.com/office/officeart/2018/2/layout/IconVerticalSolidList"/>
    <dgm:cxn modelId="{E0A4E79B-5C29-47EE-B8AE-D7110BAE1D64}" srcId="{B79C2041-462C-4B46-A7DC-A3E849740E6A}" destId="{1553A360-68E8-4D12-98F8-563DCBFD44DD}" srcOrd="5" destOrd="0" parTransId="{65A86DAD-81C7-4645-84A4-99E82DD42B86}" sibTransId="{CF4A7B4A-48B8-4C83-A454-40CED22BAA80}"/>
    <dgm:cxn modelId="{614AE5A9-5CBF-4317-8C35-26CE5B14A31B}" srcId="{B79C2041-462C-4B46-A7DC-A3E849740E6A}" destId="{E15E46B8-3021-4D3C-BD24-9D618C6DF904}" srcOrd="3" destOrd="0" parTransId="{93B0B333-6E92-4311-8988-A2208ABA6F1D}" sibTransId="{31755B20-194E-453C-8F52-F8FD69ECADA4}"/>
    <dgm:cxn modelId="{41CCB0B1-B29C-41BC-8902-292C128FC8FD}" type="presOf" srcId="{1C93ED68-8CC1-42A2-94C9-657F455D9E56}" destId="{A6CC9B06-3BC8-4275-BE5A-5F80E2EBCC36}" srcOrd="0" destOrd="0" presId="urn:microsoft.com/office/officeart/2018/2/layout/IconVerticalSolidList"/>
    <dgm:cxn modelId="{D249F7B2-1246-4111-98CC-CE3B69A882C8}" type="presOf" srcId="{3C502234-6645-4076-AE08-754F0A5038DA}" destId="{8C87A702-9D10-4DD8-878D-AD71E866F6F9}" srcOrd="0" destOrd="0" presId="urn:microsoft.com/office/officeart/2018/2/layout/IconVerticalSolidList"/>
    <dgm:cxn modelId="{693FD6C7-C9D0-481F-B69D-572FAEE40C83}" srcId="{B79C2041-462C-4B46-A7DC-A3E849740E6A}" destId="{1C93ED68-8CC1-42A2-94C9-657F455D9E56}" srcOrd="2" destOrd="0" parTransId="{F4D3012F-AAC5-4AE5-A00B-EC6DAC3A1ADF}" sibTransId="{39FD2149-305C-4067-BCEA-507B04349731}"/>
    <dgm:cxn modelId="{E09752CF-18C2-406D-B6DB-153079871FB8}" srcId="{B79C2041-462C-4B46-A7DC-A3E849740E6A}" destId="{D172A514-F56D-4F11-ADB0-1ACB84AE53B2}" srcOrd="1" destOrd="0" parTransId="{AEA348D2-5B0F-4029-A119-8347B412A5A3}" sibTransId="{192C0B4E-775B-4542-B7A2-F6E2568593AA}"/>
    <dgm:cxn modelId="{766F65E6-6908-4357-808B-23159856525D}" type="presOf" srcId="{E15E46B8-3021-4D3C-BD24-9D618C6DF904}" destId="{9261609D-5ACE-4936-839C-EF03586B74D0}" srcOrd="0" destOrd="0" presId="urn:microsoft.com/office/officeart/2018/2/layout/IconVerticalSolidList"/>
    <dgm:cxn modelId="{2B0FF9FD-0472-4B23-9CCB-FA81BCEE263C}" srcId="{B79C2041-462C-4B46-A7DC-A3E849740E6A}" destId="{A9BDBAE2-3B7F-4F96-AC5C-F601ACACBE01}" srcOrd="0" destOrd="0" parTransId="{B82CEB64-2BC5-437F-BE98-047E412CA8DE}" sibTransId="{3358EF13-B5A4-46EF-B956-8E9F54FB99AA}"/>
    <dgm:cxn modelId="{91B5D959-4D42-4CFA-8D2E-EC19A183ACB8}" type="presParOf" srcId="{0BFDC10C-F2BA-4DED-A886-2D92FB9609B1}" destId="{60948120-C59B-467C-A3B0-A9AEAE462EC8}" srcOrd="0" destOrd="0" presId="urn:microsoft.com/office/officeart/2018/2/layout/IconVerticalSolidList"/>
    <dgm:cxn modelId="{0E665156-80AA-4A4C-BE7D-84E4FFBA6E6F}" type="presParOf" srcId="{60948120-C59B-467C-A3B0-A9AEAE462EC8}" destId="{6AC44618-82AC-4FA1-9251-740B1E26BAFA}" srcOrd="0" destOrd="0" presId="urn:microsoft.com/office/officeart/2018/2/layout/IconVerticalSolidList"/>
    <dgm:cxn modelId="{E6BD5C28-FCE7-4CAD-ADDB-593521810BCE}" type="presParOf" srcId="{60948120-C59B-467C-A3B0-A9AEAE462EC8}" destId="{BC1506A0-449B-4AEA-8182-1121D32C0E46}" srcOrd="1" destOrd="0" presId="urn:microsoft.com/office/officeart/2018/2/layout/IconVerticalSolidList"/>
    <dgm:cxn modelId="{D935EBE3-346B-4979-8EFE-FB7909601610}" type="presParOf" srcId="{60948120-C59B-467C-A3B0-A9AEAE462EC8}" destId="{3A38DB80-7A53-4D94-8470-C45A63F579A2}" srcOrd="2" destOrd="0" presId="urn:microsoft.com/office/officeart/2018/2/layout/IconVerticalSolidList"/>
    <dgm:cxn modelId="{AE03032B-0C9F-40F1-B8B7-95F11A7755B7}" type="presParOf" srcId="{60948120-C59B-467C-A3B0-A9AEAE462EC8}" destId="{FBC1137E-1618-4F85-B8C0-7FC562E81504}" srcOrd="3" destOrd="0" presId="urn:microsoft.com/office/officeart/2018/2/layout/IconVerticalSolidList"/>
    <dgm:cxn modelId="{2FE6C7C4-5EB2-46E0-A8F3-769B1C10E7F8}" type="presParOf" srcId="{0BFDC10C-F2BA-4DED-A886-2D92FB9609B1}" destId="{8192E9BC-F0E5-4A3B-B75A-1FB66869EDC1}" srcOrd="1" destOrd="0" presId="urn:microsoft.com/office/officeart/2018/2/layout/IconVerticalSolidList"/>
    <dgm:cxn modelId="{D7C718EA-45AC-427D-9C82-310C8B81890E}" type="presParOf" srcId="{0BFDC10C-F2BA-4DED-A886-2D92FB9609B1}" destId="{2DCCF106-583B-4DD7-A0EE-ADFB5FF6B304}" srcOrd="2" destOrd="0" presId="urn:microsoft.com/office/officeart/2018/2/layout/IconVerticalSolidList"/>
    <dgm:cxn modelId="{3E8BDE34-F28E-4394-A901-26425B449E37}" type="presParOf" srcId="{2DCCF106-583B-4DD7-A0EE-ADFB5FF6B304}" destId="{089AC1ED-25A4-44BC-9DE2-CB3C8C79AF94}" srcOrd="0" destOrd="0" presId="urn:microsoft.com/office/officeart/2018/2/layout/IconVerticalSolidList"/>
    <dgm:cxn modelId="{C96A0C0B-ECCD-4463-8B98-21581BEE2022}" type="presParOf" srcId="{2DCCF106-583B-4DD7-A0EE-ADFB5FF6B304}" destId="{63F04184-F95C-4808-B4EC-C43CB713FD71}" srcOrd="1" destOrd="0" presId="urn:microsoft.com/office/officeart/2018/2/layout/IconVerticalSolidList"/>
    <dgm:cxn modelId="{D73ACB4E-9195-4612-8273-E756F1CAF1C4}" type="presParOf" srcId="{2DCCF106-583B-4DD7-A0EE-ADFB5FF6B304}" destId="{9E3F16E2-8725-4CA9-84E5-1542E123D74B}" srcOrd="2" destOrd="0" presId="urn:microsoft.com/office/officeart/2018/2/layout/IconVerticalSolidList"/>
    <dgm:cxn modelId="{955D3512-701F-4B7E-BA06-63F850332E96}" type="presParOf" srcId="{2DCCF106-583B-4DD7-A0EE-ADFB5FF6B304}" destId="{D4DDFFAC-77FA-4CEF-956F-D1BE215F8469}" srcOrd="3" destOrd="0" presId="urn:microsoft.com/office/officeart/2018/2/layout/IconVerticalSolidList"/>
    <dgm:cxn modelId="{DB6E92DD-0D4E-4585-9338-0990FB8A81C2}" type="presParOf" srcId="{0BFDC10C-F2BA-4DED-A886-2D92FB9609B1}" destId="{1A0BB106-60F3-45C3-BAC6-9EC189F43C32}" srcOrd="3" destOrd="0" presId="urn:microsoft.com/office/officeart/2018/2/layout/IconVerticalSolidList"/>
    <dgm:cxn modelId="{B09512F6-C14A-40DD-992D-76B433A03725}" type="presParOf" srcId="{0BFDC10C-F2BA-4DED-A886-2D92FB9609B1}" destId="{10C5B4BC-4A4C-4765-9D47-84FE57C3D8A9}" srcOrd="4" destOrd="0" presId="urn:microsoft.com/office/officeart/2018/2/layout/IconVerticalSolidList"/>
    <dgm:cxn modelId="{0EF26921-CFFB-44D2-80C5-7E779F3969C2}" type="presParOf" srcId="{10C5B4BC-4A4C-4765-9D47-84FE57C3D8A9}" destId="{8671D6E5-C828-4087-85C6-0BBFEA7C7C71}" srcOrd="0" destOrd="0" presId="urn:microsoft.com/office/officeart/2018/2/layout/IconVerticalSolidList"/>
    <dgm:cxn modelId="{9BCC7295-C709-4D21-85B8-6AE6EC6DF8ED}" type="presParOf" srcId="{10C5B4BC-4A4C-4765-9D47-84FE57C3D8A9}" destId="{2AAA949F-2800-49C6-B2EF-D02356961A70}" srcOrd="1" destOrd="0" presId="urn:microsoft.com/office/officeart/2018/2/layout/IconVerticalSolidList"/>
    <dgm:cxn modelId="{C2066AF7-6159-45E8-A35B-5DF3612C6A37}" type="presParOf" srcId="{10C5B4BC-4A4C-4765-9D47-84FE57C3D8A9}" destId="{4A24D81B-73CB-40D6-95F5-997627B7BF6B}" srcOrd="2" destOrd="0" presId="urn:microsoft.com/office/officeart/2018/2/layout/IconVerticalSolidList"/>
    <dgm:cxn modelId="{5712FBFA-0D29-4678-AEFC-5B750B38D43D}" type="presParOf" srcId="{10C5B4BC-4A4C-4765-9D47-84FE57C3D8A9}" destId="{A6CC9B06-3BC8-4275-BE5A-5F80E2EBCC36}" srcOrd="3" destOrd="0" presId="urn:microsoft.com/office/officeart/2018/2/layout/IconVerticalSolidList"/>
    <dgm:cxn modelId="{1BBEF982-2004-4827-B364-ACFF635B98B4}" type="presParOf" srcId="{0BFDC10C-F2BA-4DED-A886-2D92FB9609B1}" destId="{39BCB97C-9F2E-428D-89DC-6E8A9D7811E8}" srcOrd="5" destOrd="0" presId="urn:microsoft.com/office/officeart/2018/2/layout/IconVerticalSolidList"/>
    <dgm:cxn modelId="{11F871D1-08A9-4D0A-A26C-586F3D910DB5}" type="presParOf" srcId="{0BFDC10C-F2BA-4DED-A886-2D92FB9609B1}" destId="{E8A896A6-4CC7-40F6-86CE-7862EACB81CE}" srcOrd="6" destOrd="0" presId="urn:microsoft.com/office/officeart/2018/2/layout/IconVerticalSolidList"/>
    <dgm:cxn modelId="{41E07396-DD4F-4787-B02A-B5C284925E9D}" type="presParOf" srcId="{E8A896A6-4CC7-40F6-86CE-7862EACB81CE}" destId="{E479FCEB-AD3E-41F9-8FF5-A8ABFFC5481E}" srcOrd="0" destOrd="0" presId="urn:microsoft.com/office/officeart/2018/2/layout/IconVerticalSolidList"/>
    <dgm:cxn modelId="{705067C9-5116-4EE2-9CB4-EB75F5726F11}" type="presParOf" srcId="{E8A896A6-4CC7-40F6-86CE-7862EACB81CE}" destId="{4A61AEC5-D184-4158-BC01-08975D1C9DB8}" srcOrd="1" destOrd="0" presId="urn:microsoft.com/office/officeart/2018/2/layout/IconVerticalSolidList"/>
    <dgm:cxn modelId="{22E6236C-DEB7-4DD5-BD7D-E8155EF23516}" type="presParOf" srcId="{E8A896A6-4CC7-40F6-86CE-7862EACB81CE}" destId="{9888AAC3-7C98-41C8-AF02-5270B55ACE50}" srcOrd="2" destOrd="0" presId="urn:microsoft.com/office/officeart/2018/2/layout/IconVerticalSolidList"/>
    <dgm:cxn modelId="{28DC6A3B-9F33-4F1F-8462-EB0CE3E1AD9F}" type="presParOf" srcId="{E8A896A6-4CC7-40F6-86CE-7862EACB81CE}" destId="{9261609D-5ACE-4936-839C-EF03586B74D0}" srcOrd="3" destOrd="0" presId="urn:microsoft.com/office/officeart/2018/2/layout/IconVerticalSolidList"/>
    <dgm:cxn modelId="{0FAB3A36-666D-4B35-AA5D-2DFDBDEBC724}" type="presParOf" srcId="{0BFDC10C-F2BA-4DED-A886-2D92FB9609B1}" destId="{47EC9066-CE61-4AD9-B039-4BE5616BC129}" srcOrd="7" destOrd="0" presId="urn:microsoft.com/office/officeart/2018/2/layout/IconVerticalSolidList"/>
    <dgm:cxn modelId="{C467CD0D-756D-4C18-AC13-655952B88B7C}" type="presParOf" srcId="{0BFDC10C-F2BA-4DED-A886-2D92FB9609B1}" destId="{27570753-BA30-462D-AB2B-D288B53C8FC0}" srcOrd="8" destOrd="0" presId="urn:microsoft.com/office/officeart/2018/2/layout/IconVerticalSolidList"/>
    <dgm:cxn modelId="{EE2F91CB-0DBA-4570-85A8-0AE112465C55}" type="presParOf" srcId="{27570753-BA30-462D-AB2B-D288B53C8FC0}" destId="{E5DBC213-4F86-4448-960E-DC7997A77E37}" srcOrd="0" destOrd="0" presId="urn:microsoft.com/office/officeart/2018/2/layout/IconVerticalSolidList"/>
    <dgm:cxn modelId="{4A054552-CE49-4CF5-A0CC-09AF1E3E2237}" type="presParOf" srcId="{27570753-BA30-462D-AB2B-D288B53C8FC0}" destId="{0216EC7F-8E6B-4EF0-AD34-903048743327}" srcOrd="1" destOrd="0" presId="urn:microsoft.com/office/officeart/2018/2/layout/IconVerticalSolidList"/>
    <dgm:cxn modelId="{4E9879F3-040C-41D3-97C3-BC98BC2AF37D}" type="presParOf" srcId="{27570753-BA30-462D-AB2B-D288B53C8FC0}" destId="{5BD94C8F-EB34-43FC-816B-853357E42F2C}" srcOrd="2" destOrd="0" presId="urn:microsoft.com/office/officeart/2018/2/layout/IconVerticalSolidList"/>
    <dgm:cxn modelId="{85FA7864-7459-4653-BFFE-5AA106408172}" type="presParOf" srcId="{27570753-BA30-462D-AB2B-D288B53C8FC0}" destId="{8C87A702-9D10-4DD8-878D-AD71E866F6F9}" srcOrd="3" destOrd="0" presId="urn:microsoft.com/office/officeart/2018/2/layout/IconVerticalSolidList"/>
    <dgm:cxn modelId="{11695479-4D61-4F94-87D3-D4D05CD4C16D}" type="presParOf" srcId="{0BFDC10C-F2BA-4DED-A886-2D92FB9609B1}" destId="{5CF4E7C2-1F44-4CFD-9FD4-E23BF76E4216}" srcOrd="9" destOrd="0" presId="urn:microsoft.com/office/officeart/2018/2/layout/IconVerticalSolidList"/>
    <dgm:cxn modelId="{7800FF21-1B80-47A8-9A17-5E1F128BE26D}" type="presParOf" srcId="{0BFDC10C-F2BA-4DED-A886-2D92FB9609B1}" destId="{D596DD6E-7823-43FF-A00E-70461F53D752}" srcOrd="10" destOrd="0" presId="urn:microsoft.com/office/officeart/2018/2/layout/IconVerticalSolidList"/>
    <dgm:cxn modelId="{15C86C94-14D8-46CF-9690-F8ED748FA7B9}" type="presParOf" srcId="{D596DD6E-7823-43FF-A00E-70461F53D752}" destId="{B33CE88E-B471-412B-B1EF-AC1372790B67}" srcOrd="0" destOrd="0" presId="urn:microsoft.com/office/officeart/2018/2/layout/IconVerticalSolidList"/>
    <dgm:cxn modelId="{8F834103-67E7-4BA3-82AE-909287378C55}" type="presParOf" srcId="{D596DD6E-7823-43FF-A00E-70461F53D752}" destId="{D847E2CE-C3DD-4155-99CA-556501ADA37C}" srcOrd="1" destOrd="0" presId="urn:microsoft.com/office/officeart/2018/2/layout/IconVerticalSolidList"/>
    <dgm:cxn modelId="{7F22F6E8-1204-45D7-B833-D1634BE2C4F3}" type="presParOf" srcId="{D596DD6E-7823-43FF-A00E-70461F53D752}" destId="{9E203801-486E-4DDD-9CFB-E3FBD4A928A3}" srcOrd="2" destOrd="0" presId="urn:microsoft.com/office/officeart/2018/2/layout/IconVerticalSolidList"/>
    <dgm:cxn modelId="{56E2CAB5-C0E9-43F9-BDE1-38F4E143472C}" type="presParOf" srcId="{D596DD6E-7823-43FF-A00E-70461F53D752}" destId="{364D1ECA-3B13-43D2-A299-CBD28DB0F9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CCA78-5E49-4DA3-B1B5-A48593001413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FA3C5-CCB2-4564-BD3F-17CD7BEACC9A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A8D8A-09BC-4164-A4A9-939F77240775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encountered two main challenges while analyzing the data:</a:t>
          </a:r>
        </a:p>
      </dsp:txBody>
      <dsp:txXfrm>
        <a:off x="798689" y="502"/>
        <a:ext cx="5502911" cy="691506"/>
      </dsp:txXfrm>
    </dsp:sp>
    <dsp:sp modelId="{95CC0199-6359-4825-81A2-462066EC4F32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E61F4-BF8A-41C6-9F40-1DF5E045F2B8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D77EA-8C6B-4DDB-9138-7A2F8067AF5E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1️⃣ Calculating Manufacturing Duration:</a:t>
          </a:r>
        </a:p>
      </dsp:txBody>
      <dsp:txXfrm>
        <a:off x="798689" y="864885"/>
        <a:ext cx="5502911" cy="691506"/>
      </dsp:txXfrm>
    </dsp:sp>
    <dsp:sp modelId="{47B8E43E-E783-45BE-A482-2E5931A0AB95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8B3F9-604C-443F-8E59-20AA9EEC9FA8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3DFEB-6EC0-46F1-B673-309147D2A8B2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dataset lacked an explicit column for manufacturing </a:t>
          </a:r>
          <a:br>
            <a:rPr lang="en-US" sz="1600" kern="1200" dirty="0"/>
          </a:br>
          <a:r>
            <a:rPr lang="en-US" sz="1600" kern="1200" dirty="0"/>
            <a:t>   duration.</a:t>
          </a:r>
        </a:p>
      </dsp:txBody>
      <dsp:txXfrm>
        <a:off x="798689" y="1729268"/>
        <a:ext cx="5502911" cy="691506"/>
      </dsp:txXfrm>
    </dsp:sp>
    <dsp:sp modelId="{0B382ED6-5ADC-4170-A7D6-D1FF781BDF1D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86D89-5CCB-499F-988E-A4D40DE34FA8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13E6A-0801-45AD-89BC-5AE9A7739719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had to compute it using SQL &amp; Python by calculating the  </a:t>
          </a:r>
          <a:br>
            <a:rPr lang="en-US" sz="1600" kern="1200" dirty="0"/>
          </a:br>
          <a:r>
            <a:rPr lang="en-US" sz="1600" kern="1200" dirty="0"/>
            <a:t>  difference between batch start and end times.</a:t>
          </a:r>
        </a:p>
      </dsp:txBody>
      <dsp:txXfrm>
        <a:off x="798689" y="2593651"/>
        <a:ext cx="5502911" cy="691506"/>
      </dsp:txXfrm>
    </dsp:sp>
    <dsp:sp modelId="{E181B341-F7ED-41A5-A40F-4982A591299F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12170-D2B1-4914-87A7-89977AD2E947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BECF2-24FA-403D-B0A6-07CA81F6E10F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2️⃣ Unpivoting Line Downtime Factors:</a:t>
          </a:r>
        </a:p>
      </dsp:txBody>
      <dsp:txXfrm>
        <a:off x="798689" y="3458034"/>
        <a:ext cx="5502911" cy="691506"/>
      </dsp:txXfrm>
    </dsp:sp>
    <dsp:sp modelId="{E8F1B3D1-497A-4186-994F-549111B1FB6C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13033-4AF9-48C0-9980-97CE66AF4F93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B25DB-A589-4903-AD99-094F32E41A46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Downtime factors were listed as separate columns instead of a  </a:t>
          </a:r>
          <a:br>
            <a:rPr lang="en-US" sz="1600" kern="1200" dirty="0"/>
          </a:br>
          <a:r>
            <a:rPr lang="en-US" sz="1600" kern="1200" dirty="0"/>
            <a:t>    structured format.</a:t>
          </a:r>
        </a:p>
      </dsp:txBody>
      <dsp:txXfrm>
        <a:off x="798689" y="4322417"/>
        <a:ext cx="5502911" cy="691506"/>
      </dsp:txXfrm>
    </dsp:sp>
    <dsp:sp modelId="{E595CF45-A914-4C60-8702-45D5140DFF36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9C821-8FB1-4CFD-B9ED-C622CFA636F0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EE203-7AEB-48A7-A918-9436D094C202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We used SQL &amp; Python to transform the data into a normalized  </a:t>
          </a:r>
          <a:br>
            <a:rPr lang="en-US" sz="1600" kern="1200" dirty="0"/>
          </a:br>
          <a:r>
            <a:rPr lang="en-US" sz="1600" kern="1200" dirty="0"/>
            <a:t>    structure for better analysis.</a:t>
          </a:r>
        </a:p>
      </dsp:txBody>
      <dsp:txXfrm>
        <a:off x="798689" y="5186800"/>
        <a:ext cx="5502911" cy="691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44618-82AC-4FA1-9251-740B1E26BAFA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506A0-449B-4AEA-8182-1121D32C0E46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1137E-1618-4F85-B8C0-7FC562E81504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1️⃣  For Manufacturing Duration Calculation:</a:t>
          </a:r>
        </a:p>
      </dsp:txBody>
      <dsp:txXfrm>
        <a:off x="692764" y="1407"/>
        <a:ext cx="9822835" cy="599796"/>
      </dsp:txXfrm>
    </dsp:sp>
    <dsp:sp modelId="{089AC1ED-25A4-44BC-9DE2-CB3C8C79AF94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04184-F95C-4808-B4EC-C43CB713FD71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DFFAC-77FA-4CEF-956F-D1BE215F8469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We wrote SQL queries and Python scripts to compute the exact production duration for each batch.</a:t>
          </a:r>
        </a:p>
      </dsp:txBody>
      <dsp:txXfrm>
        <a:off x="692764" y="751152"/>
        <a:ext cx="9822835" cy="599796"/>
      </dsp:txXfrm>
    </dsp:sp>
    <dsp:sp modelId="{8671D6E5-C828-4087-85C6-0BBFEA7C7C71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A949F-2800-49C6-B2EF-D02356961A70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C9B06-3BC8-4275-BE5A-5F80E2EBCC36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helped in measuring efficiency and identifying the time spent per batch.</a:t>
          </a:r>
        </a:p>
      </dsp:txBody>
      <dsp:txXfrm>
        <a:off x="692764" y="1500898"/>
        <a:ext cx="9822835" cy="599796"/>
      </dsp:txXfrm>
    </dsp:sp>
    <dsp:sp modelId="{E479FCEB-AD3E-41F9-8FF5-A8ABFFC5481E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1AEC5-D184-4158-BC01-08975D1C9DB8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1609D-5ACE-4936-839C-EF03586B74D0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2️⃣ For Unpivoting Downtime Data:</a:t>
          </a:r>
        </a:p>
      </dsp:txBody>
      <dsp:txXfrm>
        <a:off x="692764" y="2250643"/>
        <a:ext cx="9822835" cy="599796"/>
      </dsp:txXfrm>
    </dsp:sp>
    <dsp:sp modelId="{E5DBC213-4F86-4448-960E-DC7997A77E37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6EC7F-8E6B-4EF0-AD34-903048743327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7A702-9D10-4DD8-878D-AD71E866F6F9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We used SQL `UNPIVOT` and Python’s `melt()` function to transform the dataset.</a:t>
          </a:r>
        </a:p>
      </dsp:txBody>
      <dsp:txXfrm>
        <a:off x="692764" y="3000388"/>
        <a:ext cx="9822835" cy="599796"/>
      </dsp:txXfrm>
    </dsp:sp>
    <dsp:sp modelId="{B33CE88E-B471-412B-B1EF-AC1372790B67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7E2CE-C3DD-4155-99CA-556501ADA37C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D1ECA-3B13-43D2-A299-CBD28DB0F92E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This restructuring allowed for a deeper analysis of downtime factors.</a:t>
          </a: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E3C5C-CCD1-432D-A923-1886DC58846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6647A-F819-4AB9-860D-9BC188A3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6647A-F819-4AB9-860D-9BC188A37A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4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6647A-F819-4AB9-860D-9BC188A37A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6647A-F819-4AB9-860D-9BC188A37A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0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6647A-F819-4AB9-860D-9BC188A37A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7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6647A-F819-4AB9-860D-9BC188A37A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6647A-F819-4AB9-860D-9BC188A37A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2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CBB77-941C-A714-0EDD-A4454DF94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27AACA-F4F6-2BBE-B58B-240FE047E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0E63E0-674A-9DFD-3A79-B3E0FD529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BE6D8-340B-D974-D96C-065420DE8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6647A-F819-4AB9-860D-9BC188A37A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5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6647A-F819-4AB9-860D-9BC188A37A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8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EF177-81A3-079E-286E-EE964ED9D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1A0035-EFA3-02BA-88B7-1B6D862DD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A270B-3629-E21D-8D62-BE39C13DE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236A9-37F0-A527-1F43-B0D94794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6647A-F819-4AB9-860D-9BC188A37A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8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BE0D975-7725-493F-8862-ED40C46BE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83F0D96-8CD4-4CDE-B0CC-657797260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24C51D7-954A-4143-B39C-4752FA3B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491EF17-1635-4AEB-AC11-07BA2A119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2F202BA-4686-4BC5-8CA5-60010A0F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53C14B0-1161-49D1-9AAC-B4BAD7436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8E96422-DF7F-4DB7-9786-EABEBF8BC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logo for a company&#10;&#10;AI-generated content may be incorrect.">
            <a:extLst>
              <a:ext uri="{FF2B5EF4-FFF2-40B4-BE49-F238E27FC236}">
                <a16:creationId xmlns:a16="http://schemas.microsoft.com/office/drawing/2014/main" id="{88016A4E-023F-1143-9B3D-9031416F8C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80" r="2" b="2"/>
          <a:stretch/>
        </p:blipFill>
        <p:spPr>
          <a:xfrm>
            <a:off x="630313" y="338510"/>
            <a:ext cx="3837073" cy="349249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globe with a graduation cap">
            <a:extLst>
              <a:ext uri="{FF2B5EF4-FFF2-40B4-BE49-F238E27FC236}">
                <a16:creationId xmlns:a16="http://schemas.microsoft.com/office/drawing/2014/main" id="{D09922A0-2762-8C12-BB7C-1992559B31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075" r="-1" b="-1"/>
          <a:stretch/>
        </p:blipFill>
        <p:spPr>
          <a:xfrm>
            <a:off x="6149111" y="338510"/>
            <a:ext cx="4088084" cy="3492497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3536" y="4018137"/>
            <a:ext cx="6767858" cy="2156281"/>
          </a:xfrm>
          <a:noFill/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Manufacturing Downtime Analysis Project</a:t>
            </a:r>
            <a:br>
              <a:rPr lang="en-US" sz="31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Digital Egypt Pioneers Initiative - Google Data Analyst Specialist Track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69" y="4020260"/>
            <a:ext cx="4275417" cy="249580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endParaRPr lang="en-US" sz="1800" b="1" dirty="0">
              <a:solidFill>
                <a:schemeClr val="bg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Team Members:</a:t>
            </a:r>
          </a:p>
          <a:p>
            <a:pPr algn="l" defTabSz="914400">
              <a:lnSpc>
                <a:spcPct val="90000"/>
              </a:lnSpc>
            </a:pPr>
            <a:r>
              <a:rPr lang="en-US" sz="1800" b="1" dirty="0">
                <a:solidFill>
                  <a:schemeClr val="bg1"/>
                </a:solidFill>
              </a:rPr>
              <a:t>    Marwa Ibrahim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    Olfat Rady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    Mahmoud Farag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    Abdulrahman Hesham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E4FE99-88E2-096D-2F9C-B8BC2DCF9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4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2D179-3B48-BCDC-AAC8-77540846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Data-Driven Recommendations for Efficiency Improvement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CF2AA-016D-9FC0-FA48-522F0FA2DE87}"/>
              </a:ext>
            </a:extLst>
          </p:cNvPr>
          <p:cNvSpPr txBox="1"/>
          <p:nvPr/>
        </p:nvSpPr>
        <p:spPr>
          <a:xfrm>
            <a:off x="5926620" y="325120"/>
            <a:ext cx="6082500" cy="6319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1. Training for Operators Analysis</a:t>
            </a:r>
            <a:r>
              <a:rPr lang="en-US" sz="1600" dirty="0"/>
              <a:t>: Data shows that human errors like  </a:t>
            </a:r>
            <a:br>
              <a:rPr lang="en-US" sz="1600" dirty="0"/>
            </a:br>
            <a:r>
              <a:rPr lang="en-US" sz="1600" dirty="0"/>
              <a:t>       Machine adjustment , batch changes and coding contribute to </a:t>
            </a:r>
            <a:br>
              <a:rPr lang="en-US" sz="1600" dirty="0"/>
            </a:br>
            <a:r>
              <a:rPr lang="en-US" sz="1600" dirty="0"/>
              <a:t>       downtime.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Suggestion</a:t>
            </a:r>
            <a:r>
              <a:rPr lang="en-US" sz="1600" dirty="0"/>
              <a:t>: Implement regular training programs for operators to  </a:t>
            </a:r>
            <a:br>
              <a:rPr lang="en-US" sz="1600" dirty="0"/>
            </a:br>
            <a:r>
              <a:rPr lang="en-US" sz="1600" dirty="0"/>
              <a:t>      enhance skills and reduce errors.</a:t>
            </a:r>
            <a:br>
              <a:rPr lang="en-US" sz="1600" dirty="0"/>
            </a:br>
            <a:br>
              <a:rPr lang="en-US" sz="1600" b="1" dirty="0"/>
            </a:br>
            <a:r>
              <a:rPr lang="en-US" sz="1600" b="1" dirty="0"/>
              <a:t>2. Improving Machinery Efficiency Analysis</a:t>
            </a:r>
            <a:r>
              <a:rPr lang="en-US" sz="1600" dirty="0"/>
              <a:t>: Frequent breakdowns    </a:t>
            </a:r>
            <a:br>
              <a:rPr lang="en-US" sz="1600" dirty="0"/>
            </a:br>
            <a:r>
              <a:rPr lang="en-US" sz="1600" dirty="0"/>
              <a:t>       such as machine failures increase downtime.</a:t>
            </a:r>
            <a:br>
              <a:rPr lang="en-US" sz="1600" dirty="0"/>
            </a:br>
            <a:br>
              <a:rPr lang="en-US" sz="1600" b="1" dirty="0"/>
            </a:br>
            <a:r>
              <a:rPr lang="en-US" sz="1600" b="1" dirty="0"/>
              <a:t>   Suggestion</a:t>
            </a:r>
            <a:r>
              <a:rPr lang="en-US" sz="1600" dirty="0"/>
              <a:t>: Conduct regular maintenance and enhance inspection   </a:t>
            </a:r>
            <a:br>
              <a:rPr lang="en-US" sz="1600" dirty="0"/>
            </a:br>
            <a:r>
              <a:rPr lang="en-US" sz="1600" dirty="0"/>
              <a:t>       processes to minimize unexpected failures.</a:t>
            </a:r>
            <a:br>
              <a:rPr lang="en-US" sz="1600" dirty="0"/>
            </a:br>
            <a:br>
              <a:rPr lang="en-US" sz="1600" b="1" dirty="0"/>
            </a:br>
            <a:r>
              <a:rPr lang="en-US" sz="1600" b="1" dirty="0"/>
              <a:t>3. Ensuring Raw Material Availability Analysis</a:t>
            </a:r>
            <a:r>
              <a:rPr lang="en-US" sz="1600" dirty="0"/>
              <a:t>: Shortages of raw  </a:t>
            </a:r>
            <a:br>
              <a:rPr lang="en-US" sz="1600" dirty="0"/>
            </a:br>
            <a:r>
              <a:rPr lang="en-US" sz="1600" dirty="0"/>
              <a:t>       materials have directly contributed to production delays.</a:t>
            </a:r>
            <a:br>
              <a:rPr lang="en-US" sz="1600" dirty="0"/>
            </a:br>
            <a:br>
              <a:rPr lang="en-US" sz="1600" b="1" dirty="0"/>
            </a:br>
            <a:r>
              <a:rPr lang="en-US" sz="1600" b="1" dirty="0"/>
              <a:t>  Suggestion</a:t>
            </a:r>
            <a:r>
              <a:rPr lang="en-US" sz="1600" dirty="0"/>
              <a:t>: Improve inventory management to ensure adequate  </a:t>
            </a:r>
            <a:br>
              <a:rPr lang="en-US" sz="1600" dirty="0"/>
            </a:br>
            <a:r>
              <a:rPr lang="en-US" sz="1600" dirty="0"/>
              <a:t>       stock levels of raw materials, preventing interruptions in  </a:t>
            </a:r>
            <a:br>
              <a:rPr lang="en-US" sz="1600" dirty="0"/>
            </a:br>
            <a:r>
              <a:rPr lang="en-US" sz="1600" dirty="0"/>
              <a:t>        production.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183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3A5B7-EEDD-21A2-A5FF-73E1F5C31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2F8C2A-EF6D-6F85-B88B-0B7A2B357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B25FB1-4842-ECBA-9325-67BA55E93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50F6DF-D329-0254-E0E8-FE2ABA4E4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FD8F9-8A98-D937-8C80-7A83636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FC051-C7F2-A894-D3A3-C94FB8C5D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1C2618C-ACBA-8190-F540-9F2878345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99AF0-41CA-6CC2-7B92-934914C0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Data-Driven Recommendations for Efficiency Improvement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E35D0-6108-75B7-14F6-3CBBC578B3A2}"/>
              </a:ext>
            </a:extLst>
          </p:cNvPr>
          <p:cNvSpPr txBox="1"/>
          <p:nvPr/>
        </p:nvSpPr>
        <p:spPr>
          <a:xfrm>
            <a:off x="5926620" y="325120"/>
            <a:ext cx="6082500" cy="638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4. Discontinuing Ineffective Products Analysis</a:t>
            </a:r>
            <a:r>
              <a:rPr lang="en-US" sz="1700" dirty="0"/>
              <a:t>: Some flavors, such </a:t>
            </a:r>
            <a:br>
              <a:rPr lang="en-US" sz="1700" dirty="0"/>
            </a:br>
            <a:r>
              <a:rPr lang="en-US" sz="1700" dirty="0"/>
              <a:t>     as CO-2L, require longer production times without generating </a:t>
            </a:r>
            <a:br>
              <a:rPr lang="en-US" sz="1700" dirty="0"/>
            </a:br>
            <a:r>
              <a:rPr lang="en-US" sz="1700" dirty="0"/>
              <a:t>     good returns.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b="1" dirty="0"/>
              <a:t>Suggestion</a:t>
            </a:r>
            <a:r>
              <a:rPr lang="en-US" sz="1700" dirty="0"/>
              <a:t>: Conduct feasibility studies to consider discontinuing </a:t>
            </a:r>
            <a:br>
              <a:rPr lang="en-US" sz="1700" dirty="0"/>
            </a:br>
            <a:r>
              <a:rPr lang="en-US" sz="1700" dirty="0"/>
              <a:t>     unprofitable or low-efficiency products.</a:t>
            </a:r>
            <a:br>
              <a:rPr lang="en-US" sz="1700" dirty="0"/>
            </a:br>
            <a:br>
              <a:rPr lang="en-US" sz="1700" dirty="0"/>
            </a:br>
            <a:br>
              <a:rPr lang="en-US" sz="1700" dirty="0"/>
            </a:br>
            <a:r>
              <a:rPr lang="en-US" sz="1700" b="1" dirty="0"/>
              <a:t>5. Target Audience Senior Management</a:t>
            </a:r>
            <a:r>
              <a:rPr lang="en-US" sz="1700" dirty="0"/>
              <a:t>: To understand the </a:t>
            </a:r>
            <a:br>
              <a:rPr lang="en-US" sz="1700" dirty="0"/>
            </a:br>
            <a:r>
              <a:rPr lang="en-US" sz="1700" dirty="0"/>
              <a:t>      importance of training, equipment improvement, and ensuring   </a:t>
            </a:r>
            <a:br>
              <a:rPr lang="en-US" sz="1700" dirty="0"/>
            </a:br>
            <a:r>
              <a:rPr lang="en-US" sz="1700" dirty="0"/>
              <a:t>        raw material availability.</a:t>
            </a:r>
            <a:br>
              <a:rPr lang="en-US" sz="1700" dirty="0"/>
            </a:br>
            <a:br>
              <a:rPr lang="en-US" sz="1700" dirty="0"/>
            </a:br>
            <a:br>
              <a:rPr lang="en-US" sz="1700" dirty="0"/>
            </a:br>
            <a:r>
              <a:rPr lang="en-US" sz="1700" b="1" dirty="0"/>
              <a:t>6.</a:t>
            </a:r>
            <a:r>
              <a:rPr lang="en-US" sz="1700" dirty="0"/>
              <a:t> </a:t>
            </a:r>
            <a:r>
              <a:rPr lang="en-US" sz="1700" b="1" dirty="0"/>
              <a:t>Production Team: </a:t>
            </a:r>
            <a:r>
              <a:rPr lang="en-US" sz="1700" dirty="0"/>
              <a:t>To enhance performance and reduce  </a:t>
            </a:r>
            <a:br>
              <a:rPr lang="en-US" sz="1700" dirty="0"/>
            </a:br>
            <a:r>
              <a:rPr lang="en-US" sz="1700" dirty="0"/>
              <a:t>       downtime.</a:t>
            </a:r>
            <a:br>
              <a:rPr lang="en-US" sz="1700" dirty="0"/>
            </a:br>
            <a:br>
              <a:rPr lang="en-US" sz="1700" dirty="0"/>
            </a:br>
            <a:br>
              <a:rPr lang="en-US" sz="1700" dirty="0"/>
            </a:br>
            <a:r>
              <a:rPr lang="en-US" sz="1700" b="1" dirty="0"/>
              <a:t>7. Maintenance Team: </a:t>
            </a:r>
            <a:r>
              <a:rPr lang="en-US" sz="1700" dirty="0"/>
              <a:t>To focus efforts on more effective </a:t>
            </a:r>
            <a:br>
              <a:rPr lang="en-US" sz="1700" dirty="0"/>
            </a:br>
            <a:r>
              <a:rPr lang="en-US" sz="1700" dirty="0"/>
              <a:t>      machinery maintenance.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1700" dirty="0"/>
            </a:br>
            <a:br>
              <a:rPr lang="en-US" sz="1700" dirty="0"/>
            </a:br>
            <a:br>
              <a:rPr lang="en-US" sz="1700" dirty="0"/>
            </a:br>
            <a:r>
              <a:rPr lang="en-US" sz="1700" b="1" dirty="0"/>
              <a:t>You can find all the relevant resources and documentation related to this project on our GitHub page: </a:t>
            </a:r>
            <a:r>
              <a:rPr lang="en-US" sz="1600" dirty="0">
                <a:hlinkClick r:id="" action="ppaction://noaction"/>
              </a:rPr>
              <a:t>https://github.com/abdulrahmanhesham/ManufacturingDowntime</a:t>
            </a:r>
            <a:r>
              <a:rPr lang="en-US" sz="1600" dirty="0"/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271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1727" y="649480"/>
            <a:ext cx="3615776" cy="5546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 u="sng"/>
              <a:t>Overview:</a:t>
            </a:r>
          </a:p>
          <a:p>
            <a:pPr>
              <a:lnSpc>
                <a:spcPct val="90000"/>
              </a:lnSpc>
            </a:pPr>
            <a:r>
              <a:rPr lang="en-US" sz="1700"/>
              <a:t>In a soda bottling production line, various inefficiencies were observed over five days, leading to decreased efficiency and output.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 b="1" u="sng"/>
              <a:t>The dataset includes information on</a:t>
            </a:r>
            <a:r>
              <a:rPr lang="en-US" sz="1700" b="1"/>
              <a:t>:</a:t>
            </a:r>
          </a:p>
          <a:p>
            <a:pPr>
              <a:lnSpc>
                <a:spcPct val="90000"/>
              </a:lnSpc>
            </a:pPr>
            <a:r>
              <a:rPr lang="en-US" sz="1700"/>
              <a:t>✅ Operators</a:t>
            </a:r>
          </a:p>
          <a:p>
            <a:pPr>
              <a:lnSpc>
                <a:spcPct val="90000"/>
              </a:lnSpc>
            </a:pPr>
            <a:r>
              <a:rPr lang="en-US" sz="1700"/>
              <a:t>✅ Products</a:t>
            </a:r>
          </a:p>
          <a:p>
            <a:pPr>
              <a:lnSpc>
                <a:spcPct val="90000"/>
              </a:lnSpc>
            </a:pPr>
            <a:r>
              <a:rPr lang="en-US" sz="1700"/>
              <a:t>✅ Start and End times</a:t>
            </a:r>
          </a:p>
          <a:p>
            <a:pPr>
              <a:lnSpc>
                <a:spcPct val="90000"/>
              </a:lnSpc>
            </a:pPr>
            <a:r>
              <a:rPr lang="en-US" sz="1700"/>
              <a:t>✅ Downtime factors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 b="1" u="sng"/>
              <a:t>Objective:</a:t>
            </a:r>
          </a:p>
          <a:p>
            <a:pPr>
              <a:lnSpc>
                <a:spcPct val="90000"/>
              </a:lnSpc>
            </a:pPr>
            <a:r>
              <a:rPr lang="en-US" sz="1700"/>
              <a:t>We analyzed this data to uncover key insights that can help identify inefficiencies and improve productivity.</a:t>
            </a:r>
            <a:endParaRPr lang="en-US" sz="1700" dirty="0"/>
          </a:p>
        </p:txBody>
      </p:sp>
      <p:pic>
        <p:nvPicPr>
          <p:cNvPr id="7" name="Graphic 6" descr="Bottle">
            <a:extLst>
              <a:ext uri="{FF2B5EF4-FFF2-40B4-BE49-F238E27FC236}">
                <a16:creationId xmlns:a16="http://schemas.microsoft.com/office/drawing/2014/main" id="{510C8E27-7CA0-5405-0C9B-E62DB03E3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Challenges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61F571-9509-4384-C7CA-86D08209A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73754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E72324-72D8-B881-C118-8F7402377E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476" b="97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/>
              <a:t>Solutions</a:t>
            </a:r>
          </a:p>
        </p:txBody>
      </p:sp>
      <p:graphicFrame>
        <p:nvGraphicFramePr>
          <p:cNvPr id="16" name="TextBox 2">
            <a:extLst>
              <a:ext uri="{FF2B5EF4-FFF2-40B4-BE49-F238E27FC236}">
                <a16:creationId xmlns:a16="http://schemas.microsoft.com/office/drawing/2014/main" id="{E078FD17-AC82-8065-2413-F3830F3A0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8978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EFDFE97-B055-6482-A7E6-F8848F86F2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65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C90B2-68F9-3EBE-746B-2D3EE189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Using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SQL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CD8E1-BDEA-23BC-FD43-EC38BE20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Using Python 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screenshot of a computer code">
            <a:extLst>
              <a:ext uri="{FF2B5EF4-FFF2-40B4-BE49-F238E27FC236}">
                <a16:creationId xmlns:a16="http://schemas.microsoft.com/office/drawing/2014/main" id="{2F64EE93-C3BC-3C2F-AE90-C98124E0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3136044"/>
            <a:ext cx="10843065" cy="2764980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86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/>
              <a:t>Outcomes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563" y="1940438"/>
            <a:ext cx="4399917" cy="4307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 created two Tableau dashboards to  </a:t>
            </a:r>
            <a:br>
              <a:rPr lang="en-US" sz="1600" dirty="0"/>
            </a:br>
            <a:r>
              <a:rPr lang="en-US" sz="1600" dirty="0"/>
              <a:t>         visualize key insights.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/>
              <a:t>1. Operator Analysis Dashboard: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Displays </a:t>
            </a:r>
            <a:r>
              <a:rPr lang="en-US" sz="1600" b="1" dirty="0"/>
              <a:t>Total Production Time, Total  </a:t>
            </a:r>
            <a:br>
              <a:rPr lang="en-US" sz="1600" b="1" dirty="0"/>
            </a:br>
            <a:r>
              <a:rPr lang="en-US" sz="1600" b="1" dirty="0"/>
              <a:t>           Downtime, and Overall Efficiency</a:t>
            </a:r>
            <a:r>
              <a:rPr lang="en-US" sz="1600" dirty="0"/>
              <a:t>.</a:t>
            </a:r>
            <a:br>
              <a:rPr lang="en-US" sz="1600" dirty="0"/>
            </a:b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Helps track </a:t>
            </a:r>
            <a:r>
              <a:rPr lang="en-US" sz="1600" b="1" dirty="0"/>
              <a:t>batch-level productivity</a:t>
            </a:r>
            <a:r>
              <a:rPr lang="en-US" sz="1600" dirty="0"/>
              <a:t> and  </a:t>
            </a:r>
            <a:br>
              <a:rPr lang="en-US" sz="1600" dirty="0"/>
            </a:br>
            <a:r>
              <a:rPr lang="en-US" sz="1600" dirty="0"/>
              <a:t>             identify trends in performance.</a:t>
            </a:r>
            <a:br>
              <a:rPr lang="en-US" sz="1600" dirty="0"/>
            </a:b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 Key Insight:</a:t>
            </a:r>
            <a:r>
              <a:rPr lang="en-US" sz="1600" dirty="0"/>
              <a:t> Operator errors contributed </a:t>
            </a:r>
            <a:br>
              <a:rPr lang="en-US" sz="1600" dirty="0"/>
            </a:br>
            <a:r>
              <a:rPr lang="en-US" sz="1600" dirty="0"/>
              <a:t>        significantly to downtime. Some operators </a:t>
            </a:r>
            <a:br>
              <a:rPr lang="en-US" sz="1600" dirty="0"/>
            </a:br>
            <a:r>
              <a:rPr lang="en-US" sz="1600" dirty="0"/>
              <a:t>         showed repeated delays, highlighting the  </a:t>
            </a:r>
            <a:br>
              <a:rPr lang="en-US" sz="1600" dirty="0"/>
            </a:br>
            <a:r>
              <a:rPr lang="en-US" sz="1600" dirty="0"/>
              <a:t>         need for targeted training and workflow </a:t>
            </a:r>
            <a:br>
              <a:rPr lang="en-US" sz="1600" dirty="0"/>
            </a:br>
            <a:r>
              <a:rPr lang="en-US" sz="1600" dirty="0"/>
              <a:t>         improvements.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1" name="Picture 20" descr="Graph">
            <a:extLst>
              <a:ext uri="{FF2B5EF4-FFF2-40B4-BE49-F238E27FC236}">
                <a16:creationId xmlns:a16="http://schemas.microsoft.com/office/drawing/2014/main" id="{54E54913-9C7C-5160-CF89-41FD4CD141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359" r="22624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DFDC4F-BC20-8B5C-B11F-A8C43BE19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5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65C5D-0B0F-0057-FB89-20EB46F2F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C0D2246-DC63-8A11-3800-57AADDBDD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98CE8C-C338-5C58-B9E1-2ECC2F30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271FF-5CCC-50C8-C9C7-EB754166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/>
              <a:t>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E0D6F-3435-9C64-4FDD-101CB2B62C0C}"/>
              </a:ext>
            </a:extLst>
          </p:cNvPr>
          <p:cNvSpPr txBox="1"/>
          <p:nvPr/>
        </p:nvSpPr>
        <p:spPr>
          <a:xfrm>
            <a:off x="202563" y="1940438"/>
            <a:ext cx="4399917" cy="4307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 created two Tableau dashboards to </a:t>
            </a:r>
            <a:br>
              <a:rPr lang="en-US" sz="1600" dirty="0"/>
            </a:br>
            <a:r>
              <a:rPr lang="en-US" sz="1600" dirty="0"/>
              <a:t>        visualize key insights.</a:t>
            </a:r>
            <a:br>
              <a:rPr lang="en-US" sz="1600" dirty="0"/>
            </a:br>
            <a:endParaRPr lang="en-US" sz="16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sng" dirty="0"/>
              <a:t>2. Flavor Analysis Dashboard: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Identifies the impact of different flavors on </a:t>
            </a:r>
            <a:br>
              <a:rPr lang="en-US" sz="1600" dirty="0"/>
            </a:br>
            <a:r>
              <a:rPr lang="en-US" sz="1600" dirty="0"/>
              <a:t>         </a:t>
            </a:r>
            <a:r>
              <a:rPr lang="en-US" sz="1600" b="1" dirty="0"/>
              <a:t>production efficiency</a:t>
            </a:r>
            <a:r>
              <a:rPr lang="en-US" sz="1600" dirty="0"/>
              <a:t>.</a:t>
            </a:r>
            <a:br>
              <a:rPr lang="en-US" sz="1600" dirty="0"/>
            </a:b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Highlights which </a:t>
            </a:r>
            <a:r>
              <a:rPr lang="en-US" sz="1600" b="1" dirty="0"/>
              <a:t>products and operators</a:t>
            </a:r>
            <a:r>
              <a:rPr lang="en-US" sz="1600" dirty="0"/>
              <a:t> are </a:t>
            </a:r>
            <a:br>
              <a:rPr lang="en-US" sz="1600" dirty="0"/>
            </a:br>
            <a:r>
              <a:rPr lang="en-US" sz="1600" dirty="0"/>
              <a:t>        most affected by downtime.</a:t>
            </a:r>
            <a:br>
              <a:rPr lang="en-US" sz="1600" dirty="0"/>
            </a:b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 Key Insight:</a:t>
            </a:r>
            <a:r>
              <a:rPr lang="en-US" sz="1600" dirty="0"/>
              <a:t> Certain flavors had </a:t>
            </a:r>
            <a:r>
              <a:rPr lang="en-US" sz="1600" b="1" dirty="0"/>
              <a:t>consistently  </a:t>
            </a:r>
            <a:br>
              <a:rPr lang="en-US" sz="1600" b="1" dirty="0"/>
            </a:br>
            <a:r>
              <a:rPr lang="en-US" sz="1600" b="1" dirty="0"/>
              <a:t>       higher downtime</a:t>
            </a:r>
            <a:r>
              <a:rPr lang="en-US" sz="1600" dirty="0"/>
              <a:t> due to frequent machine  </a:t>
            </a:r>
            <a:br>
              <a:rPr lang="en-US" sz="1600" dirty="0"/>
            </a:br>
            <a:r>
              <a:rPr lang="en-US" sz="1600" dirty="0"/>
              <a:t>        recalibrations and ingredient inconsistencies. </a:t>
            </a:r>
            <a:br>
              <a:rPr lang="en-US" sz="1600" dirty="0"/>
            </a:br>
            <a:r>
              <a:rPr lang="en-US" sz="1600" dirty="0"/>
              <a:t>        Optimizing these factors can enhance overall  </a:t>
            </a:r>
            <a:br>
              <a:rPr lang="en-US" sz="1600" dirty="0"/>
            </a:br>
            <a:r>
              <a:rPr lang="en-US" sz="1600" dirty="0"/>
              <a:t>         production efficiency.</a:t>
            </a: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1" name="Picture 20" descr="Graph">
            <a:extLst>
              <a:ext uri="{FF2B5EF4-FFF2-40B4-BE49-F238E27FC236}">
                <a16:creationId xmlns:a16="http://schemas.microsoft.com/office/drawing/2014/main" id="{8EF22906-9520-AAC3-C00A-C47AA4ABDC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359" r="22624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451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10654</TotalTime>
  <Words>738</Words>
  <Application>Microsoft Office PowerPoint</Application>
  <PresentationFormat>Widescreen</PresentationFormat>
  <Paragraphs>61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Manufacturing Downtime Analysis Project  Digital Egypt Pioneers Initiative - Google Data Analyst Specialist Track </vt:lpstr>
      <vt:lpstr>Summary</vt:lpstr>
      <vt:lpstr>Challenges</vt:lpstr>
      <vt:lpstr>Solutions</vt:lpstr>
      <vt:lpstr>Using  SQL </vt:lpstr>
      <vt:lpstr>Using Python  </vt:lpstr>
      <vt:lpstr>Outcomes</vt:lpstr>
      <vt:lpstr>PowerPoint Presentation</vt:lpstr>
      <vt:lpstr>Outcomes</vt:lpstr>
      <vt:lpstr>PowerPoint Presentation</vt:lpstr>
      <vt:lpstr>Data-Driven Recommendations for Efficiency Improvement</vt:lpstr>
      <vt:lpstr>Data-Driven Recommendations for Efficiency Improvement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Abdulrahman Hesham</cp:lastModifiedBy>
  <cp:revision>18</cp:revision>
  <dcterms:created xsi:type="dcterms:W3CDTF">2013-01-27T09:14:16Z</dcterms:created>
  <dcterms:modified xsi:type="dcterms:W3CDTF">2025-04-11T09:06:38Z</dcterms:modified>
  <cp:category/>
</cp:coreProperties>
</file>