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5" r:id="rId1"/>
  </p:sldMasterIdLst>
  <p:sldIdLst>
    <p:sldId id="256" r:id="rId2"/>
    <p:sldId id="257" r:id="rId3"/>
    <p:sldId id="266" r:id="rId4"/>
    <p:sldId id="258" r:id="rId5"/>
    <p:sldId id="259" r:id="rId6"/>
    <p:sldId id="260" r:id="rId7"/>
    <p:sldId id="261" r:id="rId8"/>
    <p:sldId id="272" r:id="rId9"/>
    <p:sldId id="262" r:id="rId10"/>
    <p:sldId id="263" r:id="rId11"/>
    <p:sldId id="273" r:id="rId12"/>
    <p:sldId id="274" r:id="rId13"/>
    <p:sldId id="264" r:id="rId14"/>
    <p:sldId id="265" r:id="rId15"/>
    <p:sldId id="270" r:id="rId16"/>
    <p:sldId id="275" r:id="rId17"/>
    <p:sldId id="271" r:id="rId18"/>
    <p:sldId id="276" r:id="rId19"/>
    <p:sldId id="267" r:id="rId20"/>
    <p:sldId id="268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8" d="100"/>
          <a:sy n="58" d="100"/>
        </p:scale>
        <p:origin x="988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svg"/><Relationship Id="rId1" Type="http://schemas.openxmlformats.org/officeDocument/2006/relationships/image" Target="../media/image19.png"/><Relationship Id="rId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42E7A3E-3B26-456F-8B24-07E5454BDEAC}" type="doc">
      <dgm:prSet loTypeId="urn:microsoft.com/office/officeart/2018/2/layout/IconLabelDescription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9240D4F-BD36-4990-9E57-939B3AACBD2F}">
      <dgm:prSet/>
      <dgm:spPr/>
      <dgm:t>
        <a:bodyPr/>
        <a:lstStyle/>
        <a:p>
          <a:pPr>
            <a:defRPr b="1"/>
          </a:pPr>
          <a:r>
            <a:rPr lang="en-US" b="1"/>
            <a:t>System Strengths:</a:t>
          </a:r>
          <a:endParaRPr lang="en-US"/>
        </a:p>
      </dgm:t>
    </dgm:pt>
    <dgm:pt modelId="{322CBACF-D378-49BF-BDA0-804E3E5A9313}" type="parTrans" cxnId="{89E8B5A3-69C3-4442-BECD-54064718068F}">
      <dgm:prSet/>
      <dgm:spPr/>
      <dgm:t>
        <a:bodyPr/>
        <a:lstStyle/>
        <a:p>
          <a:endParaRPr lang="en-US"/>
        </a:p>
      </dgm:t>
    </dgm:pt>
    <dgm:pt modelId="{AC1D585D-FDE0-4193-9E86-7F8410480DB1}" type="sibTrans" cxnId="{89E8B5A3-69C3-4442-BECD-54064718068F}">
      <dgm:prSet/>
      <dgm:spPr/>
      <dgm:t>
        <a:bodyPr/>
        <a:lstStyle/>
        <a:p>
          <a:endParaRPr lang="en-US"/>
        </a:p>
      </dgm:t>
    </dgm:pt>
    <dgm:pt modelId="{F77DD389-B419-4071-ACDE-D658DAD06D4C}">
      <dgm:prSet/>
      <dgm:spPr/>
      <dgm:t>
        <a:bodyPr/>
        <a:lstStyle/>
        <a:p>
          <a:r>
            <a:rPr lang="en-US"/>
            <a:t>Multiple search options (BST/AVL/Hash)</a:t>
          </a:r>
        </a:p>
      </dgm:t>
    </dgm:pt>
    <dgm:pt modelId="{2F867F13-E402-48AC-AA52-705FB6BB3254}" type="parTrans" cxnId="{1FA85C5C-00E0-4A42-8011-6B4662729AC1}">
      <dgm:prSet/>
      <dgm:spPr/>
      <dgm:t>
        <a:bodyPr/>
        <a:lstStyle/>
        <a:p>
          <a:endParaRPr lang="en-US"/>
        </a:p>
      </dgm:t>
    </dgm:pt>
    <dgm:pt modelId="{3BB42F14-EE46-431C-AC00-10FEEBB90CC5}" type="sibTrans" cxnId="{1FA85C5C-00E0-4A42-8011-6B4662729AC1}">
      <dgm:prSet/>
      <dgm:spPr/>
      <dgm:t>
        <a:bodyPr/>
        <a:lstStyle/>
        <a:p>
          <a:endParaRPr lang="en-US"/>
        </a:p>
      </dgm:t>
    </dgm:pt>
    <dgm:pt modelId="{420DFBA3-BC57-4FA5-B209-71A343923705}">
      <dgm:prSet/>
      <dgm:spPr/>
      <dgm:t>
        <a:bodyPr/>
        <a:lstStyle/>
        <a:p>
          <a:r>
            <a:rPr lang="en-US"/>
            <a:t>Flexible data modification with auto-rebuild</a:t>
          </a:r>
        </a:p>
      </dgm:t>
    </dgm:pt>
    <dgm:pt modelId="{8DC03022-9849-400A-A592-3F37F78B3757}" type="parTrans" cxnId="{79B79764-F06D-4ABE-89E3-4452875DC143}">
      <dgm:prSet/>
      <dgm:spPr/>
      <dgm:t>
        <a:bodyPr/>
        <a:lstStyle/>
        <a:p>
          <a:endParaRPr lang="en-US"/>
        </a:p>
      </dgm:t>
    </dgm:pt>
    <dgm:pt modelId="{655A5AC6-9DAF-45CB-B856-52C6766F9F85}" type="sibTrans" cxnId="{79B79764-F06D-4ABE-89E3-4452875DC143}">
      <dgm:prSet/>
      <dgm:spPr/>
      <dgm:t>
        <a:bodyPr/>
        <a:lstStyle/>
        <a:p>
          <a:endParaRPr lang="en-US"/>
        </a:p>
      </dgm:t>
    </dgm:pt>
    <dgm:pt modelId="{8332664B-10DC-42E8-9D3D-39942363A422}">
      <dgm:prSet/>
      <dgm:spPr/>
      <dgm:t>
        <a:bodyPr/>
        <a:lstStyle/>
        <a:p>
          <a:r>
            <a:rPr lang="en-US"/>
            <a:t>Comprehensive graph/sort algorithms</a:t>
          </a:r>
        </a:p>
      </dgm:t>
    </dgm:pt>
    <dgm:pt modelId="{34EE902C-2ECE-48BE-AC0B-0BBF6FDE1A81}" type="parTrans" cxnId="{5E4FA27C-BD8A-4AAD-B684-0DFDEEF9B96E}">
      <dgm:prSet/>
      <dgm:spPr/>
      <dgm:t>
        <a:bodyPr/>
        <a:lstStyle/>
        <a:p>
          <a:endParaRPr lang="en-US"/>
        </a:p>
      </dgm:t>
    </dgm:pt>
    <dgm:pt modelId="{9FFC6BEF-2A97-4438-AD2E-EA3BE21ADF3D}" type="sibTrans" cxnId="{5E4FA27C-BD8A-4AAD-B684-0DFDEEF9B96E}">
      <dgm:prSet/>
      <dgm:spPr/>
      <dgm:t>
        <a:bodyPr/>
        <a:lstStyle/>
        <a:p>
          <a:endParaRPr lang="en-US"/>
        </a:p>
      </dgm:t>
    </dgm:pt>
    <dgm:pt modelId="{30F6A66C-5C05-4E69-A5FB-93D3D1C85DEE}">
      <dgm:prSet/>
      <dgm:spPr/>
      <dgm:t>
        <a:bodyPr/>
        <a:lstStyle/>
        <a:p>
          <a:pPr>
            <a:defRPr b="1"/>
          </a:pPr>
          <a:r>
            <a:rPr lang="en-US" b="1"/>
            <a:t>Areas for Enhancement:</a:t>
          </a:r>
          <a:endParaRPr lang="en-US"/>
        </a:p>
      </dgm:t>
    </dgm:pt>
    <dgm:pt modelId="{23F6B899-59E1-445D-AA92-B5944DA422A0}" type="parTrans" cxnId="{03044B36-D942-4AE0-8231-7AA4AFFA1E2A}">
      <dgm:prSet/>
      <dgm:spPr/>
      <dgm:t>
        <a:bodyPr/>
        <a:lstStyle/>
        <a:p>
          <a:endParaRPr lang="en-US"/>
        </a:p>
      </dgm:t>
    </dgm:pt>
    <dgm:pt modelId="{23E3A10D-EA6C-4E62-9F52-F7D61BF5C2D6}" type="sibTrans" cxnId="{03044B36-D942-4AE0-8231-7AA4AFFA1E2A}">
      <dgm:prSet/>
      <dgm:spPr/>
      <dgm:t>
        <a:bodyPr/>
        <a:lstStyle/>
        <a:p>
          <a:endParaRPr lang="en-US"/>
        </a:p>
      </dgm:t>
    </dgm:pt>
    <dgm:pt modelId="{E0C5B26B-FD9F-4D7F-BC11-035EE53A9302}">
      <dgm:prSet/>
      <dgm:spPr/>
      <dgm:t>
        <a:bodyPr/>
        <a:lstStyle/>
        <a:p>
          <a:r>
            <a:rPr lang="en-US"/>
            <a:t>Heap-based priority queue for Dijkstra</a:t>
          </a:r>
        </a:p>
      </dgm:t>
    </dgm:pt>
    <dgm:pt modelId="{26417800-0808-4A21-9CFB-9B6370FAC3DE}" type="parTrans" cxnId="{489A0014-B49F-4A16-B596-382175242BAE}">
      <dgm:prSet/>
      <dgm:spPr/>
      <dgm:t>
        <a:bodyPr/>
        <a:lstStyle/>
        <a:p>
          <a:endParaRPr lang="en-US"/>
        </a:p>
      </dgm:t>
    </dgm:pt>
    <dgm:pt modelId="{5230CADE-095E-4C3E-A8BF-E7837C6E980D}" type="sibTrans" cxnId="{489A0014-B49F-4A16-B596-382175242BAE}">
      <dgm:prSet/>
      <dgm:spPr/>
      <dgm:t>
        <a:bodyPr/>
        <a:lstStyle/>
        <a:p>
          <a:endParaRPr lang="en-US"/>
        </a:p>
      </dgm:t>
    </dgm:pt>
    <dgm:pt modelId="{E0591B92-E26C-4A72-92D3-E09EB16281F2}">
      <dgm:prSet/>
      <dgm:spPr/>
      <dgm:t>
        <a:bodyPr/>
        <a:lstStyle/>
        <a:p>
          <a:r>
            <a:rPr lang="en-US"/>
            <a:t>Hashing with cryptographic PIN security</a:t>
          </a:r>
        </a:p>
      </dgm:t>
    </dgm:pt>
    <dgm:pt modelId="{3D6B0937-D0B6-4176-8E72-45F0B47F6892}" type="parTrans" cxnId="{725C10A9-ACBD-4DAB-BC59-5781A9A17EA8}">
      <dgm:prSet/>
      <dgm:spPr/>
      <dgm:t>
        <a:bodyPr/>
        <a:lstStyle/>
        <a:p>
          <a:endParaRPr lang="en-US"/>
        </a:p>
      </dgm:t>
    </dgm:pt>
    <dgm:pt modelId="{8C7312D7-7563-4534-A33F-D7AA880C0741}" type="sibTrans" cxnId="{725C10A9-ACBD-4DAB-BC59-5781A9A17EA8}">
      <dgm:prSet/>
      <dgm:spPr/>
      <dgm:t>
        <a:bodyPr/>
        <a:lstStyle/>
        <a:p>
          <a:endParaRPr lang="en-US"/>
        </a:p>
      </dgm:t>
    </dgm:pt>
    <dgm:pt modelId="{DE57F754-0618-46A7-8CFB-05F0BC8B8258}">
      <dgm:prSet/>
      <dgm:spPr/>
      <dgm:t>
        <a:bodyPr/>
        <a:lstStyle/>
        <a:p>
          <a:r>
            <a:rPr lang="en-US"/>
            <a:t>Thread-safe operations for concurrent access</a:t>
          </a:r>
        </a:p>
      </dgm:t>
    </dgm:pt>
    <dgm:pt modelId="{D4A4000B-D933-4B24-BD3F-6900C3DEFB5B}" type="parTrans" cxnId="{EC1B8E7C-6979-44B4-9F61-06FFA1A5DCC9}">
      <dgm:prSet/>
      <dgm:spPr/>
      <dgm:t>
        <a:bodyPr/>
        <a:lstStyle/>
        <a:p>
          <a:endParaRPr lang="en-US"/>
        </a:p>
      </dgm:t>
    </dgm:pt>
    <dgm:pt modelId="{4601DFED-01B6-41C3-B99E-AB69A35D0AC5}" type="sibTrans" cxnId="{EC1B8E7C-6979-44B4-9F61-06FFA1A5DCC9}">
      <dgm:prSet/>
      <dgm:spPr/>
      <dgm:t>
        <a:bodyPr/>
        <a:lstStyle/>
        <a:p>
          <a:endParaRPr lang="en-US"/>
        </a:p>
      </dgm:t>
    </dgm:pt>
    <dgm:pt modelId="{CBDF8CA5-7C99-4A66-B13C-17A1962B3659}" type="pres">
      <dgm:prSet presAssocID="{A42E7A3E-3B26-456F-8B24-07E5454BDEAC}" presName="root" presStyleCnt="0">
        <dgm:presLayoutVars>
          <dgm:dir/>
          <dgm:resizeHandles val="exact"/>
        </dgm:presLayoutVars>
      </dgm:prSet>
      <dgm:spPr/>
    </dgm:pt>
    <dgm:pt modelId="{A65AFFAC-FA22-4BBF-9138-9F04AAD9B099}" type="pres">
      <dgm:prSet presAssocID="{89240D4F-BD36-4990-9E57-939B3AACBD2F}" presName="compNode" presStyleCnt="0"/>
      <dgm:spPr/>
    </dgm:pt>
    <dgm:pt modelId="{45750564-25B5-4A4A-BC55-7C4656AD663C}" type="pres">
      <dgm:prSet presAssocID="{89240D4F-BD36-4990-9E57-939B3AACBD2F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enn Diagram"/>
        </a:ext>
      </dgm:extLst>
    </dgm:pt>
    <dgm:pt modelId="{CF2A0AC6-2621-42BF-A176-C82E23A75717}" type="pres">
      <dgm:prSet presAssocID="{89240D4F-BD36-4990-9E57-939B3AACBD2F}" presName="iconSpace" presStyleCnt="0"/>
      <dgm:spPr/>
    </dgm:pt>
    <dgm:pt modelId="{527EB37F-688D-4BBA-840E-9AD53F477227}" type="pres">
      <dgm:prSet presAssocID="{89240D4F-BD36-4990-9E57-939B3AACBD2F}" presName="parTx" presStyleLbl="revTx" presStyleIdx="0" presStyleCnt="4">
        <dgm:presLayoutVars>
          <dgm:chMax val="0"/>
          <dgm:chPref val="0"/>
        </dgm:presLayoutVars>
      </dgm:prSet>
      <dgm:spPr/>
    </dgm:pt>
    <dgm:pt modelId="{E1369141-5CD1-4ED5-B5C8-DBEFF0087685}" type="pres">
      <dgm:prSet presAssocID="{89240D4F-BD36-4990-9E57-939B3AACBD2F}" presName="txSpace" presStyleCnt="0"/>
      <dgm:spPr/>
    </dgm:pt>
    <dgm:pt modelId="{D512A716-A038-4571-8DEF-7E7B5224294F}" type="pres">
      <dgm:prSet presAssocID="{89240D4F-BD36-4990-9E57-939B3AACBD2F}" presName="desTx" presStyleLbl="revTx" presStyleIdx="1" presStyleCnt="4">
        <dgm:presLayoutVars/>
      </dgm:prSet>
      <dgm:spPr/>
    </dgm:pt>
    <dgm:pt modelId="{F5201A3B-874F-4A22-ACFF-39DDB38E9BF0}" type="pres">
      <dgm:prSet presAssocID="{AC1D585D-FDE0-4193-9E86-7F8410480DB1}" presName="sibTrans" presStyleCnt="0"/>
      <dgm:spPr/>
    </dgm:pt>
    <dgm:pt modelId="{44A83963-7C18-4C64-8A33-A9AF01CAB098}" type="pres">
      <dgm:prSet presAssocID="{30F6A66C-5C05-4E69-A5FB-93D3D1C85DEE}" presName="compNode" presStyleCnt="0"/>
      <dgm:spPr/>
    </dgm:pt>
    <dgm:pt modelId="{191B4EF5-C140-4D35-8A4E-7D13A257A9E2}" type="pres">
      <dgm:prSet presAssocID="{30F6A66C-5C05-4E69-A5FB-93D3D1C85DEE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21E25F2D-CF74-4442-91C8-5BF9932D88C9}" type="pres">
      <dgm:prSet presAssocID="{30F6A66C-5C05-4E69-A5FB-93D3D1C85DEE}" presName="iconSpace" presStyleCnt="0"/>
      <dgm:spPr/>
    </dgm:pt>
    <dgm:pt modelId="{473F0398-71D0-4B94-89EF-908227D59E0D}" type="pres">
      <dgm:prSet presAssocID="{30F6A66C-5C05-4E69-A5FB-93D3D1C85DEE}" presName="parTx" presStyleLbl="revTx" presStyleIdx="2" presStyleCnt="4">
        <dgm:presLayoutVars>
          <dgm:chMax val="0"/>
          <dgm:chPref val="0"/>
        </dgm:presLayoutVars>
      </dgm:prSet>
      <dgm:spPr/>
    </dgm:pt>
    <dgm:pt modelId="{3B18E34F-C9B0-417F-A67E-95E3D8234547}" type="pres">
      <dgm:prSet presAssocID="{30F6A66C-5C05-4E69-A5FB-93D3D1C85DEE}" presName="txSpace" presStyleCnt="0"/>
      <dgm:spPr/>
    </dgm:pt>
    <dgm:pt modelId="{7E6E5C85-E14D-4241-8D22-A78230195AD7}" type="pres">
      <dgm:prSet presAssocID="{30F6A66C-5C05-4E69-A5FB-93D3D1C85DEE}" presName="desTx" presStyleLbl="revTx" presStyleIdx="3" presStyleCnt="4">
        <dgm:presLayoutVars/>
      </dgm:prSet>
      <dgm:spPr/>
    </dgm:pt>
  </dgm:ptLst>
  <dgm:cxnLst>
    <dgm:cxn modelId="{489A0014-B49F-4A16-B596-382175242BAE}" srcId="{30F6A66C-5C05-4E69-A5FB-93D3D1C85DEE}" destId="{E0C5B26B-FD9F-4D7F-BC11-035EE53A9302}" srcOrd="0" destOrd="0" parTransId="{26417800-0808-4A21-9CFB-9B6370FAC3DE}" sibTransId="{5230CADE-095E-4C3E-A8BF-E7837C6E980D}"/>
    <dgm:cxn modelId="{21421D36-5382-47C8-B510-12417B46C238}" type="presOf" srcId="{30F6A66C-5C05-4E69-A5FB-93D3D1C85DEE}" destId="{473F0398-71D0-4B94-89EF-908227D59E0D}" srcOrd="0" destOrd="0" presId="urn:microsoft.com/office/officeart/2018/2/layout/IconLabelDescriptionList"/>
    <dgm:cxn modelId="{03044B36-D942-4AE0-8231-7AA4AFFA1E2A}" srcId="{A42E7A3E-3B26-456F-8B24-07E5454BDEAC}" destId="{30F6A66C-5C05-4E69-A5FB-93D3D1C85DEE}" srcOrd="1" destOrd="0" parTransId="{23F6B899-59E1-445D-AA92-B5944DA422A0}" sibTransId="{23E3A10D-EA6C-4E62-9F52-F7D61BF5C2D6}"/>
    <dgm:cxn modelId="{5562CF3A-D24C-49B6-B974-3F0DCDCD782F}" type="presOf" srcId="{E0591B92-E26C-4A72-92D3-E09EB16281F2}" destId="{7E6E5C85-E14D-4241-8D22-A78230195AD7}" srcOrd="0" destOrd="1" presId="urn:microsoft.com/office/officeart/2018/2/layout/IconLabelDescriptionList"/>
    <dgm:cxn modelId="{1FA85C5C-00E0-4A42-8011-6B4662729AC1}" srcId="{89240D4F-BD36-4990-9E57-939B3AACBD2F}" destId="{F77DD389-B419-4071-ACDE-D658DAD06D4C}" srcOrd="0" destOrd="0" parTransId="{2F867F13-E402-48AC-AA52-705FB6BB3254}" sibTransId="{3BB42F14-EE46-431C-AC00-10FEEBB90CC5}"/>
    <dgm:cxn modelId="{79B79764-F06D-4ABE-89E3-4452875DC143}" srcId="{89240D4F-BD36-4990-9E57-939B3AACBD2F}" destId="{420DFBA3-BC57-4FA5-B209-71A343923705}" srcOrd="1" destOrd="0" parTransId="{8DC03022-9849-400A-A592-3F37F78B3757}" sibTransId="{655A5AC6-9DAF-45CB-B856-52C6766F9F85}"/>
    <dgm:cxn modelId="{BB128A6B-8800-4A8B-ADF8-3CB05E19C219}" type="presOf" srcId="{420DFBA3-BC57-4FA5-B209-71A343923705}" destId="{D512A716-A038-4571-8DEF-7E7B5224294F}" srcOrd="0" destOrd="1" presId="urn:microsoft.com/office/officeart/2018/2/layout/IconLabelDescriptionList"/>
    <dgm:cxn modelId="{CDF3C853-DD3B-49D2-8DBE-072AA75EF007}" type="presOf" srcId="{89240D4F-BD36-4990-9E57-939B3AACBD2F}" destId="{527EB37F-688D-4BBA-840E-9AD53F477227}" srcOrd="0" destOrd="0" presId="urn:microsoft.com/office/officeart/2018/2/layout/IconLabelDescriptionList"/>
    <dgm:cxn modelId="{EC1B8E7C-6979-44B4-9F61-06FFA1A5DCC9}" srcId="{30F6A66C-5C05-4E69-A5FB-93D3D1C85DEE}" destId="{DE57F754-0618-46A7-8CFB-05F0BC8B8258}" srcOrd="2" destOrd="0" parTransId="{D4A4000B-D933-4B24-BD3F-6900C3DEFB5B}" sibTransId="{4601DFED-01B6-41C3-B99E-AB69A35D0AC5}"/>
    <dgm:cxn modelId="{5E4FA27C-BD8A-4AAD-B684-0DFDEEF9B96E}" srcId="{89240D4F-BD36-4990-9E57-939B3AACBD2F}" destId="{8332664B-10DC-42E8-9D3D-39942363A422}" srcOrd="2" destOrd="0" parTransId="{34EE902C-2ECE-48BE-AC0B-0BBF6FDE1A81}" sibTransId="{9FFC6BEF-2A97-4438-AD2E-EA3BE21ADF3D}"/>
    <dgm:cxn modelId="{CCC30E8D-853F-43BA-82D7-93BA5160D604}" type="presOf" srcId="{A42E7A3E-3B26-456F-8B24-07E5454BDEAC}" destId="{CBDF8CA5-7C99-4A66-B13C-17A1962B3659}" srcOrd="0" destOrd="0" presId="urn:microsoft.com/office/officeart/2018/2/layout/IconLabelDescriptionList"/>
    <dgm:cxn modelId="{89E8B5A3-69C3-4442-BECD-54064718068F}" srcId="{A42E7A3E-3B26-456F-8B24-07E5454BDEAC}" destId="{89240D4F-BD36-4990-9E57-939B3AACBD2F}" srcOrd="0" destOrd="0" parTransId="{322CBACF-D378-49BF-BDA0-804E3E5A9313}" sibTransId="{AC1D585D-FDE0-4193-9E86-7F8410480DB1}"/>
    <dgm:cxn modelId="{B824FBA3-E563-4A8A-9319-7D19F266BFEE}" type="presOf" srcId="{F77DD389-B419-4071-ACDE-D658DAD06D4C}" destId="{D512A716-A038-4571-8DEF-7E7B5224294F}" srcOrd="0" destOrd="0" presId="urn:microsoft.com/office/officeart/2018/2/layout/IconLabelDescriptionList"/>
    <dgm:cxn modelId="{725C10A9-ACBD-4DAB-BC59-5781A9A17EA8}" srcId="{30F6A66C-5C05-4E69-A5FB-93D3D1C85DEE}" destId="{E0591B92-E26C-4A72-92D3-E09EB16281F2}" srcOrd="1" destOrd="0" parTransId="{3D6B0937-D0B6-4176-8E72-45F0B47F6892}" sibTransId="{8C7312D7-7563-4534-A33F-D7AA880C0741}"/>
    <dgm:cxn modelId="{DDA7D8AD-8221-491F-8ECD-44BE5C4FACFA}" type="presOf" srcId="{DE57F754-0618-46A7-8CFB-05F0BC8B8258}" destId="{7E6E5C85-E14D-4241-8D22-A78230195AD7}" srcOrd="0" destOrd="2" presId="urn:microsoft.com/office/officeart/2018/2/layout/IconLabelDescriptionList"/>
    <dgm:cxn modelId="{18B541E2-738D-4882-8FC4-313981FD4512}" type="presOf" srcId="{E0C5B26B-FD9F-4D7F-BC11-035EE53A9302}" destId="{7E6E5C85-E14D-4241-8D22-A78230195AD7}" srcOrd="0" destOrd="0" presId="urn:microsoft.com/office/officeart/2018/2/layout/IconLabelDescriptionList"/>
    <dgm:cxn modelId="{9D1F54F0-818C-431B-9799-E827F2C41484}" type="presOf" srcId="{8332664B-10DC-42E8-9D3D-39942363A422}" destId="{D512A716-A038-4571-8DEF-7E7B5224294F}" srcOrd="0" destOrd="2" presId="urn:microsoft.com/office/officeart/2018/2/layout/IconLabelDescriptionList"/>
    <dgm:cxn modelId="{3D8BF4CB-74EC-4CCD-AE7B-7B7DF8E41F08}" type="presParOf" srcId="{CBDF8CA5-7C99-4A66-B13C-17A1962B3659}" destId="{A65AFFAC-FA22-4BBF-9138-9F04AAD9B099}" srcOrd="0" destOrd="0" presId="urn:microsoft.com/office/officeart/2018/2/layout/IconLabelDescriptionList"/>
    <dgm:cxn modelId="{8EB114C5-1F11-408F-93D0-264754E4FEB5}" type="presParOf" srcId="{A65AFFAC-FA22-4BBF-9138-9F04AAD9B099}" destId="{45750564-25B5-4A4A-BC55-7C4656AD663C}" srcOrd="0" destOrd="0" presId="urn:microsoft.com/office/officeart/2018/2/layout/IconLabelDescriptionList"/>
    <dgm:cxn modelId="{4801C4A4-0BDB-4FCD-9D76-9CAAE8E582AE}" type="presParOf" srcId="{A65AFFAC-FA22-4BBF-9138-9F04AAD9B099}" destId="{CF2A0AC6-2621-42BF-A176-C82E23A75717}" srcOrd="1" destOrd="0" presId="urn:microsoft.com/office/officeart/2018/2/layout/IconLabelDescriptionList"/>
    <dgm:cxn modelId="{AE3645D7-1AA5-41B8-9737-AF1F24CE0713}" type="presParOf" srcId="{A65AFFAC-FA22-4BBF-9138-9F04AAD9B099}" destId="{527EB37F-688D-4BBA-840E-9AD53F477227}" srcOrd="2" destOrd="0" presId="urn:microsoft.com/office/officeart/2018/2/layout/IconLabelDescriptionList"/>
    <dgm:cxn modelId="{167C3CA9-F656-4AEB-B56F-85DC3F65CCE3}" type="presParOf" srcId="{A65AFFAC-FA22-4BBF-9138-9F04AAD9B099}" destId="{E1369141-5CD1-4ED5-B5C8-DBEFF0087685}" srcOrd="3" destOrd="0" presId="urn:microsoft.com/office/officeart/2018/2/layout/IconLabelDescriptionList"/>
    <dgm:cxn modelId="{A2206872-C785-4642-8989-A4A416740034}" type="presParOf" srcId="{A65AFFAC-FA22-4BBF-9138-9F04AAD9B099}" destId="{D512A716-A038-4571-8DEF-7E7B5224294F}" srcOrd="4" destOrd="0" presId="urn:microsoft.com/office/officeart/2018/2/layout/IconLabelDescriptionList"/>
    <dgm:cxn modelId="{F2803470-3C84-4194-B927-575FD7025391}" type="presParOf" srcId="{CBDF8CA5-7C99-4A66-B13C-17A1962B3659}" destId="{F5201A3B-874F-4A22-ACFF-39DDB38E9BF0}" srcOrd="1" destOrd="0" presId="urn:microsoft.com/office/officeart/2018/2/layout/IconLabelDescriptionList"/>
    <dgm:cxn modelId="{A87ED4A1-E760-4FA5-91E2-FC307E74D21C}" type="presParOf" srcId="{CBDF8CA5-7C99-4A66-B13C-17A1962B3659}" destId="{44A83963-7C18-4C64-8A33-A9AF01CAB098}" srcOrd="2" destOrd="0" presId="urn:microsoft.com/office/officeart/2018/2/layout/IconLabelDescriptionList"/>
    <dgm:cxn modelId="{CB12FE28-017B-41A8-B6E8-0E9C309395CD}" type="presParOf" srcId="{44A83963-7C18-4C64-8A33-A9AF01CAB098}" destId="{191B4EF5-C140-4D35-8A4E-7D13A257A9E2}" srcOrd="0" destOrd="0" presId="urn:microsoft.com/office/officeart/2018/2/layout/IconLabelDescriptionList"/>
    <dgm:cxn modelId="{9CF0F85F-2F30-4AC1-AEE0-E8711B8DD7D2}" type="presParOf" srcId="{44A83963-7C18-4C64-8A33-A9AF01CAB098}" destId="{21E25F2D-CF74-4442-91C8-5BF9932D88C9}" srcOrd="1" destOrd="0" presId="urn:microsoft.com/office/officeart/2018/2/layout/IconLabelDescriptionList"/>
    <dgm:cxn modelId="{A1A92F51-7464-4FDD-8AA7-ABB3BC72F5BB}" type="presParOf" srcId="{44A83963-7C18-4C64-8A33-A9AF01CAB098}" destId="{473F0398-71D0-4B94-89EF-908227D59E0D}" srcOrd="2" destOrd="0" presId="urn:microsoft.com/office/officeart/2018/2/layout/IconLabelDescriptionList"/>
    <dgm:cxn modelId="{D876D989-E159-4A84-9BA2-0597551D7FA1}" type="presParOf" srcId="{44A83963-7C18-4C64-8A33-A9AF01CAB098}" destId="{3B18E34F-C9B0-417F-A67E-95E3D8234547}" srcOrd="3" destOrd="0" presId="urn:microsoft.com/office/officeart/2018/2/layout/IconLabelDescriptionList"/>
    <dgm:cxn modelId="{FEDE673F-A73A-4A33-BA43-CA1A6820E183}" type="presParOf" srcId="{44A83963-7C18-4C64-8A33-A9AF01CAB098}" destId="{7E6E5C85-E14D-4241-8D22-A78230195AD7}" srcOrd="4" destOrd="0" presId="urn:microsoft.com/office/officeart/2018/2/layout/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5750564-25B5-4A4A-BC55-7C4656AD663C}">
      <dsp:nvSpPr>
        <dsp:cNvPr id="0" name=""/>
        <dsp:cNvSpPr/>
      </dsp:nvSpPr>
      <dsp:spPr>
        <a:xfrm>
          <a:off x="880474" y="253748"/>
          <a:ext cx="1512000" cy="1512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7EB37F-688D-4BBA-840E-9AD53F477227}">
      <dsp:nvSpPr>
        <dsp:cNvPr id="0" name=""/>
        <dsp:cNvSpPr/>
      </dsp:nvSpPr>
      <dsp:spPr>
        <a:xfrm>
          <a:off x="880474" y="19059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System Strengths:</a:t>
          </a:r>
          <a:endParaRPr lang="en-US" sz="3000" kern="1200"/>
        </a:p>
      </dsp:txBody>
      <dsp:txXfrm>
        <a:off x="880474" y="1905912"/>
        <a:ext cx="4320000" cy="648000"/>
      </dsp:txXfrm>
    </dsp:sp>
    <dsp:sp modelId="{D512A716-A038-4571-8DEF-7E7B5224294F}">
      <dsp:nvSpPr>
        <dsp:cNvPr id="0" name=""/>
        <dsp:cNvSpPr/>
      </dsp:nvSpPr>
      <dsp:spPr>
        <a:xfrm>
          <a:off x="880474" y="2619105"/>
          <a:ext cx="4320000" cy="89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Multiple search options (BST/AVL/Hash)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Flexible data modification with auto-rebuild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Comprehensive graph/sort algorithms</a:t>
          </a:r>
        </a:p>
      </dsp:txBody>
      <dsp:txXfrm>
        <a:off x="880474" y="2619105"/>
        <a:ext cx="4320000" cy="894283"/>
      </dsp:txXfrm>
    </dsp:sp>
    <dsp:sp modelId="{191B4EF5-C140-4D35-8A4E-7D13A257A9E2}">
      <dsp:nvSpPr>
        <dsp:cNvPr id="0" name=""/>
        <dsp:cNvSpPr/>
      </dsp:nvSpPr>
      <dsp:spPr>
        <a:xfrm>
          <a:off x="5956475" y="253748"/>
          <a:ext cx="1512000" cy="1512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3F0398-71D0-4B94-89EF-908227D59E0D}">
      <dsp:nvSpPr>
        <dsp:cNvPr id="0" name=""/>
        <dsp:cNvSpPr/>
      </dsp:nvSpPr>
      <dsp:spPr>
        <a:xfrm>
          <a:off x="5956475" y="1905912"/>
          <a:ext cx="4320000" cy="648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b="1" kern="1200"/>
            <a:t>Areas for Enhancement:</a:t>
          </a:r>
          <a:endParaRPr lang="en-US" sz="3000" kern="1200"/>
        </a:p>
      </dsp:txBody>
      <dsp:txXfrm>
        <a:off x="5956475" y="1905912"/>
        <a:ext cx="4320000" cy="648000"/>
      </dsp:txXfrm>
    </dsp:sp>
    <dsp:sp modelId="{7E6E5C85-E14D-4241-8D22-A78230195AD7}">
      <dsp:nvSpPr>
        <dsp:cNvPr id="0" name=""/>
        <dsp:cNvSpPr/>
      </dsp:nvSpPr>
      <dsp:spPr>
        <a:xfrm>
          <a:off x="5956475" y="2619105"/>
          <a:ext cx="4320000" cy="8942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Heap-based priority queue for Dijkstra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Hashing with cryptographic PIN security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Thread-safe operations for concurrent access</a:t>
          </a:r>
        </a:p>
      </dsp:txBody>
      <dsp:txXfrm>
        <a:off x="5956475" y="2619105"/>
        <a:ext cx="4320000" cy="89428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DescriptionList">
  <dgm:title val="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l" for="ch" forName="iconRect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79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327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8287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21863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152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0141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794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31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53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258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6/17/2025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30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6/17/2025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040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5" r:id="rId2"/>
    <p:sldLayoutId id="2147483764" r:id="rId3"/>
    <p:sldLayoutId id="2147483763" r:id="rId4"/>
    <p:sldLayoutId id="2147483762" r:id="rId5"/>
    <p:sldLayoutId id="2147483761" r:id="rId6"/>
    <p:sldLayoutId id="2147483760" r:id="rId7"/>
    <p:sldLayoutId id="2147483759" r:id="rId8"/>
    <p:sldLayoutId id="2147483758" r:id="rId9"/>
    <p:sldLayoutId id="2147483757" r:id="rId10"/>
    <p:sldLayoutId id="2147483756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E2F724-2FB3-4D1D-A730-739B8654C0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2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Picture 3" descr="A stack of bank cards">
            <a:extLst>
              <a:ext uri="{FF2B5EF4-FFF2-40B4-BE49-F238E27FC236}">
                <a16:creationId xmlns:a16="http://schemas.microsoft.com/office/drawing/2014/main" id="{363B1472-1389-2973-7061-1C94D6CF477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5818" b="10227"/>
          <a:stretch>
            <a:fillRect/>
          </a:stretch>
        </p:blipFill>
        <p:spPr>
          <a:xfrm>
            <a:off x="-2" y="-2"/>
            <a:ext cx="12192001" cy="68580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5957152-537E-AD5A-C55B-AAD262140A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17870" y="978407"/>
            <a:ext cx="5021182" cy="3290107"/>
          </a:xfrm>
        </p:spPr>
        <p:txBody>
          <a:bodyPr anchor="t">
            <a:normAutofit/>
          </a:bodyPr>
          <a:lstStyle/>
          <a:p>
            <a:r>
              <a:rPr lang="en-US" sz="6000" dirty="0">
                <a:solidFill>
                  <a:srgbClr val="FFFFFF"/>
                </a:solidFill>
              </a:rPr>
              <a:t>Bank Card Management System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5CC81C-885D-F6C9-1DA0-7EB42DC6A5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7870" y="4482450"/>
            <a:ext cx="5040785" cy="1724029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Implementation of Core Data Structures &amp; Algorithms</a:t>
            </a:r>
          </a:p>
          <a:p>
            <a:pPr>
              <a:lnSpc>
                <a:spcPct val="100000"/>
              </a:lnSpc>
            </a:pPr>
            <a:r>
              <a:rPr lang="en-US" sz="1300" b="1" dirty="0">
                <a:solidFill>
                  <a:srgbClr val="FFFFFF"/>
                </a:solidFill>
              </a:rPr>
              <a:t>Key Components:</a:t>
            </a:r>
            <a:endParaRPr lang="en-US" sz="1300" dirty="0">
              <a:solidFill>
                <a:srgbClr val="FFFFFF"/>
              </a:solidFill>
            </a:endParaRPr>
          </a:p>
          <a:p>
            <a:pPr lvl="1" algn="l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Linked Lists, BST/AVL Trees, Heaps</a:t>
            </a:r>
          </a:p>
          <a:p>
            <a:pPr lvl="1" algn="l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Hash Tables (Open Addressing &amp; Chaining)</a:t>
            </a:r>
          </a:p>
          <a:p>
            <a:pPr lvl="1" algn="l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Graph Algorithms (Dijkstra, Prim's, Kruskal's)</a:t>
            </a:r>
          </a:p>
          <a:p>
            <a:pPr lvl="1" algn="l">
              <a:lnSpc>
                <a:spcPct val="100000"/>
              </a:lnSpc>
            </a:pPr>
            <a:r>
              <a:rPr lang="en-US" sz="1300" dirty="0">
                <a:solidFill>
                  <a:srgbClr val="FFFFFF"/>
                </a:solidFill>
              </a:rPr>
              <a:t>Sorting Algorithms (Bubble, Selection, Insertion, Merge)</a:t>
            </a:r>
          </a:p>
          <a:p>
            <a:pPr>
              <a:lnSpc>
                <a:spcPct val="100000"/>
              </a:lnSpc>
            </a:pPr>
            <a:endParaRPr lang="en-US" sz="1300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49872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E3B9E-D2ED-E996-31B9-BEED4950E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 Algorithms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9F9EDA-A71F-E7F0-DB90-73BEAF890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Dijkstra (Option 10):</a:t>
            </a:r>
          </a:p>
          <a:p>
            <a:r>
              <a:rPr lang="en-US" b="1" dirty="0"/>
              <a:t>Purpose: </a:t>
            </a:r>
            <a:r>
              <a:rPr lang="en-US" dirty="0"/>
              <a:t>Find users who share similar expiry date</a:t>
            </a:r>
          </a:p>
          <a:p>
            <a:r>
              <a:rPr lang="en-US" b="1" dirty="0"/>
              <a:t>Structure:</a:t>
            </a:r>
          </a:p>
          <a:p>
            <a:endParaRPr lang="en-US" b="1" dirty="0"/>
          </a:p>
        </p:txBody>
      </p:sp>
      <p:pic>
        <p:nvPicPr>
          <p:cNvPr id="5" name="Picture 4" descr="A computer screen shot of white text&#10;&#10;AI-generated content may be incorrect.">
            <a:extLst>
              <a:ext uri="{FF2B5EF4-FFF2-40B4-BE49-F238E27FC236}">
                <a16:creationId xmlns:a16="http://schemas.microsoft.com/office/drawing/2014/main" id="{6DD91E5E-968C-B4DD-5991-6BCC1BAFD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602" y="3819262"/>
            <a:ext cx="7623674" cy="264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1819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31625-8A4E-D7FB-536C-7699ECAB6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4296E-86FF-F881-3236-7F35D6DDFD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Prims’s</a:t>
            </a:r>
            <a:r>
              <a:rPr lang="en-US" b="1" dirty="0"/>
              <a:t> algorithm:</a:t>
            </a:r>
          </a:p>
          <a:p>
            <a:r>
              <a:rPr lang="en-US" b="1" dirty="0"/>
              <a:t>Purpose: </a:t>
            </a:r>
            <a:r>
              <a:rPr lang="en-US" dirty="0"/>
              <a:t>Find customers with similar billing date</a:t>
            </a:r>
          </a:p>
          <a:p>
            <a:r>
              <a:rPr lang="en-US" b="1" dirty="0"/>
              <a:t>Structure: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B9FD42-6D94-CD8D-6CA3-1058BB3A77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6358" y="3855939"/>
            <a:ext cx="7656119" cy="2470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6827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698F7-257E-5FDB-7071-A21CA1B485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C7669-BF5C-5933-745C-7E2E16AA2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Graphs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F24363-FD14-D318-AD01-04E2FA88E0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Kruskal’s algorithm:</a:t>
            </a:r>
          </a:p>
          <a:p>
            <a:r>
              <a:rPr lang="en-US" b="1" dirty="0"/>
              <a:t>Purpose: </a:t>
            </a:r>
            <a:r>
              <a:rPr lang="en-US" dirty="0"/>
              <a:t>Find the minimum path (MST)</a:t>
            </a:r>
          </a:p>
          <a:p>
            <a:r>
              <a:rPr lang="en-US" b="1" dirty="0"/>
              <a:t>Structure: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Usage: </a:t>
            </a:r>
            <a:r>
              <a:rPr lang="en-US" dirty="0"/>
              <a:t>Find customers with similar billing date</a:t>
            </a:r>
          </a:p>
          <a:p>
            <a:endParaRPr lang="en-US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BB6BCD-31B9-703D-10B7-AEB9D84CA2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58223" y="3808240"/>
            <a:ext cx="7656119" cy="1772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5015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4065D9BE-A58D-6E8A-D4A2-5056F3C5E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3498B0-62AB-1B35-3D91-C186ACD93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6263640" cy="146304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Graph Algorithms (Cont’d)</a:t>
            </a:r>
            <a:endParaRPr lang="en-US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A745E793-BC99-8991-71CD-53FFBB6A8F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11156260" cy="149279"/>
          </a:xfrm>
          <a:custGeom>
            <a:avLst/>
            <a:gdLst>
              <a:gd name="connsiteX0" fmla="*/ 0 w 11156260"/>
              <a:gd name="connsiteY0" fmla="*/ 0 h 149279"/>
              <a:gd name="connsiteX1" fmla="*/ 11156260 w 11156260"/>
              <a:gd name="connsiteY1" fmla="*/ 0 h 149279"/>
              <a:gd name="connsiteX2" fmla="*/ 11156260 w 11156260"/>
              <a:gd name="connsiteY2" fmla="*/ 149279 h 149279"/>
              <a:gd name="connsiteX3" fmla="*/ 0 w 11156260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156260" h="149279">
                <a:moveTo>
                  <a:pt x="0" y="0"/>
                </a:moveTo>
                <a:lnTo>
                  <a:pt x="11156260" y="0"/>
                </a:lnTo>
                <a:lnTo>
                  <a:pt x="11156260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40596BCF-9910-BB3D-8A19-60F44547D9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208" y="2578608"/>
            <a:ext cx="6263640" cy="3767328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-228600" defTabSz="91440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+mn-lt"/>
              </a:rPr>
              <a:t>Prim's vs Kruskal's (Options 11-12):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  <a:p>
            <a:pPr marL="0" marR="0" lvl="0" indent="-228600" defTabSz="914400" eaLnBrk="1" fontAlgn="base" hangingPunct="1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+mn-lt"/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188BB4-6B7B-A2D8-0971-87741270CC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7299706"/>
              </p:ext>
            </p:extLst>
          </p:nvPr>
        </p:nvGraphicFramePr>
        <p:xfrm>
          <a:off x="837664" y="3046438"/>
          <a:ext cx="9353258" cy="3555528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4593851">
                  <a:extLst>
                    <a:ext uri="{9D8B030D-6E8A-4147-A177-3AD203B41FA5}">
                      <a16:colId xmlns:a16="http://schemas.microsoft.com/office/drawing/2014/main" val="3533401894"/>
                    </a:ext>
                  </a:extLst>
                </a:gridCol>
                <a:gridCol w="4759407">
                  <a:extLst>
                    <a:ext uri="{9D8B030D-6E8A-4147-A177-3AD203B41FA5}">
                      <a16:colId xmlns:a16="http://schemas.microsoft.com/office/drawing/2014/main" val="3452112431"/>
                    </a:ext>
                  </a:extLst>
                </a:gridCol>
              </a:tblGrid>
              <a:tr h="623853">
                <a:tc>
                  <a:txBody>
                    <a:bodyPr/>
                    <a:lstStyle/>
                    <a:p>
                      <a:pPr algn="l"/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Prim's</a:t>
                      </a:r>
                    </a:p>
                  </a:txBody>
                  <a:tcPr marL="91615" marR="244986" marT="26176" marB="196317" anchor="b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300" b="1" cap="none" spc="0">
                          <a:solidFill>
                            <a:schemeClr val="tx1"/>
                          </a:solidFill>
                          <a:effectLst/>
                        </a:rPr>
                        <a:t>Kruskal's</a:t>
                      </a:r>
                    </a:p>
                  </a:txBody>
                  <a:tcPr marL="91615" marR="244986" marT="26176" marB="196317" anchor="b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2575089"/>
                  </a:ext>
                </a:extLst>
              </a:tr>
              <a:tr h="798358"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Vertex-based (greedy)</a:t>
                      </a:r>
                    </a:p>
                  </a:txBody>
                  <a:tcPr marL="91615" marR="113419" marT="26176" marB="1963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Edge-based (sort + DSU)</a:t>
                      </a:r>
                    </a:p>
                  </a:txBody>
                  <a:tcPr marL="91615" marR="113419" marT="26176" marB="1963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9786263"/>
                  </a:ext>
                </a:extLst>
              </a:tr>
              <a:tr h="536601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O(V^2)</a:t>
                      </a:r>
                    </a:p>
                  </a:txBody>
                  <a:tcPr marL="91615" marR="113419" marT="26176" marB="1963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O(E log E)</a:t>
                      </a:r>
                    </a:p>
                  </a:txBody>
                  <a:tcPr marL="91615" marR="113419" marT="26176" marB="1963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6641029"/>
                  </a:ext>
                </a:extLst>
              </a:tr>
              <a:tr h="798358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Uses key[] array</a:t>
                      </a:r>
                    </a:p>
                  </a:txBody>
                  <a:tcPr marL="91615" marR="113419" marT="26176" marB="1963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Uses Disjoint Set Union</a:t>
                      </a:r>
                    </a:p>
                  </a:txBody>
                  <a:tcPr marL="91615" marR="113419" marT="26176" marB="1963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9525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265740"/>
                  </a:ext>
                </a:extLst>
              </a:tr>
              <a:tr h="798358">
                <a:tc>
                  <a:txBody>
                    <a:bodyPr/>
                    <a:lstStyle/>
                    <a:p>
                      <a:r>
                        <a:rPr lang="en-US" sz="1700" cap="none" spc="0">
                          <a:solidFill>
                            <a:schemeClr val="tx1"/>
                          </a:solidFill>
                          <a:effectLst/>
                        </a:rPr>
                        <a:t>Same MST weight result</a:t>
                      </a:r>
                    </a:p>
                  </a:txBody>
                  <a:tcPr marL="91615" marR="113419" marT="26176" marB="196317" anchor="ctr">
                    <a:lnL w="9525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700" cap="none" spc="0" dirty="0">
                          <a:solidFill>
                            <a:schemeClr val="tx1"/>
                          </a:solidFill>
                          <a:effectLst/>
                        </a:rPr>
                        <a:t>Same MST weight result</a:t>
                      </a:r>
                    </a:p>
                  </a:txBody>
                  <a:tcPr marL="91615" marR="113419" marT="26176" marB="196317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827562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11271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03FCA-2CC3-5684-69B0-B02897A15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4B6876-DD5A-38DB-C07E-C9B2EA114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Pointer-Preserving Sorts: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Algorithm Choices:</a:t>
            </a:r>
            <a:endParaRPr lang="en-US" dirty="0"/>
          </a:p>
          <a:p>
            <a:pPr lvl="1"/>
            <a:r>
              <a:rPr lang="en-US" b="1" dirty="0"/>
              <a:t>Bubble/Selection Sort:</a:t>
            </a:r>
            <a:r>
              <a:rPr lang="en-US" dirty="0"/>
              <a:t> Swap node data (Options 17-18)</a:t>
            </a:r>
          </a:p>
          <a:p>
            <a:pPr lvl="1"/>
            <a:r>
              <a:rPr lang="en-US" b="1" dirty="0"/>
              <a:t>Insertion/Merge Sort:</a:t>
            </a:r>
            <a:r>
              <a:rPr lang="en-US" dirty="0"/>
              <a:t> Rearrange pointers (Options 19-20)</a:t>
            </a:r>
          </a:p>
          <a:p>
            <a:r>
              <a:rPr lang="en-US" b="1" dirty="0"/>
              <a:t>Post-Sort Actions:</a:t>
            </a:r>
            <a:endParaRPr lang="en-US" dirty="0"/>
          </a:p>
          <a:p>
            <a:pPr lvl="1"/>
            <a:r>
              <a:rPr lang="en-US" dirty="0"/>
              <a:t>Rebuild BST/AVL + hash tables</a:t>
            </a:r>
          </a:p>
          <a:p>
            <a:pPr lvl="1"/>
            <a:r>
              <a:rPr lang="en-US" dirty="0"/>
              <a:t>Option 21: Display sorted list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3E667AE-00EB-C702-D826-0827B799DBF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749" y="2907025"/>
            <a:ext cx="4275374" cy="131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409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996C3B-626F-9151-DDD4-6F81A2654D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24725-1A28-7118-4400-362D724C35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Linear search (option 24):</a:t>
            </a:r>
          </a:p>
          <a:p>
            <a:r>
              <a:rPr lang="en-US" b="1" dirty="0"/>
              <a:t>Purpose: </a:t>
            </a:r>
            <a:r>
              <a:rPr lang="en-US" dirty="0"/>
              <a:t>Classic lookup</a:t>
            </a:r>
          </a:p>
          <a:p>
            <a:r>
              <a:rPr lang="en-US" b="1" dirty="0"/>
              <a:t>Structure: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b="1" dirty="0"/>
              <a:t>Usage: </a:t>
            </a:r>
            <a:r>
              <a:rPr lang="en-US" dirty="0"/>
              <a:t>Find customer by PIN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2F8FB-C3A7-C0FC-026B-692473466C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5160" y="3869675"/>
            <a:ext cx="4876930" cy="142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3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48DA-8179-A742-1483-E5D3FB5E4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4E8D6F-3E0E-CBED-EB88-F338CAB2C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Binary Search (option 25):</a:t>
            </a:r>
          </a:p>
          <a:p>
            <a:r>
              <a:rPr lang="en-US" b="1" dirty="0"/>
              <a:t>Purpose: </a:t>
            </a:r>
            <a:r>
              <a:rPr lang="en-US" dirty="0"/>
              <a:t>Find customer by key (PIN)</a:t>
            </a:r>
          </a:p>
          <a:p>
            <a:r>
              <a:rPr lang="en-US" b="1" dirty="0"/>
              <a:t>Structure: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FC90C8-17D8-45C6-AE96-CFDF68E8EE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254" y="3853019"/>
            <a:ext cx="5344271" cy="2676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2231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3ABD-C8CD-176B-7D52-98D35F95C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3D3DA-637C-6D87-1ECB-500E6CF211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Breadth-first search (option 22):</a:t>
            </a:r>
          </a:p>
          <a:p>
            <a:r>
              <a:rPr lang="en-US" b="1" dirty="0"/>
              <a:t>Purpose: </a:t>
            </a:r>
            <a:r>
              <a:rPr lang="en-US" dirty="0"/>
              <a:t>find all customers of a bank</a:t>
            </a:r>
            <a:endParaRPr lang="en-US" b="1" dirty="0"/>
          </a:p>
          <a:p>
            <a:r>
              <a:rPr lang="en-US" b="1" dirty="0"/>
              <a:t>Structure: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56C6B3A2-38AA-39D4-495C-0AB2EEEC7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0343" y="3970270"/>
            <a:ext cx="3422504" cy="1446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0023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16CAD-DDA3-9806-DC6B-A71E4FF2F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Searching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9126D-EDC0-D378-E031-C1C541060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Depth-first search (option 23):</a:t>
            </a:r>
          </a:p>
          <a:p>
            <a:r>
              <a:rPr lang="en-US" b="1" dirty="0"/>
              <a:t>Purpose: </a:t>
            </a:r>
            <a:r>
              <a:rPr lang="en-US" dirty="0"/>
              <a:t>find all customers of a bank</a:t>
            </a:r>
            <a:endParaRPr lang="en-US" b="1" dirty="0"/>
          </a:p>
          <a:p>
            <a:r>
              <a:rPr lang="en-US" b="1" dirty="0"/>
              <a:t>Structure: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7" name="Picture 6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7EFA33D0-8A29-CAF3-5BEB-1B1B1DD972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277" y="3882726"/>
            <a:ext cx="4353533" cy="16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9897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213918-F1EB-4BCE-BE23-F5E9851EE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B6B954-4672-C056-3D8F-B97EA28BA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</p:spPr>
        <p:txBody>
          <a:bodyPr>
            <a:normAutofit/>
          </a:bodyPr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062E862-C7F7-4CA1-B929-D0B75F5E9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5680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C36F37-B544-0D93-ACAB-92FD1A764C2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3152277"/>
              </p:ext>
            </p:extLst>
          </p:nvPr>
        </p:nvGraphicFramePr>
        <p:xfrm>
          <a:off x="520700" y="2578100"/>
          <a:ext cx="11156950" cy="37671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779287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33767-D93C-D63F-8648-A3E57A88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Doubly Linked List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A72A2-8061-2E0F-421E-E528C99F9B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Structure: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Operations: </a:t>
            </a:r>
            <a:r>
              <a:rPr lang="en-US" dirty="0"/>
              <a:t>1-</a:t>
            </a:r>
            <a:r>
              <a:rPr lang="en-US" b="1" dirty="0"/>
              <a:t> </a:t>
            </a:r>
            <a:r>
              <a:rPr lang="en-US" dirty="0" err="1"/>
              <a:t>addNode</a:t>
            </a:r>
            <a:r>
              <a:rPr lang="en-US" dirty="0"/>
              <a:t>() 2- Insert at tail (O(1)) </a:t>
            </a:r>
            <a:r>
              <a:rPr lang="en-US" dirty="0" err="1"/>
              <a:t>removeUser</a:t>
            </a:r>
            <a:r>
              <a:rPr lang="en-US" dirty="0"/>
              <a:t>() 3-Delete by </a:t>
            </a:r>
            <a:r>
              <a:rPr lang="en-US" dirty="0" err="1"/>
              <a:t>cardNo</a:t>
            </a:r>
            <a:r>
              <a:rPr lang="en-US" dirty="0"/>
              <a:t> + print()</a:t>
            </a:r>
          </a:p>
          <a:p>
            <a:pPr marL="0" indent="0">
              <a:buNone/>
            </a:pPr>
            <a:r>
              <a:rPr lang="en-US" dirty="0"/>
              <a:t>     4- Traverse entire list</a:t>
            </a:r>
          </a:p>
          <a:p>
            <a:r>
              <a:rPr lang="en-US" b="1" dirty="0"/>
              <a:t>Usage: </a:t>
            </a:r>
            <a:r>
              <a:rPr lang="en-US" dirty="0"/>
              <a:t>Core data container built from CSV input Supports history tracking via stack</a:t>
            </a:r>
          </a:p>
        </p:txBody>
      </p:sp>
      <p:pic>
        <p:nvPicPr>
          <p:cNvPr id="5" name="Picture 4" descr="A computer screen shot of white text&#10;&#10;AI-generated content may be incorrect.">
            <a:extLst>
              <a:ext uri="{FF2B5EF4-FFF2-40B4-BE49-F238E27FC236}">
                <a16:creationId xmlns:a16="http://schemas.microsoft.com/office/drawing/2014/main" id="{1E9A41A2-538D-18DA-0D65-52DE5E040E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1276" y="2992788"/>
            <a:ext cx="4899570" cy="1634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10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6209925"/>
            <a:ext cx="11155680" cy="45719"/>
          </a:xfrm>
          <a:custGeom>
            <a:avLst/>
            <a:gdLst/>
            <a:ahLst/>
            <a:cxnLst/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E20BB609-EF92-42DB-836C-0699A590B5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Content Placeholder 9" descr="A stack of bank cards">
            <a:extLst>
              <a:ext uri="{FF2B5EF4-FFF2-40B4-BE49-F238E27FC236}">
                <a16:creationId xmlns:a16="http://schemas.microsoft.com/office/drawing/2014/main" id="{413F8D3E-B3E5-4A70-A32D-A97D2C28EF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5607" r="-1" b="10416"/>
          <a:stretch>
            <a:fillRect/>
          </a:stretch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7508F7DC-CA28-4ACE-AF79-D7E98ED1BF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AB20218-A500-457C-B65C-F3D198B1F7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524" y="0"/>
            <a:ext cx="12188952" cy="3652125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67354802-60FB-AE3B-CF64-BEEFC278E438}"/>
              </a:ext>
            </a:extLst>
          </p:cNvPr>
          <p:cNvSpPr txBox="1">
            <a:spLocks/>
          </p:cNvSpPr>
          <p:nvPr/>
        </p:nvSpPr>
        <p:spPr>
          <a:xfrm>
            <a:off x="517870" y="978408"/>
            <a:ext cx="8686796" cy="23342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7200">
                <a:solidFill>
                  <a:srgbClr val="FFFFFF"/>
                </a:solidFill>
              </a:rPr>
              <a:t>End of Presentation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182C027C-26A9-E0E8-73A3-C4201EB46A28}"/>
              </a:ext>
            </a:extLst>
          </p:cNvPr>
          <p:cNvSpPr txBox="1">
            <a:spLocks/>
          </p:cNvSpPr>
          <p:nvPr/>
        </p:nvSpPr>
        <p:spPr>
          <a:xfrm>
            <a:off x="517870" y="3552826"/>
            <a:ext cx="8720710" cy="265365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i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Implemented in C++ | COMSATS University Islamabad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70" y="508090"/>
            <a:ext cx="8686800" cy="149279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906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E8B4B-9382-F5CC-03DC-A15A06818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Systems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A9CF33-3A97-A46D-AEE7-7AD159B37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CSV Parser: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History Stack:</a:t>
            </a:r>
          </a:p>
          <a:p>
            <a:endParaRPr lang="en-US" b="1" dirty="0"/>
          </a:p>
          <a:p>
            <a:endParaRPr lang="en-US" dirty="0"/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77B2660E-BDC1-E0BF-1F82-51FDE9B550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49" y="3009375"/>
            <a:ext cx="6582694" cy="1581371"/>
          </a:xfrm>
          <a:prstGeom prst="rect">
            <a:avLst/>
          </a:prstGeom>
        </p:spPr>
      </p:pic>
      <p:pic>
        <p:nvPicPr>
          <p:cNvPr id="7" name="Picture 6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79209DC6-400E-7E7F-0EF3-ABFD9986113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349" y="5203478"/>
            <a:ext cx="5792008" cy="1009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786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AEC8A9-FAF4-F0E3-1859-96C9D7E4F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 Binary Search Tree (BST)</a:t>
            </a:r>
            <a:br>
              <a:rPr lang="en-US" b="0" dirty="0"/>
            </a:b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CDB7C-F71A-7B1A-9252-9C3DFD3B7F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 </a:t>
            </a:r>
            <a:r>
              <a:rPr lang="en-US" dirty="0"/>
              <a:t>Efficient card number search </a:t>
            </a:r>
          </a:p>
          <a:p>
            <a:r>
              <a:rPr lang="en-US" b="1" dirty="0"/>
              <a:t>Structure: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Operations: </a:t>
            </a:r>
            <a:r>
              <a:rPr lang="en-US" dirty="0"/>
              <a:t>1-</a:t>
            </a:r>
            <a:r>
              <a:rPr lang="en-US" b="1" dirty="0"/>
              <a:t> </a:t>
            </a:r>
            <a:r>
              <a:rPr lang="en-US" dirty="0" err="1"/>
              <a:t>insertBST</a:t>
            </a:r>
            <a:r>
              <a:rPr lang="en-US" dirty="0"/>
              <a:t>(), 2- Recursive insertion (O(h)) 3- </a:t>
            </a:r>
            <a:r>
              <a:rPr lang="en-US" dirty="0" err="1"/>
              <a:t>searchBST</a:t>
            </a:r>
            <a:r>
              <a:rPr lang="en-US" dirty="0"/>
              <a:t>() 4- Binary search (O(log n) avg) </a:t>
            </a:r>
          </a:p>
          <a:p>
            <a:r>
              <a:rPr lang="en-US" b="1" dirty="0"/>
              <a:t>Usage: </a:t>
            </a:r>
            <a:r>
              <a:rPr lang="en-US" dirty="0"/>
              <a:t>Menu Option 7: Fast card number lookup</a:t>
            </a:r>
          </a:p>
        </p:txBody>
      </p:sp>
      <p:pic>
        <p:nvPicPr>
          <p:cNvPr id="5" name="Picture 4" descr="A black and white text&#10;&#10;AI-generated content may be incorrect.">
            <a:extLst>
              <a:ext uri="{FF2B5EF4-FFF2-40B4-BE49-F238E27FC236}">
                <a16:creationId xmlns:a16="http://schemas.microsoft.com/office/drawing/2014/main" id="{B25EA470-42A0-4AF0-E4D1-A5AEAD6F03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326" y="3429000"/>
            <a:ext cx="5078674" cy="158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93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D8A65-0CD3-37E3-C3EF-A422BDF4C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AVL Tree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E3C4-B33B-C472-6756-D088F7E4AD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/>
              <a:t>Purpose:</a:t>
            </a:r>
            <a:r>
              <a:rPr lang="en-US" dirty="0"/>
              <a:t> Self-balancing BST for worst-case O(log n) searches</a:t>
            </a:r>
          </a:p>
          <a:p>
            <a:r>
              <a:rPr lang="en-US" b="1" dirty="0"/>
              <a:t>Key Mechanics: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Rebalancing Cases:</a:t>
            </a:r>
            <a:endParaRPr lang="en-US" dirty="0"/>
          </a:p>
          <a:p>
            <a:pPr lvl="1"/>
            <a:r>
              <a:rPr lang="en-US" dirty="0"/>
              <a:t>LL/RR rotations for left/right imbalances</a:t>
            </a:r>
          </a:p>
          <a:p>
            <a:pPr lvl="1"/>
            <a:r>
              <a:rPr lang="en-US" dirty="0"/>
              <a:t>LR/RL rotations for zig-zag cases</a:t>
            </a:r>
          </a:p>
          <a:p>
            <a:r>
              <a:rPr lang="en-US" b="1" dirty="0"/>
              <a:t>Usage:</a:t>
            </a:r>
            <a:endParaRPr lang="en-US" dirty="0"/>
          </a:p>
          <a:p>
            <a:pPr lvl="1"/>
            <a:r>
              <a:rPr lang="en-US" dirty="0"/>
              <a:t>Menu Option 8: Guaranteed fast search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computer code with text&#10;&#10;AI-generated content may be incorrect.">
            <a:extLst>
              <a:ext uri="{FF2B5EF4-FFF2-40B4-BE49-F238E27FC236}">
                <a16:creationId xmlns:a16="http://schemas.microsoft.com/office/drawing/2014/main" id="{791B0D08-7C07-060A-7AEA-04BA1E81FA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641" y="3243682"/>
            <a:ext cx="4021599" cy="1492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1945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38431-7252-61B4-0251-8BE7D50D7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Heap (Priority Queue)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C10391-7B20-C477-FD82-7A053DF5BE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Purpose:</a:t>
            </a:r>
            <a:r>
              <a:rPr lang="en-US" dirty="0"/>
              <a:t> Extract card with maximum number</a:t>
            </a:r>
          </a:p>
          <a:p>
            <a:r>
              <a:rPr lang="en-US" b="1" dirty="0"/>
              <a:t>Structure: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Operations: </a:t>
            </a:r>
            <a:r>
              <a:rPr lang="en-US" dirty="0"/>
              <a:t>1-</a:t>
            </a:r>
            <a:r>
              <a:rPr lang="en-US" b="1" dirty="0"/>
              <a:t> </a:t>
            </a:r>
            <a:r>
              <a:rPr lang="en-US" dirty="0" err="1"/>
              <a:t>extractMax</a:t>
            </a:r>
            <a:r>
              <a:rPr lang="en-US" dirty="0"/>
              <a:t>() 2- Remove root + </a:t>
            </a:r>
            <a:r>
              <a:rPr lang="en-US" dirty="0" err="1"/>
              <a:t>reheapify</a:t>
            </a:r>
            <a:r>
              <a:rPr lang="en-US" dirty="0"/>
              <a:t> (O(log n)) </a:t>
            </a:r>
          </a:p>
          <a:p>
            <a:r>
              <a:rPr lang="en-US" b="1" dirty="0"/>
              <a:t>Usage: </a:t>
            </a:r>
            <a:r>
              <a:rPr lang="en-US" dirty="0"/>
              <a:t>Menu Option 9: Find highest card number</a:t>
            </a:r>
          </a:p>
          <a:p>
            <a:endParaRPr lang="en-US" dirty="0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A06759AC-11A6-4E9E-CDDE-D29087335F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562" y="3331484"/>
            <a:ext cx="6816318" cy="181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2077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BDC9F-4179-36C4-5D2A-2674D5A84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</a:t>
            </a:r>
            <a:br>
              <a:rPr lang="en-US" b="0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BF2BF8-E09E-35D1-73EB-6B841016E0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Collision Resolution Strategies:</a:t>
            </a:r>
            <a:endParaRPr lang="en-US" dirty="0"/>
          </a:p>
          <a:p>
            <a:r>
              <a:rPr lang="en-US" b="1" dirty="0"/>
              <a:t>Open Addressing (Linear Probing)</a:t>
            </a:r>
          </a:p>
          <a:p>
            <a:r>
              <a:rPr lang="en-US" b="1" dirty="0"/>
              <a:t>Purpose: </a:t>
            </a:r>
            <a:r>
              <a:rPr lang="en-US" dirty="0"/>
              <a:t>Fast lookup of PIN</a:t>
            </a:r>
          </a:p>
          <a:p>
            <a:r>
              <a:rPr lang="en-US" b="1" dirty="0"/>
              <a:t>Structure: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r>
              <a:rPr lang="en-US" b="1" dirty="0"/>
              <a:t>Usage:</a:t>
            </a:r>
            <a:r>
              <a:rPr lang="en-US" dirty="0"/>
              <a:t> Fast lookup of customers by PIN</a:t>
            </a:r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b="1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2687D2CA-AD7B-F1D4-4C1A-A398223252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714" y="4245026"/>
            <a:ext cx="6505884" cy="118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79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13F1D-C600-DCC9-6A51-CCBE0ACF0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BE3390-BC55-917C-0CB6-07DF180E9A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Separate chaining:</a:t>
            </a:r>
          </a:p>
          <a:p>
            <a:r>
              <a:rPr lang="en-US" b="1" dirty="0"/>
              <a:t>Purpose: </a:t>
            </a:r>
            <a:r>
              <a:rPr lang="en-US" dirty="0"/>
              <a:t>Fast lookup</a:t>
            </a:r>
          </a:p>
          <a:p>
            <a:r>
              <a:rPr lang="en-US" b="1" dirty="0"/>
              <a:t>Structure: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Operations: </a:t>
            </a:r>
            <a:r>
              <a:rPr lang="en-US" dirty="0" err="1"/>
              <a:t>insertToChainTable</a:t>
            </a:r>
            <a:r>
              <a:rPr lang="en-US" dirty="0"/>
              <a:t>(), </a:t>
            </a:r>
            <a:r>
              <a:rPr lang="en-US" dirty="0" err="1"/>
              <a:t>searchInChain</a:t>
            </a:r>
            <a:r>
              <a:rPr lang="en-US" dirty="0"/>
              <a:t>(), </a:t>
            </a:r>
            <a:r>
              <a:rPr lang="en-US" dirty="0" err="1"/>
              <a:t>dsiplayChainTable</a:t>
            </a:r>
            <a:r>
              <a:rPr lang="en-US" dirty="0"/>
              <a:t>()</a:t>
            </a:r>
          </a:p>
          <a:p>
            <a:r>
              <a:rPr lang="en-US" b="1" dirty="0"/>
              <a:t>Usage: </a:t>
            </a:r>
            <a:r>
              <a:rPr lang="en-US" dirty="0"/>
              <a:t>Fast lookup of customers by PIN</a:t>
            </a:r>
          </a:p>
        </p:txBody>
      </p:sp>
      <p:pic>
        <p:nvPicPr>
          <p:cNvPr id="4" name="Picture 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id="{D308FBD7-BA7B-D9FD-00EB-693A760994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31" y="3829869"/>
            <a:ext cx="4642178" cy="126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2996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5714D-71AB-DE03-D618-2E069242F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Hash Tables (Cont’d)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4186B-198B-DB7D-1ADA-0C1D69E5B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Operations:</a:t>
            </a:r>
          </a:p>
          <a:p>
            <a:pPr lvl="1"/>
            <a:r>
              <a:rPr lang="en-US" dirty="0" err="1"/>
              <a:t>searchOpenAddressing</a:t>
            </a:r>
            <a:r>
              <a:rPr lang="en-US" dirty="0"/>
              <a:t>() (Option 13)</a:t>
            </a:r>
          </a:p>
          <a:p>
            <a:pPr lvl="1"/>
            <a:r>
              <a:rPr lang="en-US" dirty="0" err="1"/>
              <a:t>searchInChain</a:t>
            </a:r>
            <a:r>
              <a:rPr lang="en-US" dirty="0"/>
              <a:t>() (Option 14)</a:t>
            </a:r>
          </a:p>
          <a:p>
            <a:r>
              <a:rPr lang="en-US" b="1" dirty="0"/>
              <a:t>Hash Function:</a:t>
            </a:r>
          </a:p>
          <a:p>
            <a:endParaRPr lang="en-US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6AAB9F-3AED-127B-0BD0-CEE9ECD0D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010" y="4261104"/>
            <a:ext cx="9240540" cy="695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111191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353</TotalTime>
  <Words>625</Words>
  <Application>Microsoft Office PowerPoint</Application>
  <PresentationFormat>Widescreen</PresentationFormat>
  <Paragraphs>165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Bierstadt</vt:lpstr>
      <vt:lpstr>GestaltVTI</vt:lpstr>
      <vt:lpstr>Bank Card Management System</vt:lpstr>
      <vt:lpstr>Doubly Linked List </vt:lpstr>
      <vt:lpstr>Utility Systems </vt:lpstr>
      <vt:lpstr> Binary Search Tree (BST)  </vt:lpstr>
      <vt:lpstr>AVL Tree </vt:lpstr>
      <vt:lpstr>Heap (Priority Queue) </vt:lpstr>
      <vt:lpstr>Hash Tables </vt:lpstr>
      <vt:lpstr>Hash Tables (Cont’d)</vt:lpstr>
      <vt:lpstr>Hash Tables (Cont’d)</vt:lpstr>
      <vt:lpstr>Graph Algorithms </vt:lpstr>
      <vt:lpstr>Graphs (Cont’d)</vt:lpstr>
      <vt:lpstr>Graphs (Cont’d)</vt:lpstr>
      <vt:lpstr>Graph Algorithms (Cont’d)</vt:lpstr>
      <vt:lpstr>Sorting Algorithms</vt:lpstr>
      <vt:lpstr>Searching</vt:lpstr>
      <vt:lpstr>Searching (Cont’d)</vt:lpstr>
      <vt:lpstr>Searching (Cont’d)</vt:lpstr>
      <vt:lpstr>Searching (Cont’d)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(SP24-BCS-003) ABDUL RAHMAN MUHAMMAD ABDUL MANNAN</dc:creator>
  <cp:lastModifiedBy>(SP24-BCS-003) ABDUL RAHMAN MUHAMMAD ABDUL MANNAN</cp:lastModifiedBy>
  <cp:revision>10</cp:revision>
  <dcterms:created xsi:type="dcterms:W3CDTF">2025-06-17T02:20:12Z</dcterms:created>
  <dcterms:modified xsi:type="dcterms:W3CDTF">2025-06-17T11:51:09Z</dcterms:modified>
</cp:coreProperties>
</file>