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22E675-5353-4439-8757-67DF561C5153}" type="datetimeFigureOut">
              <a:rPr lang="en-US" smtClean="0"/>
              <a:t>28-Mar-20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8207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2E675-5353-4439-8757-67DF561C5153}" type="datetimeFigureOut">
              <a:rPr lang="en-US" smtClean="0"/>
              <a:t>28-Mar-20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131921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2E675-5353-4439-8757-67DF561C5153}" type="datetimeFigureOut">
              <a:rPr lang="en-US" smtClean="0"/>
              <a:t>28-Mar-20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378424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2E675-5353-4439-8757-67DF561C5153}" type="datetimeFigureOut">
              <a:rPr lang="en-US" smtClean="0"/>
              <a:t>28-Mar-20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367407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22E675-5353-4439-8757-67DF561C5153}" type="datetimeFigureOut">
              <a:rPr lang="en-US" smtClean="0"/>
              <a:t>28-Mar-20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356432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22E675-5353-4439-8757-67DF561C5153}" type="datetimeFigureOut">
              <a:rPr lang="en-US" smtClean="0"/>
              <a:t>28-Mar-20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40943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22E675-5353-4439-8757-67DF561C5153}" type="datetimeFigureOut">
              <a:rPr lang="en-US" smtClean="0"/>
              <a:t>28-Mar-20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313432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22E675-5353-4439-8757-67DF561C5153}" type="datetimeFigureOut">
              <a:rPr lang="en-US" smtClean="0"/>
              <a:t>28-Mar-20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59830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2E675-5353-4439-8757-67DF561C5153}" type="datetimeFigureOut">
              <a:rPr lang="en-US" smtClean="0"/>
              <a:t>28-Mar-20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55507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2E675-5353-4439-8757-67DF561C5153}" type="datetimeFigureOut">
              <a:rPr lang="en-US" smtClean="0"/>
              <a:t>28-Mar-20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187337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2E675-5353-4439-8757-67DF561C5153}" type="datetimeFigureOut">
              <a:rPr lang="en-US" smtClean="0"/>
              <a:t>28-Mar-20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0A46-67FD-4B2F-BB03-72AD9DAD283E}" type="slidenum">
              <a:rPr lang="en-US" smtClean="0"/>
              <a:t>‹#›</a:t>
            </a:fld>
            <a:endParaRPr lang="en-US"/>
          </a:p>
        </p:txBody>
      </p:sp>
    </p:spTree>
    <p:extLst>
      <p:ext uri="{BB962C8B-B14F-4D97-AF65-F5344CB8AC3E}">
        <p14:creationId xmlns:p14="http://schemas.microsoft.com/office/powerpoint/2010/main" val="156216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2E675-5353-4439-8757-67DF561C5153}" type="datetimeFigureOut">
              <a:rPr lang="en-US" smtClean="0"/>
              <a:t>28-Mar-20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C0A46-67FD-4B2F-BB03-72AD9DAD283E}" type="slidenum">
              <a:rPr lang="en-US" smtClean="0"/>
              <a:t>‹#›</a:t>
            </a:fld>
            <a:endParaRPr lang="en-US"/>
          </a:p>
        </p:txBody>
      </p:sp>
    </p:spTree>
    <p:extLst>
      <p:ext uri="{BB962C8B-B14F-4D97-AF65-F5344CB8AC3E}">
        <p14:creationId xmlns:p14="http://schemas.microsoft.com/office/powerpoint/2010/main" val="154198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b="1" u="sng" dirty="0"/>
              <a:t>Data Science</a:t>
            </a:r>
            <a:br>
              <a:rPr lang="en-US" dirty="0"/>
            </a:br>
            <a:r>
              <a:rPr lang="en-US" dirty="0"/>
              <a:t> </a:t>
            </a:r>
            <a:r>
              <a:rPr lang="en-US" b="1" u="sng" dirty="0"/>
              <a:t>Project 1</a:t>
            </a:r>
          </a:p>
        </p:txBody>
      </p:sp>
      <p:sp>
        <p:nvSpPr>
          <p:cNvPr id="3" name="Subtitle 2"/>
          <p:cNvSpPr>
            <a:spLocks noGrp="1"/>
          </p:cNvSpPr>
          <p:nvPr>
            <p:ph type="subTitle" idx="1"/>
          </p:nvPr>
        </p:nvSpPr>
        <p:spPr>
          <a:xfrm>
            <a:off x="1371600" y="3048000"/>
            <a:ext cx="6400800" cy="1752600"/>
          </a:xfrm>
        </p:spPr>
        <p:txBody>
          <a:bodyPr>
            <a:normAutofit fontScale="92500"/>
          </a:bodyPr>
          <a:lstStyle/>
          <a:p>
            <a:pPr algn="l"/>
            <a:r>
              <a:rPr lang="en-US" dirty="0">
                <a:solidFill>
                  <a:schemeClr val="tx1">
                    <a:lumMod val="95000"/>
                    <a:lumOff val="5000"/>
                  </a:schemeClr>
                </a:solidFill>
              </a:rPr>
              <a:t>Name: Abdulrahman Mohammed Samir</a:t>
            </a:r>
          </a:p>
          <a:p>
            <a:pPr algn="l"/>
            <a:r>
              <a:rPr lang="en-US" dirty="0">
                <a:solidFill>
                  <a:schemeClr val="tx1">
                    <a:lumMod val="95000"/>
                    <a:lumOff val="5000"/>
                  </a:schemeClr>
                </a:solidFill>
              </a:rPr>
              <a:t>Dept: CS</a:t>
            </a:r>
          </a:p>
          <a:p>
            <a:pPr algn="l"/>
            <a:r>
              <a:rPr lang="en-US" dirty="0">
                <a:solidFill>
                  <a:schemeClr val="tx1">
                    <a:lumMod val="95000"/>
                    <a:lumOff val="5000"/>
                  </a:schemeClr>
                </a:solidFill>
              </a:rPr>
              <a:t>Sec: 3 </a:t>
            </a:r>
          </a:p>
        </p:txBody>
      </p:sp>
    </p:spTree>
    <p:extLst>
      <p:ext uri="{BB962C8B-B14F-4D97-AF65-F5344CB8AC3E}">
        <p14:creationId xmlns:p14="http://schemas.microsoft.com/office/powerpoint/2010/main" val="277419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br>
              <a:rPr lang="en-US" sz="3600" dirty="0"/>
            </a:br>
            <a:r>
              <a:rPr lang="en-US" sz="3600" dirty="0"/>
              <a:t> </a:t>
            </a:r>
            <a:r>
              <a:rPr lang="en-US" sz="3600" b="1" dirty="0"/>
              <a:t>Part 1: Data scraping and preparation </a:t>
            </a:r>
            <a:endParaRPr lang="en-US" sz="3600" dirty="0"/>
          </a:p>
        </p:txBody>
      </p:sp>
      <p:sp>
        <p:nvSpPr>
          <p:cNvPr id="3" name="Content Placeholder 2"/>
          <p:cNvSpPr>
            <a:spLocks noGrp="1"/>
          </p:cNvSpPr>
          <p:nvPr>
            <p:ph idx="1"/>
          </p:nvPr>
        </p:nvSpPr>
        <p:spPr>
          <a:xfrm>
            <a:off x="228600" y="762000"/>
            <a:ext cx="8229600" cy="4525963"/>
          </a:xfrm>
        </p:spPr>
        <p:txBody>
          <a:bodyPr>
            <a:normAutofit lnSpcReduction="10000"/>
          </a:bodyPr>
          <a:lstStyle/>
          <a:p>
            <a:pPr marL="0" indent="0">
              <a:buNone/>
            </a:pPr>
            <a:r>
              <a:rPr lang="en-US" dirty="0">
                <a:solidFill>
                  <a:schemeClr val="tx1">
                    <a:lumMod val="95000"/>
                    <a:lumOff val="5000"/>
                  </a:schemeClr>
                </a:solidFill>
              </a:rPr>
              <a:t>Step 1: Scrape your competitor's data </a:t>
            </a:r>
          </a:p>
          <a:p>
            <a:pPr marL="457200" indent="-457200">
              <a:buFont typeface="+mj-lt"/>
              <a:buAutoNum type="arabicPeriod"/>
            </a:pPr>
            <a:r>
              <a:rPr lang="en-US" sz="2000" dirty="0"/>
              <a:t>First, import the libraries.</a:t>
            </a:r>
          </a:p>
          <a:p>
            <a:pPr marL="457200" indent="-457200">
              <a:buFont typeface="+mj-lt"/>
              <a:buAutoNum type="arabicPeriod"/>
            </a:pPr>
            <a:r>
              <a:rPr lang="en-US" sz="2000" dirty="0"/>
              <a:t>Save the spaceweatherlive url in ‘url’ and then I use requests.get(url) to get url, use beautifulsoup to get content of url and parsing it into html and prettify the html using prettify to view content.</a:t>
            </a:r>
          </a:p>
          <a:p>
            <a:pPr marL="457200" indent="-457200">
              <a:buFont typeface="+mj-lt"/>
              <a:buAutoNum type="arabicPeriod"/>
            </a:pPr>
            <a:r>
              <a:rPr lang="en-US" sz="2000" dirty="0"/>
              <a:t>Now we have data in html, use function find to find the appropriate table, now need to save table in dataframe so we create dataframe using reading in html by pandas and save table.</a:t>
            </a:r>
            <a:br>
              <a:rPr lang="en-US" sz="2000" dirty="0"/>
            </a:br>
            <a:r>
              <a:rPr lang="en-US" sz="2000" dirty="0"/>
              <a:t> </a:t>
            </a:r>
          </a:p>
          <a:p>
            <a:pPr marL="457200" indent="-457200">
              <a:buFont typeface="+mj-lt"/>
              <a:buAutoNum type="arabicPeriod"/>
            </a:pPr>
            <a:r>
              <a:rPr lang="en-US" sz="2000" dirty="0"/>
              <a:t>Finally for this step we renamed the columns because there are unnamed columns.</a:t>
            </a:r>
          </a:p>
          <a:p>
            <a:pPr marL="0" indent="0">
              <a:buNone/>
            </a:pPr>
            <a:endParaRPr lang="en-US" sz="2000" dirty="0"/>
          </a:p>
          <a:p>
            <a:pPr marL="0" indent="0">
              <a:buNone/>
            </a:pPr>
            <a:r>
              <a:rPr lang="en-US" sz="2000" dirty="0"/>
              <a:t>Here the result of this step:</a:t>
            </a:r>
          </a:p>
          <a:p>
            <a:pPr marL="0" indent="0">
              <a:buNone/>
            </a:pPr>
            <a:endParaRPr lang="en-US" dirty="0"/>
          </a:p>
        </p:txBody>
      </p:sp>
      <p:pic>
        <p:nvPicPr>
          <p:cNvPr id="9" name="Picture 8">
            <a:extLst>
              <a:ext uri="{FF2B5EF4-FFF2-40B4-BE49-F238E27FC236}">
                <a16:creationId xmlns:a16="http://schemas.microsoft.com/office/drawing/2014/main" id="{C64FE5B8-484C-44DD-BB7A-813F0E5B9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840" y="4191000"/>
            <a:ext cx="5363323" cy="2695951"/>
          </a:xfrm>
          <a:prstGeom prst="rect">
            <a:avLst/>
          </a:prstGeom>
        </p:spPr>
      </p:pic>
    </p:spTree>
    <p:extLst>
      <p:ext uri="{BB962C8B-B14F-4D97-AF65-F5344CB8AC3E}">
        <p14:creationId xmlns:p14="http://schemas.microsoft.com/office/powerpoint/2010/main" val="8121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24" y="-198438"/>
            <a:ext cx="8229600" cy="1036638"/>
          </a:xfrm>
        </p:spPr>
        <p:txBody>
          <a:bodyPr>
            <a:normAutofit/>
          </a:bodyPr>
          <a:lstStyle/>
          <a:p>
            <a:r>
              <a:rPr lang="en-US" sz="3600" b="1" dirty="0"/>
              <a:t>Part 1,..</a:t>
            </a:r>
            <a:endParaRPr lang="en-US" sz="3600" dirty="0"/>
          </a:p>
        </p:txBody>
      </p:sp>
      <p:sp>
        <p:nvSpPr>
          <p:cNvPr id="3" name="Content Placeholder 2"/>
          <p:cNvSpPr>
            <a:spLocks noGrp="1"/>
          </p:cNvSpPr>
          <p:nvPr>
            <p:ph idx="1"/>
          </p:nvPr>
        </p:nvSpPr>
        <p:spPr>
          <a:xfrm>
            <a:off x="228600" y="533400"/>
            <a:ext cx="8229600" cy="4525963"/>
          </a:xfrm>
        </p:spPr>
        <p:txBody>
          <a:bodyPr>
            <a:normAutofit/>
          </a:bodyPr>
          <a:lstStyle/>
          <a:p>
            <a:pPr marL="0" indent="0">
              <a:buNone/>
            </a:pPr>
            <a:r>
              <a:rPr lang="en-US" dirty="0">
                <a:solidFill>
                  <a:schemeClr val="tx1">
                    <a:lumMod val="95000"/>
                    <a:lumOff val="5000"/>
                  </a:schemeClr>
                </a:solidFill>
              </a:rPr>
              <a:t>Step 2: Tidy the top 50 solar flare data </a:t>
            </a:r>
          </a:p>
          <a:p>
            <a:pPr marL="457200" indent="-457200">
              <a:buFont typeface="+mj-lt"/>
              <a:buAutoNum type="arabicPeriod"/>
            </a:pPr>
            <a:r>
              <a:rPr lang="en-US" sz="2000" dirty="0"/>
              <a:t>First we remove the last unused column called “movie”.</a:t>
            </a:r>
          </a:p>
          <a:p>
            <a:pPr marL="457200" indent="-457200">
              <a:buFont typeface="+mj-lt"/>
              <a:buAutoNum type="arabicPeriod"/>
            </a:pPr>
            <a:r>
              <a:rPr lang="en-US" sz="2000" dirty="0"/>
              <a:t>Then we use functions called “iterrows” and “set_value” to loop over our dataframe and combine 2 columns in one and then put the new value then drop unused columns after combining.</a:t>
            </a:r>
          </a:p>
          <a:p>
            <a:pPr marL="457200" indent="-457200">
              <a:buFont typeface="+mj-lt"/>
              <a:buAutoNum type="arabicPeriod"/>
            </a:pPr>
            <a:r>
              <a:rPr lang="en-US" sz="2000" dirty="0"/>
              <a:t>We need to insure that column “Region” doesn’t have any “-” value so we replacing it using function called “replace”.</a:t>
            </a:r>
          </a:p>
          <a:p>
            <a:pPr marL="457200" indent="-457200">
              <a:buFont typeface="+mj-lt"/>
              <a:buAutoNum type="arabicPeriod"/>
            </a:pPr>
            <a:r>
              <a:rPr lang="en-US" sz="2000" dirty="0"/>
              <a:t>Finally reindexing the columns to organize the dataframe after combining and droping.</a:t>
            </a:r>
          </a:p>
          <a:p>
            <a:pPr marL="0" indent="0">
              <a:buNone/>
            </a:pPr>
            <a:r>
              <a:rPr lang="en-US" sz="2000" dirty="0"/>
              <a:t>Here the result of this step:</a:t>
            </a:r>
          </a:p>
          <a:p>
            <a:endParaRPr lang="en-US" sz="2000" dirty="0"/>
          </a:p>
          <a:p>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FEED5792-B929-45F4-9317-BD60EB65A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402" y="4142996"/>
            <a:ext cx="6077798" cy="2715004"/>
          </a:xfrm>
          <a:prstGeom prst="rect">
            <a:avLst/>
          </a:prstGeom>
        </p:spPr>
      </p:pic>
    </p:spTree>
    <p:extLst>
      <p:ext uri="{BB962C8B-B14F-4D97-AF65-F5344CB8AC3E}">
        <p14:creationId xmlns:p14="http://schemas.microsoft.com/office/powerpoint/2010/main" val="387163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a:t>Part 1,..</a:t>
            </a:r>
            <a:endParaRPr lang="en-US" sz="3600" dirty="0"/>
          </a:p>
        </p:txBody>
      </p:sp>
      <p:sp>
        <p:nvSpPr>
          <p:cNvPr id="3" name="Content Placeholder 2"/>
          <p:cNvSpPr>
            <a:spLocks noGrp="1"/>
          </p:cNvSpPr>
          <p:nvPr>
            <p:ph idx="1"/>
          </p:nvPr>
        </p:nvSpPr>
        <p:spPr>
          <a:xfrm>
            <a:off x="228600" y="609600"/>
            <a:ext cx="8229600" cy="4525963"/>
          </a:xfrm>
        </p:spPr>
        <p:txBody>
          <a:bodyPr>
            <a:normAutofit/>
          </a:bodyPr>
          <a:lstStyle/>
          <a:p>
            <a:pPr marL="0" indent="0">
              <a:buNone/>
            </a:pPr>
            <a:r>
              <a:rPr lang="en-US" dirty="0">
                <a:solidFill>
                  <a:schemeClr val="tx1">
                    <a:lumMod val="95000"/>
                    <a:lumOff val="5000"/>
                  </a:schemeClr>
                </a:solidFill>
              </a:rPr>
              <a:t>Step 3: Scrape the NASA data </a:t>
            </a:r>
          </a:p>
          <a:p>
            <a:pPr marL="457200" indent="-457200">
              <a:buFont typeface="+mj-lt"/>
              <a:buAutoNum type="arabicPeriod"/>
            </a:pPr>
            <a:r>
              <a:rPr lang="en-US" sz="2000" dirty="0"/>
              <a:t>First get the url then read the content then get table from “pre” then split the content into lines and remove unnecessary lines, create dataframe of table with it's columns names and split each line by space to remove unnecessary data, drop unnecessary columns, rename some columns. </a:t>
            </a:r>
          </a:p>
          <a:p>
            <a:pPr marL="457200" indent="-457200">
              <a:buFont typeface="+mj-lt"/>
              <a:buAutoNum type="arabicPeriod"/>
            </a:pPr>
            <a:r>
              <a:rPr lang="en-US" sz="2000" dirty="0"/>
              <a:t>Finally save the dataframe into NASA.csv file.</a:t>
            </a:r>
          </a:p>
          <a:p>
            <a:pPr marL="457200" indent="-457200">
              <a:buFont typeface="+mj-lt"/>
              <a:buAutoNum type="arabicPeriod"/>
            </a:pPr>
            <a:endParaRPr lang="en-US" sz="2000" dirty="0"/>
          </a:p>
          <a:p>
            <a:pPr marL="0" indent="0">
              <a:buNone/>
            </a:pPr>
            <a:r>
              <a:rPr lang="en-US" sz="2000" dirty="0"/>
              <a:t>Here the result of this step:</a:t>
            </a:r>
          </a:p>
        </p:txBody>
      </p:sp>
      <p:pic>
        <p:nvPicPr>
          <p:cNvPr id="5" name="Picture 4">
            <a:extLst>
              <a:ext uri="{FF2B5EF4-FFF2-40B4-BE49-F238E27FC236}">
                <a16:creationId xmlns:a16="http://schemas.microsoft.com/office/drawing/2014/main" id="{A3C26958-F94E-44D3-A529-33F508E5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7801"/>
            <a:ext cx="9144000" cy="2270599"/>
          </a:xfrm>
          <a:prstGeom prst="rect">
            <a:avLst/>
          </a:prstGeom>
        </p:spPr>
      </p:pic>
    </p:spTree>
    <p:extLst>
      <p:ext uri="{BB962C8B-B14F-4D97-AF65-F5344CB8AC3E}">
        <p14:creationId xmlns:p14="http://schemas.microsoft.com/office/powerpoint/2010/main" val="346030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a:t>Part 1,..</a:t>
            </a:r>
            <a:endParaRPr lang="en-US" sz="3600" dirty="0"/>
          </a:p>
        </p:txBody>
      </p:sp>
      <p:sp>
        <p:nvSpPr>
          <p:cNvPr id="3" name="Content Placeholder 2"/>
          <p:cNvSpPr>
            <a:spLocks noGrp="1"/>
          </p:cNvSpPr>
          <p:nvPr>
            <p:ph idx="1"/>
          </p:nvPr>
        </p:nvSpPr>
        <p:spPr>
          <a:xfrm>
            <a:off x="228600" y="609600"/>
            <a:ext cx="8229600" cy="4525963"/>
          </a:xfrm>
        </p:spPr>
        <p:txBody>
          <a:bodyPr>
            <a:normAutofit fontScale="92500" lnSpcReduction="10000"/>
          </a:bodyPr>
          <a:lstStyle/>
          <a:p>
            <a:pPr marL="0" indent="0">
              <a:buNone/>
            </a:pPr>
            <a:r>
              <a:rPr lang="en-US" dirty="0">
                <a:solidFill>
                  <a:schemeClr val="tx1">
                    <a:lumMod val="95000"/>
                    <a:lumOff val="5000"/>
                  </a:schemeClr>
                </a:solidFill>
              </a:rPr>
              <a:t>Step 4: Tidy the NASA table </a:t>
            </a:r>
          </a:p>
          <a:p>
            <a:pPr marL="457200" indent="-457200">
              <a:buFont typeface="+mj-lt"/>
              <a:buAutoNum type="arabicPeriod"/>
            </a:pPr>
            <a:r>
              <a:rPr lang="en-US" sz="2000" dirty="0"/>
              <a:t>First replacing missing records(dashes) with “NaN”.</a:t>
            </a:r>
          </a:p>
          <a:p>
            <a:pPr marL="457200" indent="-457200">
              <a:buFont typeface="+mj-lt"/>
              <a:buAutoNum type="arabicPeriod"/>
            </a:pPr>
            <a:r>
              <a:rPr lang="en-US" sz="2000" dirty="0"/>
              <a:t>Create new column called “Is_halo” and mapping it to "CPA" column and put “True” value if there is “Halo” value else put “false” value, then replace any “Halo” value by “Na” value.</a:t>
            </a:r>
          </a:p>
          <a:p>
            <a:pPr marL="457200" indent="-457200">
              <a:buFont typeface="+mj-lt"/>
              <a:buAutoNum type="arabicPeriod"/>
            </a:pPr>
            <a:r>
              <a:rPr lang="en-US" sz="2000" dirty="0"/>
              <a:t> Create new column called “Width_Lower_Bound” and mapping it to “CME_Width” column and put “True” value if there is “&gt;” sign else “false” value , create new function check if value is numeric or not in "CME_Width" column and if it isn’t a numeric value replace it by “ ” else “no change”.</a:t>
            </a:r>
          </a:p>
          <a:p>
            <a:pPr marL="457200" indent="-457200">
              <a:buFont typeface="+mj-lt"/>
              <a:buAutoNum type="arabicPeriod"/>
            </a:pPr>
            <a:r>
              <a:rPr lang="en-US" sz="2000" dirty="0"/>
              <a:t> Finally use “iterrows” and “set_value” to loop over dataframe and combine 2 columns in one and then put the new value then drop unused columns then rename the columns name.</a:t>
            </a:r>
          </a:p>
          <a:p>
            <a:pPr marL="457200" indent="-457200">
              <a:buFont typeface="+mj-lt"/>
              <a:buAutoNum type="arabicPeriod"/>
            </a:pPr>
            <a:endParaRPr lang="en-US" sz="2000" dirty="0"/>
          </a:p>
          <a:p>
            <a:pPr marL="0" indent="0">
              <a:buNone/>
            </a:pPr>
            <a:r>
              <a:rPr lang="en-US" sz="2000" dirty="0"/>
              <a:t>Here the result of this step:</a:t>
            </a:r>
          </a:p>
          <a:p>
            <a:pPr marL="0" indent="0">
              <a:buNone/>
            </a:pPr>
            <a:endParaRPr lang="en-US" sz="2000" dirty="0"/>
          </a:p>
        </p:txBody>
      </p:sp>
      <p:pic>
        <p:nvPicPr>
          <p:cNvPr id="7" name="Picture 6">
            <a:extLst>
              <a:ext uri="{FF2B5EF4-FFF2-40B4-BE49-F238E27FC236}">
                <a16:creationId xmlns:a16="http://schemas.microsoft.com/office/drawing/2014/main" id="{44F8D324-839B-4869-886C-B576D96B1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6800"/>
            <a:ext cx="9144000" cy="2006991"/>
          </a:xfrm>
          <a:prstGeom prst="rect">
            <a:avLst/>
          </a:prstGeom>
        </p:spPr>
      </p:pic>
    </p:spTree>
    <p:extLst>
      <p:ext uri="{BB962C8B-B14F-4D97-AF65-F5344CB8AC3E}">
        <p14:creationId xmlns:p14="http://schemas.microsoft.com/office/powerpoint/2010/main" val="147347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83" y="-152400"/>
            <a:ext cx="8229600" cy="1143000"/>
          </a:xfrm>
        </p:spPr>
        <p:txBody>
          <a:bodyPr>
            <a:normAutofit/>
          </a:bodyPr>
          <a:lstStyle/>
          <a:p>
            <a:r>
              <a:rPr lang="en-US" sz="3600" b="1" dirty="0"/>
              <a:t>Part 2: Analysis </a:t>
            </a:r>
            <a:endParaRPr lang="en-US" sz="3600" dirty="0"/>
          </a:p>
        </p:txBody>
      </p:sp>
      <p:sp>
        <p:nvSpPr>
          <p:cNvPr id="3" name="Content Placeholder 2"/>
          <p:cNvSpPr>
            <a:spLocks noGrp="1"/>
          </p:cNvSpPr>
          <p:nvPr>
            <p:ph idx="1"/>
          </p:nvPr>
        </p:nvSpPr>
        <p:spPr>
          <a:xfrm>
            <a:off x="228600" y="685800"/>
            <a:ext cx="8229600" cy="4525963"/>
          </a:xfrm>
        </p:spPr>
        <p:txBody>
          <a:bodyPr>
            <a:normAutofit fontScale="40000" lnSpcReduction="20000"/>
          </a:bodyPr>
          <a:lstStyle/>
          <a:p>
            <a:pPr marL="0" indent="0">
              <a:buNone/>
            </a:pPr>
            <a:r>
              <a:rPr lang="en-US" sz="4600" dirty="0">
                <a:solidFill>
                  <a:schemeClr val="tx1">
                    <a:lumMod val="95000"/>
                    <a:lumOff val="5000"/>
                  </a:schemeClr>
                </a:solidFill>
              </a:rPr>
              <a:t>Question 1: Replication </a:t>
            </a:r>
          </a:p>
          <a:p>
            <a:pPr marL="514350" indent="-514350">
              <a:buFont typeface="+mj-lt"/>
              <a:buAutoNum type="arabicPeriod"/>
            </a:pPr>
            <a:r>
              <a:rPr lang="en-US" sz="3500" dirty="0"/>
              <a:t>First get the rows contain “X” value, remove “X” symbol to get only numbers then convert them into float to compare them, sort the numbers by descending, then convert them into string again and concatenate “X” to them..ANS to the question is we can replicate the top 50 solar flare table in SpaceWeatherLive.com exactly using the data obtained from NASA since column “Importance” strongly looks like “x_cLass” so we can extracted the top 50 solar flare by their importance.</a:t>
            </a:r>
          </a:p>
          <a:p>
            <a:pPr marL="514350" indent="-514350">
              <a:buFont typeface="+mj-lt"/>
              <a:buAutoNum type="arabicPeriod"/>
            </a:pPr>
            <a:endParaRPr lang="en-US" sz="3500" dirty="0"/>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endParaRPr lang="en-US" sz="3500" dirty="0">
              <a:solidFill>
                <a:schemeClr val="tx1">
                  <a:lumMod val="95000"/>
                  <a:lumOff val="5000"/>
                </a:schemeClr>
              </a:solidFill>
            </a:endParaRPr>
          </a:p>
          <a:p>
            <a:pPr marL="0" indent="0">
              <a:buNone/>
            </a:pPr>
            <a:r>
              <a:rPr lang="en-US" sz="4500" dirty="0">
                <a:solidFill>
                  <a:schemeClr val="tx1">
                    <a:lumMod val="95000"/>
                    <a:lumOff val="5000"/>
                  </a:schemeClr>
                </a:solidFill>
              </a:rPr>
              <a:t>Question 2: Integration </a:t>
            </a:r>
          </a:p>
          <a:p>
            <a:pPr marL="457200" indent="-457200">
              <a:buFont typeface="+mj-lt"/>
              <a:buAutoNum type="arabicPeriod"/>
            </a:pPr>
            <a:r>
              <a:rPr lang="en-US" sz="3500" dirty="0"/>
              <a:t>First save the 2 tables into new 2 tables and create new column called “Best_Match” and take index of NASA table then define function that take index as input then use “iterrowrs” to iterate over dataframe and check if  the“Flare_Classification”(CPA) in NASA table is same at “x_class” in space table if it’s return the rank value in the new column we created else return “NaN”, Finally call the function and iterate over column and put the rank in it, we have 29 rows matched. </a:t>
            </a:r>
          </a:p>
        </p:txBody>
      </p:sp>
      <p:pic>
        <p:nvPicPr>
          <p:cNvPr id="5" name="Picture 4">
            <a:extLst>
              <a:ext uri="{FF2B5EF4-FFF2-40B4-BE49-F238E27FC236}">
                <a16:creationId xmlns:a16="http://schemas.microsoft.com/office/drawing/2014/main" id="{2A7ED9A0-2870-40C7-82C3-16E63932C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9144000" cy="1680072"/>
          </a:xfrm>
          <a:prstGeom prst="rect">
            <a:avLst/>
          </a:prstGeom>
        </p:spPr>
      </p:pic>
      <p:pic>
        <p:nvPicPr>
          <p:cNvPr id="7" name="Picture 6">
            <a:extLst>
              <a:ext uri="{FF2B5EF4-FFF2-40B4-BE49-F238E27FC236}">
                <a16:creationId xmlns:a16="http://schemas.microsoft.com/office/drawing/2014/main" id="{5CD537DD-C652-4E44-9F1E-72DC64388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77927"/>
            <a:ext cx="9143999" cy="1680073"/>
          </a:xfrm>
          <a:prstGeom prst="rect">
            <a:avLst/>
          </a:prstGeom>
        </p:spPr>
      </p:pic>
    </p:spTree>
    <p:extLst>
      <p:ext uri="{BB962C8B-B14F-4D97-AF65-F5344CB8AC3E}">
        <p14:creationId xmlns:p14="http://schemas.microsoft.com/office/powerpoint/2010/main" val="92312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a:t>Part 2,..</a:t>
            </a:r>
          </a:p>
        </p:txBody>
      </p:sp>
      <p:sp>
        <p:nvSpPr>
          <p:cNvPr id="3" name="Content Placeholder 2"/>
          <p:cNvSpPr>
            <a:spLocks noGrp="1"/>
          </p:cNvSpPr>
          <p:nvPr>
            <p:ph idx="1"/>
          </p:nvPr>
        </p:nvSpPr>
        <p:spPr>
          <a:xfrm>
            <a:off x="457200" y="685800"/>
            <a:ext cx="8229600" cy="4525963"/>
          </a:xfrm>
        </p:spPr>
        <p:txBody>
          <a:bodyPr>
            <a:normAutofit/>
          </a:bodyPr>
          <a:lstStyle/>
          <a:p>
            <a:pPr marL="0" indent="0">
              <a:buNone/>
            </a:pPr>
            <a:r>
              <a:rPr lang="en-US" dirty="0">
                <a:solidFill>
                  <a:schemeClr val="tx1">
                    <a:lumMod val="95000"/>
                    <a:lumOff val="5000"/>
                  </a:schemeClr>
                </a:solidFill>
              </a:rPr>
              <a:t>Question 3: Analysis</a:t>
            </a:r>
          </a:p>
          <a:p>
            <a:pPr marL="514350" indent="-514350">
              <a:buFont typeface="+mj-lt"/>
              <a:buAutoNum type="arabicPeriod"/>
            </a:pPr>
            <a:r>
              <a:rPr lang="en-US" sz="1800" dirty="0"/>
              <a:t>First I will solve number 2.</a:t>
            </a:r>
          </a:p>
          <a:p>
            <a:pPr marL="514350" indent="-514350">
              <a:buFont typeface="+mj-lt"/>
              <a:buAutoNum type="arabicPeriod"/>
            </a:pPr>
            <a:r>
              <a:rPr lang="en-US" sz="1800" dirty="0"/>
              <a:t>Use iterrows to iterate over the 2 tables(top flare data, NASA data) and count number of true and false values.</a:t>
            </a:r>
          </a:p>
          <a:p>
            <a:pPr marL="514350" indent="-514350">
              <a:buFont typeface="+mj-lt"/>
              <a:buAutoNum type="arabicPeriod"/>
            </a:pPr>
            <a:r>
              <a:rPr lang="en-US" sz="1800" dirty="0"/>
              <a:t>Then create an 3x3 array to save the counts and create dataframe of it, convert them into integer.</a:t>
            </a:r>
          </a:p>
          <a:p>
            <a:pPr marL="514350" indent="-514350">
              <a:buFont typeface="+mj-lt"/>
              <a:buAutoNum type="arabicPeriod"/>
            </a:pPr>
            <a:r>
              <a:rPr lang="en-US" sz="1800" dirty="0"/>
              <a:t>Finally use matplotlib to plot the bar.</a:t>
            </a:r>
            <a:endParaRPr lang="en-US" sz="1800" dirty="0">
              <a:solidFill>
                <a:schemeClr val="tx1">
                  <a:lumMod val="95000"/>
                  <a:lumOff val="5000"/>
                </a:schemeClr>
              </a:solidFill>
            </a:endParaRPr>
          </a:p>
        </p:txBody>
      </p:sp>
      <p:pic>
        <p:nvPicPr>
          <p:cNvPr id="5" name="Picture 4">
            <a:extLst>
              <a:ext uri="{FF2B5EF4-FFF2-40B4-BE49-F238E27FC236}">
                <a16:creationId xmlns:a16="http://schemas.microsoft.com/office/drawing/2014/main" id="{E12EC43F-0CA0-4858-885F-F1DDDCCC6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3306369"/>
            <a:ext cx="5105400" cy="2819794"/>
          </a:xfrm>
          <a:prstGeom prst="rect">
            <a:avLst/>
          </a:prstGeom>
        </p:spPr>
      </p:pic>
    </p:spTree>
    <p:extLst>
      <p:ext uri="{BB962C8B-B14F-4D97-AF65-F5344CB8AC3E}">
        <p14:creationId xmlns:p14="http://schemas.microsoft.com/office/powerpoint/2010/main" val="1599928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801</Words>
  <Application>Microsoft Office PowerPoint</Application>
  <PresentationFormat>On-screen Show (4:3)</PresentationFormat>
  <Paragraphs>55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Data Science  Project 1</vt:lpstr>
      <vt:lpstr>  Part 1: Data scraping and preparation </vt:lpstr>
      <vt:lpstr>Part 1,..</vt:lpstr>
      <vt:lpstr>Part 1,..</vt:lpstr>
      <vt:lpstr>Part 1,..</vt:lpstr>
      <vt:lpstr>Part 2: Analysis </vt:lpstr>
      <vt:lpstr>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50</dc:title>
  <dc:creator>Shery</dc:creator>
  <cp:lastModifiedBy>Abdulrahman Mohammed</cp:lastModifiedBy>
  <cp:revision>42</cp:revision>
  <dcterms:created xsi:type="dcterms:W3CDTF">2020-03-20T23:07:03Z</dcterms:created>
  <dcterms:modified xsi:type="dcterms:W3CDTF">2020-03-28T11:45:32Z</dcterms:modified>
</cp:coreProperties>
</file>