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sldIdLst>
    <p:sldId id="290" r:id="rId5"/>
    <p:sldId id="2147481742" r:id="rId6"/>
    <p:sldId id="2147481749" r:id="rId7"/>
    <p:sldId id="2147481792" r:id="rId8"/>
    <p:sldId id="2147481781" r:id="rId9"/>
    <p:sldId id="2147481780" r:id="rId10"/>
    <p:sldId id="280" r:id="rId11"/>
    <p:sldId id="214748179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275B510-C94F-4500-8988-E7932DC9FE22}">
          <p14:sldIdLst>
            <p14:sldId id="290"/>
            <p14:sldId id="2147481742"/>
            <p14:sldId id="2147481749"/>
            <p14:sldId id="2147481792"/>
            <p14:sldId id="2147481781"/>
            <p14:sldId id="2147481780"/>
            <p14:sldId id="280"/>
            <p14:sldId id="2147481794"/>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0441905-B451-5D44-10A9-48902B8AB8D7}" name="Bernd Vellguth" initials="BV" userId="S::berndv@microsoft.com::a75676f4-3692-4d71-9c7b-e2af334afb98" providerId="AD"/>
  <p188:author id="{E8FBDA0B-ED53-4499-FCEB-5243DBA13ED9}" name="Paige K Johnson" initials="PJ" userId="S::johnsonpaige@microsoft.com::45e5f9c2-05f8-4aa3-8be9-807aa6c14914" providerId="AD"/>
  <p188:author id="{F50FE020-9F2E-F49C-0A73-DBC285B8EA88}" name="Mike Raggo" initials="MR" userId="S::mikeraggo@microsoft.com::c0f21ef3-6e52-4eea-b6bc-540bce76253a" providerId="AD"/>
  <p188:author id="{15CB4E7A-6281-65C4-B3CE-FE0BDE374E30}" name="Tanu Aggarwal" initials="TA" userId="S::taaggar@microsoft.com::72dd631e-e8b3-4e58-845d-74b58f600b73" providerId="AD"/>
  <p188:author id="{70D2A08B-D4CB-6497-F2B0-BAD9FDD84257}" name="Erin Miyake" initials="EM" userId="S::ermiyake@microsoft.com::68b7669e-c76b-4a81-9735-c072693cf2f6" providerId="AD"/>
  <p188:author id="{4FEA42AA-A213-9026-0D74-2F0BD9A73673}" name="Patrick David" initials="PD" userId="S::padavid@microsoft.com::daa19269-4890-4d57-b830-4465cdaf32ca" providerId="AD"/>
  <p188:author id="{C3EA11BF-05E5-681F-96EA-9322FF16F7D4}" name="Eve Kilel" initials="EK" userId="S::evelynkilel@microsoft.com::c69e2c18-3dd6-4277-8a6d-234aa7cad8f2" providerId="AD"/>
  <p188:author id="{A544FAD5-B62B-CE9D-E03E-CBBD13D65EA1}" name="Sarahzin Shane" initials="SS" userId="S::sachow@microsoft.com::85ffed96-ecee-4054-8605-4ed5470c2206" providerId="AD"/>
  <p188:author id="{1CAC52F9-D5AB-1C61-913C-F33BEFB81929}" name="Nathalia Borges" initials="NB" userId="S::nborges@microsoft.com::0af803e5-253b-4724-82bc-3eaed368a2dc"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07C19"/>
    <a:srgbClr val="0278D3"/>
    <a:srgbClr val="FFC000"/>
    <a:srgbClr val="CB9C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B4D200-933B-4E15-A1F3-E95842862A1D}" v="9" dt="2025-10-09T16:58:47.5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996" autoAdjust="0"/>
  </p:normalViewPr>
  <p:slideViewPr>
    <p:cSldViewPr snapToGrid="0">
      <p:cViewPr varScale="1">
        <p:scale>
          <a:sx n="117" d="100"/>
          <a:sy n="117" d="100"/>
        </p:scale>
        <p:origin x="4164"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hzin Shane" userId="85ffed96-ecee-4054-8605-4ed5470c2206" providerId="ADAL" clId="{F07A47C5-95C8-437A-819E-ED300DDDB53D}"/>
    <pc:docChg chg="undo custSel modSld">
      <pc:chgData name="Sarahzin Shane" userId="85ffed96-ecee-4054-8605-4ed5470c2206" providerId="ADAL" clId="{F07A47C5-95C8-437A-819E-ED300DDDB53D}" dt="2025-10-09T17:02:35.841" v="1019" actId="20577"/>
      <pc:docMkLst>
        <pc:docMk/>
      </pc:docMkLst>
      <pc:sldChg chg="modSp mod">
        <pc:chgData name="Sarahzin Shane" userId="85ffed96-ecee-4054-8605-4ed5470c2206" providerId="ADAL" clId="{F07A47C5-95C8-437A-819E-ED300DDDB53D}" dt="2025-10-09T16:46:51.607" v="569" actId="20577"/>
        <pc:sldMkLst>
          <pc:docMk/>
          <pc:sldMk cId="703792772" sldId="290"/>
        </pc:sldMkLst>
        <pc:spChg chg="mod">
          <ac:chgData name="Sarahzin Shane" userId="85ffed96-ecee-4054-8605-4ed5470c2206" providerId="ADAL" clId="{F07A47C5-95C8-437A-819E-ED300DDDB53D}" dt="2025-10-09T16:09:48.905" v="79" actId="404"/>
          <ac:spMkLst>
            <pc:docMk/>
            <pc:sldMk cId="703792772" sldId="290"/>
            <ac:spMk id="19" creationId="{538D5838-2107-B94A-690E-041CE0C9F0C0}"/>
          </ac:spMkLst>
        </pc:spChg>
        <pc:spChg chg="mod">
          <ac:chgData name="Sarahzin Shane" userId="85ffed96-ecee-4054-8605-4ed5470c2206" providerId="ADAL" clId="{F07A47C5-95C8-437A-819E-ED300DDDB53D}" dt="2025-10-09T16:46:51.607" v="569" actId="20577"/>
          <ac:spMkLst>
            <pc:docMk/>
            <pc:sldMk cId="703792772" sldId="290"/>
            <ac:spMk id="79" creationId="{9F58D50A-970F-0284-5170-4EAB84E6B28B}"/>
          </ac:spMkLst>
        </pc:spChg>
        <pc:spChg chg="mod">
          <ac:chgData name="Sarahzin Shane" userId="85ffed96-ecee-4054-8605-4ed5470c2206" providerId="ADAL" clId="{F07A47C5-95C8-437A-819E-ED300DDDB53D}" dt="2025-10-09T16:10:56.994" v="138" actId="20577"/>
          <ac:spMkLst>
            <pc:docMk/>
            <pc:sldMk cId="703792772" sldId="290"/>
            <ac:spMk id="81" creationId="{FAFE3BF0-AEAF-13D1-38D3-6821A9AAB095}"/>
          </ac:spMkLst>
        </pc:spChg>
        <pc:spChg chg="mod">
          <ac:chgData name="Sarahzin Shane" userId="85ffed96-ecee-4054-8605-4ed5470c2206" providerId="ADAL" clId="{F07A47C5-95C8-437A-819E-ED300DDDB53D}" dt="2025-10-09T16:40:20.953" v="482" actId="20577"/>
          <ac:spMkLst>
            <pc:docMk/>
            <pc:sldMk cId="703792772" sldId="290"/>
            <ac:spMk id="485" creationId="{F30C820B-F1BF-2D76-0EAC-29C4689D0787}"/>
          </ac:spMkLst>
        </pc:spChg>
        <pc:spChg chg="mod">
          <ac:chgData name="Sarahzin Shane" userId="85ffed96-ecee-4054-8605-4ed5470c2206" providerId="ADAL" clId="{F07A47C5-95C8-437A-819E-ED300DDDB53D}" dt="2025-10-09T16:40:51.771" v="486" actId="20577"/>
          <ac:spMkLst>
            <pc:docMk/>
            <pc:sldMk cId="703792772" sldId="290"/>
            <ac:spMk id="486" creationId="{3B3A7D19-B2A1-59C2-A01A-329B09B43E1D}"/>
          </ac:spMkLst>
        </pc:spChg>
        <pc:spChg chg="mod">
          <ac:chgData name="Sarahzin Shane" userId="85ffed96-ecee-4054-8605-4ed5470c2206" providerId="ADAL" clId="{F07A47C5-95C8-437A-819E-ED300DDDB53D}" dt="2025-10-09T16:41:00.063" v="490" actId="6549"/>
          <ac:spMkLst>
            <pc:docMk/>
            <pc:sldMk cId="703792772" sldId="290"/>
            <ac:spMk id="487" creationId="{2656B079-4D7C-8D04-EACE-44608DDBB649}"/>
          </ac:spMkLst>
        </pc:spChg>
        <pc:spChg chg="mod">
          <ac:chgData name="Sarahzin Shane" userId="85ffed96-ecee-4054-8605-4ed5470c2206" providerId="ADAL" clId="{F07A47C5-95C8-437A-819E-ED300DDDB53D}" dt="2025-10-09T16:40:54.960" v="488" actId="20577"/>
          <ac:spMkLst>
            <pc:docMk/>
            <pc:sldMk cId="703792772" sldId="290"/>
            <ac:spMk id="488" creationId="{702043DC-B573-5858-A6B7-3B7F51EE0758}"/>
          </ac:spMkLst>
        </pc:spChg>
        <pc:spChg chg="mod">
          <ac:chgData name="Sarahzin Shane" userId="85ffed96-ecee-4054-8605-4ed5470c2206" providerId="ADAL" clId="{F07A47C5-95C8-437A-819E-ED300DDDB53D}" dt="2025-10-09T16:40:39.077" v="484" actId="20577"/>
          <ac:spMkLst>
            <pc:docMk/>
            <pc:sldMk cId="703792772" sldId="290"/>
            <ac:spMk id="493" creationId="{AE42F5ED-1DD8-57C2-6752-D2D836C48B7E}"/>
          </ac:spMkLst>
        </pc:spChg>
        <pc:spChg chg="mod">
          <ac:chgData name="Sarahzin Shane" userId="85ffed96-ecee-4054-8605-4ed5470c2206" providerId="ADAL" clId="{F07A47C5-95C8-437A-819E-ED300DDDB53D}" dt="2025-10-09T16:45:11.995" v="551" actId="20577"/>
          <ac:spMkLst>
            <pc:docMk/>
            <pc:sldMk cId="703792772" sldId="290"/>
            <ac:spMk id="503" creationId="{C611DAAB-4215-573C-B1D3-940763A83E21}"/>
          </ac:spMkLst>
        </pc:spChg>
      </pc:sldChg>
      <pc:sldChg chg="modSp mod modNotesTx">
        <pc:chgData name="Sarahzin Shane" userId="85ffed96-ecee-4054-8605-4ed5470c2206" providerId="ADAL" clId="{F07A47C5-95C8-437A-819E-ED300DDDB53D}" dt="2025-10-09T17:02:35.841" v="1019" actId="20577"/>
        <pc:sldMkLst>
          <pc:docMk/>
          <pc:sldMk cId="135235895" sldId="2147481742"/>
        </pc:sldMkLst>
        <pc:spChg chg="mod">
          <ac:chgData name="Sarahzin Shane" userId="85ffed96-ecee-4054-8605-4ed5470c2206" providerId="ADAL" clId="{F07A47C5-95C8-437A-819E-ED300DDDB53D}" dt="2025-10-09T17:02:16.084" v="1007" actId="20577"/>
          <ac:spMkLst>
            <pc:docMk/>
            <pc:sldMk cId="135235895" sldId="2147481742"/>
            <ac:spMk id="2" creationId="{9917B677-6951-21A2-571C-B73D17AF8B17}"/>
          </ac:spMkLst>
        </pc:spChg>
        <pc:spChg chg="mod">
          <ac:chgData name="Sarahzin Shane" userId="85ffed96-ecee-4054-8605-4ed5470c2206" providerId="ADAL" clId="{F07A47C5-95C8-437A-819E-ED300DDDB53D}" dt="2025-10-09T16:14:48.885" v="203" actId="20577"/>
          <ac:spMkLst>
            <pc:docMk/>
            <pc:sldMk cId="135235895" sldId="2147481742"/>
            <ac:spMk id="4" creationId="{682F77BB-FD08-C4DC-877F-A8B7E6F5F63E}"/>
          </ac:spMkLst>
        </pc:spChg>
        <pc:spChg chg="mod">
          <ac:chgData name="Sarahzin Shane" userId="85ffed96-ecee-4054-8605-4ed5470c2206" providerId="ADAL" clId="{F07A47C5-95C8-437A-819E-ED300DDDB53D}" dt="2025-10-09T16:37:29.460" v="453" actId="20577"/>
          <ac:spMkLst>
            <pc:docMk/>
            <pc:sldMk cId="135235895" sldId="2147481742"/>
            <ac:spMk id="5" creationId="{136257E9-14AD-6FF7-80F4-E131EAAA318F}"/>
          </ac:spMkLst>
        </pc:spChg>
        <pc:spChg chg="mod">
          <ac:chgData name="Sarahzin Shane" userId="85ffed96-ecee-4054-8605-4ed5470c2206" providerId="ADAL" clId="{F07A47C5-95C8-437A-819E-ED300DDDB53D}" dt="2025-10-09T16:19:29.211" v="309" actId="20577"/>
          <ac:spMkLst>
            <pc:docMk/>
            <pc:sldMk cId="135235895" sldId="2147481742"/>
            <ac:spMk id="6" creationId="{DD044F41-9FE0-D781-FC99-BC7BD61E6CF9}"/>
          </ac:spMkLst>
        </pc:spChg>
        <pc:spChg chg="mod">
          <ac:chgData name="Sarahzin Shane" userId="85ffed96-ecee-4054-8605-4ed5470c2206" providerId="ADAL" clId="{F07A47C5-95C8-437A-819E-ED300DDDB53D}" dt="2025-10-09T16:25:46.751" v="353" actId="20577"/>
          <ac:spMkLst>
            <pc:docMk/>
            <pc:sldMk cId="135235895" sldId="2147481742"/>
            <ac:spMk id="7" creationId="{506B1877-1E7C-1FE5-2DB5-30079D7A98FA}"/>
          </ac:spMkLst>
        </pc:spChg>
        <pc:spChg chg="mod">
          <ac:chgData name="Sarahzin Shane" userId="85ffed96-ecee-4054-8605-4ed5470c2206" providerId="ADAL" clId="{F07A47C5-95C8-437A-819E-ED300DDDB53D}" dt="2025-10-09T16:32:55.317" v="412" actId="6549"/>
          <ac:spMkLst>
            <pc:docMk/>
            <pc:sldMk cId="135235895" sldId="2147481742"/>
            <ac:spMk id="38" creationId="{6BAE3E06-91D8-DD49-8E82-26DA6EA3F9C9}"/>
          </ac:spMkLst>
        </pc:spChg>
        <pc:spChg chg="mod">
          <ac:chgData name="Sarahzin Shane" userId="85ffed96-ecee-4054-8605-4ed5470c2206" providerId="ADAL" clId="{F07A47C5-95C8-437A-819E-ED300DDDB53D}" dt="2025-10-01T19:43:10.780" v="0" actId="20577"/>
          <ac:spMkLst>
            <pc:docMk/>
            <pc:sldMk cId="135235895" sldId="2147481742"/>
            <ac:spMk id="51" creationId="{F84A569B-AC79-014F-93FF-AF85A6CC6A51}"/>
          </ac:spMkLst>
        </pc:spChg>
        <pc:spChg chg="mod">
          <ac:chgData name="Sarahzin Shane" userId="85ffed96-ecee-4054-8605-4ed5470c2206" providerId="ADAL" clId="{F07A47C5-95C8-437A-819E-ED300DDDB53D}" dt="2025-10-09T16:47:52.037" v="583" actId="6549"/>
          <ac:spMkLst>
            <pc:docMk/>
            <pc:sldMk cId="135235895" sldId="2147481742"/>
            <ac:spMk id="58" creationId="{96ECAD34-04AB-4654-53AD-2141DD2C8593}"/>
          </ac:spMkLst>
        </pc:spChg>
        <pc:spChg chg="mod">
          <ac:chgData name="Sarahzin Shane" userId="85ffed96-ecee-4054-8605-4ed5470c2206" providerId="ADAL" clId="{F07A47C5-95C8-437A-819E-ED300DDDB53D}" dt="2025-10-09T16:21:31.295" v="316"/>
          <ac:spMkLst>
            <pc:docMk/>
            <pc:sldMk cId="135235895" sldId="2147481742"/>
            <ac:spMk id="62" creationId="{8CD66BF5-565E-2A8F-185C-0B37D048FED6}"/>
          </ac:spMkLst>
        </pc:spChg>
        <pc:spChg chg="mod">
          <ac:chgData name="Sarahzin Shane" userId="85ffed96-ecee-4054-8605-4ed5470c2206" providerId="ADAL" clId="{F07A47C5-95C8-437A-819E-ED300DDDB53D}" dt="2025-10-09T17:02:35.841" v="1019" actId="20577"/>
          <ac:spMkLst>
            <pc:docMk/>
            <pc:sldMk cId="135235895" sldId="2147481742"/>
            <ac:spMk id="90" creationId="{89D61DF4-59BF-8D55-E8A5-3340F5A96CD7}"/>
          </ac:spMkLst>
        </pc:spChg>
        <pc:spChg chg="mod">
          <ac:chgData name="Sarahzin Shane" userId="85ffed96-ecee-4054-8605-4ed5470c2206" providerId="ADAL" clId="{F07A47C5-95C8-437A-819E-ED300DDDB53D}" dt="2025-10-09T16:25:24.785" v="349" actId="20577"/>
          <ac:spMkLst>
            <pc:docMk/>
            <pc:sldMk cId="135235895" sldId="2147481742"/>
            <ac:spMk id="93" creationId="{7AA6D944-803E-EBCD-7CD5-6767C7A6F763}"/>
          </ac:spMkLst>
        </pc:spChg>
        <pc:spChg chg="mod">
          <ac:chgData name="Sarahzin Shane" userId="85ffed96-ecee-4054-8605-4ed5470c2206" providerId="ADAL" clId="{F07A47C5-95C8-437A-819E-ED300DDDB53D}" dt="2025-10-09T16:12:57.777" v="140" actId="20577"/>
          <ac:spMkLst>
            <pc:docMk/>
            <pc:sldMk cId="135235895" sldId="2147481742"/>
            <ac:spMk id="95" creationId="{CDF525B8-52D5-BDC6-8D2C-A756583FBD0B}"/>
          </ac:spMkLst>
        </pc:spChg>
        <pc:spChg chg="mod">
          <ac:chgData name="Sarahzin Shane" userId="85ffed96-ecee-4054-8605-4ed5470c2206" providerId="ADAL" clId="{F07A47C5-95C8-437A-819E-ED300DDDB53D}" dt="2025-10-09T16:22:20.138" v="317"/>
          <ac:spMkLst>
            <pc:docMk/>
            <pc:sldMk cId="135235895" sldId="2147481742"/>
            <ac:spMk id="101" creationId="{BED9E8B0-0E01-BE13-9EFF-00C18EB0F48D}"/>
          </ac:spMkLst>
        </pc:spChg>
        <pc:spChg chg="mod">
          <ac:chgData name="Sarahzin Shane" userId="85ffed96-ecee-4054-8605-4ed5470c2206" providerId="ADAL" clId="{F07A47C5-95C8-437A-819E-ED300DDDB53D}" dt="2025-10-09T16:47:46.222" v="577" actId="6549"/>
          <ac:spMkLst>
            <pc:docMk/>
            <pc:sldMk cId="135235895" sldId="2147481742"/>
            <ac:spMk id="112" creationId="{2E455936-B17A-9769-BB09-5CCC6AD0F7F3}"/>
          </ac:spMkLst>
        </pc:spChg>
        <pc:spChg chg="mod">
          <ac:chgData name="Sarahzin Shane" userId="85ffed96-ecee-4054-8605-4ed5470c2206" providerId="ADAL" clId="{F07A47C5-95C8-437A-819E-ED300DDDB53D}" dt="2025-10-09T16:23:21.736" v="334" actId="20577"/>
          <ac:spMkLst>
            <pc:docMk/>
            <pc:sldMk cId="135235895" sldId="2147481742"/>
            <ac:spMk id="131" creationId="{8C81EDF9-0B24-D33B-1958-A287E139258D}"/>
          </ac:spMkLst>
        </pc:spChg>
        <pc:spChg chg="mod">
          <ac:chgData name="Sarahzin Shane" userId="85ffed96-ecee-4054-8605-4ed5470c2206" providerId="ADAL" clId="{F07A47C5-95C8-437A-819E-ED300DDDB53D}" dt="2025-10-09T16:18:15.699" v="228" actId="20577"/>
          <ac:spMkLst>
            <pc:docMk/>
            <pc:sldMk cId="135235895" sldId="2147481742"/>
            <ac:spMk id="142" creationId="{0BB2B2BE-97A3-5519-7998-FB618414B17E}"/>
          </ac:spMkLst>
        </pc:spChg>
        <pc:spChg chg="mod">
          <ac:chgData name="Sarahzin Shane" userId="85ffed96-ecee-4054-8605-4ed5470c2206" providerId="ADAL" clId="{F07A47C5-95C8-437A-819E-ED300DDDB53D}" dt="2025-10-09T16:30:21.542" v="389" actId="20577"/>
          <ac:spMkLst>
            <pc:docMk/>
            <pc:sldMk cId="135235895" sldId="2147481742"/>
            <ac:spMk id="144" creationId="{45A27A7B-C252-1EDB-7F75-73DC15971193}"/>
          </ac:spMkLst>
        </pc:spChg>
        <pc:spChg chg="mod">
          <ac:chgData name="Sarahzin Shane" userId="85ffed96-ecee-4054-8605-4ed5470c2206" providerId="ADAL" clId="{F07A47C5-95C8-437A-819E-ED300DDDB53D}" dt="2025-10-09T16:25:13.065" v="344"/>
          <ac:spMkLst>
            <pc:docMk/>
            <pc:sldMk cId="135235895" sldId="2147481742"/>
            <ac:spMk id="163" creationId="{B26633AE-1656-2A2D-8108-CB78B6DE48D7}"/>
          </ac:spMkLst>
        </pc:spChg>
        <pc:spChg chg="mod">
          <ac:chgData name="Sarahzin Shane" userId="85ffed96-ecee-4054-8605-4ed5470c2206" providerId="ADAL" clId="{F07A47C5-95C8-437A-819E-ED300DDDB53D}" dt="2025-10-09T16:30:31.309" v="395" actId="20577"/>
          <ac:spMkLst>
            <pc:docMk/>
            <pc:sldMk cId="135235895" sldId="2147481742"/>
            <ac:spMk id="165" creationId="{8571E48C-C720-BA79-AF25-39B177B2B097}"/>
          </ac:spMkLst>
        </pc:spChg>
        <pc:spChg chg="mod">
          <ac:chgData name="Sarahzin Shane" userId="85ffed96-ecee-4054-8605-4ed5470c2206" providerId="ADAL" clId="{F07A47C5-95C8-437A-819E-ED300DDDB53D}" dt="2025-10-09T16:25:43.033" v="351" actId="20577"/>
          <ac:spMkLst>
            <pc:docMk/>
            <pc:sldMk cId="135235895" sldId="2147481742"/>
            <ac:spMk id="184" creationId="{E6400DFB-706B-B1CC-512A-C4510048101C}"/>
          </ac:spMkLst>
        </pc:spChg>
        <pc:spChg chg="mod">
          <ac:chgData name="Sarahzin Shane" userId="85ffed96-ecee-4054-8605-4ed5470c2206" providerId="ADAL" clId="{F07A47C5-95C8-437A-819E-ED300DDDB53D}" dt="2025-10-09T17:02:29.936" v="1011" actId="20577"/>
          <ac:spMkLst>
            <pc:docMk/>
            <pc:sldMk cId="135235895" sldId="2147481742"/>
            <ac:spMk id="186" creationId="{CC9CF4A0-3F6C-0B63-DAFE-CB3C21D2C85D}"/>
          </ac:spMkLst>
        </pc:spChg>
      </pc:sldChg>
      <pc:sldChg chg="modSp mod">
        <pc:chgData name="Sarahzin Shane" userId="85ffed96-ecee-4054-8605-4ed5470c2206" providerId="ADAL" clId="{F07A47C5-95C8-437A-819E-ED300DDDB53D}" dt="2025-10-09T16:48:52.770" v="614" actId="6549"/>
        <pc:sldMkLst>
          <pc:docMk/>
          <pc:sldMk cId="4056016483" sldId="2147481749"/>
        </pc:sldMkLst>
        <pc:spChg chg="mod">
          <ac:chgData name="Sarahzin Shane" userId="85ffed96-ecee-4054-8605-4ed5470c2206" providerId="ADAL" clId="{F07A47C5-95C8-437A-819E-ED300DDDB53D}" dt="2025-10-09T16:38:11.369" v="455" actId="20577"/>
          <ac:spMkLst>
            <pc:docMk/>
            <pc:sldMk cId="4056016483" sldId="2147481749"/>
            <ac:spMk id="7" creationId="{B72BAC8C-4DBA-C821-A092-9CE04DF8B976}"/>
          </ac:spMkLst>
        </pc:spChg>
        <pc:spChg chg="mod">
          <ac:chgData name="Sarahzin Shane" userId="85ffed96-ecee-4054-8605-4ed5470c2206" providerId="ADAL" clId="{F07A47C5-95C8-437A-819E-ED300DDDB53D}" dt="2025-10-09T16:34:06.762" v="421"/>
          <ac:spMkLst>
            <pc:docMk/>
            <pc:sldMk cId="4056016483" sldId="2147481749"/>
            <ac:spMk id="14" creationId="{8B5AA36F-7262-EFCE-A3B6-A0A2E3BB1AE5}"/>
          </ac:spMkLst>
        </pc:spChg>
        <pc:spChg chg="mod">
          <ac:chgData name="Sarahzin Shane" userId="85ffed96-ecee-4054-8605-4ed5470c2206" providerId="ADAL" clId="{F07A47C5-95C8-437A-819E-ED300DDDB53D}" dt="2025-10-09T16:34:06.762" v="421"/>
          <ac:spMkLst>
            <pc:docMk/>
            <pc:sldMk cId="4056016483" sldId="2147481749"/>
            <ac:spMk id="15" creationId="{F4D7D16B-641D-6AC7-E1E3-F0747974D2FA}"/>
          </ac:spMkLst>
        </pc:spChg>
        <pc:spChg chg="mod">
          <ac:chgData name="Sarahzin Shane" userId="85ffed96-ecee-4054-8605-4ed5470c2206" providerId="ADAL" clId="{F07A47C5-95C8-437A-819E-ED300DDDB53D}" dt="2025-10-09T16:34:06.762" v="421"/>
          <ac:spMkLst>
            <pc:docMk/>
            <pc:sldMk cId="4056016483" sldId="2147481749"/>
            <ac:spMk id="16" creationId="{6753ABD9-8114-654B-8642-21A35FF07135}"/>
          </ac:spMkLst>
        </pc:spChg>
        <pc:spChg chg="mod">
          <ac:chgData name="Sarahzin Shane" userId="85ffed96-ecee-4054-8605-4ed5470c2206" providerId="ADAL" clId="{F07A47C5-95C8-437A-819E-ED300DDDB53D}" dt="2025-10-09T16:34:06.762" v="421"/>
          <ac:spMkLst>
            <pc:docMk/>
            <pc:sldMk cId="4056016483" sldId="2147481749"/>
            <ac:spMk id="17" creationId="{B3395742-CEB0-19DE-959F-1CACE6CD7EA6}"/>
          </ac:spMkLst>
        </pc:spChg>
        <pc:spChg chg="mod">
          <ac:chgData name="Sarahzin Shane" userId="85ffed96-ecee-4054-8605-4ed5470c2206" providerId="ADAL" clId="{F07A47C5-95C8-437A-819E-ED300DDDB53D}" dt="2025-10-09T16:34:06.762" v="421"/>
          <ac:spMkLst>
            <pc:docMk/>
            <pc:sldMk cId="4056016483" sldId="2147481749"/>
            <ac:spMk id="18" creationId="{59F0B168-EB0A-5B2A-E0CC-0A57435119AF}"/>
          </ac:spMkLst>
        </pc:spChg>
        <pc:spChg chg="mod">
          <ac:chgData name="Sarahzin Shane" userId="85ffed96-ecee-4054-8605-4ed5470c2206" providerId="ADAL" clId="{F07A47C5-95C8-437A-819E-ED300DDDB53D}" dt="2025-10-09T16:48:52.770" v="614" actId="6549"/>
          <ac:spMkLst>
            <pc:docMk/>
            <pc:sldMk cId="4056016483" sldId="2147481749"/>
            <ac:spMk id="19" creationId="{02A1EFB8-3AED-652F-AD70-8D629547B5B7}"/>
          </ac:spMkLst>
        </pc:spChg>
        <pc:spChg chg="mod">
          <ac:chgData name="Sarahzin Shane" userId="85ffed96-ecee-4054-8605-4ed5470c2206" providerId="ADAL" clId="{F07A47C5-95C8-437A-819E-ED300DDDB53D}" dt="2025-10-09T16:34:06.762" v="421"/>
          <ac:spMkLst>
            <pc:docMk/>
            <pc:sldMk cId="4056016483" sldId="2147481749"/>
            <ac:spMk id="20" creationId="{4FC27F68-E7E2-F7E8-1FFB-982A673196FF}"/>
          </ac:spMkLst>
        </pc:spChg>
        <pc:spChg chg="mod">
          <ac:chgData name="Sarahzin Shane" userId="85ffed96-ecee-4054-8605-4ed5470c2206" providerId="ADAL" clId="{F07A47C5-95C8-437A-819E-ED300DDDB53D}" dt="2025-10-09T16:34:06.762" v="421"/>
          <ac:spMkLst>
            <pc:docMk/>
            <pc:sldMk cId="4056016483" sldId="2147481749"/>
            <ac:spMk id="21" creationId="{F7A40F59-C2A1-5733-0E6E-5C3742FF148A}"/>
          </ac:spMkLst>
        </pc:spChg>
        <pc:spChg chg="mod">
          <ac:chgData name="Sarahzin Shane" userId="85ffed96-ecee-4054-8605-4ed5470c2206" providerId="ADAL" clId="{F07A47C5-95C8-437A-819E-ED300DDDB53D}" dt="2025-10-09T16:34:06.762" v="421"/>
          <ac:spMkLst>
            <pc:docMk/>
            <pc:sldMk cId="4056016483" sldId="2147481749"/>
            <ac:spMk id="22" creationId="{7E8B609F-239F-A1F4-E66C-63C3AB47B6DF}"/>
          </ac:spMkLst>
        </pc:spChg>
        <pc:grpChg chg="mod">
          <ac:chgData name="Sarahzin Shane" userId="85ffed96-ecee-4054-8605-4ed5470c2206" providerId="ADAL" clId="{F07A47C5-95C8-437A-819E-ED300DDDB53D}" dt="2025-10-09T16:34:06.762" v="421"/>
          <ac:grpSpMkLst>
            <pc:docMk/>
            <pc:sldMk cId="4056016483" sldId="2147481749"/>
            <ac:grpSpMk id="10" creationId="{7CE66F3C-F423-8C18-C441-6ED9BCFEF718}"/>
          </ac:grpSpMkLst>
        </pc:grpChg>
        <pc:grpChg chg="mod">
          <ac:chgData name="Sarahzin Shane" userId="85ffed96-ecee-4054-8605-4ed5470c2206" providerId="ADAL" clId="{F07A47C5-95C8-437A-819E-ED300DDDB53D}" dt="2025-10-09T16:34:06.762" v="421"/>
          <ac:grpSpMkLst>
            <pc:docMk/>
            <pc:sldMk cId="4056016483" sldId="2147481749"/>
            <ac:grpSpMk id="11" creationId="{5FFE9318-35ED-CFB0-11F2-35F7952BA15E}"/>
          </ac:grpSpMkLst>
        </pc:grpChg>
      </pc:sldChg>
      <pc:sldChg chg="modSp mod">
        <pc:chgData name="Sarahzin Shane" userId="85ffed96-ecee-4054-8605-4ed5470c2206" providerId="ADAL" clId="{F07A47C5-95C8-437A-819E-ED300DDDB53D}" dt="2025-10-09T16:58:55.009" v="997" actId="20577"/>
        <pc:sldMkLst>
          <pc:docMk/>
          <pc:sldMk cId="2970699586" sldId="2147481780"/>
        </pc:sldMkLst>
        <pc:spChg chg="mod">
          <ac:chgData name="Sarahzin Shane" userId="85ffed96-ecee-4054-8605-4ed5470c2206" providerId="ADAL" clId="{F07A47C5-95C8-437A-819E-ED300DDDB53D}" dt="2025-10-09T16:36:41.859" v="441"/>
          <ac:spMkLst>
            <pc:docMk/>
            <pc:sldMk cId="2970699586" sldId="2147481780"/>
            <ac:spMk id="18" creationId="{8387CFC2-9381-8413-5717-6ACCD15959FE}"/>
          </ac:spMkLst>
        </pc:spChg>
        <pc:spChg chg="mod">
          <ac:chgData name="Sarahzin Shane" userId="85ffed96-ecee-4054-8605-4ed5470c2206" providerId="ADAL" clId="{F07A47C5-95C8-437A-819E-ED300DDDB53D}" dt="2025-10-09T16:39:12.617" v="470" actId="20577"/>
          <ac:spMkLst>
            <pc:docMk/>
            <pc:sldMk cId="2970699586" sldId="2147481780"/>
            <ac:spMk id="25" creationId="{7DC9DEA3-02C4-757D-854B-CAD0C3AEADB1}"/>
          </ac:spMkLst>
        </pc:spChg>
        <pc:spChg chg="mod">
          <ac:chgData name="Sarahzin Shane" userId="85ffed96-ecee-4054-8605-4ed5470c2206" providerId="ADAL" clId="{F07A47C5-95C8-437A-819E-ED300DDDB53D}" dt="2025-10-09T16:38:59.704" v="466" actId="20577"/>
          <ac:spMkLst>
            <pc:docMk/>
            <pc:sldMk cId="2970699586" sldId="2147481780"/>
            <ac:spMk id="29" creationId="{C820F6D8-6D13-2043-DD5D-46434BED1F02}"/>
          </ac:spMkLst>
        </pc:spChg>
        <pc:spChg chg="mod">
          <ac:chgData name="Sarahzin Shane" userId="85ffed96-ecee-4054-8605-4ed5470c2206" providerId="ADAL" clId="{F07A47C5-95C8-437A-819E-ED300DDDB53D}" dt="2025-10-09T16:58:55.009" v="997" actId="20577"/>
          <ac:spMkLst>
            <pc:docMk/>
            <pc:sldMk cId="2970699586" sldId="2147481780"/>
            <ac:spMk id="31" creationId="{6A0B6A1E-1BCE-C655-A66D-73BF0556E8F6}"/>
          </ac:spMkLst>
        </pc:spChg>
      </pc:sldChg>
      <pc:sldChg chg="modSp mod">
        <pc:chgData name="Sarahzin Shane" userId="85ffed96-ecee-4054-8605-4ed5470c2206" providerId="ADAL" clId="{F07A47C5-95C8-437A-819E-ED300DDDB53D}" dt="2025-10-09T16:53:33.598" v="739" actId="20577"/>
        <pc:sldMkLst>
          <pc:docMk/>
          <pc:sldMk cId="2422608463" sldId="2147481781"/>
        </pc:sldMkLst>
        <pc:spChg chg="mod">
          <ac:chgData name="Sarahzin Shane" userId="85ffed96-ecee-4054-8605-4ed5470c2206" providerId="ADAL" clId="{F07A47C5-95C8-437A-819E-ED300DDDB53D}" dt="2025-10-09T16:36:08.111" v="438"/>
          <ac:spMkLst>
            <pc:docMk/>
            <pc:sldMk cId="2422608463" sldId="2147481781"/>
            <ac:spMk id="7" creationId="{47388163-F68A-BE34-F465-BF31963D272F}"/>
          </ac:spMkLst>
        </pc:spChg>
        <pc:spChg chg="mod">
          <ac:chgData name="Sarahzin Shane" userId="85ffed96-ecee-4054-8605-4ed5470c2206" providerId="ADAL" clId="{F07A47C5-95C8-437A-819E-ED300DDDB53D}" dt="2025-10-09T16:53:33.598" v="739" actId="20577"/>
          <ac:spMkLst>
            <pc:docMk/>
            <pc:sldMk cId="2422608463" sldId="2147481781"/>
            <ac:spMk id="9" creationId="{5BAA8771-79C5-56EB-5847-A0C4714277B8}"/>
          </ac:spMkLst>
        </pc:spChg>
        <pc:spChg chg="mod">
          <ac:chgData name="Sarahzin Shane" userId="85ffed96-ecee-4054-8605-4ed5470c2206" providerId="ADAL" clId="{F07A47C5-95C8-437A-819E-ED300DDDB53D}" dt="2025-10-09T16:36:22.366" v="440"/>
          <ac:spMkLst>
            <pc:docMk/>
            <pc:sldMk cId="2422608463" sldId="2147481781"/>
            <ac:spMk id="13" creationId="{9B0F60B2-A02D-7A4E-E45B-350FF54529E9}"/>
          </ac:spMkLst>
        </pc:spChg>
        <pc:spChg chg="mod">
          <ac:chgData name="Sarahzin Shane" userId="85ffed96-ecee-4054-8605-4ed5470c2206" providerId="ADAL" clId="{F07A47C5-95C8-437A-819E-ED300DDDB53D}" dt="2025-10-09T16:36:22.366" v="440"/>
          <ac:spMkLst>
            <pc:docMk/>
            <pc:sldMk cId="2422608463" sldId="2147481781"/>
            <ac:spMk id="14" creationId="{E6692B38-9350-F5ED-38E7-87A13326AEBE}"/>
          </ac:spMkLst>
        </pc:spChg>
        <pc:spChg chg="mod">
          <ac:chgData name="Sarahzin Shane" userId="85ffed96-ecee-4054-8605-4ed5470c2206" providerId="ADAL" clId="{F07A47C5-95C8-437A-819E-ED300DDDB53D}" dt="2025-10-09T16:36:22.366" v="440"/>
          <ac:spMkLst>
            <pc:docMk/>
            <pc:sldMk cId="2422608463" sldId="2147481781"/>
            <ac:spMk id="15" creationId="{2A56705F-27B9-5436-4115-32086EAA4333}"/>
          </ac:spMkLst>
        </pc:spChg>
        <pc:spChg chg="mod">
          <ac:chgData name="Sarahzin Shane" userId="85ffed96-ecee-4054-8605-4ed5470c2206" providerId="ADAL" clId="{F07A47C5-95C8-437A-819E-ED300DDDB53D}" dt="2025-10-09T16:36:22.366" v="440"/>
          <ac:spMkLst>
            <pc:docMk/>
            <pc:sldMk cId="2422608463" sldId="2147481781"/>
            <ac:spMk id="16" creationId="{ABC5F231-425D-C261-0A80-EF5827C8B5D2}"/>
          </ac:spMkLst>
        </pc:spChg>
        <pc:spChg chg="mod">
          <ac:chgData name="Sarahzin Shane" userId="85ffed96-ecee-4054-8605-4ed5470c2206" providerId="ADAL" clId="{F07A47C5-95C8-437A-819E-ED300DDDB53D}" dt="2025-10-09T16:36:22.366" v="440"/>
          <ac:spMkLst>
            <pc:docMk/>
            <pc:sldMk cId="2422608463" sldId="2147481781"/>
            <ac:spMk id="17" creationId="{6338F093-476B-A612-0231-7F2B1ADF81DE}"/>
          </ac:spMkLst>
        </pc:spChg>
        <pc:grpChg chg="mod">
          <ac:chgData name="Sarahzin Shane" userId="85ffed96-ecee-4054-8605-4ed5470c2206" providerId="ADAL" clId="{F07A47C5-95C8-437A-819E-ED300DDDB53D}" dt="2025-10-09T16:36:22.366" v="440"/>
          <ac:grpSpMkLst>
            <pc:docMk/>
            <pc:sldMk cId="2422608463" sldId="2147481781"/>
            <ac:grpSpMk id="8" creationId="{0DCBA97D-9C57-8B99-C689-19FADD28E8EF}"/>
          </ac:grpSpMkLst>
        </pc:grpChg>
        <pc:grpChg chg="mod">
          <ac:chgData name="Sarahzin Shane" userId="85ffed96-ecee-4054-8605-4ed5470c2206" providerId="ADAL" clId="{F07A47C5-95C8-437A-819E-ED300DDDB53D}" dt="2025-10-09T16:36:22.366" v="440"/>
          <ac:grpSpMkLst>
            <pc:docMk/>
            <pc:sldMk cId="2422608463" sldId="2147481781"/>
            <ac:grpSpMk id="11" creationId="{5593656B-438A-0C28-6CEB-FEFBC68408B7}"/>
          </ac:grpSpMkLst>
        </pc:grpChg>
        <pc:grpChg chg="mod">
          <ac:chgData name="Sarahzin Shane" userId="85ffed96-ecee-4054-8605-4ed5470c2206" providerId="ADAL" clId="{F07A47C5-95C8-437A-819E-ED300DDDB53D}" dt="2025-10-09T16:36:22.366" v="440"/>
          <ac:grpSpMkLst>
            <pc:docMk/>
            <pc:sldMk cId="2422608463" sldId="2147481781"/>
            <ac:grpSpMk id="12" creationId="{6E749D69-51C0-0FF8-D7D1-6C9DF865E929}"/>
          </ac:grpSpMkLst>
        </pc:grpChg>
        <pc:cxnChg chg="mod">
          <ac:chgData name="Sarahzin Shane" userId="85ffed96-ecee-4054-8605-4ed5470c2206" providerId="ADAL" clId="{F07A47C5-95C8-437A-819E-ED300DDDB53D}" dt="2025-10-09T16:36:22.366" v="440"/>
          <ac:cxnSpMkLst>
            <pc:docMk/>
            <pc:sldMk cId="2422608463" sldId="2147481781"/>
            <ac:cxnSpMk id="10" creationId="{334CE7B3-F9F0-DEBF-E207-CD711BB9AC04}"/>
          </ac:cxnSpMkLst>
        </pc:cxnChg>
      </pc:sldChg>
      <pc:sldChg chg="modSp mod">
        <pc:chgData name="Sarahzin Shane" userId="85ffed96-ecee-4054-8605-4ed5470c2206" providerId="ADAL" clId="{F07A47C5-95C8-437A-819E-ED300DDDB53D}" dt="2025-10-09T16:50:34.252" v="649" actId="6549"/>
        <pc:sldMkLst>
          <pc:docMk/>
          <pc:sldMk cId="1855207261" sldId="2147481792"/>
        </pc:sldMkLst>
        <pc:spChg chg="mod">
          <ac:chgData name="Sarahzin Shane" userId="85ffed96-ecee-4054-8605-4ed5470c2206" providerId="ADAL" clId="{F07A47C5-95C8-437A-819E-ED300DDDB53D}" dt="2025-10-09T16:50:34.252" v="649" actId="6549"/>
          <ac:spMkLst>
            <pc:docMk/>
            <pc:sldMk cId="1855207261" sldId="2147481792"/>
            <ac:spMk id="13" creationId="{0A0B85AA-39D0-9948-DE4D-3C73CCF1EB19}"/>
          </ac:spMkLst>
        </pc:spChg>
        <pc:spChg chg="mod">
          <ac:chgData name="Sarahzin Shane" userId="85ffed96-ecee-4054-8605-4ed5470c2206" providerId="ADAL" clId="{F07A47C5-95C8-437A-819E-ED300DDDB53D}" dt="2025-10-09T16:35:08.826" v="427"/>
          <ac:spMkLst>
            <pc:docMk/>
            <pc:sldMk cId="1855207261" sldId="2147481792"/>
            <ac:spMk id="17" creationId="{C7422627-869C-8DA2-539D-ADF671DDE125}"/>
          </ac:spMkLst>
        </pc:spChg>
        <pc:spChg chg="mod">
          <ac:chgData name="Sarahzin Shane" userId="85ffed96-ecee-4054-8605-4ed5470c2206" providerId="ADAL" clId="{F07A47C5-95C8-437A-819E-ED300DDDB53D}" dt="2025-10-09T16:35:47.114" v="436"/>
          <ac:spMkLst>
            <pc:docMk/>
            <pc:sldMk cId="1855207261" sldId="2147481792"/>
            <ac:spMk id="24" creationId="{43D9B659-8E3D-E53E-9992-5665CFD04881}"/>
          </ac:spMkLst>
        </pc:spChg>
        <pc:spChg chg="mod">
          <ac:chgData name="Sarahzin Shane" userId="85ffed96-ecee-4054-8605-4ed5470c2206" providerId="ADAL" clId="{F07A47C5-95C8-437A-819E-ED300DDDB53D}" dt="2025-10-09T16:35:47.114" v="436"/>
          <ac:spMkLst>
            <pc:docMk/>
            <pc:sldMk cId="1855207261" sldId="2147481792"/>
            <ac:spMk id="25" creationId="{C19124D7-699B-0238-BB32-E14251327EAA}"/>
          </ac:spMkLst>
        </pc:spChg>
        <pc:spChg chg="mod">
          <ac:chgData name="Sarahzin Shane" userId="85ffed96-ecee-4054-8605-4ed5470c2206" providerId="ADAL" clId="{F07A47C5-95C8-437A-819E-ED300DDDB53D}" dt="2025-10-09T16:35:47.114" v="436"/>
          <ac:spMkLst>
            <pc:docMk/>
            <pc:sldMk cId="1855207261" sldId="2147481792"/>
            <ac:spMk id="26" creationId="{44ABAADE-FB30-5914-A933-EF70598041F7}"/>
          </ac:spMkLst>
        </pc:spChg>
        <pc:spChg chg="mod">
          <ac:chgData name="Sarahzin Shane" userId="85ffed96-ecee-4054-8605-4ed5470c2206" providerId="ADAL" clId="{F07A47C5-95C8-437A-819E-ED300DDDB53D}" dt="2025-10-09T16:35:47.114" v="436"/>
          <ac:spMkLst>
            <pc:docMk/>
            <pc:sldMk cId="1855207261" sldId="2147481792"/>
            <ac:spMk id="27" creationId="{6D732BB2-537E-A1B6-A7F5-9E566B60A2F1}"/>
          </ac:spMkLst>
        </pc:spChg>
        <pc:spChg chg="mod">
          <ac:chgData name="Sarahzin Shane" userId="85ffed96-ecee-4054-8605-4ed5470c2206" providerId="ADAL" clId="{F07A47C5-95C8-437A-819E-ED300DDDB53D}" dt="2025-10-09T16:35:47.114" v="436"/>
          <ac:spMkLst>
            <pc:docMk/>
            <pc:sldMk cId="1855207261" sldId="2147481792"/>
            <ac:spMk id="28" creationId="{284C6FE2-5079-5EEB-1A0D-BDD89FA662D1}"/>
          </ac:spMkLst>
        </pc:spChg>
        <pc:spChg chg="mod">
          <ac:chgData name="Sarahzin Shane" userId="85ffed96-ecee-4054-8605-4ed5470c2206" providerId="ADAL" clId="{F07A47C5-95C8-437A-819E-ED300DDDB53D}" dt="2025-10-09T16:35:47.114" v="436"/>
          <ac:spMkLst>
            <pc:docMk/>
            <pc:sldMk cId="1855207261" sldId="2147481792"/>
            <ac:spMk id="29" creationId="{F7EC4A71-8A5B-DAAF-501B-BD2964FB729E}"/>
          </ac:spMkLst>
        </pc:spChg>
        <pc:spChg chg="mod">
          <ac:chgData name="Sarahzin Shane" userId="85ffed96-ecee-4054-8605-4ed5470c2206" providerId="ADAL" clId="{F07A47C5-95C8-437A-819E-ED300DDDB53D}" dt="2025-10-09T16:35:47.114" v="436"/>
          <ac:spMkLst>
            <pc:docMk/>
            <pc:sldMk cId="1855207261" sldId="2147481792"/>
            <ac:spMk id="30" creationId="{AD972F8F-F529-7709-2C2D-9D8C4C43FD96}"/>
          </ac:spMkLst>
        </pc:spChg>
        <pc:spChg chg="mod">
          <ac:chgData name="Sarahzin Shane" userId="85ffed96-ecee-4054-8605-4ed5470c2206" providerId="ADAL" clId="{F07A47C5-95C8-437A-819E-ED300DDDB53D}" dt="2025-10-09T16:35:47.114" v="436"/>
          <ac:spMkLst>
            <pc:docMk/>
            <pc:sldMk cId="1855207261" sldId="2147481792"/>
            <ac:spMk id="31" creationId="{3470A60F-0177-3193-88CD-9521C40C2C31}"/>
          </ac:spMkLst>
        </pc:spChg>
        <pc:grpChg chg="mod">
          <ac:chgData name="Sarahzin Shane" userId="85ffed96-ecee-4054-8605-4ed5470c2206" providerId="ADAL" clId="{F07A47C5-95C8-437A-819E-ED300DDDB53D}" dt="2025-10-09T16:35:47.114" v="436"/>
          <ac:grpSpMkLst>
            <pc:docMk/>
            <pc:sldMk cId="1855207261" sldId="2147481792"/>
            <ac:grpSpMk id="18" creationId="{FC5FBC18-68CE-B17D-7607-6C18D3DBFDC2}"/>
          </ac:grpSpMkLst>
        </pc:grpChg>
        <pc:grpChg chg="mod">
          <ac:chgData name="Sarahzin Shane" userId="85ffed96-ecee-4054-8605-4ed5470c2206" providerId="ADAL" clId="{F07A47C5-95C8-437A-819E-ED300DDDB53D}" dt="2025-10-09T16:35:47.114" v="436"/>
          <ac:grpSpMkLst>
            <pc:docMk/>
            <pc:sldMk cId="1855207261" sldId="2147481792"/>
            <ac:grpSpMk id="20" creationId="{ADDC664E-827C-E4A4-E4A8-04D15C25A142}"/>
          </ac:grpSpMkLst>
        </pc:grpChg>
      </pc:sldChg>
      <pc:sldChg chg="modSp mod">
        <pc:chgData name="Sarahzin Shane" userId="85ffed96-ecee-4054-8605-4ed5470c2206" providerId="ADAL" clId="{F07A47C5-95C8-437A-819E-ED300DDDB53D}" dt="2025-10-09T16:33:01.257" v="416" actId="6549"/>
        <pc:sldMkLst>
          <pc:docMk/>
          <pc:sldMk cId="1793502994" sldId="2147481794"/>
        </pc:sldMkLst>
        <pc:graphicFrameChg chg="modGraphic">
          <ac:chgData name="Sarahzin Shane" userId="85ffed96-ecee-4054-8605-4ed5470c2206" providerId="ADAL" clId="{F07A47C5-95C8-437A-819E-ED300DDDB53D}" dt="2025-10-09T16:33:01.257" v="416" actId="6549"/>
          <ac:graphicFrameMkLst>
            <pc:docMk/>
            <pc:sldMk cId="1793502994" sldId="2147481794"/>
            <ac:graphicFrameMk id="5" creationId="{56DB240B-8376-C67C-AAAD-3FFC6888F7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2A1E92-DD3C-41FC-B135-BA7338FBE53B}" type="datetimeFigureOut">
              <a:t>10/9/2025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9B927B-475B-4132-B009-8FDE84E9F2D8}" type="slidenum">
              <a:t>‹#›</a:t>
            </a:fld>
            <a:endParaRPr lang="en-US"/>
          </a:p>
        </p:txBody>
      </p:sp>
    </p:spTree>
    <p:extLst>
      <p:ext uri="{BB962C8B-B14F-4D97-AF65-F5344CB8AC3E}">
        <p14:creationId xmlns:p14="http://schemas.microsoft.com/office/powerpoint/2010/main" val="2636552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E0E90-2C74-389F-08FE-7C8F0B1E84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892F25-98BA-8164-2444-FFB4052861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BAC1D1-C5E6-208A-666E-1FD80126665F}"/>
              </a:ext>
            </a:extLst>
          </p:cNvPr>
          <p:cNvSpPr>
            <a:spLocks noGrp="1"/>
          </p:cNvSpPr>
          <p:nvPr>
            <p:ph type="body" idx="1"/>
          </p:nvPr>
        </p:nvSpPr>
        <p:spPr/>
        <p:txBody>
          <a:bodyPr/>
          <a:lstStyle/>
          <a:p>
            <a:pPr algn="ctr"/>
            <a:r>
              <a:rPr lang="en-US" sz="1200" b="1" dirty="0">
                <a:solidFill>
                  <a:schemeClr val="tx1"/>
                </a:solidFill>
              </a:rPr>
              <a:t>Security Copilot-based investigation for deeper Insights</a:t>
            </a:r>
            <a:endParaRPr lang="en-US" sz="1200" dirty="0">
              <a:solidFill>
                <a:schemeClr val="tx1"/>
              </a:solidFill>
            </a:endParaRPr>
          </a:p>
          <a:p>
            <a:pPr marL="171450" lvl="0" indent="-171450">
              <a:buFont typeface="Arial" panose="020B0604020202020204" pitchFamily="34" charset="0"/>
              <a:buChar char="•"/>
            </a:pPr>
            <a:r>
              <a:rPr lang="en-US" sz="1200" dirty="0">
                <a:solidFill>
                  <a:schemeClr val="tx1"/>
                </a:solidFill>
              </a:rPr>
              <a:t>Suggested prompts: Contextually relevant prompts related to top data risks in your organization</a:t>
            </a:r>
          </a:p>
          <a:p>
            <a:pPr marL="171450" lvl="0" indent="-171450">
              <a:buFont typeface="Arial" panose="020B0604020202020204" pitchFamily="34" charset="0"/>
              <a:buChar char="•"/>
            </a:pPr>
            <a:r>
              <a:rPr lang="en-US" sz="1200" dirty="0">
                <a:solidFill>
                  <a:schemeClr val="tx1"/>
                </a:solidFill>
              </a:rPr>
              <a:t>Open prompt investigation: You can further customize your analysis by using open prompts allowing you to explore investigations in many directions across data sets, alerts, users, and activities.</a:t>
            </a:r>
          </a:p>
          <a:p>
            <a:pPr marL="171450" lvl="0" indent="-171450">
              <a:buFont typeface="Arial" panose="020B0604020202020204" pitchFamily="34" charset="0"/>
              <a:buChar char="•"/>
            </a:pPr>
            <a:r>
              <a:rPr lang="en-US" sz="1200" dirty="0">
                <a:solidFill>
                  <a:schemeClr val="tx1"/>
                </a:solidFill>
              </a:rPr>
              <a:t>Copilot Prompt Gallery: List of prompts that can be used from five categories: Alerts and Policies, Data at Risk, Potentially risky users, Potentially suspicious activity, and Sensitive data</a:t>
            </a:r>
          </a:p>
          <a:p>
            <a:pPr marL="171450" lvl="0" indent="-171450">
              <a:buFont typeface="Arial" panose="020B0604020202020204" pitchFamily="34" charset="0"/>
              <a:buChar char="•"/>
            </a:pPr>
            <a:r>
              <a:rPr lang="en-US" sz="1200" dirty="0">
                <a:solidFill>
                  <a:schemeClr val="tx1"/>
                </a:solidFill>
              </a:rPr>
              <a:t>Promptbooks: Curated, task-focused prompt sequences designed to help security teams detect, investigate, and remediate issues efficiently.</a:t>
            </a:r>
            <a:endParaRPr kumimoji="0" lang="en-US" sz="1200" b="1" i="0" u="none" strike="noStrike" kern="0" cap="none" spc="0" normalizeH="0" baseline="0" noProof="0" dirty="0">
              <a:ln>
                <a:noFill/>
              </a:ln>
              <a:solidFill>
                <a:schemeClr val="tx1"/>
              </a:solidFill>
              <a:effectLst/>
              <a:uLnTx/>
              <a:uFillTx/>
              <a:latin typeface="Segoe UI Semibold"/>
              <a:ea typeface="+mn-ea"/>
              <a:cs typeface="Segoe UI" charset="0"/>
            </a:endParaRPr>
          </a:p>
          <a:p>
            <a:endParaRPr lang="en-CA" dirty="0"/>
          </a:p>
          <a:p>
            <a:endParaRPr lang="en-CA" dirty="0"/>
          </a:p>
          <a:p>
            <a:pPr algn="ctr"/>
            <a:r>
              <a:rPr lang="en-US" sz="1200" b="1" dirty="0">
                <a:solidFill>
                  <a:schemeClr val="tx1"/>
                </a:solidFill>
              </a:rPr>
              <a:t>Recommendations</a:t>
            </a:r>
          </a:p>
          <a:p>
            <a:pPr marL="171450" indent="-171450">
              <a:buFont typeface="Arial" panose="020B0604020202020204" pitchFamily="34" charset="0"/>
              <a:buChar char="•"/>
            </a:pPr>
            <a:r>
              <a:rPr kumimoji="0" lang="en-US" sz="1200" i="0" u="none" strike="noStrike" kern="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Transforms raw data discovery into actionable security measures, strengthening an organization’s security posture and enabling the creation of critical policies with just a few clicks.</a:t>
            </a:r>
          </a:p>
          <a:p>
            <a:pPr marL="171450" indent="-171450">
              <a:buFont typeface="Arial" panose="020B0604020202020204" pitchFamily="34" charset="0"/>
              <a:buChar char="•"/>
            </a:pPr>
            <a:r>
              <a:rPr kumimoji="0" lang="en-US" sz="1200" i="0" u="none" strike="noStrike" kern="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Provides recommendations that help manage data security by identifying sensitive data, highlighting access or configuration issues, and prioritizing remediation steps based on risk levels.</a:t>
            </a:r>
          </a:p>
          <a:p>
            <a:pPr marL="171450" indent="-171450">
              <a:buFont typeface="Arial" panose="020B0604020202020204" pitchFamily="34" charset="0"/>
              <a:buChar char="•"/>
            </a:pPr>
            <a:r>
              <a:rPr kumimoji="0" lang="en-US" sz="1200" i="0" u="none" strike="noStrike" kern="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Allows organizations to reduce the risk of data breaches, ensure regulatory compliance, and maintain tighter control over data access and usage by acting on recommended insights directly from DSPM.</a:t>
            </a:r>
          </a:p>
          <a:p>
            <a:pPr marL="171450" indent="-171450">
              <a:buFont typeface="Arial" panose="020B0604020202020204" pitchFamily="34" charset="0"/>
              <a:buChar char="•"/>
            </a:pPr>
            <a:r>
              <a:rPr kumimoji="0" lang="en-US" sz="1200" i="0" u="none" strike="noStrike" kern="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Enables tailored recommendations for specific organizational risks, focusing on DLP or IRM, and addressing high-priority threats through correlated DLP and IRM policies.</a:t>
            </a:r>
          </a:p>
          <a:p>
            <a:pPr algn="ctr"/>
            <a:endParaRPr kumimoji="0" lang="en-US" sz="1200" b="1" i="0" u="none" strike="noStrike" kern="0" cap="none" spc="0" normalizeH="0" baseline="0" noProof="0" dirty="0">
              <a:ln>
                <a:noFill/>
              </a:ln>
              <a:solidFill>
                <a:schemeClr val="tx1"/>
              </a:solidFill>
              <a:effectLst/>
              <a:uLnTx/>
              <a:uFillTx/>
              <a:latin typeface="Segoe UI Semibold"/>
              <a:ea typeface="+mn-ea"/>
              <a:cs typeface="Segoe UI" charset="0"/>
            </a:endParaRPr>
          </a:p>
          <a:p>
            <a:pPr algn="ctr"/>
            <a:endParaRPr kumimoji="0" lang="en-US" sz="1200" b="1" i="0" u="none" strike="noStrike" kern="0" cap="none" spc="0" normalizeH="0" baseline="0" noProof="0" dirty="0">
              <a:ln>
                <a:noFill/>
              </a:ln>
              <a:solidFill>
                <a:schemeClr val="tx1"/>
              </a:solidFill>
              <a:effectLst/>
              <a:uLnTx/>
              <a:uFillTx/>
              <a:latin typeface="Segoe UI Semibold"/>
              <a:ea typeface="+mn-ea"/>
              <a:cs typeface="Segoe UI" charset="0"/>
            </a:endParaRPr>
          </a:p>
          <a:p>
            <a:pPr algn="ctr"/>
            <a:endParaRPr kumimoji="0" lang="en-US" sz="1200" b="1" i="0" u="none" strike="noStrike" kern="0" cap="none" spc="0" normalizeH="0" baseline="0" noProof="0" dirty="0">
              <a:ln>
                <a:noFill/>
              </a:ln>
              <a:solidFill>
                <a:schemeClr val="tx1"/>
              </a:solidFill>
              <a:effectLst/>
              <a:uLnTx/>
              <a:uFillTx/>
              <a:latin typeface="Segoe UI Semibold"/>
              <a:ea typeface="+mn-ea"/>
              <a:cs typeface="Segoe UI" charset="0"/>
            </a:endParaRPr>
          </a:p>
          <a:p>
            <a:pPr algn="ctr"/>
            <a:r>
              <a:rPr lang="en-US" sz="1200" b="1" dirty="0">
                <a:solidFill>
                  <a:schemeClr val="tx1"/>
                </a:solidFill>
              </a:rPr>
              <a:t>Trends and Analytics reports to track and understand activities</a:t>
            </a:r>
          </a:p>
          <a:p>
            <a:pPr marL="171450" indent="-171450">
              <a:buFont typeface="Arial" panose="020B0604020202020204" pitchFamily="34" charset="0"/>
              <a:buChar char="•"/>
            </a:pPr>
            <a:r>
              <a:rPr kumimoji="0" lang="en-US" sz="1200" i="0" u="none" strike="noStrike" kern="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Sensitive assets labeled (</a:t>
            </a:r>
            <a:r>
              <a:rPr kumimoji="0" lang="en-US" sz="1200" i="0" u="none" strike="noStrike" kern="0" cap="none" spc="0" normalizeH="0" baseline="0" noProof="0" dirty="0" err="1">
                <a:ln>
                  <a:noFill/>
                </a:ln>
                <a:solidFill>
                  <a:schemeClr val="tx1"/>
                </a:solidFill>
                <a:effectLst/>
                <a:uLnTx/>
                <a:uFillTx/>
                <a:latin typeface="Segoe UI" panose="020B0502040204020203" pitchFamily="34" charset="0"/>
                <a:cs typeface="Segoe UI" panose="020B0502040204020203" pitchFamily="34" charset="0"/>
              </a:rPr>
              <a:t>automatically+manually</a:t>
            </a:r>
            <a:r>
              <a:rPr kumimoji="0" lang="en-US" sz="1200" i="0" u="none" strike="noStrike" kern="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 Shows the weekly percentage of sensitive data assets that have been assigned sensitivity labels</a:t>
            </a:r>
          </a:p>
          <a:p>
            <a:pPr marL="171450" indent="-171450">
              <a:buFont typeface="Arial" panose="020B0604020202020204" pitchFamily="34" charset="0"/>
              <a:buChar char="•"/>
            </a:pPr>
            <a:r>
              <a:rPr kumimoji="0" lang="en-US" sz="1200" i="0" u="none" strike="noStrike" kern="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Sensitive assets protected by at least one DLP policy: Tracks the weekly percentage of sensitive assets covered by a DLP policy</a:t>
            </a:r>
          </a:p>
          <a:p>
            <a:pPr marL="171450" indent="-171450">
              <a:buFont typeface="Arial" panose="020B0604020202020204" pitchFamily="34" charset="0"/>
              <a:buChar char="•"/>
            </a:pPr>
            <a:r>
              <a:rPr kumimoji="0" lang="en-US" sz="1200" i="0" u="none" strike="noStrike" kern="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Potentially risky users: Counts users per week flagged by IRM with low, medium, or high-risk ratings</a:t>
            </a:r>
          </a:p>
          <a:p>
            <a:pPr marL="171450" indent="-171450">
              <a:buFont typeface="Arial" panose="020B0604020202020204" pitchFamily="34" charset="0"/>
              <a:buChar char="•"/>
            </a:pPr>
            <a:r>
              <a:rPr kumimoji="0" lang="en-US" sz="1200" i="0" u="none" strike="noStrike" kern="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Unprotected Sensitive Assets Report: Reveals where sensitive assets exist across data sources and flags those lacking information protection</a:t>
            </a:r>
          </a:p>
          <a:p>
            <a:pPr marL="171450" indent="-171450">
              <a:buFont typeface="Arial" panose="020B0604020202020204" pitchFamily="34" charset="0"/>
              <a:buChar char="•"/>
            </a:pPr>
            <a:r>
              <a:rPr kumimoji="0" lang="en-US" sz="1200" i="0" u="none" strike="noStrike" kern="0" cap="none" spc="0" normalizeH="0" baseline="0" noProof="0" dirty="0">
                <a:ln>
                  <a:noFill/>
                </a:ln>
                <a:solidFill>
                  <a:schemeClr val="tx1"/>
                </a:solidFill>
                <a:effectLst/>
                <a:uLnTx/>
                <a:uFillTx/>
                <a:latin typeface="Segoe UI" panose="020B0502040204020203" pitchFamily="34" charset="0"/>
                <a:cs typeface="Segoe UI" panose="020B0502040204020203" pitchFamily="34" charset="0"/>
              </a:rPr>
              <a:t>Risky User Activity on Unprotected Assets Report: Shows which users have accessed and/or performed high-risk actions on unprotected sensitive data</a:t>
            </a:r>
            <a:endParaRPr kumimoji="0" lang="en-US" sz="1200" b="1" i="0" u="none" strike="noStrike" kern="0" cap="none" spc="0" normalizeH="0" baseline="0" noProof="0" dirty="0">
              <a:ln>
                <a:noFill/>
              </a:ln>
              <a:solidFill>
                <a:schemeClr val="tx1"/>
              </a:solidFill>
              <a:effectLst/>
              <a:uLnTx/>
              <a:uFillTx/>
              <a:latin typeface="Segoe UI Semibold"/>
              <a:ea typeface="+mn-ea"/>
              <a:cs typeface="Segoe UI" charset="0"/>
            </a:endParaRPr>
          </a:p>
          <a:p>
            <a:pPr algn="ctr"/>
            <a:endParaRPr kumimoji="0" lang="en-US" sz="1200" b="1" i="0" u="none" strike="noStrike" kern="0" cap="none" spc="0" normalizeH="0" baseline="0" noProof="0" dirty="0">
              <a:ln>
                <a:noFill/>
              </a:ln>
              <a:solidFill>
                <a:schemeClr val="tx1"/>
              </a:solidFill>
              <a:effectLst/>
              <a:uLnTx/>
              <a:uFillTx/>
              <a:latin typeface="Segoe UI Semibold"/>
              <a:ea typeface="+mn-ea"/>
              <a:cs typeface="Segoe UI" charset="0"/>
            </a:endParaRPr>
          </a:p>
          <a:p>
            <a:endParaRPr lang="en-CA" dirty="0"/>
          </a:p>
        </p:txBody>
      </p:sp>
      <p:sp>
        <p:nvSpPr>
          <p:cNvPr id="4" name="Slide Number Placeholder 3">
            <a:extLst>
              <a:ext uri="{FF2B5EF4-FFF2-40B4-BE49-F238E27FC236}">
                <a16:creationId xmlns:a16="http://schemas.microsoft.com/office/drawing/2014/main" id="{4F64D3A7-2F15-22FE-157C-058A8D36749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C9A241-20FF-4130-B7A3-1616273006E9}" type="slidenum">
              <a:rPr kumimoji="0" lang="en-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416836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Security: includes labeling schema, identified Sensitive Information Types, and IRM deployed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425357B-8F40-42E9-BE27-6FDDE825A7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567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a:solidFill>
                <a:srgbClr val="FFFFFF"/>
              </a:solidFill>
              <a:latin typeface="Segoe UI"/>
              <a:cs typeface="Segoe U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988918-6F47-4388-88DA-D2D9BBF9A52B}" type="slidenum">
              <a:rPr kumimoji="0" lang="en-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506009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AC0CF-C26A-3FC8-2123-8B0E6B042C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07BF87-EC6F-A06D-61CB-B5E79B882E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B02611-6B37-8572-2307-AB1C8614E537}"/>
              </a:ext>
            </a:extLst>
          </p:cNvPr>
          <p:cNvSpPr>
            <a:spLocks noGrp="1"/>
          </p:cNvSpPr>
          <p:nvPr>
            <p:ph type="body" idx="1"/>
          </p:nvPr>
        </p:nvSpPr>
        <p:spPr/>
        <p:txBody>
          <a:bodyPr/>
          <a:lstStyle/>
          <a:p>
            <a:endParaRPr kumimoji="0" lang="en-US" sz="1600" b="1" i="0" u="none" strike="noStrike" kern="1200" cap="none" spc="0" normalizeH="0" baseline="0" noProof="0">
              <a:ln>
                <a:noFill/>
              </a:ln>
              <a:solidFill>
                <a:srgbClr val="FFFFFF"/>
              </a:solidFill>
              <a:effectLst/>
              <a:uLnTx/>
              <a:uFillTx/>
              <a:latin typeface="Segoe UI"/>
              <a:ea typeface="+mn-ea"/>
              <a:cs typeface="Segoe UI"/>
            </a:endParaRPr>
          </a:p>
        </p:txBody>
      </p:sp>
      <p:sp>
        <p:nvSpPr>
          <p:cNvPr id="4" name="Header Placeholder 3">
            <a:extLst>
              <a:ext uri="{FF2B5EF4-FFF2-40B4-BE49-F238E27FC236}">
                <a16:creationId xmlns:a16="http://schemas.microsoft.com/office/drawing/2014/main" id="{7F4E02E6-1055-771E-63FE-ED9D29660EC3}"/>
              </a:ext>
            </a:extLst>
          </p:cNvPr>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F99D5A69-43DE-E88E-EEAE-E5200DC489E6}"/>
              </a:ext>
            </a:extLst>
          </p:cNvPr>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1B5EF245-08F0-0D89-E1EB-3D4BB230B937}"/>
              </a:ext>
            </a:extLst>
          </p:cNvPr>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10/9/2025 10:02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1037E76-D8DB-06CA-251E-F47BEE40BE3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1915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6892C-5536-C575-1B34-B770542034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74CD26-A668-DEAB-24C0-79DC2258E1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338497-A7C7-8590-0430-857B9592C45C}"/>
              </a:ext>
            </a:extLst>
          </p:cNvPr>
          <p:cNvSpPr>
            <a:spLocks noGrp="1"/>
          </p:cNvSpPr>
          <p:nvPr>
            <p:ph type="body" idx="1"/>
          </p:nvPr>
        </p:nvSpPr>
        <p:spPr/>
        <p:txBody>
          <a:bodyPr/>
          <a:lstStyle/>
          <a:p>
            <a:endParaRPr lang="en-US" sz="1200" b="0" i="0">
              <a:solidFill>
                <a:srgbClr val="E6E6E6"/>
              </a:solidFill>
              <a:effectLst/>
              <a:latin typeface="Segoe UI" panose="020B0502040204020203" pitchFamily="34" charset="0"/>
            </a:endParaRPr>
          </a:p>
        </p:txBody>
      </p:sp>
      <p:sp>
        <p:nvSpPr>
          <p:cNvPr id="4" name="Header Placeholder 3">
            <a:extLst>
              <a:ext uri="{FF2B5EF4-FFF2-40B4-BE49-F238E27FC236}">
                <a16:creationId xmlns:a16="http://schemas.microsoft.com/office/drawing/2014/main" id="{436A3573-6495-B301-4FA2-8A48C3BA80C0}"/>
              </a:ext>
            </a:extLst>
          </p:cNvPr>
          <p:cNvSpPr>
            <a:spLocks noGrp="1"/>
          </p:cNvSpPr>
          <p:nvPr>
            <p:ph type="hdr" sz="quarter"/>
          </p:nvPr>
        </p:nvSpPr>
        <p:spPr/>
        <p:txBody>
          <a:bodyPr/>
          <a:lstStyle/>
          <a:p>
            <a:endParaRPr lang="en-US"/>
          </a:p>
        </p:txBody>
      </p:sp>
      <p:sp>
        <p:nvSpPr>
          <p:cNvPr id="5" name="Footer Placeholder 4">
            <a:extLst>
              <a:ext uri="{FF2B5EF4-FFF2-40B4-BE49-F238E27FC236}">
                <a16:creationId xmlns:a16="http://schemas.microsoft.com/office/drawing/2014/main" id="{6B564991-DA64-DD90-4196-97E27FBBABB6}"/>
              </a:ext>
            </a:extLst>
          </p:cNvPr>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3752BA87-60FD-56C4-687B-5ED3F5FAC251}"/>
              </a:ext>
            </a:extLst>
          </p:cNvPr>
          <p:cNvSpPr>
            <a:spLocks noGrp="1"/>
          </p:cNvSpPr>
          <p:nvPr>
            <p:ph type="dt" idx="1"/>
          </p:nvPr>
        </p:nvSpPr>
        <p:spPr/>
        <p:txBody>
          <a:bodyPr/>
          <a:lstStyle/>
          <a:p>
            <a:fld id="{386CE63F-9E7F-4C04-9D0D-FCA25A8E9E86}" type="datetime8">
              <a:rPr lang="en-US" smtClean="0"/>
              <a:t>10/9/2025 10:02 AM</a:t>
            </a:fld>
            <a:endParaRPr lang="en-US"/>
          </a:p>
        </p:txBody>
      </p:sp>
      <p:sp>
        <p:nvSpPr>
          <p:cNvPr id="7" name="Slide Number Placeholder 6">
            <a:extLst>
              <a:ext uri="{FF2B5EF4-FFF2-40B4-BE49-F238E27FC236}">
                <a16:creationId xmlns:a16="http://schemas.microsoft.com/office/drawing/2014/main" id="{6DE0D97F-8E31-7881-A2CA-4B9DEEC259D3}"/>
              </a:ext>
            </a:extLst>
          </p:cNvPr>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4266160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a:p>
        </p:txBody>
      </p:sp>
      <p:sp>
        <p:nvSpPr>
          <p:cNvPr id="4" name="Slide Number Placeholder 3"/>
          <p:cNvSpPr>
            <a:spLocks noGrp="1"/>
          </p:cNvSpPr>
          <p:nvPr>
            <p:ph type="sldNum" sz="quarter" idx="5"/>
          </p:nvPr>
        </p:nvSpPr>
        <p:spPr/>
        <p:txBody>
          <a:bodyPr/>
          <a:lstStyle/>
          <a:p>
            <a:fld id="{5F9B927B-475B-4132-B009-8FDE84E9F2D8}" type="slidenum">
              <a:rPr lang="en-US" smtClean="0"/>
              <a:t>6</a:t>
            </a:fld>
            <a:endParaRPr lang="en-US"/>
          </a:p>
        </p:txBody>
      </p:sp>
    </p:spTree>
    <p:extLst>
      <p:ext uri="{BB962C8B-B14F-4D97-AF65-F5344CB8AC3E}">
        <p14:creationId xmlns:p14="http://schemas.microsoft.com/office/powerpoint/2010/main" val="2053136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640168-F5EC-826B-61A8-29733E2CD3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081393-5B32-ED15-2918-829C7B5A19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FF632B-6738-599C-E698-3E78177978A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8A456C1-B967-5B11-88FE-97B721C89AF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6C30-BCB1-4BDD-8CE8-5E4561CC6AA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3288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174A6-CF4E-76A4-AD87-1E53E4144C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2D6D00-3E80-EDBC-52F3-C6BB9E6A02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30BFF5-34C7-6B2E-87EE-DAC7F942A86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B233FE9-AA58-17FE-D4D9-3782030B72F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6C30-BCB1-4BDD-8CE8-5E4561CC6AA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436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FC5EF-FC95-0CDB-55ED-987FFAAB70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BBF231-ECF4-71E5-42DF-BD4B7BB299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D5DFE7-A853-C54F-37B6-E5B72A545392}"/>
              </a:ext>
            </a:extLst>
          </p:cNvPr>
          <p:cNvSpPr>
            <a:spLocks noGrp="1"/>
          </p:cNvSpPr>
          <p:nvPr>
            <p:ph type="dt" sz="half" idx="10"/>
          </p:nvPr>
        </p:nvSpPr>
        <p:spPr/>
        <p:txBody>
          <a:bodyPr/>
          <a:lstStyle/>
          <a:p>
            <a:fld id="{15CA981B-270A-4775-9455-EAB3381B00B3}" type="datetimeFigureOut">
              <a:rPr lang="en-US" smtClean="0"/>
              <a:t>10/9/2025</a:t>
            </a:fld>
            <a:endParaRPr lang="en-US"/>
          </a:p>
        </p:txBody>
      </p:sp>
      <p:sp>
        <p:nvSpPr>
          <p:cNvPr id="5" name="Footer Placeholder 4">
            <a:extLst>
              <a:ext uri="{FF2B5EF4-FFF2-40B4-BE49-F238E27FC236}">
                <a16:creationId xmlns:a16="http://schemas.microsoft.com/office/drawing/2014/main" id="{1D7C1F89-6508-73AD-A5D4-90072CD21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4256EE-682B-CA8E-1899-792C682A065A}"/>
              </a:ext>
            </a:extLst>
          </p:cNvPr>
          <p:cNvSpPr>
            <a:spLocks noGrp="1"/>
          </p:cNvSpPr>
          <p:nvPr>
            <p:ph type="sldNum" sz="quarter" idx="12"/>
          </p:nvPr>
        </p:nvSpPr>
        <p:spPr/>
        <p:txBody>
          <a:bodyPr/>
          <a:lstStyle/>
          <a:p>
            <a:fld id="{4B2EABCE-BEE0-4AAB-AE3D-543B91BC64BF}" type="slidenum">
              <a:rPr lang="en-US" smtClean="0"/>
              <a:t>‹#›</a:t>
            </a:fld>
            <a:endParaRPr lang="en-US"/>
          </a:p>
        </p:txBody>
      </p:sp>
    </p:spTree>
    <p:extLst>
      <p:ext uri="{BB962C8B-B14F-4D97-AF65-F5344CB8AC3E}">
        <p14:creationId xmlns:p14="http://schemas.microsoft.com/office/powerpoint/2010/main" val="99601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E83A4-DC06-6CBA-2CFB-3641C89139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0F5FA8-D53B-07C2-6E4D-F80095EE36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D21D8B-6144-278D-0E02-317CAA77E5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5D9855-804C-0A08-574B-DF95A65238F9}"/>
              </a:ext>
            </a:extLst>
          </p:cNvPr>
          <p:cNvSpPr>
            <a:spLocks noGrp="1"/>
          </p:cNvSpPr>
          <p:nvPr>
            <p:ph type="dt" sz="half" idx="10"/>
          </p:nvPr>
        </p:nvSpPr>
        <p:spPr/>
        <p:txBody>
          <a:bodyPr/>
          <a:lstStyle/>
          <a:p>
            <a:fld id="{15CA981B-270A-4775-9455-EAB3381B00B3}" type="datetimeFigureOut">
              <a:rPr lang="en-US" smtClean="0"/>
              <a:t>10/9/2025</a:t>
            </a:fld>
            <a:endParaRPr lang="en-US"/>
          </a:p>
        </p:txBody>
      </p:sp>
      <p:sp>
        <p:nvSpPr>
          <p:cNvPr id="6" name="Footer Placeholder 5">
            <a:extLst>
              <a:ext uri="{FF2B5EF4-FFF2-40B4-BE49-F238E27FC236}">
                <a16:creationId xmlns:a16="http://schemas.microsoft.com/office/drawing/2014/main" id="{216A385C-033B-C7F9-B377-9C291721AE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FAC5DD-33F5-C5FE-1478-744C97A99C7A}"/>
              </a:ext>
            </a:extLst>
          </p:cNvPr>
          <p:cNvSpPr>
            <a:spLocks noGrp="1"/>
          </p:cNvSpPr>
          <p:nvPr>
            <p:ph type="sldNum" sz="quarter" idx="12"/>
          </p:nvPr>
        </p:nvSpPr>
        <p:spPr/>
        <p:txBody>
          <a:bodyPr/>
          <a:lstStyle/>
          <a:p>
            <a:fld id="{4B2EABCE-BEE0-4AAB-AE3D-543B91BC64BF}" type="slidenum">
              <a:rPr lang="en-US" smtClean="0"/>
              <a:t>‹#›</a:t>
            </a:fld>
            <a:endParaRPr lang="en-US"/>
          </a:p>
        </p:txBody>
      </p:sp>
    </p:spTree>
    <p:extLst>
      <p:ext uri="{BB962C8B-B14F-4D97-AF65-F5344CB8AC3E}">
        <p14:creationId xmlns:p14="http://schemas.microsoft.com/office/powerpoint/2010/main" val="2641390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96865-9275-498F-1B53-1BF1A98A29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18DEC6-58FA-9982-7C6A-CE4ED56950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1EEB4-798D-C91F-8777-FDCA0EA264E1}"/>
              </a:ext>
            </a:extLst>
          </p:cNvPr>
          <p:cNvSpPr>
            <a:spLocks noGrp="1"/>
          </p:cNvSpPr>
          <p:nvPr>
            <p:ph type="dt" sz="half" idx="10"/>
          </p:nvPr>
        </p:nvSpPr>
        <p:spPr/>
        <p:txBody>
          <a:bodyPr/>
          <a:lstStyle/>
          <a:p>
            <a:fld id="{15CA981B-270A-4775-9455-EAB3381B00B3}" type="datetimeFigureOut">
              <a:rPr lang="en-US" smtClean="0"/>
              <a:t>10/9/2025</a:t>
            </a:fld>
            <a:endParaRPr lang="en-US"/>
          </a:p>
        </p:txBody>
      </p:sp>
      <p:sp>
        <p:nvSpPr>
          <p:cNvPr id="5" name="Footer Placeholder 4">
            <a:extLst>
              <a:ext uri="{FF2B5EF4-FFF2-40B4-BE49-F238E27FC236}">
                <a16:creationId xmlns:a16="http://schemas.microsoft.com/office/drawing/2014/main" id="{389A9294-ECF7-2400-5E2A-5CCBA34972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84873D-FEA2-A71C-8A81-392F2D1C3723}"/>
              </a:ext>
            </a:extLst>
          </p:cNvPr>
          <p:cNvSpPr>
            <a:spLocks noGrp="1"/>
          </p:cNvSpPr>
          <p:nvPr>
            <p:ph type="sldNum" sz="quarter" idx="12"/>
          </p:nvPr>
        </p:nvSpPr>
        <p:spPr/>
        <p:txBody>
          <a:bodyPr/>
          <a:lstStyle/>
          <a:p>
            <a:fld id="{4B2EABCE-BEE0-4AAB-AE3D-543B91BC64BF}" type="slidenum">
              <a:rPr lang="en-US" smtClean="0"/>
              <a:t>‹#›</a:t>
            </a:fld>
            <a:endParaRPr lang="en-US"/>
          </a:p>
        </p:txBody>
      </p:sp>
    </p:spTree>
    <p:extLst>
      <p:ext uri="{BB962C8B-B14F-4D97-AF65-F5344CB8AC3E}">
        <p14:creationId xmlns:p14="http://schemas.microsoft.com/office/powerpoint/2010/main" val="785845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E84539-408C-0E09-86BE-C639FF3DD2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0E43DF-BC6A-C3A6-6167-A341214D3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D62BB4-8C11-8067-C5C5-EC03C49C03D9}"/>
              </a:ext>
            </a:extLst>
          </p:cNvPr>
          <p:cNvSpPr>
            <a:spLocks noGrp="1"/>
          </p:cNvSpPr>
          <p:nvPr>
            <p:ph type="dt" sz="half" idx="10"/>
          </p:nvPr>
        </p:nvSpPr>
        <p:spPr/>
        <p:txBody>
          <a:bodyPr/>
          <a:lstStyle/>
          <a:p>
            <a:fld id="{15CA981B-270A-4775-9455-EAB3381B00B3}" type="datetimeFigureOut">
              <a:rPr lang="en-US" smtClean="0"/>
              <a:t>10/9/2025</a:t>
            </a:fld>
            <a:endParaRPr lang="en-US"/>
          </a:p>
        </p:txBody>
      </p:sp>
      <p:sp>
        <p:nvSpPr>
          <p:cNvPr id="5" name="Footer Placeholder 4">
            <a:extLst>
              <a:ext uri="{FF2B5EF4-FFF2-40B4-BE49-F238E27FC236}">
                <a16:creationId xmlns:a16="http://schemas.microsoft.com/office/drawing/2014/main" id="{BBF5EDD9-3F51-E926-ABC6-56B70EFB89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9CB62-77EE-0F2D-48C4-4EC2AE4C1F05}"/>
              </a:ext>
            </a:extLst>
          </p:cNvPr>
          <p:cNvSpPr>
            <a:spLocks noGrp="1"/>
          </p:cNvSpPr>
          <p:nvPr>
            <p:ph type="sldNum" sz="quarter" idx="12"/>
          </p:nvPr>
        </p:nvSpPr>
        <p:spPr/>
        <p:txBody>
          <a:bodyPr/>
          <a:lstStyle/>
          <a:p>
            <a:fld id="{4B2EABCE-BEE0-4AAB-AE3D-543B91BC64BF}" type="slidenum">
              <a:rPr lang="en-US" smtClean="0"/>
              <a:t>‹#›</a:t>
            </a:fld>
            <a:endParaRPr lang="en-US"/>
          </a:p>
        </p:txBody>
      </p:sp>
    </p:spTree>
    <p:extLst>
      <p:ext uri="{BB962C8B-B14F-4D97-AF65-F5344CB8AC3E}">
        <p14:creationId xmlns:p14="http://schemas.microsoft.com/office/powerpoint/2010/main" val="3212101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3BD11-6786-43DB-75F2-EF5C522494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C11708-61B4-28B4-D844-A83F718536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A8F82-FA97-3C5D-3D28-0FE804D3AABD}"/>
              </a:ext>
            </a:extLst>
          </p:cNvPr>
          <p:cNvSpPr>
            <a:spLocks noGrp="1"/>
          </p:cNvSpPr>
          <p:nvPr>
            <p:ph type="dt" sz="half" idx="10"/>
          </p:nvPr>
        </p:nvSpPr>
        <p:spPr/>
        <p:txBody>
          <a:bodyPr/>
          <a:lstStyle/>
          <a:p>
            <a:fld id="{15CA981B-270A-4775-9455-EAB3381B00B3}" type="datetimeFigureOut">
              <a:rPr lang="en-US" smtClean="0"/>
              <a:t>10/9/2025</a:t>
            </a:fld>
            <a:endParaRPr lang="en-US"/>
          </a:p>
        </p:txBody>
      </p:sp>
      <p:sp>
        <p:nvSpPr>
          <p:cNvPr id="5" name="Footer Placeholder 4">
            <a:extLst>
              <a:ext uri="{FF2B5EF4-FFF2-40B4-BE49-F238E27FC236}">
                <a16:creationId xmlns:a16="http://schemas.microsoft.com/office/drawing/2014/main" id="{C06DD5FD-7A2A-81F0-CCD9-355F359675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69B925-96E6-E097-D53E-0AA0423C7C6B}"/>
              </a:ext>
            </a:extLst>
          </p:cNvPr>
          <p:cNvSpPr>
            <a:spLocks noGrp="1"/>
          </p:cNvSpPr>
          <p:nvPr>
            <p:ph type="sldNum" sz="quarter" idx="12"/>
          </p:nvPr>
        </p:nvSpPr>
        <p:spPr/>
        <p:txBody>
          <a:bodyPr/>
          <a:lstStyle/>
          <a:p>
            <a:fld id="{4B2EABCE-BEE0-4AAB-AE3D-543B91BC64BF}" type="slidenum">
              <a:rPr lang="en-US" smtClean="0"/>
              <a:t>‹#›</a:t>
            </a:fld>
            <a:endParaRPr lang="en-US"/>
          </a:p>
        </p:txBody>
      </p:sp>
    </p:spTree>
    <p:extLst>
      <p:ext uri="{BB962C8B-B14F-4D97-AF65-F5344CB8AC3E}">
        <p14:creationId xmlns:p14="http://schemas.microsoft.com/office/powerpoint/2010/main" val="139094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72210-27C7-721B-6E2D-FCB7A3F9C9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7EE009-E0A9-CC1E-58A8-CC7D7DA262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73D469-48E5-481F-EA15-44F92559EC51}"/>
              </a:ext>
            </a:extLst>
          </p:cNvPr>
          <p:cNvSpPr>
            <a:spLocks noGrp="1"/>
          </p:cNvSpPr>
          <p:nvPr>
            <p:ph type="dt" sz="half" idx="10"/>
          </p:nvPr>
        </p:nvSpPr>
        <p:spPr/>
        <p:txBody>
          <a:bodyPr/>
          <a:lstStyle/>
          <a:p>
            <a:fld id="{15CA981B-270A-4775-9455-EAB3381B00B3}" type="datetimeFigureOut">
              <a:rPr lang="en-US" smtClean="0"/>
              <a:t>10/9/2025</a:t>
            </a:fld>
            <a:endParaRPr lang="en-US"/>
          </a:p>
        </p:txBody>
      </p:sp>
      <p:sp>
        <p:nvSpPr>
          <p:cNvPr id="5" name="Footer Placeholder 4">
            <a:extLst>
              <a:ext uri="{FF2B5EF4-FFF2-40B4-BE49-F238E27FC236}">
                <a16:creationId xmlns:a16="http://schemas.microsoft.com/office/drawing/2014/main" id="{BFBAA986-C63D-37A6-F176-F292AD521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C09F03-B176-10C7-D5C2-6D787298137D}"/>
              </a:ext>
            </a:extLst>
          </p:cNvPr>
          <p:cNvSpPr>
            <a:spLocks noGrp="1"/>
          </p:cNvSpPr>
          <p:nvPr>
            <p:ph type="sldNum" sz="quarter" idx="12"/>
          </p:nvPr>
        </p:nvSpPr>
        <p:spPr/>
        <p:txBody>
          <a:bodyPr/>
          <a:lstStyle/>
          <a:p>
            <a:fld id="{4B2EABCE-BEE0-4AAB-AE3D-543B91BC64BF}" type="slidenum">
              <a:rPr lang="en-US" smtClean="0"/>
              <a:t>‹#›</a:t>
            </a:fld>
            <a:endParaRPr lang="en-US"/>
          </a:p>
        </p:txBody>
      </p:sp>
    </p:spTree>
    <p:extLst>
      <p:ext uri="{BB962C8B-B14F-4D97-AF65-F5344CB8AC3E}">
        <p14:creationId xmlns:p14="http://schemas.microsoft.com/office/powerpoint/2010/main" val="384826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E36C4-AABE-B626-B39B-F945D51508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A1F394-9A28-383D-96D1-3C2A5D4388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D0C349-8674-929F-AD21-FF21AAC6F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4CC231-940B-2ED0-ED9E-A390FDE630C3}"/>
              </a:ext>
            </a:extLst>
          </p:cNvPr>
          <p:cNvSpPr>
            <a:spLocks noGrp="1"/>
          </p:cNvSpPr>
          <p:nvPr>
            <p:ph type="dt" sz="half" idx="10"/>
          </p:nvPr>
        </p:nvSpPr>
        <p:spPr/>
        <p:txBody>
          <a:bodyPr/>
          <a:lstStyle/>
          <a:p>
            <a:fld id="{15CA981B-270A-4775-9455-EAB3381B00B3}" type="datetimeFigureOut">
              <a:rPr lang="en-US" smtClean="0"/>
              <a:t>10/9/2025</a:t>
            </a:fld>
            <a:endParaRPr lang="en-US"/>
          </a:p>
        </p:txBody>
      </p:sp>
      <p:sp>
        <p:nvSpPr>
          <p:cNvPr id="6" name="Footer Placeholder 5">
            <a:extLst>
              <a:ext uri="{FF2B5EF4-FFF2-40B4-BE49-F238E27FC236}">
                <a16:creationId xmlns:a16="http://schemas.microsoft.com/office/drawing/2014/main" id="{B52E61E2-9C47-B494-EC6E-BA70A71CA3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188DD0-3ED1-5974-D115-7ED4CF872821}"/>
              </a:ext>
            </a:extLst>
          </p:cNvPr>
          <p:cNvSpPr>
            <a:spLocks noGrp="1"/>
          </p:cNvSpPr>
          <p:nvPr>
            <p:ph type="sldNum" sz="quarter" idx="12"/>
          </p:nvPr>
        </p:nvSpPr>
        <p:spPr/>
        <p:txBody>
          <a:bodyPr/>
          <a:lstStyle/>
          <a:p>
            <a:fld id="{4B2EABCE-BEE0-4AAB-AE3D-543B91BC64BF}" type="slidenum">
              <a:rPr lang="en-US" smtClean="0"/>
              <a:t>‹#›</a:t>
            </a:fld>
            <a:endParaRPr lang="en-US"/>
          </a:p>
        </p:txBody>
      </p:sp>
    </p:spTree>
    <p:extLst>
      <p:ext uri="{BB962C8B-B14F-4D97-AF65-F5344CB8AC3E}">
        <p14:creationId xmlns:p14="http://schemas.microsoft.com/office/powerpoint/2010/main" val="355403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6E04-15A7-021E-4F47-3FEDBA78D1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A5643E-6501-C574-324F-9D93B4A81C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FE5A23-7D97-7416-4879-8828F7BA27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E76711-191E-D949-A3CE-CCE245C8B0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7E1BCB-7125-D936-F257-0B05BA3793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D42809-0F92-706E-951C-D5E7A0A677C1}"/>
              </a:ext>
            </a:extLst>
          </p:cNvPr>
          <p:cNvSpPr>
            <a:spLocks noGrp="1"/>
          </p:cNvSpPr>
          <p:nvPr>
            <p:ph type="dt" sz="half" idx="10"/>
          </p:nvPr>
        </p:nvSpPr>
        <p:spPr/>
        <p:txBody>
          <a:bodyPr/>
          <a:lstStyle/>
          <a:p>
            <a:fld id="{15CA981B-270A-4775-9455-EAB3381B00B3}" type="datetimeFigureOut">
              <a:rPr lang="en-US" smtClean="0"/>
              <a:t>10/9/2025</a:t>
            </a:fld>
            <a:endParaRPr lang="en-US"/>
          </a:p>
        </p:txBody>
      </p:sp>
      <p:sp>
        <p:nvSpPr>
          <p:cNvPr id="8" name="Footer Placeholder 7">
            <a:extLst>
              <a:ext uri="{FF2B5EF4-FFF2-40B4-BE49-F238E27FC236}">
                <a16:creationId xmlns:a16="http://schemas.microsoft.com/office/drawing/2014/main" id="{5D975546-7597-6362-FA7E-04D8541166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05390B-6DEE-C6DC-A450-C3E8A4EA54A2}"/>
              </a:ext>
            </a:extLst>
          </p:cNvPr>
          <p:cNvSpPr>
            <a:spLocks noGrp="1"/>
          </p:cNvSpPr>
          <p:nvPr>
            <p:ph type="sldNum" sz="quarter" idx="12"/>
          </p:nvPr>
        </p:nvSpPr>
        <p:spPr/>
        <p:txBody>
          <a:bodyPr/>
          <a:lstStyle/>
          <a:p>
            <a:fld id="{4B2EABCE-BEE0-4AAB-AE3D-543B91BC64BF}" type="slidenum">
              <a:rPr lang="en-US" smtClean="0"/>
              <a:t>‹#›</a:t>
            </a:fld>
            <a:endParaRPr lang="en-US"/>
          </a:p>
        </p:txBody>
      </p:sp>
    </p:spTree>
    <p:extLst>
      <p:ext uri="{BB962C8B-B14F-4D97-AF65-F5344CB8AC3E}">
        <p14:creationId xmlns:p14="http://schemas.microsoft.com/office/powerpoint/2010/main" val="2470987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20A13-A765-D654-6337-3527D8C37F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1FA9C6-1FD4-A8BC-F6E7-43E5129C5091}"/>
              </a:ext>
            </a:extLst>
          </p:cNvPr>
          <p:cNvSpPr>
            <a:spLocks noGrp="1"/>
          </p:cNvSpPr>
          <p:nvPr>
            <p:ph type="dt" sz="half" idx="10"/>
          </p:nvPr>
        </p:nvSpPr>
        <p:spPr/>
        <p:txBody>
          <a:bodyPr/>
          <a:lstStyle/>
          <a:p>
            <a:fld id="{15CA981B-270A-4775-9455-EAB3381B00B3}" type="datetimeFigureOut">
              <a:rPr lang="en-US" smtClean="0"/>
              <a:t>10/9/2025</a:t>
            </a:fld>
            <a:endParaRPr lang="en-US"/>
          </a:p>
        </p:txBody>
      </p:sp>
      <p:sp>
        <p:nvSpPr>
          <p:cNvPr id="4" name="Footer Placeholder 3">
            <a:extLst>
              <a:ext uri="{FF2B5EF4-FFF2-40B4-BE49-F238E27FC236}">
                <a16:creationId xmlns:a16="http://schemas.microsoft.com/office/drawing/2014/main" id="{9CC8E90B-2B00-F54D-2C5F-7688C420F0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43104D-1A21-18CA-8399-80B7D827646B}"/>
              </a:ext>
            </a:extLst>
          </p:cNvPr>
          <p:cNvSpPr>
            <a:spLocks noGrp="1"/>
          </p:cNvSpPr>
          <p:nvPr>
            <p:ph type="sldNum" sz="quarter" idx="12"/>
          </p:nvPr>
        </p:nvSpPr>
        <p:spPr/>
        <p:txBody>
          <a:bodyPr/>
          <a:lstStyle/>
          <a:p>
            <a:fld id="{4B2EABCE-BEE0-4AAB-AE3D-543B91BC64BF}" type="slidenum">
              <a:rPr lang="en-US" smtClean="0"/>
              <a:t>‹#›</a:t>
            </a:fld>
            <a:endParaRPr lang="en-US"/>
          </a:p>
        </p:txBody>
      </p:sp>
    </p:spTree>
    <p:extLst>
      <p:ext uri="{BB962C8B-B14F-4D97-AF65-F5344CB8AC3E}">
        <p14:creationId xmlns:p14="http://schemas.microsoft.com/office/powerpoint/2010/main" val="3814560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2_Blank">
    <p:bg>
      <p:bgPr>
        <a:solidFill>
          <a:schemeClr val="tx1"/>
        </a:solidFill>
        <a:effectLst/>
      </p:bgPr>
    </p:bg>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C6F57D21-283E-07BC-AF22-2B82030EF87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46437" y="77288"/>
            <a:ext cx="565595" cy="557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465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Stakeholders">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FC1947-F1B0-8AA9-11D1-2F4C19C0B150}"/>
              </a:ext>
              <a:ext uri="{C183D7F6-B498-43B3-948B-1728B52AA6E4}">
                <adec:decorative xmlns:adec="http://schemas.microsoft.com/office/drawing/2017/decorative" val="1"/>
              </a:ext>
            </a:extLst>
          </p:cNvPr>
          <p:cNvSpPr/>
          <p:nvPr userDrawn="1"/>
        </p:nvSpPr>
        <p:spPr bwMode="auto">
          <a:xfrm>
            <a:off x="0" y="1"/>
            <a:ext cx="3054096" cy="685799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chemeClr val="tx2"/>
              </a:solidFill>
              <a:effectLst/>
              <a:uLnTx/>
              <a:uFillTx/>
              <a:latin typeface="Segoe UI"/>
              <a:ea typeface="Segoe UI" pitchFamily="34" charset="0"/>
              <a:cs typeface="Segoe UI" pitchFamily="34" charset="0"/>
            </a:endParaRPr>
          </a:p>
        </p:txBody>
      </p:sp>
      <p:sp>
        <p:nvSpPr>
          <p:cNvPr id="4" name="Freeform: Shape 3">
            <a:extLst>
              <a:ext uri="{FF2B5EF4-FFF2-40B4-BE49-F238E27FC236}">
                <a16:creationId xmlns:a16="http://schemas.microsoft.com/office/drawing/2014/main" id="{E2157CB8-84C8-93BE-A2DC-A1B6BFF7F451}"/>
              </a:ext>
            </a:extLst>
          </p:cNvPr>
          <p:cNvSpPr/>
          <p:nvPr userDrawn="1"/>
        </p:nvSpPr>
        <p:spPr>
          <a:xfrm>
            <a:off x="-1016" y="1857550"/>
            <a:ext cx="2694893" cy="130162"/>
          </a:xfrm>
          <a:custGeom>
            <a:avLst/>
            <a:gdLst>
              <a:gd name="connsiteX0" fmla="*/ 0 w 2694893"/>
              <a:gd name="connsiteY0" fmla="*/ 0 h 130162"/>
              <a:gd name="connsiteX1" fmla="*/ 2629811 w 2694893"/>
              <a:gd name="connsiteY1" fmla="*/ 0 h 130162"/>
              <a:gd name="connsiteX2" fmla="*/ 2629811 w 2694893"/>
              <a:gd name="connsiteY2" fmla="*/ 0 h 130162"/>
              <a:gd name="connsiteX3" fmla="*/ 2629812 w 2694893"/>
              <a:gd name="connsiteY3" fmla="*/ 0 h 130162"/>
              <a:gd name="connsiteX4" fmla="*/ 2694893 w 2694893"/>
              <a:gd name="connsiteY4" fmla="*/ 65081 h 130162"/>
              <a:gd name="connsiteX5" fmla="*/ 2629812 w 2694893"/>
              <a:gd name="connsiteY5" fmla="*/ 130162 h 130162"/>
              <a:gd name="connsiteX6" fmla="*/ 2629807 w 2694893"/>
              <a:gd name="connsiteY6" fmla="*/ 130161 h 130162"/>
              <a:gd name="connsiteX7" fmla="*/ 0 w 2694893"/>
              <a:gd name="connsiteY7" fmla="*/ 130161 h 130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893" h="130162">
                <a:moveTo>
                  <a:pt x="0" y="0"/>
                </a:moveTo>
                <a:lnTo>
                  <a:pt x="2629811" y="0"/>
                </a:lnTo>
                <a:lnTo>
                  <a:pt x="2629811" y="0"/>
                </a:lnTo>
                <a:lnTo>
                  <a:pt x="2629812" y="0"/>
                </a:lnTo>
                <a:cubicBezTo>
                  <a:pt x="2665755" y="0"/>
                  <a:pt x="2694893" y="29138"/>
                  <a:pt x="2694893" y="65081"/>
                </a:cubicBezTo>
                <a:cubicBezTo>
                  <a:pt x="2694893" y="101024"/>
                  <a:pt x="2665755" y="130162"/>
                  <a:pt x="2629812" y="130162"/>
                </a:cubicBezTo>
                <a:lnTo>
                  <a:pt x="2629807" y="130161"/>
                </a:lnTo>
                <a:lnTo>
                  <a:pt x="0" y="1301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34410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BBE83-53CE-18CC-FED8-0C2A49684D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68EDD3-D2D7-E436-9B96-ED08D7779E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C5B9B9-4BD3-5E49-1E70-FA1F5DDD47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61B1AE-7CF9-3C89-2F65-5707F093DEF5}"/>
              </a:ext>
            </a:extLst>
          </p:cNvPr>
          <p:cNvSpPr>
            <a:spLocks noGrp="1"/>
          </p:cNvSpPr>
          <p:nvPr>
            <p:ph type="dt" sz="half" idx="10"/>
          </p:nvPr>
        </p:nvSpPr>
        <p:spPr/>
        <p:txBody>
          <a:bodyPr/>
          <a:lstStyle/>
          <a:p>
            <a:fld id="{15CA981B-270A-4775-9455-EAB3381B00B3}" type="datetimeFigureOut">
              <a:rPr lang="en-US" smtClean="0"/>
              <a:t>10/9/2025</a:t>
            </a:fld>
            <a:endParaRPr lang="en-US"/>
          </a:p>
        </p:txBody>
      </p:sp>
      <p:sp>
        <p:nvSpPr>
          <p:cNvPr id="6" name="Footer Placeholder 5">
            <a:extLst>
              <a:ext uri="{FF2B5EF4-FFF2-40B4-BE49-F238E27FC236}">
                <a16:creationId xmlns:a16="http://schemas.microsoft.com/office/drawing/2014/main" id="{D6A58F22-30D1-3998-E4BD-DE1A4E53D2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3154C9-1DB7-3ED7-B8F0-05416FE625B2}"/>
              </a:ext>
            </a:extLst>
          </p:cNvPr>
          <p:cNvSpPr>
            <a:spLocks noGrp="1"/>
          </p:cNvSpPr>
          <p:nvPr>
            <p:ph type="sldNum" sz="quarter" idx="12"/>
          </p:nvPr>
        </p:nvSpPr>
        <p:spPr/>
        <p:txBody>
          <a:bodyPr/>
          <a:lstStyle/>
          <a:p>
            <a:fld id="{4B2EABCE-BEE0-4AAB-AE3D-543B91BC64BF}" type="slidenum">
              <a:rPr lang="en-US" smtClean="0"/>
              <a:t>‹#›</a:t>
            </a:fld>
            <a:endParaRPr lang="en-US"/>
          </a:p>
        </p:txBody>
      </p:sp>
    </p:spTree>
    <p:extLst>
      <p:ext uri="{BB962C8B-B14F-4D97-AF65-F5344CB8AC3E}">
        <p14:creationId xmlns:p14="http://schemas.microsoft.com/office/powerpoint/2010/main" val="765945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650052-DE14-63CC-0962-9188971F5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BAEFA2-5A06-7AC2-F004-FEC0858A74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5F40FF-F364-FA6B-B5E4-9AD35A6319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CA981B-270A-4775-9455-EAB3381B00B3}" type="datetimeFigureOut">
              <a:rPr lang="en-US" smtClean="0"/>
              <a:t>10/9/2025</a:t>
            </a:fld>
            <a:endParaRPr lang="en-US"/>
          </a:p>
        </p:txBody>
      </p:sp>
      <p:sp>
        <p:nvSpPr>
          <p:cNvPr id="5" name="Footer Placeholder 4">
            <a:extLst>
              <a:ext uri="{FF2B5EF4-FFF2-40B4-BE49-F238E27FC236}">
                <a16:creationId xmlns:a16="http://schemas.microsoft.com/office/drawing/2014/main" id="{54701858-8E97-880B-0014-C5EFDD1F35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FC9CAB-0CA8-E3DE-37F4-2507034A53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2EABCE-BEE0-4AAB-AE3D-543B91BC64BF}" type="slidenum">
              <a:rPr lang="en-US" smtClean="0"/>
              <a:t>‹#›</a:t>
            </a:fld>
            <a:endParaRPr lang="en-US"/>
          </a:p>
        </p:txBody>
      </p:sp>
    </p:spTree>
    <p:extLst>
      <p:ext uri="{BB962C8B-B14F-4D97-AF65-F5344CB8AC3E}">
        <p14:creationId xmlns:p14="http://schemas.microsoft.com/office/powerpoint/2010/main" val="4841730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en-us/purview/data-security-posture-management-copilot#copilot-prompt-gallery"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20.jpeg"/><Relationship Id="rId13" Type="http://schemas.openxmlformats.org/officeDocument/2006/relationships/image" Target="../media/image25.svg"/><Relationship Id="rId3" Type="http://schemas.openxmlformats.org/officeDocument/2006/relationships/image" Target="../media/image15.png"/><Relationship Id="rId7" Type="http://schemas.openxmlformats.org/officeDocument/2006/relationships/image" Target="../media/image19.jpeg"/><Relationship Id="rId12" Type="http://schemas.openxmlformats.org/officeDocument/2006/relationships/image" Target="../media/image24.png"/><Relationship Id="rId17" Type="http://schemas.openxmlformats.org/officeDocument/2006/relationships/image" Target="../media/image29.svg"/><Relationship Id="rId2" Type="http://schemas.openxmlformats.org/officeDocument/2006/relationships/notesSlide" Target="../notesSlides/notesSlide7.xml"/><Relationship Id="rId16"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18.jpeg"/><Relationship Id="rId11" Type="http://schemas.openxmlformats.org/officeDocument/2006/relationships/image" Target="../media/image23.svg"/><Relationship Id="rId5" Type="http://schemas.openxmlformats.org/officeDocument/2006/relationships/image" Target="../media/image17.jpeg"/><Relationship Id="rId15" Type="http://schemas.openxmlformats.org/officeDocument/2006/relationships/image" Target="../media/image27.svg"/><Relationship Id="rId10" Type="http://schemas.openxmlformats.org/officeDocument/2006/relationships/image" Target="../media/image22.png"/><Relationship Id="rId4" Type="http://schemas.openxmlformats.org/officeDocument/2006/relationships/image" Target="../media/image16.svg"/><Relationship Id="rId9" Type="http://schemas.openxmlformats.org/officeDocument/2006/relationships/image" Target="../media/image21.jpeg"/><Relationship Id="rId14" Type="http://schemas.openxmlformats.org/officeDocument/2006/relationships/image" Target="../media/image2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B40A52-446F-8A30-B837-57E95F12DC32}"/>
            </a:ext>
          </a:extLst>
        </p:cNvPr>
        <p:cNvGrpSpPr/>
        <p:nvPr/>
      </p:nvGrpSpPr>
      <p:grpSpPr>
        <a:xfrm>
          <a:off x="0" y="0"/>
          <a:ext cx="0" cy="0"/>
          <a:chOff x="0" y="0"/>
          <a:chExt cx="0" cy="0"/>
        </a:xfrm>
      </p:grpSpPr>
      <p:sp>
        <p:nvSpPr>
          <p:cNvPr id="482" name="Rectangle: Rounded Corners 481">
            <a:extLst>
              <a:ext uri="{FF2B5EF4-FFF2-40B4-BE49-F238E27FC236}">
                <a16:creationId xmlns:a16="http://schemas.microsoft.com/office/drawing/2014/main" id="{12330E59-4FCB-CE00-3EDB-18D2127E0894}"/>
              </a:ext>
            </a:extLst>
          </p:cNvPr>
          <p:cNvSpPr/>
          <p:nvPr/>
        </p:nvSpPr>
        <p:spPr bwMode="auto">
          <a:xfrm>
            <a:off x="585788" y="1172274"/>
            <a:ext cx="11024904" cy="4885627"/>
          </a:xfrm>
          <a:prstGeom prst="roundRect">
            <a:avLst>
              <a:gd name="adj" fmla="val 2757"/>
            </a:avLst>
          </a:prstGeom>
          <a:solidFill>
            <a:srgbClr val="FFF8F3"/>
          </a:solidFill>
          <a:ln w="6350">
            <a:solidFill>
              <a:schemeClr val="bg1">
                <a:lumMod val="85000"/>
              </a:schemeClr>
            </a:solidFill>
            <a:headEnd type="none" w="med" len="med"/>
            <a:tailEnd type="none" w="med" len="med"/>
          </a:ln>
          <a:effectLst>
            <a:outerShdw blurRad="63500" algn="ctr" rotWithShape="0">
              <a:schemeClr val="bg1">
                <a:lumMod val="50000"/>
                <a:alpha val="5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endParaRPr lang="en-US" sz="1400" err="1">
              <a:latin typeface="+mj-lt"/>
              <a:cs typeface="Segoe UI" pitchFamily="34" charset="0"/>
            </a:endParaRPr>
          </a:p>
        </p:txBody>
      </p:sp>
      <p:sp>
        <p:nvSpPr>
          <p:cNvPr id="476" name="Rectangle: Rounded Corners 475">
            <a:extLst>
              <a:ext uri="{FF2B5EF4-FFF2-40B4-BE49-F238E27FC236}">
                <a16:creationId xmlns:a16="http://schemas.microsoft.com/office/drawing/2014/main" id="{2060E87F-E604-2A88-A8AF-8685BA6F8D95}"/>
              </a:ext>
              <a:ext uri="{C183D7F6-B498-43B3-948B-1728B52AA6E4}">
                <adec:decorative xmlns:adec="http://schemas.microsoft.com/office/drawing/2017/decorative" val="1"/>
              </a:ext>
            </a:extLst>
          </p:cNvPr>
          <p:cNvSpPr/>
          <p:nvPr/>
        </p:nvSpPr>
        <p:spPr bwMode="auto">
          <a:xfrm>
            <a:off x="679484" y="1263209"/>
            <a:ext cx="10837512" cy="4703756"/>
          </a:xfrm>
          <a:prstGeom prst="roundRect">
            <a:avLst>
              <a:gd name="adj" fmla="val 1700"/>
            </a:avLst>
          </a:prstGeom>
          <a:solidFill>
            <a:schemeClr val="bg1"/>
          </a:solidFill>
          <a:ln>
            <a:noFill/>
            <a:headEnd type="none" w="med" len="med"/>
            <a:tailEnd type="none" w="med" len="med"/>
          </a:ln>
          <a:effectLst>
            <a:outerShdw blurRad="63500" algn="ctr" rotWithShape="0">
              <a:schemeClr val="accent3">
                <a:lumMod val="60000"/>
                <a:lumOff val="40000"/>
                <a:alpha val="5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a:solidFill>
                <a:srgbClr val="FFFFFF"/>
              </a:solidFill>
              <a:latin typeface="Segoe Sans Display"/>
              <a:cs typeface="Segoe UI" pitchFamily="34" charset="0"/>
            </a:endParaRPr>
          </a:p>
        </p:txBody>
      </p:sp>
      <p:sp>
        <p:nvSpPr>
          <p:cNvPr id="19" name="Title 18">
            <a:extLst>
              <a:ext uri="{FF2B5EF4-FFF2-40B4-BE49-F238E27FC236}">
                <a16:creationId xmlns:a16="http://schemas.microsoft.com/office/drawing/2014/main" id="{538D5838-2107-B94A-690E-041CE0C9F0C0}"/>
              </a:ext>
            </a:extLst>
          </p:cNvPr>
          <p:cNvSpPr>
            <a:spLocks noGrp="1"/>
          </p:cNvSpPr>
          <p:nvPr>
            <p:ph type="title"/>
          </p:nvPr>
        </p:nvSpPr>
        <p:spPr>
          <a:xfrm>
            <a:off x="588263" y="457200"/>
            <a:ext cx="11018520" cy="492443"/>
          </a:xfrm>
        </p:spPr>
        <p:txBody>
          <a:bodyPr>
            <a:noAutofit/>
          </a:bodyPr>
          <a:lstStyle/>
          <a:p>
            <a:r>
              <a:rPr lang="en-US" sz="2800" dirty="0"/>
              <a:t>Microsoft Purview Data Security Posture Management (DSPM)</a:t>
            </a:r>
          </a:p>
        </p:txBody>
      </p:sp>
      <p:grpSp>
        <p:nvGrpSpPr>
          <p:cNvPr id="474" name="Group 473">
            <a:extLst>
              <a:ext uri="{FF2B5EF4-FFF2-40B4-BE49-F238E27FC236}">
                <a16:creationId xmlns:a16="http://schemas.microsoft.com/office/drawing/2014/main" id="{7B1B3356-F631-14F6-F9C6-17718A522751}"/>
              </a:ext>
            </a:extLst>
          </p:cNvPr>
          <p:cNvGrpSpPr/>
          <p:nvPr/>
        </p:nvGrpSpPr>
        <p:grpSpPr>
          <a:xfrm>
            <a:off x="698501" y="5848350"/>
            <a:ext cx="10789757" cy="425450"/>
            <a:chOff x="584118" y="5803900"/>
            <a:chExt cx="11018521" cy="469900"/>
          </a:xfrm>
          <a:gradFill>
            <a:gsLst>
              <a:gs pos="0">
                <a:schemeClr val="accent1"/>
              </a:gs>
              <a:gs pos="100000">
                <a:schemeClr val="accent2"/>
              </a:gs>
            </a:gsLst>
          </a:gradFill>
        </p:grpSpPr>
        <p:sp>
          <p:nvSpPr>
            <p:cNvPr id="53" name="Freeform: Shape 52">
              <a:extLst>
                <a:ext uri="{FF2B5EF4-FFF2-40B4-BE49-F238E27FC236}">
                  <a16:creationId xmlns:a16="http://schemas.microsoft.com/office/drawing/2014/main" id="{539A7E85-E76C-A1BF-8BC6-39A06D346389}"/>
                </a:ext>
              </a:extLst>
            </p:cNvPr>
            <p:cNvSpPr/>
            <p:nvPr/>
          </p:nvSpPr>
          <p:spPr>
            <a:xfrm>
              <a:off x="584118" y="5803900"/>
              <a:ext cx="2237970" cy="469900"/>
            </a:xfrm>
            <a:custGeom>
              <a:avLst/>
              <a:gdLst>
                <a:gd name="connsiteX0" fmla="*/ 50585 w 2676052"/>
                <a:gd name="connsiteY0" fmla="*/ 0 h 744272"/>
                <a:gd name="connsiteX1" fmla="*/ 550965 w 2676052"/>
                <a:gd name="connsiteY1" fmla="*/ 0 h 744272"/>
                <a:gd name="connsiteX2" fmla="*/ 1933141 w 2676052"/>
                <a:gd name="connsiteY2" fmla="*/ 0 h 744272"/>
                <a:gd name="connsiteX3" fmla="*/ 2035256 w 2676052"/>
                <a:gd name="connsiteY3" fmla="*/ 0 h 744272"/>
                <a:gd name="connsiteX4" fmla="*/ 2487449 w 2676052"/>
                <a:gd name="connsiteY4" fmla="*/ 0 h 744272"/>
                <a:gd name="connsiteX5" fmla="*/ 2562224 w 2676052"/>
                <a:gd name="connsiteY5" fmla="*/ 59644 h 744272"/>
                <a:gd name="connsiteX6" fmla="*/ 2664739 w 2676052"/>
                <a:gd name="connsiteY6" fmla="*/ 312492 h 744272"/>
                <a:gd name="connsiteX7" fmla="*/ 2664739 w 2676052"/>
                <a:gd name="connsiteY7" fmla="*/ 431780 h 744272"/>
                <a:gd name="connsiteX8" fmla="*/ 2562224 w 2676052"/>
                <a:gd name="connsiteY8" fmla="*/ 684628 h 744272"/>
                <a:gd name="connsiteX9" fmla="*/ 2487449 w 2676052"/>
                <a:gd name="connsiteY9" fmla="*/ 744272 h 744272"/>
                <a:gd name="connsiteX10" fmla="*/ 2035256 w 2676052"/>
                <a:gd name="connsiteY10" fmla="*/ 744272 h 744272"/>
                <a:gd name="connsiteX11" fmla="*/ 1933141 w 2676052"/>
                <a:gd name="connsiteY11" fmla="*/ 744272 h 744272"/>
                <a:gd name="connsiteX12" fmla="*/ 550965 w 2676052"/>
                <a:gd name="connsiteY12" fmla="*/ 744272 h 744272"/>
                <a:gd name="connsiteX13" fmla="*/ 50585 w 2676052"/>
                <a:gd name="connsiteY13" fmla="*/ 744272 h 744272"/>
                <a:gd name="connsiteX14" fmla="*/ 0 w 2676052"/>
                <a:gd name="connsiteY14" fmla="*/ 676364 h 744272"/>
                <a:gd name="connsiteX15" fmla="*/ 0 w 2676052"/>
                <a:gd name="connsiteY15" fmla="*/ 67908 h 744272"/>
                <a:gd name="connsiteX16" fmla="*/ 50585 w 2676052"/>
                <a:gd name="connsiteY16" fmla="*/ 0 h 74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76052" h="744272">
                  <a:moveTo>
                    <a:pt x="50585" y="0"/>
                  </a:moveTo>
                  <a:lnTo>
                    <a:pt x="550965" y="0"/>
                  </a:lnTo>
                  <a:lnTo>
                    <a:pt x="1933141" y="0"/>
                  </a:lnTo>
                  <a:lnTo>
                    <a:pt x="2035256" y="0"/>
                  </a:lnTo>
                  <a:lnTo>
                    <a:pt x="2487449" y="0"/>
                  </a:lnTo>
                  <a:cubicBezTo>
                    <a:pt x="2518633" y="0"/>
                    <a:pt x="2547311" y="22880"/>
                    <a:pt x="2562224" y="59644"/>
                  </a:cubicBezTo>
                  <a:lnTo>
                    <a:pt x="2664739" y="312492"/>
                  </a:lnTo>
                  <a:cubicBezTo>
                    <a:pt x="2679823" y="349679"/>
                    <a:pt x="2679823" y="394593"/>
                    <a:pt x="2664739" y="431780"/>
                  </a:cubicBezTo>
                  <a:lnTo>
                    <a:pt x="2562224" y="684628"/>
                  </a:lnTo>
                  <a:cubicBezTo>
                    <a:pt x="2547311" y="721392"/>
                    <a:pt x="2518633" y="744272"/>
                    <a:pt x="2487449" y="744272"/>
                  </a:cubicBezTo>
                  <a:lnTo>
                    <a:pt x="2035256" y="744272"/>
                  </a:lnTo>
                  <a:lnTo>
                    <a:pt x="1933141" y="744272"/>
                  </a:lnTo>
                  <a:lnTo>
                    <a:pt x="550965" y="744272"/>
                  </a:lnTo>
                  <a:lnTo>
                    <a:pt x="50585" y="744272"/>
                  </a:lnTo>
                  <a:cubicBezTo>
                    <a:pt x="22648" y="744272"/>
                    <a:pt x="0" y="713872"/>
                    <a:pt x="0" y="676364"/>
                  </a:cubicBezTo>
                  <a:lnTo>
                    <a:pt x="0" y="67908"/>
                  </a:lnTo>
                  <a:cubicBezTo>
                    <a:pt x="0" y="30400"/>
                    <a:pt x="22648" y="0"/>
                    <a:pt x="50585" y="0"/>
                  </a:cubicBezTo>
                  <a:close/>
                </a:path>
              </a:pathLst>
            </a:custGeom>
            <a:grpFill/>
            <a:ln w="9525" cap="flat">
              <a:noFill/>
              <a:prstDash val="solid"/>
              <a:miter/>
            </a:ln>
          </p:spPr>
          <p:txBody>
            <a:bodyPr wrap="square" rtlCol="0" anchor="ctr">
              <a:noAutofit/>
            </a:bodyPr>
            <a:lstStyle/>
            <a:p>
              <a:pPr algn="ctr"/>
              <a:r>
                <a:rPr lang="en-US" sz="1000">
                  <a:solidFill>
                    <a:schemeClr val="bg2"/>
                  </a:solidFill>
                  <a:latin typeface="+mj-lt"/>
                </a:rPr>
                <a:t>Opt-in to analytics</a:t>
              </a:r>
              <a:br>
                <a:rPr lang="en-US" sz="1000">
                  <a:solidFill>
                    <a:schemeClr val="bg2"/>
                  </a:solidFill>
                  <a:latin typeface="+mj-lt"/>
                </a:rPr>
              </a:br>
              <a:r>
                <a:rPr lang="en-US" sz="1000">
                  <a:solidFill>
                    <a:schemeClr val="bg2"/>
                  </a:solidFill>
                  <a:latin typeface="+mj-lt"/>
                </a:rPr>
                <a:t>processing</a:t>
              </a:r>
            </a:p>
          </p:txBody>
        </p:sp>
        <p:sp>
          <p:nvSpPr>
            <p:cNvPr id="451" name="Freeform: Shape 450">
              <a:extLst>
                <a:ext uri="{FF2B5EF4-FFF2-40B4-BE49-F238E27FC236}">
                  <a16:creationId xmlns:a16="http://schemas.microsoft.com/office/drawing/2014/main" id="{82BFD932-51F5-BBE2-AD61-A89A716EEC8F}"/>
                </a:ext>
              </a:extLst>
            </p:cNvPr>
            <p:cNvSpPr/>
            <p:nvPr/>
          </p:nvSpPr>
          <p:spPr>
            <a:xfrm>
              <a:off x="2778940" y="5803900"/>
              <a:ext cx="2238285" cy="469900"/>
            </a:xfrm>
            <a:custGeom>
              <a:avLst/>
              <a:gdLst>
                <a:gd name="connsiteX0" fmla="*/ 30243 w 2676429"/>
                <a:gd name="connsiteY0" fmla="*/ 0 h 744272"/>
                <a:gd name="connsiteX1" fmla="*/ 547961 w 2676429"/>
                <a:gd name="connsiteY1" fmla="*/ 0 h 744272"/>
                <a:gd name="connsiteX2" fmla="*/ 2081350 w 2676429"/>
                <a:gd name="connsiteY2" fmla="*/ 0 h 744272"/>
                <a:gd name="connsiteX3" fmla="*/ 2405336 w 2676429"/>
                <a:gd name="connsiteY3" fmla="*/ 0 h 744272"/>
                <a:gd name="connsiteX4" fmla="*/ 2486744 w 2676429"/>
                <a:gd name="connsiteY4" fmla="*/ 0 h 744272"/>
                <a:gd name="connsiteX5" fmla="*/ 2561950 w 2676429"/>
                <a:gd name="connsiteY5" fmla="*/ 59644 h 744272"/>
                <a:gd name="connsiteX6" fmla="*/ 2665058 w 2676429"/>
                <a:gd name="connsiteY6" fmla="*/ 312492 h 744272"/>
                <a:gd name="connsiteX7" fmla="*/ 2665058 w 2676429"/>
                <a:gd name="connsiteY7" fmla="*/ 431780 h 744272"/>
                <a:gd name="connsiteX8" fmla="*/ 2561950 w 2676429"/>
                <a:gd name="connsiteY8" fmla="*/ 684628 h 744272"/>
                <a:gd name="connsiteX9" fmla="*/ 2486744 w 2676429"/>
                <a:gd name="connsiteY9" fmla="*/ 744272 h 744272"/>
                <a:gd name="connsiteX10" fmla="*/ 2405336 w 2676429"/>
                <a:gd name="connsiteY10" fmla="*/ 744272 h 744272"/>
                <a:gd name="connsiteX11" fmla="*/ 2081350 w 2676429"/>
                <a:gd name="connsiteY11" fmla="*/ 744272 h 744272"/>
                <a:gd name="connsiteX12" fmla="*/ 547961 w 2676429"/>
                <a:gd name="connsiteY12" fmla="*/ 744272 h 744272"/>
                <a:gd name="connsiteX13" fmla="*/ 30243 w 2676429"/>
                <a:gd name="connsiteY13" fmla="*/ 744272 h 744272"/>
                <a:gd name="connsiteX14" fmla="*/ 5 w 2676429"/>
                <a:gd name="connsiteY14" fmla="*/ 703914 h 744272"/>
                <a:gd name="connsiteX15" fmla="*/ 3687 w 2676429"/>
                <a:gd name="connsiteY15" fmla="*/ 684628 h 744272"/>
                <a:gd name="connsiteX16" fmla="*/ 106795 w 2676429"/>
                <a:gd name="connsiteY16" fmla="*/ 431780 h 744272"/>
                <a:gd name="connsiteX17" fmla="*/ 106795 w 2676429"/>
                <a:gd name="connsiteY17" fmla="*/ 312492 h 744272"/>
                <a:gd name="connsiteX18" fmla="*/ 3687 w 2676429"/>
                <a:gd name="connsiteY18" fmla="*/ 59644 h 744272"/>
                <a:gd name="connsiteX19" fmla="*/ 15782 w 2676429"/>
                <a:gd name="connsiteY19" fmla="*/ 4914 h 744272"/>
                <a:gd name="connsiteX20" fmla="*/ 30243 w 2676429"/>
                <a:gd name="connsiteY20" fmla="*/ 0 h 74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676429" h="744272">
                  <a:moveTo>
                    <a:pt x="30243" y="0"/>
                  </a:moveTo>
                  <a:lnTo>
                    <a:pt x="547961" y="0"/>
                  </a:lnTo>
                  <a:lnTo>
                    <a:pt x="2081350" y="0"/>
                  </a:lnTo>
                  <a:lnTo>
                    <a:pt x="2405336" y="0"/>
                  </a:lnTo>
                  <a:lnTo>
                    <a:pt x="2486744" y="0"/>
                  </a:lnTo>
                  <a:cubicBezTo>
                    <a:pt x="2518107" y="0"/>
                    <a:pt x="2546951" y="22880"/>
                    <a:pt x="2561950" y="59644"/>
                  </a:cubicBezTo>
                  <a:lnTo>
                    <a:pt x="2665058" y="312492"/>
                  </a:lnTo>
                  <a:cubicBezTo>
                    <a:pt x="2680220" y="349679"/>
                    <a:pt x="2680220" y="394593"/>
                    <a:pt x="2665058" y="431780"/>
                  </a:cubicBezTo>
                  <a:lnTo>
                    <a:pt x="2561950" y="684628"/>
                  </a:lnTo>
                  <a:cubicBezTo>
                    <a:pt x="2546961" y="721392"/>
                    <a:pt x="2518107" y="744272"/>
                    <a:pt x="2486744" y="744272"/>
                  </a:cubicBezTo>
                  <a:lnTo>
                    <a:pt x="2405336" y="744272"/>
                  </a:lnTo>
                  <a:lnTo>
                    <a:pt x="2081350" y="744272"/>
                  </a:lnTo>
                  <a:lnTo>
                    <a:pt x="547961" y="744272"/>
                  </a:lnTo>
                  <a:lnTo>
                    <a:pt x="30243" y="744272"/>
                  </a:lnTo>
                  <a:cubicBezTo>
                    <a:pt x="13542" y="744272"/>
                    <a:pt x="5" y="726204"/>
                    <a:pt x="5" y="703914"/>
                  </a:cubicBezTo>
                  <a:cubicBezTo>
                    <a:pt x="5" y="697177"/>
                    <a:pt x="1274" y="690543"/>
                    <a:pt x="3687" y="684628"/>
                  </a:cubicBezTo>
                  <a:lnTo>
                    <a:pt x="106795" y="431780"/>
                  </a:lnTo>
                  <a:cubicBezTo>
                    <a:pt x="121967" y="394593"/>
                    <a:pt x="121967" y="349679"/>
                    <a:pt x="106795" y="312492"/>
                  </a:cubicBezTo>
                  <a:lnTo>
                    <a:pt x="3687" y="59644"/>
                  </a:lnTo>
                  <a:cubicBezTo>
                    <a:pt x="-4302" y="40062"/>
                    <a:pt x="1120" y="15565"/>
                    <a:pt x="15782" y="4914"/>
                  </a:cubicBezTo>
                  <a:cubicBezTo>
                    <a:pt x="20225" y="1693"/>
                    <a:pt x="25186" y="0"/>
                    <a:pt x="30243" y="0"/>
                  </a:cubicBezTo>
                  <a:close/>
                </a:path>
              </a:pathLst>
            </a:custGeom>
            <a:grpFill/>
            <a:ln w="9525" cap="flat">
              <a:noFill/>
              <a:prstDash val="solid"/>
              <a:miter/>
            </a:ln>
          </p:spPr>
          <p:txBody>
            <a:bodyPr wrap="square" rtlCol="0" anchor="ctr">
              <a:noAutofit/>
            </a:bodyPr>
            <a:lstStyle/>
            <a:p>
              <a:pPr algn="ctr"/>
              <a:r>
                <a:rPr lang="en-US" sz="1000">
                  <a:solidFill>
                    <a:schemeClr val="bg2"/>
                  </a:solidFill>
                  <a:latin typeface="+mj-lt"/>
                </a:rPr>
                <a:t>Evaluate insights</a:t>
              </a:r>
              <a:br>
                <a:rPr lang="en-US" sz="1000">
                  <a:solidFill>
                    <a:schemeClr val="bg2"/>
                  </a:solidFill>
                  <a:latin typeface="+mj-lt"/>
                </a:rPr>
              </a:br>
              <a:r>
                <a:rPr lang="en-US" sz="1000">
                  <a:solidFill>
                    <a:schemeClr val="bg2"/>
                  </a:solidFill>
                  <a:latin typeface="+mj-lt"/>
                </a:rPr>
                <a:t>and act</a:t>
              </a:r>
            </a:p>
          </p:txBody>
        </p:sp>
        <p:sp>
          <p:nvSpPr>
            <p:cNvPr id="454" name="Freeform: Shape 453">
              <a:extLst>
                <a:ext uri="{FF2B5EF4-FFF2-40B4-BE49-F238E27FC236}">
                  <a16:creationId xmlns:a16="http://schemas.microsoft.com/office/drawing/2014/main" id="{61EA9ACC-FFC0-ADEF-9E07-6ED33FE292A0}"/>
                </a:ext>
              </a:extLst>
            </p:cNvPr>
            <p:cNvSpPr/>
            <p:nvPr/>
          </p:nvSpPr>
          <p:spPr>
            <a:xfrm>
              <a:off x="4974077" y="5803900"/>
              <a:ext cx="2238285" cy="469900"/>
            </a:xfrm>
            <a:custGeom>
              <a:avLst/>
              <a:gdLst>
                <a:gd name="connsiteX0" fmla="*/ 30243 w 2676429"/>
                <a:gd name="connsiteY0" fmla="*/ 0 h 744272"/>
                <a:gd name="connsiteX1" fmla="*/ 547961 w 2676429"/>
                <a:gd name="connsiteY1" fmla="*/ 0 h 744272"/>
                <a:gd name="connsiteX2" fmla="*/ 2081350 w 2676429"/>
                <a:gd name="connsiteY2" fmla="*/ 0 h 744272"/>
                <a:gd name="connsiteX3" fmla="*/ 2405336 w 2676429"/>
                <a:gd name="connsiteY3" fmla="*/ 0 h 744272"/>
                <a:gd name="connsiteX4" fmla="*/ 2486744 w 2676429"/>
                <a:gd name="connsiteY4" fmla="*/ 0 h 744272"/>
                <a:gd name="connsiteX5" fmla="*/ 2561950 w 2676429"/>
                <a:gd name="connsiteY5" fmla="*/ 59644 h 744272"/>
                <a:gd name="connsiteX6" fmla="*/ 2665058 w 2676429"/>
                <a:gd name="connsiteY6" fmla="*/ 312492 h 744272"/>
                <a:gd name="connsiteX7" fmla="*/ 2665058 w 2676429"/>
                <a:gd name="connsiteY7" fmla="*/ 431780 h 744272"/>
                <a:gd name="connsiteX8" fmla="*/ 2561950 w 2676429"/>
                <a:gd name="connsiteY8" fmla="*/ 684628 h 744272"/>
                <a:gd name="connsiteX9" fmla="*/ 2486744 w 2676429"/>
                <a:gd name="connsiteY9" fmla="*/ 744272 h 744272"/>
                <a:gd name="connsiteX10" fmla="*/ 2405336 w 2676429"/>
                <a:gd name="connsiteY10" fmla="*/ 744272 h 744272"/>
                <a:gd name="connsiteX11" fmla="*/ 2081350 w 2676429"/>
                <a:gd name="connsiteY11" fmla="*/ 744272 h 744272"/>
                <a:gd name="connsiteX12" fmla="*/ 547961 w 2676429"/>
                <a:gd name="connsiteY12" fmla="*/ 744272 h 744272"/>
                <a:gd name="connsiteX13" fmla="*/ 30243 w 2676429"/>
                <a:gd name="connsiteY13" fmla="*/ 744272 h 744272"/>
                <a:gd name="connsiteX14" fmla="*/ 5 w 2676429"/>
                <a:gd name="connsiteY14" fmla="*/ 703914 h 744272"/>
                <a:gd name="connsiteX15" fmla="*/ 3687 w 2676429"/>
                <a:gd name="connsiteY15" fmla="*/ 684628 h 744272"/>
                <a:gd name="connsiteX16" fmla="*/ 106795 w 2676429"/>
                <a:gd name="connsiteY16" fmla="*/ 431780 h 744272"/>
                <a:gd name="connsiteX17" fmla="*/ 106795 w 2676429"/>
                <a:gd name="connsiteY17" fmla="*/ 312492 h 744272"/>
                <a:gd name="connsiteX18" fmla="*/ 3687 w 2676429"/>
                <a:gd name="connsiteY18" fmla="*/ 59644 h 744272"/>
                <a:gd name="connsiteX19" fmla="*/ 15782 w 2676429"/>
                <a:gd name="connsiteY19" fmla="*/ 4914 h 744272"/>
                <a:gd name="connsiteX20" fmla="*/ 30243 w 2676429"/>
                <a:gd name="connsiteY20" fmla="*/ 0 h 74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676429" h="744272">
                  <a:moveTo>
                    <a:pt x="30243" y="0"/>
                  </a:moveTo>
                  <a:lnTo>
                    <a:pt x="547961" y="0"/>
                  </a:lnTo>
                  <a:lnTo>
                    <a:pt x="2081350" y="0"/>
                  </a:lnTo>
                  <a:lnTo>
                    <a:pt x="2405336" y="0"/>
                  </a:lnTo>
                  <a:lnTo>
                    <a:pt x="2486744" y="0"/>
                  </a:lnTo>
                  <a:cubicBezTo>
                    <a:pt x="2518107" y="0"/>
                    <a:pt x="2546951" y="22880"/>
                    <a:pt x="2561950" y="59644"/>
                  </a:cubicBezTo>
                  <a:lnTo>
                    <a:pt x="2665058" y="312492"/>
                  </a:lnTo>
                  <a:cubicBezTo>
                    <a:pt x="2680220" y="349679"/>
                    <a:pt x="2680220" y="394593"/>
                    <a:pt x="2665058" y="431780"/>
                  </a:cubicBezTo>
                  <a:lnTo>
                    <a:pt x="2561950" y="684628"/>
                  </a:lnTo>
                  <a:cubicBezTo>
                    <a:pt x="2546961" y="721392"/>
                    <a:pt x="2518107" y="744272"/>
                    <a:pt x="2486744" y="744272"/>
                  </a:cubicBezTo>
                  <a:lnTo>
                    <a:pt x="2405336" y="744272"/>
                  </a:lnTo>
                  <a:lnTo>
                    <a:pt x="2081350" y="744272"/>
                  </a:lnTo>
                  <a:lnTo>
                    <a:pt x="547961" y="744272"/>
                  </a:lnTo>
                  <a:lnTo>
                    <a:pt x="30243" y="744272"/>
                  </a:lnTo>
                  <a:cubicBezTo>
                    <a:pt x="13542" y="744272"/>
                    <a:pt x="5" y="726204"/>
                    <a:pt x="5" y="703914"/>
                  </a:cubicBezTo>
                  <a:cubicBezTo>
                    <a:pt x="5" y="697177"/>
                    <a:pt x="1274" y="690543"/>
                    <a:pt x="3687" y="684628"/>
                  </a:cubicBezTo>
                  <a:lnTo>
                    <a:pt x="106795" y="431780"/>
                  </a:lnTo>
                  <a:cubicBezTo>
                    <a:pt x="121967" y="394593"/>
                    <a:pt x="121967" y="349679"/>
                    <a:pt x="106795" y="312492"/>
                  </a:cubicBezTo>
                  <a:lnTo>
                    <a:pt x="3687" y="59644"/>
                  </a:lnTo>
                  <a:cubicBezTo>
                    <a:pt x="-4302" y="40062"/>
                    <a:pt x="1120" y="15565"/>
                    <a:pt x="15782" y="4914"/>
                  </a:cubicBezTo>
                  <a:cubicBezTo>
                    <a:pt x="20225" y="1693"/>
                    <a:pt x="25186" y="0"/>
                    <a:pt x="30243" y="0"/>
                  </a:cubicBezTo>
                  <a:close/>
                </a:path>
              </a:pathLst>
            </a:custGeom>
            <a:grpFill/>
            <a:ln w="9525" cap="flat">
              <a:noFill/>
              <a:prstDash val="solid"/>
              <a:miter/>
            </a:ln>
          </p:spPr>
          <p:txBody>
            <a:bodyPr wrap="square" rtlCol="0" anchor="ctr">
              <a:noAutofit/>
            </a:bodyPr>
            <a:lstStyle/>
            <a:p>
              <a:pPr algn="ctr"/>
              <a:r>
                <a:rPr lang="en-US" sz="1000">
                  <a:solidFill>
                    <a:schemeClr val="bg2"/>
                  </a:solidFill>
                  <a:latin typeface="+mj-lt"/>
                </a:rPr>
                <a:t>Investigate with</a:t>
              </a:r>
              <a:br>
                <a:rPr lang="en-US" sz="1000">
                  <a:solidFill>
                    <a:schemeClr val="bg2"/>
                  </a:solidFill>
                  <a:latin typeface="+mj-lt"/>
                </a:rPr>
              </a:br>
              <a:r>
                <a:rPr lang="en-US" sz="1000">
                  <a:solidFill>
                    <a:schemeClr val="bg2"/>
                  </a:solidFill>
                  <a:latin typeface="+mj-lt"/>
                </a:rPr>
                <a:t>Security Copilot</a:t>
              </a:r>
            </a:p>
          </p:txBody>
        </p:sp>
        <p:sp>
          <p:nvSpPr>
            <p:cNvPr id="459" name="Freeform: Shape 458">
              <a:extLst>
                <a:ext uri="{FF2B5EF4-FFF2-40B4-BE49-F238E27FC236}">
                  <a16:creationId xmlns:a16="http://schemas.microsoft.com/office/drawing/2014/main" id="{AA106320-1A3E-C63D-98C0-C7DF79C238C7}"/>
                </a:ext>
              </a:extLst>
            </p:cNvPr>
            <p:cNvSpPr/>
            <p:nvPr/>
          </p:nvSpPr>
          <p:spPr>
            <a:xfrm>
              <a:off x="7169215" y="5803900"/>
              <a:ext cx="2238285" cy="469900"/>
            </a:xfrm>
            <a:custGeom>
              <a:avLst/>
              <a:gdLst>
                <a:gd name="connsiteX0" fmla="*/ 30243 w 2676429"/>
                <a:gd name="connsiteY0" fmla="*/ 0 h 744272"/>
                <a:gd name="connsiteX1" fmla="*/ 547961 w 2676429"/>
                <a:gd name="connsiteY1" fmla="*/ 0 h 744272"/>
                <a:gd name="connsiteX2" fmla="*/ 2081350 w 2676429"/>
                <a:gd name="connsiteY2" fmla="*/ 0 h 744272"/>
                <a:gd name="connsiteX3" fmla="*/ 2405336 w 2676429"/>
                <a:gd name="connsiteY3" fmla="*/ 0 h 744272"/>
                <a:gd name="connsiteX4" fmla="*/ 2486744 w 2676429"/>
                <a:gd name="connsiteY4" fmla="*/ 0 h 744272"/>
                <a:gd name="connsiteX5" fmla="*/ 2561950 w 2676429"/>
                <a:gd name="connsiteY5" fmla="*/ 59644 h 744272"/>
                <a:gd name="connsiteX6" fmla="*/ 2665058 w 2676429"/>
                <a:gd name="connsiteY6" fmla="*/ 312492 h 744272"/>
                <a:gd name="connsiteX7" fmla="*/ 2665058 w 2676429"/>
                <a:gd name="connsiteY7" fmla="*/ 431780 h 744272"/>
                <a:gd name="connsiteX8" fmla="*/ 2561950 w 2676429"/>
                <a:gd name="connsiteY8" fmla="*/ 684628 h 744272"/>
                <a:gd name="connsiteX9" fmla="*/ 2486744 w 2676429"/>
                <a:gd name="connsiteY9" fmla="*/ 744272 h 744272"/>
                <a:gd name="connsiteX10" fmla="*/ 2405336 w 2676429"/>
                <a:gd name="connsiteY10" fmla="*/ 744272 h 744272"/>
                <a:gd name="connsiteX11" fmla="*/ 2081350 w 2676429"/>
                <a:gd name="connsiteY11" fmla="*/ 744272 h 744272"/>
                <a:gd name="connsiteX12" fmla="*/ 547961 w 2676429"/>
                <a:gd name="connsiteY12" fmla="*/ 744272 h 744272"/>
                <a:gd name="connsiteX13" fmla="*/ 30243 w 2676429"/>
                <a:gd name="connsiteY13" fmla="*/ 744272 h 744272"/>
                <a:gd name="connsiteX14" fmla="*/ 5 w 2676429"/>
                <a:gd name="connsiteY14" fmla="*/ 703914 h 744272"/>
                <a:gd name="connsiteX15" fmla="*/ 3687 w 2676429"/>
                <a:gd name="connsiteY15" fmla="*/ 684628 h 744272"/>
                <a:gd name="connsiteX16" fmla="*/ 106795 w 2676429"/>
                <a:gd name="connsiteY16" fmla="*/ 431780 h 744272"/>
                <a:gd name="connsiteX17" fmla="*/ 106795 w 2676429"/>
                <a:gd name="connsiteY17" fmla="*/ 312492 h 744272"/>
                <a:gd name="connsiteX18" fmla="*/ 3687 w 2676429"/>
                <a:gd name="connsiteY18" fmla="*/ 59644 h 744272"/>
                <a:gd name="connsiteX19" fmla="*/ 15782 w 2676429"/>
                <a:gd name="connsiteY19" fmla="*/ 4914 h 744272"/>
                <a:gd name="connsiteX20" fmla="*/ 30243 w 2676429"/>
                <a:gd name="connsiteY20" fmla="*/ 0 h 74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676429" h="744272">
                  <a:moveTo>
                    <a:pt x="30243" y="0"/>
                  </a:moveTo>
                  <a:lnTo>
                    <a:pt x="547961" y="0"/>
                  </a:lnTo>
                  <a:lnTo>
                    <a:pt x="2081350" y="0"/>
                  </a:lnTo>
                  <a:lnTo>
                    <a:pt x="2405336" y="0"/>
                  </a:lnTo>
                  <a:lnTo>
                    <a:pt x="2486744" y="0"/>
                  </a:lnTo>
                  <a:cubicBezTo>
                    <a:pt x="2518107" y="0"/>
                    <a:pt x="2546951" y="22880"/>
                    <a:pt x="2561950" y="59644"/>
                  </a:cubicBezTo>
                  <a:lnTo>
                    <a:pt x="2665058" y="312492"/>
                  </a:lnTo>
                  <a:cubicBezTo>
                    <a:pt x="2680220" y="349679"/>
                    <a:pt x="2680220" y="394593"/>
                    <a:pt x="2665058" y="431780"/>
                  </a:cubicBezTo>
                  <a:lnTo>
                    <a:pt x="2561950" y="684628"/>
                  </a:lnTo>
                  <a:cubicBezTo>
                    <a:pt x="2546961" y="721392"/>
                    <a:pt x="2518107" y="744272"/>
                    <a:pt x="2486744" y="744272"/>
                  </a:cubicBezTo>
                  <a:lnTo>
                    <a:pt x="2405336" y="744272"/>
                  </a:lnTo>
                  <a:lnTo>
                    <a:pt x="2081350" y="744272"/>
                  </a:lnTo>
                  <a:lnTo>
                    <a:pt x="547961" y="744272"/>
                  </a:lnTo>
                  <a:lnTo>
                    <a:pt x="30243" y="744272"/>
                  </a:lnTo>
                  <a:cubicBezTo>
                    <a:pt x="13542" y="744272"/>
                    <a:pt x="5" y="726204"/>
                    <a:pt x="5" y="703914"/>
                  </a:cubicBezTo>
                  <a:cubicBezTo>
                    <a:pt x="5" y="697177"/>
                    <a:pt x="1274" y="690543"/>
                    <a:pt x="3687" y="684628"/>
                  </a:cubicBezTo>
                  <a:lnTo>
                    <a:pt x="106795" y="431780"/>
                  </a:lnTo>
                  <a:cubicBezTo>
                    <a:pt x="121967" y="394593"/>
                    <a:pt x="121967" y="349679"/>
                    <a:pt x="106795" y="312492"/>
                  </a:cubicBezTo>
                  <a:lnTo>
                    <a:pt x="3687" y="59644"/>
                  </a:lnTo>
                  <a:cubicBezTo>
                    <a:pt x="-4302" y="40062"/>
                    <a:pt x="1120" y="15565"/>
                    <a:pt x="15782" y="4914"/>
                  </a:cubicBezTo>
                  <a:cubicBezTo>
                    <a:pt x="20225" y="1693"/>
                    <a:pt x="25186" y="0"/>
                    <a:pt x="30243" y="0"/>
                  </a:cubicBezTo>
                  <a:close/>
                </a:path>
              </a:pathLst>
            </a:custGeom>
            <a:grpFill/>
            <a:ln w="9525" cap="flat">
              <a:noFill/>
              <a:prstDash val="solid"/>
              <a:miter/>
            </a:ln>
          </p:spPr>
          <p:txBody>
            <a:bodyPr wrap="square" rtlCol="0" anchor="ctr">
              <a:noAutofit/>
            </a:bodyPr>
            <a:lstStyle/>
            <a:p>
              <a:pPr algn="ctr"/>
              <a:r>
                <a:rPr lang="en-US" sz="1000">
                  <a:solidFill>
                    <a:schemeClr val="bg2"/>
                  </a:solidFill>
                  <a:latin typeface="+mj-lt"/>
                </a:rPr>
                <a:t>Create policies with recommendations</a:t>
              </a:r>
            </a:p>
          </p:txBody>
        </p:sp>
        <p:sp>
          <p:nvSpPr>
            <p:cNvPr id="463" name="Freeform: Shape 462">
              <a:extLst>
                <a:ext uri="{FF2B5EF4-FFF2-40B4-BE49-F238E27FC236}">
                  <a16:creationId xmlns:a16="http://schemas.microsoft.com/office/drawing/2014/main" id="{359BC2BD-E731-B9BB-00B8-CA640C13A5F2}"/>
                </a:ext>
              </a:extLst>
            </p:cNvPr>
            <p:cNvSpPr/>
            <p:nvPr/>
          </p:nvSpPr>
          <p:spPr>
            <a:xfrm>
              <a:off x="9364354" y="5803900"/>
              <a:ext cx="2238285" cy="469900"/>
            </a:xfrm>
            <a:custGeom>
              <a:avLst/>
              <a:gdLst>
                <a:gd name="connsiteX0" fmla="*/ 30243 w 2676429"/>
                <a:gd name="connsiteY0" fmla="*/ 0 h 744272"/>
                <a:gd name="connsiteX1" fmla="*/ 547961 w 2676429"/>
                <a:gd name="connsiteY1" fmla="*/ 0 h 744272"/>
                <a:gd name="connsiteX2" fmla="*/ 2081350 w 2676429"/>
                <a:gd name="connsiteY2" fmla="*/ 0 h 744272"/>
                <a:gd name="connsiteX3" fmla="*/ 2405336 w 2676429"/>
                <a:gd name="connsiteY3" fmla="*/ 0 h 744272"/>
                <a:gd name="connsiteX4" fmla="*/ 2486744 w 2676429"/>
                <a:gd name="connsiteY4" fmla="*/ 0 h 744272"/>
                <a:gd name="connsiteX5" fmla="*/ 2561950 w 2676429"/>
                <a:gd name="connsiteY5" fmla="*/ 59644 h 744272"/>
                <a:gd name="connsiteX6" fmla="*/ 2665058 w 2676429"/>
                <a:gd name="connsiteY6" fmla="*/ 312492 h 744272"/>
                <a:gd name="connsiteX7" fmla="*/ 2665058 w 2676429"/>
                <a:gd name="connsiteY7" fmla="*/ 431780 h 744272"/>
                <a:gd name="connsiteX8" fmla="*/ 2561950 w 2676429"/>
                <a:gd name="connsiteY8" fmla="*/ 684628 h 744272"/>
                <a:gd name="connsiteX9" fmla="*/ 2486744 w 2676429"/>
                <a:gd name="connsiteY9" fmla="*/ 744272 h 744272"/>
                <a:gd name="connsiteX10" fmla="*/ 2405336 w 2676429"/>
                <a:gd name="connsiteY10" fmla="*/ 744272 h 744272"/>
                <a:gd name="connsiteX11" fmla="*/ 2081350 w 2676429"/>
                <a:gd name="connsiteY11" fmla="*/ 744272 h 744272"/>
                <a:gd name="connsiteX12" fmla="*/ 547961 w 2676429"/>
                <a:gd name="connsiteY12" fmla="*/ 744272 h 744272"/>
                <a:gd name="connsiteX13" fmla="*/ 30243 w 2676429"/>
                <a:gd name="connsiteY13" fmla="*/ 744272 h 744272"/>
                <a:gd name="connsiteX14" fmla="*/ 5 w 2676429"/>
                <a:gd name="connsiteY14" fmla="*/ 703914 h 744272"/>
                <a:gd name="connsiteX15" fmla="*/ 3687 w 2676429"/>
                <a:gd name="connsiteY15" fmla="*/ 684628 h 744272"/>
                <a:gd name="connsiteX16" fmla="*/ 106795 w 2676429"/>
                <a:gd name="connsiteY16" fmla="*/ 431780 h 744272"/>
                <a:gd name="connsiteX17" fmla="*/ 106795 w 2676429"/>
                <a:gd name="connsiteY17" fmla="*/ 312492 h 744272"/>
                <a:gd name="connsiteX18" fmla="*/ 3687 w 2676429"/>
                <a:gd name="connsiteY18" fmla="*/ 59644 h 744272"/>
                <a:gd name="connsiteX19" fmla="*/ 15782 w 2676429"/>
                <a:gd name="connsiteY19" fmla="*/ 4914 h 744272"/>
                <a:gd name="connsiteX20" fmla="*/ 30243 w 2676429"/>
                <a:gd name="connsiteY20" fmla="*/ 0 h 74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676429" h="744272">
                  <a:moveTo>
                    <a:pt x="30243" y="0"/>
                  </a:moveTo>
                  <a:lnTo>
                    <a:pt x="547961" y="0"/>
                  </a:lnTo>
                  <a:lnTo>
                    <a:pt x="2081350" y="0"/>
                  </a:lnTo>
                  <a:lnTo>
                    <a:pt x="2405336" y="0"/>
                  </a:lnTo>
                  <a:lnTo>
                    <a:pt x="2486744" y="0"/>
                  </a:lnTo>
                  <a:cubicBezTo>
                    <a:pt x="2518107" y="0"/>
                    <a:pt x="2546951" y="22880"/>
                    <a:pt x="2561950" y="59644"/>
                  </a:cubicBezTo>
                  <a:lnTo>
                    <a:pt x="2665058" y="312492"/>
                  </a:lnTo>
                  <a:cubicBezTo>
                    <a:pt x="2680220" y="349679"/>
                    <a:pt x="2680220" y="394593"/>
                    <a:pt x="2665058" y="431780"/>
                  </a:cubicBezTo>
                  <a:lnTo>
                    <a:pt x="2561950" y="684628"/>
                  </a:lnTo>
                  <a:cubicBezTo>
                    <a:pt x="2546961" y="721392"/>
                    <a:pt x="2518107" y="744272"/>
                    <a:pt x="2486744" y="744272"/>
                  </a:cubicBezTo>
                  <a:lnTo>
                    <a:pt x="2405336" y="744272"/>
                  </a:lnTo>
                  <a:lnTo>
                    <a:pt x="2081350" y="744272"/>
                  </a:lnTo>
                  <a:lnTo>
                    <a:pt x="547961" y="744272"/>
                  </a:lnTo>
                  <a:lnTo>
                    <a:pt x="30243" y="744272"/>
                  </a:lnTo>
                  <a:cubicBezTo>
                    <a:pt x="13542" y="744272"/>
                    <a:pt x="5" y="726204"/>
                    <a:pt x="5" y="703914"/>
                  </a:cubicBezTo>
                  <a:cubicBezTo>
                    <a:pt x="5" y="697177"/>
                    <a:pt x="1274" y="690543"/>
                    <a:pt x="3687" y="684628"/>
                  </a:cubicBezTo>
                  <a:lnTo>
                    <a:pt x="106795" y="431780"/>
                  </a:lnTo>
                  <a:cubicBezTo>
                    <a:pt x="121967" y="394593"/>
                    <a:pt x="121967" y="349679"/>
                    <a:pt x="106795" y="312492"/>
                  </a:cubicBezTo>
                  <a:lnTo>
                    <a:pt x="3687" y="59644"/>
                  </a:lnTo>
                  <a:cubicBezTo>
                    <a:pt x="-4302" y="40062"/>
                    <a:pt x="1120" y="15565"/>
                    <a:pt x="15782" y="4914"/>
                  </a:cubicBezTo>
                  <a:cubicBezTo>
                    <a:pt x="20225" y="1693"/>
                    <a:pt x="25186" y="0"/>
                    <a:pt x="30243" y="0"/>
                  </a:cubicBezTo>
                  <a:close/>
                </a:path>
              </a:pathLst>
            </a:custGeom>
            <a:grpFill/>
            <a:ln w="9525" cap="flat">
              <a:noFill/>
              <a:prstDash val="solid"/>
              <a:miter/>
            </a:ln>
          </p:spPr>
          <p:txBody>
            <a:bodyPr wrap="square" rtlCol="0" anchor="ctr">
              <a:noAutofit/>
            </a:bodyPr>
            <a:lstStyle/>
            <a:p>
              <a:pPr algn="ctr"/>
              <a:r>
                <a:rPr lang="en-US" sz="1000">
                  <a:solidFill>
                    <a:schemeClr val="bg2"/>
                  </a:solidFill>
                  <a:latin typeface="+mj-lt"/>
                </a:rPr>
                <a:t>Track posture with analytics</a:t>
              </a:r>
              <a:br>
                <a:rPr lang="en-US" sz="1000">
                  <a:solidFill>
                    <a:schemeClr val="bg2"/>
                  </a:solidFill>
                  <a:latin typeface="+mj-lt"/>
                </a:rPr>
              </a:br>
              <a:r>
                <a:rPr lang="en-US" sz="1000">
                  <a:solidFill>
                    <a:schemeClr val="bg2"/>
                  </a:solidFill>
                  <a:latin typeface="+mj-lt"/>
                </a:rPr>
                <a:t>trends and reports</a:t>
              </a:r>
            </a:p>
          </p:txBody>
        </p:sp>
      </p:grpSp>
      <p:sp>
        <p:nvSpPr>
          <p:cNvPr id="76" name="Graphic 44">
            <a:extLst>
              <a:ext uri="{FF2B5EF4-FFF2-40B4-BE49-F238E27FC236}">
                <a16:creationId xmlns:a16="http://schemas.microsoft.com/office/drawing/2014/main" id="{7CCB934E-4486-5177-AC12-A69F1348693A}"/>
              </a:ext>
              <a:ext uri="{C183D7F6-B498-43B3-948B-1728B52AA6E4}">
                <adec:decorative xmlns:adec="http://schemas.microsoft.com/office/drawing/2017/decorative" val="1"/>
              </a:ext>
            </a:extLst>
          </p:cNvPr>
          <p:cNvSpPr/>
          <p:nvPr/>
        </p:nvSpPr>
        <p:spPr>
          <a:xfrm rot="16200000">
            <a:off x="941632" y="3478289"/>
            <a:ext cx="631217" cy="193596"/>
          </a:xfrm>
          <a:prstGeom prst="roundRect">
            <a:avLst>
              <a:gd name="adj" fmla="val 8376"/>
            </a:avLst>
          </a:prstGeom>
          <a:noFill/>
          <a:ln w="3175">
            <a:noFill/>
            <a:prstDash val="dash"/>
            <a:headEnd type="none" w="med" len="med"/>
            <a:tailEnd type="none" w="med" len="med"/>
          </a:ln>
          <a:effectLst>
            <a:outerShdw blurRad="372272" dist="50800" dir="2760000" algn="ctr" rotWithShape="0">
              <a:srgbClr val="000000">
                <a:alpha val="5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R="0" lvl="0" algn="ctr" defTabSz="914314"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chemeClr val="tx1"/>
                </a:solidFill>
                <a:effectLst/>
                <a:uLnTx/>
                <a:uFillTx/>
                <a:ea typeface="+mn-ea"/>
                <a:cs typeface="Segoe UI" charset="0"/>
              </a:rPr>
              <a:t>Analytics</a:t>
            </a:r>
          </a:p>
        </p:txBody>
      </p:sp>
      <p:grpSp>
        <p:nvGrpSpPr>
          <p:cNvPr id="546" name="Group 545">
            <a:extLst>
              <a:ext uri="{FF2B5EF4-FFF2-40B4-BE49-F238E27FC236}">
                <a16:creationId xmlns:a16="http://schemas.microsoft.com/office/drawing/2014/main" id="{053942CA-1EA7-5B95-9FD5-C36CDCC1F1B9}"/>
              </a:ext>
            </a:extLst>
          </p:cNvPr>
          <p:cNvGrpSpPr/>
          <p:nvPr/>
        </p:nvGrpSpPr>
        <p:grpSpPr>
          <a:xfrm>
            <a:off x="778695" y="3416012"/>
            <a:ext cx="318150" cy="318150"/>
            <a:chOff x="778695" y="3456012"/>
            <a:chExt cx="318150" cy="318150"/>
          </a:xfrm>
        </p:grpSpPr>
        <p:sp>
          <p:nvSpPr>
            <p:cNvPr id="545" name="Oval 544">
              <a:extLst>
                <a:ext uri="{FF2B5EF4-FFF2-40B4-BE49-F238E27FC236}">
                  <a16:creationId xmlns:a16="http://schemas.microsoft.com/office/drawing/2014/main" id="{916EEB2B-B949-CE4E-72C0-EF67D5588052}"/>
                </a:ext>
                <a:ext uri="{C183D7F6-B498-43B3-948B-1728B52AA6E4}">
                  <adec:decorative xmlns:adec="http://schemas.microsoft.com/office/drawing/2017/decorative" val="1"/>
                </a:ext>
              </a:extLst>
            </p:cNvPr>
            <p:cNvSpPr>
              <a:spLocks/>
            </p:cNvSpPr>
            <p:nvPr/>
          </p:nvSpPr>
          <p:spPr bwMode="auto">
            <a:xfrm>
              <a:off x="778695" y="3456012"/>
              <a:ext cx="318150" cy="318150"/>
            </a:xfrm>
            <a:prstGeom prst="ellipse">
              <a:avLst/>
            </a:prstGeom>
            <a:solidFill>
              <a:schemeClr val="bg1"/>
            </a:solidFill>
            <a:ln w="9525">
              <a:gradFill flip="none" rotWithShape="1">
                <a:gsLst>
                  <a:gs pos="0">
                    <a:schemeClr val="accent1">
                      <a:lumMod val="60000"/>
                      <a:lumOff val="40000"/>
                    </a:schemeClr>
                  </a:gs>
                  <a:gs pos="85000">
                    <a:schemeClr val="accent2">
                      <a:lumMod val="60000"/>
                      <a:lumOff val="40000"/>
                    </a:schemeClr>
                  </a:gs>
                  <a:gs pos="100000">
                    <a:schemeClr val="accent3">
                      <a:lumMod val="60000"/>
                      <a:lumOff val="40000"/>
                    </a:schemeClr>
                  </a:gs>
                </a:gsLst>
                <a:path path="circle">
                  <a:fillToRect l="100000" t="100000"/>
                </a:path>
                <a:tileRect r="-100000" b="-10000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a:solidFill>
                  <a:schemeClr val="tx1"/>
                </a:solidFill>
                <a:latin typeface="+mj-lt"/>
                <a:cs typeface="Segoe UI" pitchFamily="34" charset="0"/>
              </a:endParaRPr>
            </a:p>
          </p:txBody>
        </p:sp>
        <p:pic>
          <p:nvPicPr>
            <p:cNvPr id="73" name="Picture 65">
              <a:extLst>
                <a:ext uri="{FF2B5EF4-FFF2-40B4-BE49-F238E27FC236}">
                  <a16:creationId xmlns:a16="http://schemas.microsoft.com/office/drawing/2014/main" id="{DE11E80C-72C3-623E-FC1A-2308A65E5A74}"/>
                </a:ext>
              </a:extLst>
            </p:cNvPr>
            <p:cNvPicPr>
              <a:picLocks noChangeAspect="1"/>
            </p:cNvPicPr>
            <p:nvPr/>
          </p:nvPicPr>
          <p:blipFill>
            <a:blip r:embed="rId3">
              <a:extLst>
                <a:ext uri="{96DAC541-7B7A-43D3-8B79-37D633B846F1}">
                  <asvg:svgBlip xmlns:asvg="http://schemas.microsoft.com/office/drawing/2016/SVG/main" r:embed="rId4"/>
                </a:ext>
              </a:extLst>
            </a:blip>
            <a:srcRect t="4699" b="4699"/>
            <a:stretch/>
          </p:blipFill>
          <p:spPr>
            <a:xfrm>
              <a:off x="837791" y="3534590"/>
              <a:ext cx="199959" cy="167344"/>
            </a:xfrm>
            <a:prstGeom prst="rect">
              <a:avLst/>
            </a:prstGeom>
          </p:spPr>
        </p:pic>
      </p:grpSp>
      <p:sp>
        <p:nvSpPr>
          <p:cNvPr id="503" name="Graphic 44">
            <a:extLst>
              <a:ext uri="{FF2B5EF4-FFF2-40B4-BE49-F238E27FC236}">
                <a16:creationId xmlns:a16="http://schemas.microsoft.com/office/drawing/2014/main" id="{C611DAAB-4215-573C-B1D3-940763A83E21}"/>
              </a:ext>
              <a:ext uri="{C183D7F6-B498-43B3-948B-1728B52AA6E4}">
                <adec:decorative xmlns:adec="http://schemas.microsoft.com/office/drawing/2017/decorative" val="1"/>
              </a:ext>
            </a:extLst>
          </p:cNvPr>
          <p:cNvSpPr/>
          <p:nvPr/>
        </p:nvSpPr>
        <p:spPr>
          <a:xfrm>
            <a:off x="6856080" y="1570887"/>
            <a:ext cx="3783344" cy="1277926"/>
          </a:xfrm>
          <a:prstGeom prst="roundRect">
            <a:avLst>
              <a:gd name="adj" fmla="val 4293"/>
            </a:avLst>
          </a:prstGeom>
          <a:solidFill>
            <a:schemeClr val="bg1"/>
          </a:solidFill>
          <a:ln w="63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defTabSz="932472" fontAlgn="base">
              <a:spcBef>
                <a:spcPct val="0"/>
              </a:spcBef>
              <a:spcAft>
                <a:spcPct val="0"/>
              </a:spcAft>
            </a:pPr>
            <a:r>
              <a:rPr lang="en-US" sz="900" dirty="0">
                <a:solidFill>
                  <a:schemeClr val="tx1"/>
                </a:solidFill>
                <a:latin typeface="+mj-lt"/>
                <a:cs typeface="Segoe UI" pitchFamily="34" charset="0"/>
              </a:rPr>
              <a:t>Trends and analytics reports to track and understand activities</a:t>
            </a:r>
          </a:p>
          <a:p>
            <a:pPr marL="107950" indent="-79375" defTabSz="932472" fontAlgn="base">
              <a:spcBef>
                <a:spcPts val="200"/>
              </a:spcBef>
              <a:spcAft>
                <a:spcPct val="0"/>
              </a:spcAft>
              <a:buFont typeface="Arial" panose="020B0604020202020204" pitchFamily="34" charset="0"/>
              <a:buChar char="•"/>
            </a:pPr>
            <a:r>
              <a:rPr lang="en-US" sz="800" dirty="0">
                <a:solidFill>
                  <a:schemeClr val="tx1"/>
                </a:solidFill>
                <a:cs typeface="Segoe UI" pitchFamily="34" charset="0"/>
              </a:rPr>
              <a:t>Sensitive assets labeled (automatically and manually)</a:t>
            </a:r>
          </a:p>
          <a:p>
            <a:pPr marL="107950" indent="-79375" defTabSz="932472" fontAlgn="base">
              <a:spcBef>
                <a:spcPts val="300"/>
              </a:spcBef>
              <a:spcAft>
                <a:spcPct val="0"/>
              </a:spcAft>
              <a:buFont typeface="Arial" panose="020B0604020202020204" pitchFamily="34" charset="0"/>
              <a:buChar char="•"/>
            </a:pPr>
            <a:r>
              <a:rPr lang="en-US" sz="800" dirty="0">
                <a:solidFill>
                  <a:schemeClr val="tx1"/>
                </a:solidFill>
                <a:cs typeface="Segoe UI" pitchFamily="34" charset="0"/>
              </a:rPr>
              <a:t>Sensitive assets protected by at least one data loss prevention (DLP) policy</a:t>
            </a:r>
          </a:p>
          <a:p>
            <a:pPr marL="107950" indent="-79375" defTabSz="932472" fontAlgn="base">
              <a:spcBef>
                <a:spcPts val="300"/>
              </a:spcBef>
              <a:spcAft>
                <a:spcPct val="0"/>
              </a:spcAft>
              <a:buFont typeface="Arial" panose="020B0604020202020204" pitchFamily="34" charset="0"/>
              <a:buChar char="•"/>
            </a:pPr>
            <a:r>
              <a:rPr lang="en-US" sz="800" dirty="0">
                <a:solidFill>
                  <a:schemeClr val="tx1"/>
                </a:solidFill>
                <a:cs typeface="Segoe UI" pitchFamily="34" charset="0"/>
              </a:rPr>
              <a:t>Potentially risky users</a:t>
            </a:r>
          </a:p>
          <a:p>
            <a:pPr marL="107950" indent="-79375" defTabSz="932472" fontAlgn="base">
              <a:spcBef>
                <a:spcPts val="300"/>
              </a:spcBef>
              <a:spcAft>
                <a:spcPct val="0"/>
              </a:spcAft>
              <a:buFont typeface="Arial" panose="020B0604020202020204" pitchFamily="34" charset="0"/>
              <a:buChar char="•"/>
            </a:pPr>
            <a:r>
              <a:rPr lang="en-US" sz="800" dirty="0">
                <a:solidFill>
                  <a:schemeClr val="tx1"/>
                </a:solidFill>
                <a:cs typeface="Segoe UI" pitchFamily="34" charset="0"/>
              </a:rPr>
              <a:t>Unprotected sensitive assets across data sources report: reveals where sensitive assets with no protection exist across data sources</a:t>
            </a:r>
          </a:p>
          <a:p>
            <a:pPr marL="107950" indent="-79375" defTabSz="932472" fontAlgn="base">
              <a:spcBef>
                <a:spcPts val="300"/>
              </a:spcBef>
              <a:spcAft>
                <a:spcPct val="0"/>
              </a:spcAft>
              <a:buFont typeface="Arial" panose="020B0604020202020204" pitchFamily="34" charset="0"/>
              <a:buChar char="•"/>
            </a:pPr>
            <a:r>
              <a:rPr lang="en-US" sz="800" dirty="0">
                <a:solidFill>
                  <a:schemeClr val="tx1"/>
                </a:solidFill>
                <a:cs typeface="Segoe UI" pitchFamily="34" charset="0"/>
              </a:rPr>
              <a:t>Users performing top risk-related activities on unprotected sensitive assets report: shows which users have accessed and/or performed high-risk actions on unprotected sensitive data</a:t>
            </a:r>
          </a:p>
        </p:txBody>
      </p:sp>
      <p:sp>
        <p:nvSpPr>
          <p:cNvPr id="77" name="Left Brace 76">
            <a:extLst>
              <a:ext uri="{FF2B5EF4-FFF2-40B4-BE49-F238E27FC236}">
                <a16:creationId xmlns:a16="http://schemas.microsoft.com/office/drawing/2014/main" id="{03B0A86A-08BE-230E-5D2D-7AFA78596675}"/>
              </a:ext>
            </a:extLst>
          </p:cNvPr>
          <p:cNvSpPr/>
          <p:nvPr/>
        </p:nvSpPr>
        <p:spPr>
          <a:xfrm>
            <a:off x="1481234" y="1952139"/>
            <a:ext cx="162402" cy="3245896"/>
          </a:xfrm>
          <a:prstGeom prst="leftBrace">
            <a:avLst/>
          </a:prstGeom>
          <a:ln w="9525" cap="rnd">
            <a:solidFill>
              <a:schemeClr val="bg1">
                <a:lumMod val="75000"/>
              </a:scheme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US" sz="1800">
              <a:solidFill>
                <a:srgbClr val="E6E6E6">
                  <a:lumMod val="50000"/>
                </a:srgbClr>
              </a:solidFill>
              <a:latin typeface="Aptos"/>
            </a:endParaRPr>
          </a:p>
        </p:txBody>
      </p:sp>
      <p:sp>
        <p:nvSpPr>
          <p:cNvPr id="79" name="Graphic 44">
            <a:extLst>
              <a:ext uri="{FF2B5EF4-FFF2-40B4-BE49-F238E27FC236}">
                <a16:creationId xmlns:a16="http://schemas.microsoft.com/office/drawing/2014/main" id="{9F58D50A-970F-0284-5170-4EAB84E6B28B}"/>
              </a:ext>
              <a:ext uri="{C183D7F6-B498-43B3-948B-1728B52AA6E4}">
                <adec:decorative xmlns:adec="http://schemas.microsoft.com/office/drawing/2017/decorative" val="1"/>
              </a:ext>
            </a:extLst>
          </p:cNvPr>
          <p:cNvSpPr/>
          <p:nvPr/>
        </p:nvSpPr>
        <p:spPr>
          <a:xfrm>
            <a:off x="6856080" y="4332625"/>
            <a:ext cx="3783345" cy="1250462"/>
          </a:xfrm>
          <a:prstGeom prst="roundRect">
            <a:avLst>
              <a:gd name="adj" fmla="val 4907"/>
            </a:avLst>
          </a:prstGeom>
          <a:solidFill>
            <a:schemeClr val="bg1"/>
          </a:solidFill>
          <a:ln w="63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defTabSz="932472" fontAlgn="base">
              <a:spcBef>
                <a:spcPct val="0"/>
              </a:spcBef>
              <a:spcAft>
                <a:spcPct val="0"/>
              </a:spcAft>
            </a:pPr>
            <a:r>
              <a:rPr lang="en-US" sz="900" dirty="0">
                <a:solidFill>
                  <a:schemeClr val="tx1"/>
                </a:solidFill>
                <a:latin typeface="+mj-lt"/>
                <a:cs typeface="Segoe UI" pitchFamily="34" charset="0"/>
              </a:rPr>
              <a:t>Security Copilot-based investigation for deeper Insights</a:t>
            </a:r>
          </a:p>
          <a:p>
            <a:pPr marL="107950" indent="-79375" defTabSz="932472" fontAlgn="base">
              <a:spcBef>
                <a:spcPts val="200"/>
              </a:spcBef>
              <a:spcAft>
                <a:spcPct val="0"/>
              </a:spcAft>
              <a:buFont typeface="Arial" panose="020B0604020202020204" pitchFamily="34" charset="0"/>
              <a:buChar char="•"/>
            </a:pPr>
            <a:r>
              <a:rPr lang="en-US" sz="800" dirty="0">
                <a:solidFill>
                  <a:schemeClr val="tx1"/>
                </a:solidFill>
                <a:cs typeface="Segoe UI" pitchFamily="34" charset="0"/>
              </a:rPr>
              <a:t>Suggested prompts</a:t>
            </a:r>
          </a:p>
          <a:p>
            <a:pPr marL="107950" indent="-79375" defTabSz="932472" fontAlgn="base">
              <a:spcBef>
                <a:spcPts val="300"/>
              </a:spcBef>
              <a:spcAft>
                <a:spcPct val="0"/>
              </a:spcAft>
              <a:buFont typeface="Arial" panose="020B0604020202020204" pitchFamily="34" charset="0"/>
              <a:buChar char="•"/>
            </a:pPr>
            <a:r>
              <a:rPr lang="en-US" sz="800" dirty="0">
                <a:solidFill>
                  <a:schemeClr val="tx1"/>
                </a:solidFill>
                <a:cs typeface="Segoe UI" pitchFamily="34" charset="0"/>
              </a:rPr>
              <a:t>Open prompt investigation</a:t>
            </a:r>
          </a:p>
          <a:p>
            <a:pPr marL="107950" indent="-79375" defTabSz="932472" fontAlgn="base">
              <a:spcBef>
                <a:spcPts val="300"/>
              </a:spcBef>
              <a:spcAft>
                <a:spcPct val="0"/>
              </a:spcAft>
              <a:buFont typeface="Arial" panose="020B0604020202020204" pitchFamily="34" charset="0"/>
              <a:buChar char="•"/>
            </a:pPr>
            <a:r>
              <a:rPr lang="en-US" sz="800" dirty="0">
                <a:solidFill>
                  <a:schemeClr val="tx1"/>
                </a:solidFill>
                <a:cs typeface="Segoe UI" pitchFamily="34" charset="0"/>
              </a:rPr>
              <a:t>Copilot Prompt Gallery: list of prompts that can be used from five categories: alerts and policies, data at risk, potentially risky users, potentially suspicious activity, and sensitive data</a:t>
            </a:r>
          </a:p>
          <a:p>
            <a:pPr marL="107950" indent="-79375" defTabSz="932472" fontAlgn="base">
              <a:spcBef>
                <a:spcPts val="300"/>
              </a:spcBef>
              <a:spcAft>
                <a:spcPct val="0"/>
              </a:spcAft>
              <a:buFont typeface="Arial" panose="020B0604020202020204" pitchFamily="34" charset="0"/>
              <a:buChar char="•"/>
            </a:pPr>
            <a:r>
              <a:rPr lang="en-US" sz="800" dirty="0">
                <a:solidFill>
                  <a:schemeClr val="tx1"/>
                </a:solidFill>
                <a:cs typeface="Segoe UI" pitchFamily="34" charset="0"/>
              </a:rPr>
              <a:t>Promptbooks: curated, task-focused prompt sequences designed to help security teams detect, investigate, and remediate issues efficiently</a:t>
            </a:r>
          </a:p>
        </p:txBody>
      </p:sp>
      <p:sp>
        <p:nvSpPr>
          <p:cNvPr id="81" name="Graphic 44">
            <a:extLst>
              <a:ext uri="{FF2B5EF4-FFF2-40B4-BE49-F238E27FC236}">
                <a16:creationId xmlns:a16="http://schemas.microsoft.com/office/drawing/2014/main" id="{FAFE3BF0-AEAF-13D1-38D3-6821A9AAB095}"/>
              </a:ext>
              <a:ext uri="{C183D7F6-B498-43B3-948B-1728B52AA6E4}">
                <adec:decorative xmlns:adec="http://schemas.microsoft.com/office/drawing/2017/decorative" val="1"/>
              </a:ext>
            </a:extLst>
          </p:cNvPr>
          <p:cNvSpPr/>
          <p:nvPr/>
        </p:nvSpPr>
        <p:spPr>
          <a:xfrm>
            <a:off x="6856080" y="3064712"/>
            <a:ext cx="3783345" cy="1044603"/>
          </a:xfrm>
          <a:prstGeom prst="roundRect">
            <a:avLst>
              <a:gd name="adj" fmla="val 5548"/>
            </a:avLst>
          </a:prstGeom>
          <a:solidFill>
            <a:schemeClr val="bg1"/>
          </a:solidFill>
          <a:ln w="63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defTabSz="932472" fontAlgn="base">
              <a:spcBef>
                <a:spcPct val="0"/>
              </a:spcBef>
              <a:spcAft>
                <a:spcPct val="0"/>
              </a:spcAft>
            </a:pPr>
            <a:r>
              <a:rPr lang="en-US" sz="900" dirty="0">
                <a:solidFill>
                  <a:schemeClr val="tx1"/>
                </a:solidFill>
                <a:latin typeface="+mj-lt"/>
                <a:cs typeface="Segoe UI" pitchFamily="34" charset="0"/>
              </a:rPr>
              <a:t>Recommendations</a:t>
            </a:r>
          </a:p>
          <a:p>
            <a:pPr marL="107950" indent="-79375" defTabSz="932472" fontAlgn="base">
              <a:spcBef>
                <a:spcPts val="200"/>
              </a:spcBef>
              <a:spcAft>
                <a:spcPct val="0"/>
              </a:spcAft>
              <a:buFont typeface="Arial" panose="020B0604020202020204" pitchFamily="34" charset="0"/>
              <a:buChar char="•"/>
            </a:pPr>
            <a:r>
              <a:rPr lang="en-US" sz="800" dirty="0">
                <a:solidFill>
                  <a:schemeClr val="tx1"/>
                </a:solidFill>
                <a:cs typeface="Segoe UI" pitchFamily="34" charset="0"/>
              </a:rPr>
              <a:t>Transforms raw data discovery into actionable security measures, strengthening an organization’s security posture and enabling the creation of critical policies with just a few clicks</a:t>
            </a:r>
          </a:p>
          <a:p>
            <a:pPr marL="107950" indent="-79375" defTabSz="932472" fontAlgn="base">
              <a:spcBef>
                <a:spcPts val="300"/>
              </a:spcBef>
              <a:spcAft>
                <a:spcPct val="0"/>
              </a:spcAft>
              <a:buFont typeface="Arial" panose="020B0604020202020204" pitchFamily="34" charset="0"/>
              <a:buChar char="•"/>
            </a:pPr>
            <a:r>
              <a:rPr lang="en-US" sz="800" dirty="0">
                <a:solidFill>
                  <a:schemeClr val="tx1"/>
                </a:solidFill>
                <a:cs typeface="Segoe UI" pitchFamily="34" charset="0"/>
              </a:rPr>
              <a:t>Enables tailored recommendations for specific organizational risks, focusing on DLP or Insider Risk Management (IRM), and addressing high-priority threats through correlated DLP and IRM policies</a:t>
            </a:r>
          </a:p>
        </p:txBody>
      </p:sp>
      <p:grpSp>
        <p:nvGrpSpPr>
          <p:cNvPr id="547" name="Group 546">
            <a:extLst>
              <a:ext uri="{FF2B5EF4-FFF2-40B4-BE49-F238E27FC236}">
                <a16:creationId xmlns:a16="http://schemas.microsoft.com/office/drawing/2014/main" id="{9E925F70-EA11-4A05-E579-E6BD42667737}"/>
              </a:ext>
            </a:extLst>
          </p:cNvPr>
          <p:cNvGrpSpPr/>
          <p:nvPr/>
        </p:nvGrpSpPr>
        <p:grpSpPr>
          <a:xfrm>
            <a:off x="4510037" y="2042326"/>
            <a:ext cx="2084155" cy="3089376"/>
            <a:chOff x="4520397" y="2091690"/>
            <a:chExt cx="2084155" cy="3089376"/>
          </a:xfrm>
        </p:grpSpPr>
        <p:sp>
          <p:nvSpPr>
            <p:cNvPr id="483" name="Graphic 44">
              <a:extLst>
                <a:ext uri="{FF2B5EF4-FFF2-40B4-BE49-F238E27FC236}">
                  <a16:creationId xmlns:a16="http://schemas.microsoft.com/office/drawing/2014/main" id="{76F268DA-47B3-DC51-44DC-CCFE0E330EDB}"/>
                </a:ext>
                <a:ext uri="{C183D7F6-B498-43B3-948B-1728B52AA6E4}">
                  <adec:decorative xmlns:adec="http://schemas.microsoft.com/office/drawing/2017/decorative" val="1"/>
                </a:ext>
              </a:extLst>
            </p:cNvPr>
            <p:cNvSpPr/>
            <p:nvPr/>
          </p:nvSpPr>
          <p:spPr>
            <a:xfrm>
              <a:off x="4520397" y="2091690"/>
              <a:ext cx="2084155" cy="3089376"/>
            </a:xfrm>
            <a:prstGeom prst="roundRect">
              <a:avLst>
                <a:gd name="adj" fmla="val 6136"/>
              </a:avLst>
            </a:prstGeom>
            <a:solidFill>
              <a:schemeClr val="bg1"/>
            </a:solidFill>
            <a:ln w="63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IN" sz="2000">
                  <a:solidFill>
                    <a:srgbClr val="FFFFFF"/>
                  </a:solidFill>
                  <a:latin typeface="Segoe Sans Display"/>
                  <a:cs typeface="Segoe UI" pitchFamily="34" charset="0"/>
                </a:rPr>
                <a:t>4</a:t>
              </a:r>
              <a:endParaRPr lang="en-US" sz="2000">
                <a:solidFill>
                  <a:srgbClr val="FFFFFF"/>
                </a:solidFill>
                <a:latin typeface="Segoe Sans Display"/>
                <a:cs typeface="Segoe UI" pitchFamily="34" charset="0"/>
              </a:endParaRPr>
            </a:p>
          </p:txBody>
        </p:sp>
        <p:sp>
          <p:nvSpPr>
            <p:cNvPr id="484" name="Rectangle: Rounded Corners 483">
              <a:extLst>
                <a:ext uri="{FF2B5EF4-FFF2-40B4-BE49-F238E27FC236}">
                  <a16:creationId xmlns:a16="http://schemas.microsoft.com/office/drawing/2014/main" id="{796FD5AB-D813-69AE-6F6F-7F25405C07A2}"/>
                </a:ext>
                <a:ext uri="{C183D7F6-B498-43B3-948B-1728B52AA6E4}">
                  <adec:decorative xmlns:adec="http://schemas.microsoft.com/office/drawing/2017/decorative" val="1"/>
                </a:ext>
              </a:extLst>
            </p:cNvPr>
            <p:cNvSpPr/>
            <p:nvPr/>
          </p:nvSpPr>
          <p:spPr bwMode="auto">
            <a:xfrm flipH="1">
              <a:off x="4579590" y="2157022"/>
              <a:ext cx="1966664" cy="261771"/>
            </a:xfrm>
            <a:prstGeom prst="roundRect">
              <a:avLst>
                <a:gd name="adj" fmla="val 50000"/>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IN" sz="1200" b="0" i="0" u="none" strike="noStrike" kern="0" cap="none" spc="0" normalizeH="0" baseline="0" noProof="0">
                  <a:ln>
                    <a:noFill/>
                  </a:ln>
                  <a:solidFill>
                    <a:schemeClr val="bg1"/>
                  </a:solidFill>
                  <a:effectLst/>
                  <a:uLnTx/>
                  <a:uFillTx/>
                  <a:latin typeface="+mj-lt"/>
                  <a:ea typeface="+mn-ea"/>
                  <a:cs typeface="Segoe UI"/>
                </a:rPr>
                <a:t>DSPM</a:t>
              </a:r>
              <a:endParaRPr kumimoji="0" lang="en-US" sz="1200" b="0" i="0" u="none" strike="noStrike" kern="0" cap="none" spc="0" normalizeH="0" baseline="0" noProof="0">
                <a:ln>
                  <a:noFill/>
                </a:ln>
                <a:solidFill>
                  <a:schemeClr val="bg1"/>
                </a:solidFill>
                <a:effectLst/>
                <a:uLnTx/>
                <a:uFillTx/>
                <a:latin typeface="+mj-lt"/>
                <a:ea typeface="+mn-ea"/>
                <a:cs typeface="Segoe UI"/>
              </a:endParaRPr>
            </a:p>
          </p:txBody>
        </p:sp>
        <p:sp>
          <p:nvSpPr>
            <p:cNvPr id="488" name="TextBox 487">
              <a:extLst>
                <a:ext uri="{FF2B5EF4-FFF2-40B4-BE49-F238E27FC236}">
                  <a16:creationId xmlns:a16="http://schemas.microsoft.com/office/drawing/2014/main" id="{702043DC-B573-5858-A6B7-3B7F51EE0758}"/>
                </a:ext>
                <a:ext uri="{C183D7F6-B498-43B3-948B-1728B52AA6E4}">
                  <adec:decorative xmlns:adec="http://schemas.microsoft.com/office/drawing/2017/decorative" val="1"/>
                </a:ext>
              </a:extLst>
            </p:cNvPr>
            <p:cNvSpPr txBox="1"/>
            <p:nvPr/>
          </p:nvSpPr>
          <p:spPr>
            <a:xfrm>
              <a:off x="4985029" y="3942733"/>
              <a:ext cx="1486992" cy="138499"/>
            </a:xfrm>
            <a:prstGeom prst="rect">
              <a:avLst/>
            </a:prstGeom>
            <a:noFill/>
          </p:spPr>
          <p:txBody>
            <a:bodyPr wrap="square" lIns="0" tIns="0" rIns="0" bIns="0" rtlCol="0" anchor="ctr">
              <a:spAutoFit/>
            </a:bodyPr>
            <a:lstStyle>
              <a:defPPr>
                <a:defRPr lang="en-US"/>
              </a:defPPr>
              <a:lvl1pPr marR="0" lvl="0" indent="0" defTabSz="931757" fontAlgn="base">
                <a:lnSpc>
                  <a:spcPct val="100000"/>
                </a:lnSpc>
                <a:spcBef>
                  <a:spcPct val="0"/>
                </a:spcBef>
                <a:spcAft>
                  <a:spcPct val="0"/>
                </a:spcAft>
                <a:buClrTx/>
                <a:buSzTx/>
                <a:buFontTx/>
                <a:buNone/>
                <a:tabLst/>
                <a:defRPr kumimoji="0" sz="1200" i="0" u="none" strike="noStrike" kern="0" cap="none" spc="-50" normalizeH="0" baseline="0">
                  <a:ln>
                    <a:noFill/>
                  </a:ln>
                  <a:solidFill>
                    <a:srgbClr val="2F2F2F"/>
                  </a:solidFill>
                  <a:effectLst/>
                  <a:uLnTx/>
                  <a:uFillTx/>
                  <a:latin typeface="+mj-lt"/>
                  <a:cs typeface="Segoe UI" charset="0"/>
                </a:defRPr>
              </a:lvl1pPr>
            </a:lstStyle>
            <a:p>
              <a:pPr marL="0" marR="0" lvl="0" indent="0" algn="l" defTabSz="931757" rtl="0" eaLnBrk="1" fontAlgn="base" latinLnBrk="0" hangingPunct="1">
                <a:lnSpc>
                  <a:spcPct val="100000"/>
                </a:lnSpc>
                <a:spcBef>
                  <a:spcPct val="0"/>
                </a:spcBef>
                <a:spcAft>
                  <a:spcPct val="0"/>
                </a:spcAft>
                <a:buClrTx/>
                <a:buSzTx/>
                <a:buFontTx/>
                <a:buNone/>
                <a:tabLst/>
                <a:defRPr/>
              </a:pPr>
              <a:r>
                <a:rPr kumimoji="0" lang="en-US" sz="900" b="0" u="none" strike="noStrike" kern="0" cap="none" spc="0" normalizeH="0" baseline="0" noProof="0" dirty="0">
                  <a:ln>
                    <a:noFill/>
                  </a:ln>
                  <a:solidFill>
                    <a:schemeClr val="tx1"/>
                  </a:solidFill>
                  <a:effectLst/>
                  <a:uLnTx/>
                  <a:uFillTx/>
                  <a:latin typeface="+mn-lt"/>
                  <a:ea typeface="+mn-ea"/>
                  <a:cs typeface="Segoe UI"/>
                </a:rPr>
                <a:t>Content analysis</a:t>
              </a:r>
            </a:p>
          </p:txBody>
        </p:sp>
        <p:grpSp>
          <p:nvGrpSpPr>
            <p:cNvPr id="123" name="Group 122">
              <a:extLst>
                <a:ext uri="{FF2B5EF4-FFF2-40B4-BE49-F238E27FC236}">
                  <a16:creationId xmlns:a16="http://schemas.microsoft.com/office/drawing/2014/main" id="{88133BEE-3041-39CF-FBB8-94DE51E8A12F}"/>
                </a:ext>
              </a:extLst>
            </p:cNvPr>
            <p:cNvGrpSpPr/>
            <p:nvPr/>
          </p:nvGrpSpPr>
          <p:grpSpPr>
            <a:xfrm>
              <a:off x="4668803" y="3902676"/>
              <a:ext cx="218612" cy="218612"/>
              <a:chOff x="4579351" y="3876008"/>
              <a:chExt cx="218612" cy="218612"/>
            </a:xfrm>
          </p:grpSpPr>
          <p:sp>
            <p:nvSpPr>
              <p:cNvPr id="104" name="Oval 103">
                <a:extLst>
                  <a:ext uri="{FF2B5EF4-FFF2-40B4-BE49-F238E27FC236}">
                    <a16:creationId xmlns:a16="http://schemas.microsoft.com/office/drawing/2014/main" id="{FD271202-8089-6D99-FACA-ECCA08077CB9}"/>
                  </a:ext>
                  <a:ext uri="{C183D7F6-B498-43B3-948B-1728B52AA6E4}">
                    <adec:decorative xmlns:adec="http://schemas.microsoft.com/office/drawing/2017/decorative" val="1"/>
                  </a:ext>
                </a:extLst>
              </p:cNvPr>
              <p:cNvSpPr>
                <a:spLocks/>
              </p:cNvSpPr>
              <p:nvPr/>
            </p:nvSpPr>
            <p:spPr bwMode="auto">
              <a:xfrm>
                <a:off x="4579351" y="3876008"/>
                <a:ext cx="218612" cy="218612"/>
              </a:xfrm>
              <a:prstGeom prst="ellipse">
                <a:avLst/>
              </a:prstGeom>
              <a:solidFill>
                <a:schemeClr val="bg1"/>
              </a:solidFill>
              <a:ln w="9525">
                <a:gradFill flip="none" rotWithShape="1">
                  <a:gsLst>
                    <a:gs pos="0">
                      <a:schemeClr val="accent1">
                        <a:lumMod val="60000"/>
                        <a:lumOff val="40000"/>
                      </a:schemeClr>
                    </a:gs>
                    <a:gs pos="85000">
                      <a:schemeClr val="accent2">
                        <a:lumMod val="60000"/>
                        <a:lumOff val="40000"/>
                      </a:schemeClr>
                    </a:gs>
                    <a:gs pos="100000">
                      <a:schemeClr val="accent3">
                        <a:lumMod val="60000"/>
                        <a:lumOff val="40000"/>
                      </a:schemeClr>
                    </a:gs>
                  </a:gsLst>
                  <a:path path="circle">
                    <a:fillToRect l="100000" t="100000"/>
                  </a:path>
                  <a:tileRect r="-100000" b="-10000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a:solidFill>
                    <a:schemeClr val="tx1"/>
                  </a:solidFill>
                  <a:latin typeface="+mj-lt"/>
                  <a:cs typeface="Segoe UI" pitchFamily="34" charset="0"/>
                </a:endParaRPr>
              </a:p>
            </p:txBody>
          </p:sp>
          <p:sp>
            <p:nvSpPr>
              <p:cNvPr id="113" name="Graphic 116" descr="Icon of a magnifying glass over a rectangle with contents inside">
                <a:extLst>
                  <a:ext uri="{FF2B5EF4-FFF2-40B4-BE49-F238E27FC236}">
                    <a16:creationId xmlns:a16="http://schemas.microsoft.com/office/drawing/2014/main" id="{2006B671-D81F-F21B-E298-6A9E1625E1BD}"/>
                  </a:ext>
                </a:extLst>
              </p:cNvPr>
              <p:cNvSpPr/>
              <p:nvPr/>
            </p:nvSpPr>
            <p:spPr>
              <a:xfrm>
                <a:off x="4625808" y="3931444"/>
                <a:ext cx="125698" cy="107740"/>
              </a:xfrm>
              <a:custGeom>
                <a:avLst/>
                <a:gdLst>
                  <a:gd name="connsiteX0" fmla="*/ 68461 w 383381"/>
                  <a:gd name="connsiteY0" fmla="*/ 0 h 328612"/>
                  <a:gd name="connsiteX1" fmla="*/ 18256 w 383381"/>
                  <a:gd name="connsiteY1" fmla="*/ 50205 h 328612"/>
                  <a:gd name="connsiteX2" fmla="*/ 18256 w 383381"/>
                  <a:gd name="connsiteY2" fmla="*/ 132489 h 328612"/>
                  <a:gd name="connsiteX3" fmla="*/ 45641 w 383381"/>
                  <a:gd name="connsiteY3" fmla="*/ 116382 h 328612"/>
                  <a:gd name="connsiteX4" fmla="*/ 45641 w 383381"/>
                  <a:gd name="connsiteY4" fmla="*/ 50205 h 328612"/>
                  <a:gd name="connsiteX5" fmla="*/ 68461 w 383381"/>
                  <a:gd name="connsiteY5" fmla="*/ 27384 h 328612"/>
                  <a:gd name="connsiteX6" fmla="*/ 333177 w 383381"/>
                  <a:gd name="connsiteY6" fmla="*/ 27384 h 328612"/>
                  <a:gd name="connsiteX7" fmla="*/ 355997 w 383381"/>
                  <a:gd name="connsiteY7" fmla="*/ 50205 h 328612"/>
                  <a:gd name="connsiteX8" fmla="*/ 355997 w 383381"/>
                  <a:gd name="connsiteY8" fmla="*/ 241895 h 328612"/>
                  <a:gd name="connsiteX9" fmla="*/ 333177 w 383381"/>
                  <a:gd name="connsiteY9" fmla="*/ 264716 h 328612"/>
                  <a:gd name="connsiteX10" fmla="*/ 182104 w 383381"/>
                  <a:gd name="connsiteY10" fmla="*/ 264716 h 328612"/>
                  <a:gd name="connsiteX11" fmla="*/ 209489 w 383381"/>
                  <a:gd name="connsiteY11" fmla="*/ 292100 h 328612"/>
                  <a:gd name="connsiteX12" fmla="*/ 333177 w 383381"/>
                  <a:gd name="connsiteY12" fmla="*/ 292100 h 328612"/>
                  <a:gd name="connsiteX13" fmla="*/ 383381 w 383381"/>
                  <a:gd name="connsiteY13" fmla="*/ 241895 h 328612"/>
                  <a:gd name="connsiteX14" fmla="*/ 383381 w 383381"/>
                  <a:gd name="connsiteY14" fmla="*/ 50205 h 328612"/>
                  <a:gd name="connsiteX15" fmla="*/ 333177 w 383381"/>
                  <a:gd name="connsiteY15" fmla="*/ 0 h 328612"/>
                  <a:gd name="connsiteX16" fmla="*/ 68461 w 383381"/>
                  <a:gd name="connsiteY16" fmla="*/ 0 h 328612"/>
                  <a:gd name="connsiteX17" fmla="*/ 139899 w 383381"/>
                  <a:gd name="connsiteY17" fmla="*/ 127794 h 328612"/>
                  <a:gd name="connsiteX18" fmla="*/ 166324 w 383381"/>
                  <a:gd name="connsiteY18" fmla="*/ 155178 h 328612"/>
                  <a:gd name="connsiteX19" fmla="*/ 296664 w 383381"/>
                  <a:gd name="connsiteY19" fmla="*/ 155178 h 328612"/>
                  <a:gd name="connsiteX20" fmla="*/ 310356 w 383381"/>
                  <a:gd name="connsiteY20" fmla="*/ 141486 h 328612"/>
                  <a:gd name="connsiteX21" fmla="*/ 296664 w 383381"/>
                  <a:gd name="connsiteY21" fmla="*/ 127794 h 328612"/>
                  <a:gd name="connsiteX22" fmla="*/ 139899 w 383381"/>
                  <a:gd name="connsiteY22" fmla="*/ 127794 h 328612"/>
                  <a:gd name="connsiteX23" fmla="*/ 260152 w 383381"/>
                  <a:gd name="connsiteY23" fmla="*/ 209947 h 328612"/>
                  <a:gd name="connsiteX24" fmla="*/ 182563 w 383381"/>
                  <a:gd name="connsiteY24" fmla="*/ 209947 h 328612"/>
                  <a:gd name="connsiteX25" fmla="*/ 178783 w 383381"/>
                  <a:gd name="connsiteY25" fmla="*/ 182563 h 328612"/>
                  <a:gd name="connsiteX26" fmla="*/ 260152 w 383381"/>
                  <a:gd name="connsiteY26" fmla="*/ 182563 h 328612"/>
                  <a:gd name="connsiteX27" fmla="*/ 273844 w 383381"/>
                  <a:gd name="connsiteY27" fmla="*/ 196255 h 328612"/>
                  <a:gd name="connsiteX28" fmla="*/ 260152 w 383381"/>
                  <a:gd name="connsiteY28" fmla="*/ 209947 h 328612"/>
                  <a:gd name="connsiteX29" fmla="*/ 104973 w 383381"/>
                  <a:gd name="connsiteY29" fmla="*/ 73025 h 328612"/>
                  <a:gd name="connsiteX30" fmla="*/ 91281 w 383381"/>
                  <a:gd name="connsiteY30" fmla="*/ 86717 h 328612"/>
                  <a:gd name="connsiteX31" fmla="*/ 104973 w 383381"/>
                  <a:gd name="connsiteY31" fmla="*/ 100409 h 328612"/>
                  <a:gd name="connsiteX32" fmla="*/ 223639 w 383381"/>
                  <a:gd name="connsiteY32" fmla="*/ 100409 h 328612"/>
                  <a:gd name="connsiteX33" fmla="*/ 237331 w 383381"/>
                  <a:gd name="connsiteY33" fmla="*/ 86717 h 328612"/>
                  <a:gd name="connsiteX34" fmla="*/ 223639 w 383381"/>
                  <a:gd name="connsiteY34" fmla="*/ 73025 h 328612"/>
                  <a:gd name="connsiteX35" fmla="*/ 104973 w 383381"/>
                  <a:gd name="connsiteY35" fmla="*/ 73025 h 328612"/>
                  <a:gd name="connsiteX36" fmla="*/ 82153 w 383381"/>
                  <a:gd name="connsiteY36" fmla="*/ 292100 h 328612"/>
                  <a:gd name="connsiteX37" fmla="*/ 129754 w 383381"/>
                  <a:gd name="connsiteY37" fmla="*/ 276913 h 328612"/>
                  <a:gd name="connsiteX38" fmla="*/ 177445 w 383381"/>
                  <a:gd name="connsiteY38" fmla="*/ 324602 h 328612"/>
                  <a:gd name="connsiteX39" fmla="*/ 196808 w 383381"/>
                  <a:gd name="connsiteY39" fmla="*/ 324602 h 328612"/>
                  <a:gd name="connsiteX40" fmla="*/ 196808 w 383381"/>
                  <a:gd name="connsiteY40" fmla="*/ 305239 h 328612"/>
                  <a:gd name="connsiteX41" fmla="*/ 149118 w 383381"/>
                  <a:gd name="connsiteY41" fmla="*/ 257548 h 328612"/>
                  <a:gd name="connsiteX42" fmla="*/ 164306 w 383381"/>
                  <a:gd name="connsiteY42" fmla="*/ 209947 h 328612"/>
                  <a:gd name="connsiteX43" fmla="*/ 82153 w 383381"/>
                  <a:gd name="connsiteY43" fmla="*/ 127794 h 328612"/>
                  <a:gd name="connsiteX44" fmla="*/ 0 w 383381"/>
                  <a:gd name="connsiteY44" fmla="*/ 209947 h 328612"/>
                  <a:gd name="connsiteX45" fmla="*/ 82153 w 383381"/>
                  <a:gd name="connsiteY45" fmla="*/ 292100 h 328612"/>
                  <a:gd name="connsiteX46" fmla="*/ 82153 w 383381"/>
                  <a:gd name="connsiteY46" fmla="*/ 264716 h 328612"/>
                  <a:gd name="connsiteX47" fmla="*/ 27384 w 383381"/>
                  <a:gd name="connsiteY47" fmla="*/ 209947 h 328612"/>
                  <a:gd name="connsiteX48" fmla="*/ 82153 w 383381"/>
                  <a:gd name="connsiteY48" fmla="*/ 155178 h 328612"/>
                  <a:gd name="connsiteX49" fmla="*/ 136922 w 383381"/>
                  <a:gd name="connsiteY49" fmla="*/ 209947 h 328612"/>
                  <a:gd name="connsiteX50" fmla="*/ 82153 w 383381"/>
                  <a:gd name="connsiteY50" fmla="*/ 264716 h 328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83381" h="328612">
                    <a:moveTo>
                      <a:pt x="68461" y="0"/>
                    </a:moveTo>
                    <a:cubicBezTo>
                      <a:pt x="40734" y="0"/>
                      <a:pt x="18256" y="22477"/>
                      <a:pt x="18256" y="50205"/>
                    </a:cubicBezTo>
                    <a:lnTo>
                      <a:pt x="18256" y="132489"/>
                    </a:lnTo>
                    <a:cubicBezTo>
                      <a:pt x="26404" y="125760"/>
                      <a:pt x="35632" y="120290"/>
                      <a:pt x="45641" y="116382"/>
                    </a:cubicBezTo>
                    <a:lnTo>
                      <a:pt x="45641" y="50205"/>
                    </a:lnTo>
                    <a:cubicBezTo>
                      <a:pt x="45641" y="37601"/>
                      <a:pt x="55858" y="27384"/>
                      <a:pt x="68461" y="27384"/>
                    </a:cubicBezTo>
                    <a:lnTo>
                      <a:pt x="333177" y="27384"/>
                    </a:lnTo>
                    <a:cubicBezTo>
                      <a:pt x="345781" y="27384"/>
                      <a:pt x="355997" y="37601"/>
                      <a:pt x="355997" y="50205"/>
                    </a:cubicBezTo>
                    <a:lnTo>
                      <a:pt x="355997" y="241895"/>
                    </a:lnTo>
                    <a:cubicBezTo>
                      <a:pt x="355997" y="254499"/>
                      <a:pt x="345781" y="264716"/>
                      <a:pt x="333177" y="264716"/>
                    </a:cubicBezTo>
                    <a:lnTo>
                      <a:pt x="182104" y="264716"/>
                    </a:lnTo>
                    <a:lnTo>
                      <a:pt x="209489" y="292100"/>
                    </a:lnTo>
                    <a:lnTo>
                      <a:pt x="333177" y="292100"/>
                    </a:lnTo>
                    <a:cubicBezTo>
                      <a:pt x="360904" y="292100"/>
                      <a:pt x="383381" y="269623"/>
                      <a:pt x="383381" y="241895"/>
                    </a:cubicBezTo>
                    <a:lnTo>
                      <a:pt x="383381" y="50205"/>
                    </a:lnTo>
                    <a:cubicBezTo>
                      <a:pt x="383381" y="22477"/>
                      <a:pt x="360904" y="0"/>
                      <a:pt x="333177" y="0"/>
                    </a:cubicBezTo>
                    <a:lnTo>
                      <a:pt x="68461" y="0"/>
                    </a:lnTo>
                    <a:close/>
                    <a:moveTo>
                      <a:pt x="139899" y="127794"/>
                    </a:moveTo>
                    <a:cubicBezTo>
                      <a:pt x="150350" y="135153"/>
                      <a:pt x="159334" y="144456"/>
                      <a:pt x="166324" y="155178"/>
                    </a:cubicBezTo>
                    <a:lnTo>
                      <a:pt x="296664" y="155178"/>
                    </a:lnTo>
                    <a:cubicBezTo>
                      <a:pt x="304226" y="155178"/>
                      <a:pt x="310356" y="149048"/>
                      <a:pt x="310356" y="141486"/>
                    </a:cubicBezTo>
                    <a:cubicBezTo>
                      <a:pt x="310356" y="133924"/>
                      <a:pt x="304226" y="127794"/>
                      <a:pt x="296664" y="127794"/>
                    </a:cubicBezTo>
                    <a:lnTo>
                      <a:pt x="139899" y="127794"/>
                    </a:lnTo>
                    <a:close/>
                    <a:moveTo>
                      <a:pt x="260152" y="209947"/>
                    </a:moveTo>
                    <a:lnTo>
                      <a:pt x="182563" y="209947"/>
                    </a:lnTo>
                    <a:cubicBezTo>
                      <a:pt x="182563" y="200454"/>
                      <a:pt x="181244" y="191267"/>
                      <a:pt x="178783" y="182563"/>
                    </a:cubicBezTo>
                    <a:lnTo>
                      <a:pt x="260152" y="182563"/>
                    </a:lnTo>
                    <a:cubicBezTo>
                      <a:pt x="267713" y="182563"/>
                      <a:pt x="273844" y="188693"/>
                      <a:pt x="273844" y="196255"/>
                    </a:cubicBezTo>
                    <a:cubicBezTo>
                      <a:pt x="273844" y="203816"/>
                      <a:pt x="267713" y="209947"/>
                      <a:pt x="260152" y="209947"/>
                    </a:cubicBezTo>
                    <a:close/>
                    <a:moveTo>
                      <a:pt x="104973" y="73025"/>
                    </a:moveTo>
                    <a:cubicBezTo>
                      <a:pt x="97412" y="73025"/>
                      <a:pt x="91281" y="79155"/>
                      <a:pt x="91281" y="86717"/>
                    </a:cubicBezTo>
                    <a:cubicBezTo>
                      <a:pt x="91281" y="94279"/>
                      <a:pt x="97412" y="100409"/>
                      <a:pt x="104973" y="100409"/>
                    </a:cubicBezTo>
                    <a:lnTo>
                      <a:pt x="223639" y="100409"/>
                    </a:lnTo>
                    <a:cubicBezTo>
                      <a:pt x="231201" y="100409"/>
                      <a:pt x="237331" y="94279"/>
                      <a:pt x="237331" y="86717"/>
                    </a:cubicBezTo>
                    <a:cubicBezTo>
                      <a:pt x="237331" y="79155"/>
                      <a:pt x="231201" y="73025"/>
                      <a:pt x="223639" y="73025"/>
                    </a:cubicBezTo>
                    <a:lnTo>
                      <a:pt x="104973" y="73025"/>
                    </a:lnTo>
                    <a:close/>
                    <a:moveTo>
                      <a:pt x="82153" y="292100"/>
                    </a:moveTo>
                    <a:cubicBezTo>
                      <a:pt x="99896" y="292100"/>
                      <a:pt x="116325" y="286475"/>
                      <a:pt x="129754" y="276913"/>
                    </a:cubicBezTo>
                    <a:lnTo>
                      <a:pt x="177445" y="324602"/>
                    </a:lnTo>
                    <a:cubicBezTo>
                      <a:pt x="182793" y="329949"/>
                      <a:pt x="191461" y="329949"/>
                      <a:pt x="196808" y="324602"/>
                    </a:cubicBezTo>
                    <a:cubicBezTo>
                      <a:pt x="202155" y="319254"/>
                      <a:pt x="202155" y="310586"/>
                      <a:pt x="196808" y="305239"/>
                    </a:cubicBezTo>
                    <a:lnTo>
                      <a:pt x="149118" y="257548"/>
                    </a:lnTo>
                    <a:cubicBezTo>
                      <a:pt x="158682" y="244119"/>
                      <a:pt x="164306" y="227690"/>
                      <a:pt x="164306" y="209947"/>
                    </a:cubicBezTo>
                    <a:cubicBezTo>
                      <a:pt x="164306" y="164575"/>
                      <a:pt x="127525" y="127794"/>
                      <a:pt x="82153" y="127794"/>
                    </a:cubicBezTo>
                    <a:cubicBezTo>
                      <a:pt x="36781" y="127794"/>
                      <a:pt x="0" y="164575"/>
                      <a:pt x="0" y="209947"/>
                    </a:cubicBezTo>
                    <a:cubicBezTo>
                      <a:pt x="0" y="255319"/>
                      <a:pt x="36781" y="292100"/>
                      <a:pt x="82153" y="292100"/>
                    </a:cubicBezTo>
                    <a:close/>
                    <a:moveTo>
                      <a:pt x="82153" y="264716"/>
                    </a:moveTo>
                    <a:cubicBezTo>
                      <a:pt x="51905" y="264716"/>
                      <a:pt x="27384" y="240196"/>
                      <a:pt x="27384" y="209947"/>
                    </a:cubicBezTo>
                    <a:cubicBezTo>
                      <a:pt x="27384" y="179698"/>
                      <a:pt x="51905" y="155178"/>
                      <a:pt x="82153" y="155178"/>
                    </a:cubicBezTo>
                    <a:cubicBezTo>
                      <a:pt x="112401" y="155178"/>
                      <a:pt x="136922" y="179698"/>
                      <a:pt x="136922" y="209947"/>
                    </a:cubicBezTo>
                    <a:cubicBezTo>
                      <a:pt x="136922" y="240196"/>
                      <a:pt x="112401" y="264716"/>
                      <a:pt x="82153" y="264716"/>
                    </a:cubicBezTo>
                    <a:close/>
                  </a:path>
                </a:pathLst>
              </a:custGeom>
              <a:solidFill>
                <a:schemeClr val="tx1"/>
              </a:solidFill>
              <a:ln w="1508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14460"/>
                <a:endParaRPr lang="en-US" sz="1765">
                  <a:solidFill>
                    <a:srgbClr val="000000"/>
                  </a:solidFill>
                  <a:latin typeface="Segoe UI"/>
                </a:endParaRPr>
              </a:p>
            </p:txBody>
          </p:sp>
        </p:grpSp>
        <p:sp>
          <p:nvSpPr>
            <p:cNvPr id="493" name="TextBox 492">
              <a:extLst>
                <a:ext uri="{FF2B5EF4-FFF2-40B4-BE49-F238E27FC236}">
                  <a16:creationId xmlns:a16="http://schemas.microsoft.com/office/drawing/2014/main" id="{AE42F5ED-1DD8-57C2-6752-D2D836C48B7E}"/>
                </a:ext>
                <a:ext uri="{C183D7F6-B498-43B3-948B-1728B52AA6E4}">
                  <adec:decorative xmlns:adec="http://schemas.microsoft.com/office/drawing/2017/decorative" val="1"/>
                </a:ext>
              </a:extLst>
            </p:cNvPr>
            <p:cNvSpPr txBox="1"/>
            <p:nvPr/>
          </p:nvSpPr>
          <p:spPr>
            <a:xfrm>
              <a:off x="4985029" y="3079085"/>
              <a:ext cx="1486992" cy="138499"/>
            </a:xfrm>
            <a:prstGeom prst="rect">
              <a:avLst/>
            </a:prstGeom>
            <a:noFill/>
          </p:spPr>
          <p:txBody>
            <a:bodyPr wrap="square" lIns="0" tIns="0" rIns="0" bIns="0" rtlCol="0" anchor="ctr">
              <a:spAutoFit/>
            </a:bodyPr>
            <a:lstStyle>
              <a:defPPr>
                <a:defRPr lang="en-US"/>
              </a:defPPr>
              <a:lvl1pPr marR="0" lvl="0" indent="0" defTabSz="931757" fontAlgn="base">
                <a:lnSpc>
                  <a:spcPct val="100000"/>
                </a:lnSpc>
                <a:spcBef>
                  <a:spcPct val="0"/>
                </a:spcBef>
                <a:spcAft>
                  <a:spcPct val="0"/>
                </a:spcAft>
                <a:buClrTx/>
                <a:buSzTx/>
                <a:buFontTx/>
                <a:buNone/>
                <a:tabLst/>
                <a:defRPr kumimoji="0" sz="1200" i="0" u="none" strike="noStrike" kern="0" cap="none" spc="-50" normalizeH="0" baseline="0">
                  <a:ln>
                    <a:noFill/>
                  </a:ln>
                  <a:solidFill>
                    <a:srgbClr val="2F2F2F"/>
                  </a:solidFill>
                  <a:effectLst/>
                  <a:uLnTx/>
                  <a:uFillTx/>
                  <a:latin typeface="+mj-lt"/>
                  <a:cs typeface="Segoe UI" charset="0"/>
                </a:defRPr>
              </a:lvl1pPr>
            </a:lstStyle>
            <a:p>
              <a:pPr marL="0" marR="0" lvl="0" indent="0" algn="l" defTabSz="931757" rtl="0" eaLnBrk="1" fontAlgn="base" latinLnBrk="0" hangingPunct="1">
                <a:lnSpc>
                  <a:spcPct val="100000"/>
                </a:lnSpc>
                <a:spcBef>
                  <a:spcPct val="0"/>
                </a:spcBef>
                <a:spcAft>
                  <a:spcPct val="0"/>
                </a:spcAft>
                <a:buClrTx/>
                <a:buSzTx/>
                <a:buFontTx/>
                <a:buNone/>
                <a:tabLst/>
                <a:defRPr/>
              </a:pPr>
              <a:r>
                <a:rPr kumimoji="0" lang="en-US" sz="900" b="0" u="none" strike="noStrike" kern="0" cap="none" spc="0" normalizeH="0" baseline="0" noProof="0" dirty="0">
                  <a:ln>
                    <a:noFill/>
                  </a:ln>
                  <a:solidFill>
                    <a:schemeClr val="tx1"/>
                  </a:solidFill>
                  <a:effectLst/>
                  <a:uLnTx/>
                  <a:uFillTx/>
                  <a:latin typeface="+mn-lt"/>
                  <a:ea typeface="+mn-ea"/>
                  <a:cs typeface="Segoe UI" charset="0"/>
                </a:rPr>
                <a:t>Trainable classifiers</a:t>
              </a:r>
            </a:p>
          </p:txBody>
        </p:sp>
        <p:grpSp>
          <p:nvGrpSpPr>
            <p:cNvPr id="125" name="Group 124">
              <a:extLst>
                <a:ext uri="{FF2B5EF4-FFF2-40B4-BE49-F238E27FC236}">
                  <a16:creationId xmlns:a16="http://schemas.microsoft.com/office/drawing/2014/main" id="{B395C5F2-029B-BDFB-8318-D59C51F56E93}"/>
                </a:ext>
              </a:extLst>
            </p:cNvPr>
            <p:cNvGrpSpPr/>
            <p:nvPr/>
          </p:nvGrpSpPr>
          <p:grpSpPr>
            <a:xfrm>
              <a:off x="4668803" y="3039028"/>
              <a:ext cx="218612" cy="218612"/>
              <a:chOff x="4579351" y="3030138"/>
              <a:chExt cx="218612" cy="218612"/>
            </a:xfrm>
          </p:grpSpPr>
          <p:sp>
            <p:nvSpPr>
              <p:cNvPr id="102" name="Oval 101">
                <a:extLst>
                  <a:ext uri="{FF2B5EF4-FFF2-40B4-BE49-F238E27FC236}">
                    <a16:creationId xmlns:a16="http://schemas.microsoft.com/office/drawing/2014/main" id="{701EADDD-2A81-1037-2A40-1B8D3FE4F55E}"/>
                  </a:ext>
                  <a:ext uri="{C183D7F6-B498-43B3-948B-1728B52AA6E4}">
                    <adec:decorative xmlns:adec="http://schemas.microsoft.com/office/drawing/2017/decorative" val="1"/>
                  </a:ext>
                </a:extLst>
              </p:cNvPr>
              <p:cNvSpPr>
                <a:spLocks/>
              </p:cNvSpPr>
              <p:nvPr/>
            </p:nvSpPr>
            <p:spPr bwMode="auto">
              <a:xfrm>
                <a:off x="4579351" y="3030138"/>
                <a:ext cx="218612" cy="218612"/>
              </a:xfrm>
              <a:prstGeom prst="ellipse">
                <a:avLst/>
              </a:prstGeom>
              <a:solidFill>
                <a:schemeClr val="bg1"/>
              </a:solidFill>
              <a:ln w="9525">
                <a:gradFill flip="none" rotWithShape="1">
                  <a:gsLst>
                    <a:gs pos="0">
                      <a:schemeClr val="accent1">
                        <a:lumMod val="60000"/>
                        <a:lumOff val="40000"/>
                      </a:schemeClr>
                    </a:gs>
                    <a:gs pos="85000">
                      <a:schemeClr val="accent2">
                        <a:lumMod val="60000"/>
                        <a:lumOff val="40000"/>
                      </a:schemeClr>
                    </a:gs>
                    <a:gs pos="100000">
                      <a:schemeClr val="accent3">
                        <a:lumMod val="60000"/>
                        <a:lumOff val="40000"/>
                      </a:schemeClr>
                    </a:gs>
                  </a:gsLst>
                  <a:path path="circle">
                    <a:fillToRect l="100000" t="100000"/>
                  </a:path>
                  <a:tileRect r="-100000" b="-10000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a:solidFill>
                    <a:schemeClr val="tx1"/>
                  </a:solidFill>
                  <a:latin typeface="+mj-lt"/>
                  <a:cs typeface="Segoe UI" pitchFamily="34" charset="0"/>
                </a:endParaRPr>
              </a:p>
            </p:txBody>
          </p:sp>
          <p:sp>
            <p:nvSpPr>
              <p:cNvPr id="114" name="Graphic 55" descr="Icon of three columns">
                <a:extLst>
                  <a:ext uri="{FF2B5EF4-FFF2-40B4-BE49-F238E27FC236}">
                    <a16:creationId xmlns:a16="http://schemas.microsoft.com/office/drawing/2014/main" id="{CE102658-1F7F-897B-FDD8-55923A81545C}"/>
                  </a:ext>
                </a:extLst>
              </p:cNvPr>
              <p:cNvSpPr>
                <a:spLocks noChangeAspect="1"/>
              </p:cNvSpPr>
              <p:nvPr/>
            </p:nvSpPr>
            <p:spPr>
              <a:xfrm>
                <a:off x="4629311" y="3086100"/>
                <a:ext cx="118692" cy="106688"/>
              </a:xfrm>
              <a:custGeom>
                <a:avLst/>
                <a:gdLst>
                  <a:gd name="connsiteX0" fmla="*/ 65696 w 309558"/>
                  <a:gd name="connsiteY0" fmla="*/ 13 h 278253"/>
                  <a:gd name="connsiteX1" fmla="*/ 92747 w 309558"/>
                  <a:gd name="connsiteY1" fmla="*/ 27064 h 278253"/>
                  <a:gd name="connsiteX2" fmla="*/ 92747 w 309558"/>
                  <a:gd name="connsiteY2" fmla="*/ 251202 h 278253"/>
                  <a:gd name="connsiteX3" fmla="*/ 65696 w 309558"/>
                  <a:gd name="connsiteY3" fmla="*/ 278253 h 278253"/>
                  <a:gd name="connsiteX4" fmla="*/ 27051 w 309558"/>
                  <a:gd name="connsiteY4" fmla="*/ 278253 h 278253"/>
                  <a:gd name="connsiteX5" fmla="*/ 0 w 309558"/>
                  <a:gd name="connsiteY5" fmla="*/ 251202 h 278253"/>
                  <a:gd name="connsiteX6" fmla="*/ 0 w 309558"/>
                  <a:gd name="connsiteY6" fmla="*/ 27064 h 278253"/>
                  <a:gd name="connsiteX7" fmla="*/ 24833 w 309558"/>
                  <a:gd name="connsiteY7" fmla="*/ 102 h 278253"/>
                  <a:gd name="connsiteX8" fmla="*/ 27051 w 309558"/>
                  <a:gd name="connsiteY8" fmla="*/ 13 h 278253"/>
                  <a:gd name="connsiteX9" fmla="*/ 65696 w 309558"/>
                  <a:gd name="connsiteY9" fmla="*/ 13 h 278253"/>
                  <a:gd name="connsiteX10" fmla="*/ 282508 w 309558"/>
                  <a:gd name="connsiteY10" fmla="*/ 13 h 278253"/>
                  <a:gd name="connsiteX11" fmla="*/ 309559 w 309558"/>
                  <a:gd name="connsiteY11" fmla="*/ 27064 h 278253"/>
                  <a:gd name="connsiteX12" fmla="*/ 309559 w 309558"/>
                  <a:gd name="connsiteY12" fmla="*/ 251202 h 278253"/>
                  <a:gd name="connsiteX13" fmla="*/ 282508 w 309558"/>
                  <a:gd name="connsiteY13" fmla="*/ 278253 h 278253"/>
                  <a:gd name="connsiteX14" fmla="*/ 243863 w 309558"/>
                  <a:gd name="connsiteY14" fmla="*/ 278253 h 278253"/>
                  <a:gd name="connsiteX15" fmla="*/ 216812 w 309558"/>
                  <a:gd name="connsiteY15" fmla="*/ 251202 h 278253"/>
                  <a:gd name="connsiteX16" fmla="*/ 216812 w 309558"/>
                  <a:gd name="connsiteY16" fmla="*/ 27064 h 278253"/>
                  <a:gd name="connsiteX17" fmla="*/ 243863 w 309558"/>
                  <a:gd name="connsiteY17" fmla="*/ 13 h 278253"/>
                  <a:gd name="connsiteX18" fmla="*/ 282508 w 309558"/>
                  <a:gd name="connsiteY18" fmla="*/ 13 h 278253"/>
                  <a:gd name="connsiteX19" fmla="*/ 173901 w 309558"/>
                  <a:gd name="connsiteY19" fmla="*/ 0 h 278253"/>
                  <a:gd name="connsiteX20" fmla="*/ 200952 w 309558"/>
                  <a:gd name="connsiteY20" fmla="*/ 27051 h 278253"/>
                  <a:gd name="connsiteX21" fmla="*/ 200952 w 309558"/>
                  <a:gd name="connsiteY21" fmla="*/ 251190 h 278253"/>
                  <a:gd name="connsiteX22" fmla="*/ 173901 w 309558"/>
                  <a:gd name="connsiteY22" fmla="*/ 278241 h 278253"/>
                  <a:gd name="connsiteX23" fmla="*/ 135256 w 309558"/>
                  <a:gd name="connsiteY23" fmla="*/ 278241 h 278253"/>
                  <a:gd name="connsiteX24" fmla="*/ 108205 w 309558"/>
                  <a:gd name="connsiteY24" fmla="*/ 251190 h 278253"/>
                  <a:gd name="connsiteX25" fmla="*/ 108205 w 309558"/>
                  <a:gd name="connsiteY25" fmla="*/ 27051 h 278253"/>
                  <a:gd name="connsiteX26" fmla="*/ 135256 w 309558"/>
                  <a:gd name="connsiteY26" fmla="*/ 0 h 278253"/>
                  <a:gd name="connsiteX27" fmla="*/ 173901 w 309558"/>
                  <a:gd name="connsiteY27" fmla="*/ 0 h 278253"/>
                  <a:gd name="connsiteX28" fmla="*/ 65696 w 309558"/>
                  <a:gd name="connsiteY28" fmla="*/ 23200 h 278253"/>
                  <a:gd name="connsiteX29" fmla="*/ 27051 w 309558"/>
                  <a:gd name="connsiteY29" fmla="*/ 23200 h 278253"/>
                  <a:gd name="connsiteX30" fmla="*/ 26165 w 309558"/>
                  <a:gd name="connsiteY30" fmla="*/ 23302 h 278253"/>
                  <a:gd name="connsiteX31" fmla="*/ 23187 w 309558"/>
                  <a:gd name="connsiteY31" fmla="*/ 27064 h 278253"/>
                  <a:gd name="connsiteX32" fmla="*/ 23187 w 309558"/>
                  <a:gd name="connsiteY32" fmla="*/ 251202 h 278253"/>
                  <a:gd name="connsiteX33" fmla="*/ 27051 w 309558"/>
                  <a:gd name="connsiteY33" fmla="*/ 255067 h 278253"/>
                  <a:gd name="connsiteX34" fmla="*/ 65696 w 309558"/>
                  <a:gd name="connsiteY34" fmla="*/ 255067 h 278253"/>
                  <a:gd name="connsiteX35" fmla="*/ 69560 w 309558"/>
                  <a:gd name="connsiteY35" fmla="*/ 251202 h 278253"/>
                  <a:gd name="connsiteX36" fmla="*/ 69560 w 309558"/>
                  <a:gd name="connsiteY36" fmla="*/ 27064 h 278253"/>
                  <a:gd name="connsiteX37" fmla="*/ 65696 w 309558"/>
                  <a:gd name="connsiteY37" fmla="*/ 23200 h 278253"/>
                  <a:gd name="connsiteX38" fmla="*/ 282508 w 309558"/>
                  <a:gd name="connsiteY38" fmla="*/ 23200 h 278253"/>
                  <a:gd name="connsiteX39" fmla="*/ 243863 w 309558"/>
                  <a:gd name="connsiteY39" fmla="*/ 23200 h 278253"/>
                  <a:gd name="connsiteX40" fmla="*/ 239999 w 309558"/>
                  <a:gd name="connsiteY40" fmla="*/ 27064 h 278253"/>
                  <a:gd name="connsiteX41" fmla="*/ 239999 w 309558"/>
                  <a:gd name="connsiteY41" fmla="*/ 251202 h 278253"/>
                  <a:gd name="connsiteX42" fmla="*/ 243863 w 309558"/>
                  <a:gd name="connsiteY42" fmla="*/ 255067 h 278253"/>
                  <a:gd name="connsiteX43" fmla="*/ 282508 w 309558"/>
                  <a:gd name="connsiteY43" fmla="*/ 255067 h 278253"/>
                  <a:gd name="connsiteX44" fmla="*/ 286372 w 309558"/>
                  <a:gd name="connsiteY44" fmla="*/ 251202 h 278253"/>
                  <a:gd name="connsiteX45" fmla="*/ 286372 w 309558"/>
                  <a:gd name="connsiteY45" fmla="*/ 27064 h 278253"/>
                  <a:gd name="connsiteX46" fmla="*/ 282508 w 309558"/>
                  <a:gd name="connsiteY46" fmla="*/ 23200 h 278253"/>
                  <a:gd name="connsiteX47" fmla="*/ 173901 w 309558"/>
                  <a:gd name="connsiteY47" fmla="*/ 23187 h 278253"/>
                  <a:gd name="connsiteX48" fmla="*/ 135256 w 309558"/>
                  <a:gd name="connsiteY48" fmla="*/ 23187 h 278253"/>
                  <a:gd name="connsiteX49" fmla="*/ 131392 w 309558"/>
                  <a:gd name="connsiteY49" fmla="*/ 27051 h 278253"/>
                  <a:gd name="connsiteX50" fmla="*/ 131392 w 309558"/>
                  <a:gd name="connsiteY50" fmla="*/ 251190 h 278253"/>
                  <a:gd name="connsiteX51" fmla="*/ 135256 w 309558"/>
                  <a:gd name="connsiteY51" fmla="*/ 255054 h 278253"/>
                  <a:gd name="connsiteX52" fmla="*/ 173901 w 309558"/>
                  <a:gd name="connsiteY52" fmla="*/ 255054 h 278253"/>
                  <a:gd name="connsiteX53" fmla="*/ 177765 w 309558"/>
                  <a:gd name="connsiteY53" fmla="*/ 251190 h 278253"/>
                  <a:gd name="connsiteX54" fmla="*/ 177765 w 309558"/>
                  <a:gd name="connsiteY54" fmla="*/ 27051 h 278253"/>
                  <a:gd name="connsiteX55" fmla="*/ 173901 w 309558"/>
                  <a:gd name="connsiteY55" fmla="*/ 23187 h 278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09558" h="278253">
                    <a:moveTo>
                      <a:pt x="65696" y="13"/>
                    </a:moveTo>
                    <a:cubicBezTo>
                      <a:pt x="80636" y="13"/>
                      <a:pt x="92747" y="12124"/>
                      <a:pt x="92747" y="27064"/>
                    </a:cubicBezTo>
                    <a:lnTo>
                      <a:pt x="92747" y="251202"/>
                    </a:lnTo>
                    <a:cubicBezTo>
                      <a:pt x="92747" y="266142"/>
                      <a:pt x="80636" y="278253"/>
                      <a:pt x="65696" y="278253"/>
                    </a:cubicBezTo>
                    <a:lnTo>
                      <a:pt x="27051" y="278253"/>
                    </a:lnTo>
                    <a:cubicBezTo>
                      <a:pt x="12111" y="278253"/>
                      <a:pt x="0" y="266142"/>
                      <a:pt x="0" y="251202"/>
                    </a:cubicBezTo>
                    <a:lnTo>
                      <a:pt x="0" y="27064"/>
                    </a:lnTo>
                    <a:cubicBezTo>
                      <a:pt x="0" y="12871"/>
                      <a:pt x="10930" y="1231"/>
                      <a:pt x="24833" y="102"/>
                    </a:cubicBezTo>
                    <a:lnTo>
                      <a:pt x="27051" y="13"/>
                    </a:lnTo>
                    <a:lnTo>
                      <a:pt x="65696" y="13"/>
                    </a:lnTo>
                    <a:close/>
                    <a:moveTo>
                      <a:pt x="282508" y="13"/>
                    </a:moveTo>
                    <a:cubicBezTo>
                      <a:pt x="297448" y="13"/>
                      <a:pt x="309559" y="12124"/>
                      <a:pt x="309559" y="27064"/>
                    </a:cubicBezTo>
                    <a:lnTo>
                      <a:pt x="309559" y="251202"/>
                    </a:lnTo>
                    <a:cubicBezTo>
                      <a:pt x="309559" y="266142"/>
                      <a:pt x="297448" y="278253"/>
                      <a:pt x="282508" y="278253"/>
                    </a:cubicBezTo>
                    <a:lnTo>
                      <a:pt x="243863" y="278253"/>
                    </a:lnTo>
                    <a:cubicBezTo>
                      <a:pt x="228923" y="278253"/>
                      <a:pt x="216812" y="266142"/>
                      <a:pt x="216812" y="251202"/>
                    </a:cubicBezTo>
                    <a:lnTo>
                      <a:pt x="216812" y="27064"/>
                    </a:lnTo>
                    <a:cubicBezTo>
                      <a:pt x="216812" y="12124"/>
                      <a:pt x="228923" y="13"/>
                      <a:pt x="243863" y="13"/>
                    </a:cubicBezTo>
                    <a:lnTo>
                      <a:pt x="282508" y="13"/>
                    </a:lnTo>
                    <a:close/>
                    <a:moveTo>
                      <a:pt x="173901" y="0"/>
                    </a:moveTo>
                    <a:cubicBezTo>
                      <a:pt x="188841" y="0"/>
                      <a:pt x="200952" y="12111"/>
                      <a:pt x="200952" y="27051"/>
                    </a:cubicBezTo>
                    <a:lnTo>
                      <a:pt x="200952" y="251190"/>
                    </a:lnTo>
                    <a:cubicBezTo>
                      <a:pt x="200952" y="266130"/>
                      <a:pt x="188841" y="278241"/>
                      <a:pt x="173901" y="278241"/>
                    </a:cubicBezTo>
                    <a:lnTo>
                      <a:pt x="135256" y="278241"/>
                    </a:lnTo>
                    <a:cubicBezTo>
                      <a:pt x="120316" y="278241"/>
                      <a:pt x="108205" y="266130"/>
                      <a:pt x="108205" y="251190"/>
                    </a:cubicBezTo>
                    <a:lnTo>
                      <a:pt x="108205" y="27051"/>
                    </a:lnTo>
                    <a:cubicBezTo>
                      <a:pt x="108205" y="12111"/>
                      <a:pt x="120316" y="0"/>
                      <a:pt x="135256" y="0"/>
                    </a:cubicBezTo>
                    <a:lnTo>
                      <a:pt x="173901" y="0"/>
                    </a:lnTo>
                    <a:close/>
                    <a:moveTo>
                      <a:pt x="65696" y="23200"/>
                    </a:moveTo>
                    <a:lnTo>
                      <a:pt x="27051" y="23200"/>
                    </a:lnTo>
                    <a:lnTo>
                      <a:pt x="26165" y="23302"/>
                    </a:lnTo>
                    <a:cubicBezTo>
                      <a:pt x="24458" y="23702"/>
                      <a:pt x="23187" y="25235"/>
                      <a:pt x="23187" y="27064"/>
                    </a:cubicBezTo>
                    <a:lnTo>
                      <a:pt x="23187" y="251202"/>
                    </a:lnTo>
                    <a:cubicBezTo>
                      <a:pt x="23187" y="253337"/>
                      <a:pt x="24917" y="255067"/>
                      <a:pt x="27051" y="255067"/>
                    </a:cubicBezTo>
                    <a:lnTo>
                      <a:pt x="65696" y="255067"/>
                    </a:lnTo>
                    <a:cubicBezTo>
                      <a:pt x="67830" y="255067"/>
                      <a:pt x="69560" y="253337"/>
                      <a:pt x="69560" y="251202"/>
                    </a:cubicBezTo>
                    <a:lnTo>
                      <a:pt x="69560" y="27064"/>
                    </a:lnTo>
                    <a:cubicBezTo>
                      <a:pt x="69560" y="24930"/>
                      <a:pt x="67830" y="23200"/>
                      <a:pt x="65696" y="23200"/>
                    </a:cubicBezTo>
                    <a:close/>
                    <a:moveTo>
                      <a:pt x="282508" y="23200"/>
                    </a:moveTo>
                    <a:lnTo>
                      <a:pt x="243863" y="23200"/>
                    </a:lnTo>
                    <a:cubicBezTo>
                      <a:pt x="241730" y="23200"/>
                      <a:pt x="239999" y="24930"/>
                      <a:pt x="239999" y="27064"/>
                    </a:cubicBezTo>
                    <a:lnTo>
                      <a:pt x="239999" y="251202"/>
                    </a:lnTo>
                    <a:cubicBezTo>
                      <a:pt x="239999" y="253337"/>
                      <a:pt x="241730" y="255067"/>
                      <a:pt x="243863" y="255067"/>
                    </a:cubicBezTo>
                    <a:lnTo>
                      <a:pt x="282508" y="255067"/>
                    </a:lnTo>
                    <a:cubicBezTo>
                      <a:pt x="284642" y="255067"/>
                      <a:pt x="286372" y="253337"/>
                      <a:pt x="286372" y="251202"/>
                    </a:cubicBezTo>
                    <a:lnTo>
                      <a:pt x="286372" y="27064"/>
                    </a:lnTo>
                    <a:cubicBezTo>
                      <a:pt x="286372" y="24930"/>
                      <a:pt x="284642" y="23200"/>
                      <a:pt x="282508" y="23200"/>
                    </a:cubicBezTo>
                    <a:close/>
                    <a:moveTo>
                      <a:pt x="173901" y="23187"/>
                    </a:moveTo>
                    <a:lnTo>
                      <a:pt x="135256" y="23187"/>
                    </a:lnTo>
                    <a:cubicBezTo>
                      <a:pt x="133122" y="23187"/>
                      <a:pt x="131392" y="24917"/>
                      <a:pt x="131392" y="27051"/>
                    </a:cubicBezTo>
                    <a:lnTo>
                      <a:pt x="131392" y="251190"/>
                    </a:lnTo>
                    <a:cubicBezTo>
                      <a:pt x="131392" y="253325"/>
                      <a:pt x="133122" y="255054"/>
                      <a:pt x="135256" y="255054"/>
                    </a:cubicBezTo>
                    <a:lnTo>
                      <a:pt x="173901" y="255054"/>
                    </a:lnTo>
                    <a:cubicBezTo>
                      <a:pt x="176036" y="255054"/>
                      <a:pt x="177765" y="253325"/>
                      <a:pt x="177765" y="251190"/>
                    </a:cubicBezTo>
                    <a:lnTo>
                      <a:pt x="177765" y="27051"/>
                    </a:lnTo>
                    <a:cubicBezTo>
                      <a:pt x="177765" y="24917"/>
                      <a:pt x="176036" y="23187"/>
                      <a:pt x="173901" y="23187"/>
                    </a:cubicBezTo>
                    <a:close/>
                  </a:path>
                </a:pathLst>
              </a:custGeom>
              <a:solidFill>
                <a:schemeClr val="tx1"/>
              </a:solidFill>
              <a:ln w="1508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14460"/>
                <a:endParaRPr lang="en-US" sz="1765">
                  <a:solidFill>
                    <a:srgbClr val="000000"/>
                  </a:solidFill>
                  <a:latin typeface="Segoe UI"/>
                </a:endParaRPr>
              </a:p>
            </p:txBody>
          </p:sp>
        </p:grpSp>
        <p:sp>
          <p:nvSpPr>
            <p:cNvPr id="64" name="TextBox 63">
              <a:extLst>
                <a:ext uri="{FF2B5EF4-FFF2-40B4-BE49-F238E27FC236}">
                  <a16:creationId xmlns:a16="http://schemas.microsoft.com/office/drawing/2014/main" id="{065960A7-B348-AE72-F58D-56564572E481}"/>
                </a:ext>
                <a:ext uri="{C183D7F6-B498-43B3-948B-1728B52AA6E4}">
                  <adec:decorative xmlns:adec="http://schemas.microsoft.com/office/drawing/2017/decorative" val="1"/>
                </a:ext>
              </a:extLst>
            </p:cNvPr>
            <p:cNvSpPr txBox="1"/>
            <p:nvPr/>
          </p:nvSpPr>
          <p:spPr>
            <a:xfrm>
              <a:off x="4985029" y="4864770"/>
              <a:ext cx="1486992" cy="138499"/>
            </a:xfrm>
            <a:prstGeom prst="rect">
              <a:avLst/>
            </a:prstGeom>
            <a:noFill/>
          </p:spPr>
          <p:txBody>
            <a:bodyPr wrap="square" lIns="0" tIns="0" rIns="0" bIns="0" rtlCol="0" anchor="ctr">
              <a:spAutoFit/>
            </a:bodyPr>
            <a:lstStyle>
              <a:defPPr>
                <a:defRPr lang="en-US"/>
              </a:defPPr>
              <a:lvl1pPr marR="0" lvl="0" indent="0" defTabSz="931757" fontAlgn="base">
                <a:lnSpc>
                  <a:spcPct val="100000"/>
                </a:lnSpc>
                <a:spcBef>
                  <a:spcPct val="0"/>
                </a:spcBef>
                <a:spcAft>
                  <a:spcPct val="0"/>
                </a:spcAft>
                <a:buClrTx/>
                <a:buSzTx/>
                <a:buFontTx/>
                <a:buNone/>
                <a:tabLst/>
                <a:defRPr kumimoji="0" sz="1200" i="0" u="none" strike="noStrike" kern="0" cap="none" spc="-50" normalizeH="0" baseline="0">
                  <a:ln>
                    <a:noFill/>
                  </a:ln>
                  <a:solidFill>
                    <a:srgbClr val="2F2F2F"/>
                  </a:solidFill>
                  <a:effectLst/>
                  <a:uLnTx/>
                  <a:uFillTx/>
                  <a:latin typeface="+mj-lt"/>
                  <a:cs typeface="Segoe UI" charset="0"/>
                </a:defRPr>
              </a:lvl1pPr>
            </a:lstStyle>
            <a:p>
              <a:pPr marL="0" marR="0" lvl="0" indent="0" algn="l" defTabSz="931757" rtl="0" eaLnBrk="1" fontAlgn="base" latinLnBrk="0" hangingPunct="1">
                <a:lnSpc>
                  <a:spcPct val="100000"/>
                </a:lnSpc>
                <a:spcBef>
                  <a:spcPct val="0"/>
                </a:spcBef>
                <a:spcAft>
                  <a:spcPct val="0"/>
                </a:spcAft>
                <a:buClrTx/>
                <a:buSzTx/>
                <a:buFontTx/>
                <a:buNone/>
                <a:tabLst/>
                <a:defRPr/>
              </a:pPr>
              <a:r>
                <a:rPr kumimoji="0" lang="en-US" sz="900" b="0" u="none" strike="noStrike" kern="0" cap="none" spc="0" normalizeH="0" baseline="0" noProof="0">
                  <a:ln>
                    <a:noFill/>
                  </a:ln>
                  <a:solidFill>
                    <a:schemeClr val="tx1"/>
                  </a:solidFill>
                  <a:effectLst/>
                  <a:uLnTx/>
                  <a:uFillTx/>
                  <a:latin typeface="+mn-lt"/>
                  <a:ea typeface="+mn-ea"/>
                  <a:cs typeface="Segoe UI" charset="0"/>
                </a:rPr>
                <a:t>Adaptive Protection</a:t>
              </a:r>
            </a:p>
          </p:txBody>
        </p:sp>
        <p:grpSp>
          <p:nvGrpSpPr>
            <p:cNvPr id="121" name="Group 120">
              <a:extLst>
                <a:ext uri="{FF2B5EF4-FFF2-40B4-BE49-F238E27FC236}">
                  <a16:creationId xmlns:a16="http://schemas.microsoft.com/office/drawing/2014/main" id="{CAEA420B-1089-C225-45C5-791FCF2E995A}"/>
                </a:ext>
              </a:extLst>
            </p:cNvPr>
            <p:cNvGrpSpPr/>
            <p:nvPr/>
          </p:nvGrpSpPr>
          <p:grpSpPr>
            <a:xfrm>
              <a:off x="4668803" y="4824714"/>
              <a:ext cx="218612" cy="218612"/>
              <a:chOff x="4579351" y="4780263"/>
              <a:chExt cx="218612" cy="218612"/>
            </a:xfrm>
          </p:grpSpPr>
          <p:sp>
            <p:nvSpPr>
              <p:cNvPr id="106" name="Oval 105">
                <a:extLst>
                  <a:ext uri="{FF2B5EF4-FFF2-40B4-BE49-F238E27FC236}">
                    <a16:creationId xmlns:a16="http://schemas.microsoft.com/office/drawing/2014/main" id="{DBEA8A96-F434-D8C3-4A53-3DB985CC7695}"/>
                  </a:ext>
                  <a:ext uri="{C183D7F6-B498-43B3-948B-1728B52AA6E4}">
                    <adec:decorative xmlns:adec="http://schemas.microsoft.com/office/drawing/2017/decorative" val="1"/>
                  </a:ext>
                </a:extLst>
              </p:cNvPr>
              <p:cNvSpPr>
                <a:spLocks/>
              </p:cNvSpPr>
              <p:nvPr/>
            </p:nvSpPr>
            <p:spPr bwMode="auto">
              <a:xfrm>
                <a:off x="4579351" y="4780263"/>
                <a:ext cx="218612" cy="218612"/>
              </a:xfrm>
              <a:prstGeom prst="ellipse">
                <a:avLst/>
              </a:prstGeom>
              <a:solidFill>
                <a:schemeClr val="bg1"/>
              </a:solidFill>
              <a:ln w="9525">
                <a:gradFill flip="none" rotWithShape="1">
                  <a:gsLst>
                    <a:gs pos="0">
                      <a:schemeClr val="accent1">
                        <a:lumMod val="60000"/>
                        <a:lumOff val="40000"/>
                      </a:schemeClr>
                    </a:gs>
                    <a:gs pos="85000">
                      <a:schemeClr val="accent2">
                        <a:lumMod val="60000"/>
                        <a:lumOff val="40000"/>
                      </a:schemeClr>
                    </a:gs>
                    <a:gs pos="100000">
                      <a:schemeClr val="accent3">
                        <a:lumMod val="60000"/>
                        <a:lumOff val="40000"/>
                      </a:schemeClr>
                    </a:gs>
                  </a:gsLst>
                  <a:path path="circle">
                    <a:fillToRect l="100000" t="100000"/>
                  </a:path>
                  <a:tileRect r="-100000" b="-10000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a:solidFill>
                    <a:schemeClr val="tx1"/>
                  </a:solidFill>
                  <a:latin typeface="+mj-lt"/>
                  <a:cs typeface="Segoe UI" pitchFamily="34" charset="0"/>
                </a:endParaRPr>
              </a:p>
            </p:txBody>
          </p:sp>
          <p:sp>
            <p:nvSpPr>
              <p:cNvPr id="115" name="Free-form: Shape 220" descr="Icon of a shield with a keyhole">
                <a:extLst>
                  <a:ext uri="{FF2B5EF4-FFF2-40B4-BE49-F238E27FC236}">
                    <a16:creationId xmlns:a16="http://schemas.microsoft.com/office/drawing/2014/main" id="{05BFCE65-6BA2-FA28-C152-D8B5946A6A2B}"/>
                  </a:ext>
                </a:extLst>
              </p:cNvPr>
              <p:cNvSpPr>
                <a:spLocks noChangeAspect="1"/>
              </p:cNvSpPr>
              <p:nvPr/>
            </p:nvSpPr>
            <p:spPr>
              <a:xfrm>
                <a:off x="4632160" y="4831556"/>
                <a:ext cx="112994" cy="125550"/>
              </a:xfrm>
              <a:custGeom>
                <a:avLst/>
                <a:gdLst>
                  <a:gd name="connsiteX0" fmla="*/ 185547 w 342900"/>
                  <a:gd name="connsiteY0" fmla="*/ 152767 h 381003"/>
                  <a:gd name="connsiteX1" fmla="*/ 209455 w 342900"/>
                  <a:gd name="connsiteY1" fmla="*/ 188126 h 381003"/>
                  <a:gd name="connsiteX2" fmla="*/ 185737 w 342900"/>
                  <a:gd name="connsiteY2" fmla="*/ 223407 h 381003"/>
                  <a:gd name="connsiteX3" fmla="*/ 185737 w 342900"/>
                  <a:gd name="connsiteY3" fmla="*/ 269089 h 381003"/>
                  <a:gd name="connsiteX4" fmla="*/ 171450 w 342900"/>
                  <a:gd name="connsiteY4" fmla="*/ 283376 h 381003"/>
                  <a:gd name="connsiteX5" fmla="*/ 157162 w 342900"/>
                  <a:gd name="connsiteY5" fmla="*/ 269089 h 381003"/>
                  <a:gd name="connsiteX6" fmla="*/ 157162 w 342900"/>
                  <a:gd name="connsiteY6" fmla="*/ 223483 h 381003"/>
                  <a:gd name="connsiteX7" fmla="*/ 135996 w 342900"/>
                  <a:gd name="connsiteY7" fmla="*/ 173932 h 381003"/>
                  <a:gd name="connsiteX8" fmla="*/ 185547 w 342900"/>
                  <a:gd name="connsiteY8" fmla="*/ 152767 h 381003"/>
                  <a:gd name="connsiteX9" fmla="*/ 171450 w 342900"/>
                  <a:gd name="connsiteY9" fmla="*/ 31966 h 381003"/>
                  <a:gd name="connsiteX10" fmla="*/ 28575 w 342900"/>
                  <a:gd name="connsiteY10" fmla="*/ 85306 h 381003"/>
                  <a:gd name="connsiteX11" fmla="*/ 28575 w 342900"/>
                  <a:gd name="connsiteY11" fmla="*/ 171450 h 381003"/>
                  <a:gd name="connsiteX12" fmla="*/ 171450 w 342900"/>
                  <a:gd name="connsiteY12" fmla="*/ 351320 h 381003"/>
                  <a:gd name="connsiteX13" fmla="*/ 314325 w 342900"/>
                  <a:gd name="connsiteY13" fmla="*/ 171450 h 381003"/>
                  <a:gd name="connsiteX14" fmla="*/ 314325 w 342900"/>
                  <a:gd name="connsiteY14" fmla="*/ 85306 h 381003"/>
                  <a:gd name="connsiteX15" fmla="*/ 171450 w 342900"/>
                  <a:gd name="connsiteY15" fmla="*/ 31966 h 381003"/>
                  <a:gd name="connsiteX16" fmla="*/ 162878 w 342900"/>
                  <a:gd name="connsiteY16" fmla="*/ 2858 h 381003"/>
                  <a:gd name="connsiteX17" fmla="*/ 180023 w 342900"/>
                  <a:gd name="connsiteY17" fmla="*/ 2858 h 381003"/>
                  <a:gd name="connsiteX18" fmla="*/ 328613 w 342900"/>
                  <a:gd name="connsiteY18" fmla="*/ 57150 h 381003"/>
                  <a:gd name="connsiteX19" fmla="*/ 342900 w 342900"/>
                  <a:gd name="connsiteY19" fmla="*/ 71438 h 381003"/>
                  <a:gd name="connsiteX20" fmla="*/ 342900 w 342900"/>
                  <a:gd name="connsiteY20" fmla="*/ 171450 h 381003"/>
                  <a:gd name="connsiteX21" fmla="*/ 176689 w 342900"/>
                  <a:gd name="connsiteY21" fmla="*/ 380009 h 381003"/>
                  <a:gd name="connsiteX22" fmla="*/ 166211 w 342900"/>
                  <a:gd name="connsiteY22" fmla="*/ 380009 h 381003"/>
                  <a:gd name="connsiteX23" fmla="*/ 0 w 342900"/>
                  <a:gd name="connsiteY23" fmla="*/ 171450 h 381003"/>
                  <a:gd name="connsiteX24" fmla="*/ 0 w 342900"/>
                  <a:gd name="connsiteY24" fmla="*/ 71438 h 381003"/>
                  <a:gd name="connsiteX25" fmla="*/ 14288 w 342900"/>
                  <a:gd name="connsiteY25" fmla="*/ 57150 h 381003"/>
                  <a:gd name="connsiteX26" fmla="*/ 162878 w 342900"/>
                  <a:gd name="connsiteY26" fmla="*/ 2858 h 38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42900" h="381003">
                    <a:moveTo>
                      <a:pt x="185547" y="152767"/>
                    </a:moveTo>
                    <a:cubicBezTo>
                      <a:pt x="199990" y="158564"/>
                      <a:pt x="209455" y="172562"/>
                      <a:pt x="209455" y="188126"/>
                    </a:cubicBezTo>
                    <a:cubicBezTo>
                      <a:pt x="209455" y="203614"/>
                      <a:pt x="200078" y="217561"/>
                      <a:pt x="185737" y="223407"/>
                    </a:cubicBezTo>
                    <a:lnTo>
                      <a:pt x="185737" y="269089"/>
                    </a:lnTo>
                    <a:cubicBezTo>
                      <a:pt x="185737" y="276979"/>
                      <a:pt x="179340" y="283376"/>
                      <a:pt x="171450" y="283376"/>
                    </a:cubicBezTo>
                    <a:cubicBezTo>
                      <a:pt x="163559" y="283376"/>
                      <a:pt x="157162" y="276979"/>
                      <a:pt x="157162" y="269089"/>
                    </a:cubicBezTo>
                    <a:lnTo>
                      <a:pt x="157162" y="223483"/>
                    </a:lnTo>
                    <a:cubicBezTo>
                      <a:pt x="137634" y="215644"/>
                      <a:pt x="128158" y="193460"/>
                      <a:pt x="135996" y="173932"/>
                    </a:cubicBezTo>
                    <a:cubicBezTo>
                      <a:pt x="143835" y="154405"/>
                      <a:pt x="166019" y="144929"/>
                      <a:pt x="185547" y="152767"/>
                    </a:cubicBezTo>
                    <a:close/>
                    <a:moveTo>
                      <a:pt x="171450" y="31966"/>
                    </a:moveTo>
                    <a:cubicBezTo>
                      <a:pt x="125349" y="64541"/>
                      <a:pt x="77667" y="82410"/>
                      <a:pt x="28575" y="85306"/>
                    </a:cubicBezTo>
                    <a:lnTo>
                      <a:pt x="28575" y="171450"/>
                    </a:lnTo>
                    <a:cubicBezTo>
                      <a:pt x="28575" y="252527"/>
                      <a:pt x="75305" y="312020"/>
                      <a:pt x="171450" y="351320"/>
                    </a:cubicBezTo>
                    <a:cubicBezTo>
                      <a:pt x="267595" y="312020"/>
                      <a:pt x="314325" y="252527"/>
                      <a:pt x="314325" y="171450"/>
                    </a:cubicBezTo>
                    <a:lnTo>
                      <a:pt x="314325" y="85306"/>
                    </a:lnTo>
                    <a:cubicBezTo>
                      <a:pt x="265233" y="82410"/>
                      <a:pt x="217551" y="64541"/>
                      <a:pt x="171450" y="31966"/>
                    </a:cubicBezTo>
                    <a:close/>
                    <a:moveTo>
                      <a:pt x="162878" y="2858"/>
                    </a:moveTo>
                    <a:cubicBezTo>
                      <a:pt x="167958" y="-953"/>
                      <a:pt x="174942" y="-953"/>
                      <a:pt x="180023" y="2858"/>
                    </a:cubicBezTo>
                    <a:cubicBezTo>
                      <a:pt x="228448" y="39186"/>
                      <a:pt x="277882" y="57150"/>
                      <a:pt x="328613" y="57150"/>
                    </a:cubicBezTo>
                    <a:cubicBezTo>
                      <a:pt x="336503" y="57150"/>
                      <a:pt x="342900" y="63547"/>
                      <a:pt x="342900" y="71438"/>
                    </a:cubicBezTo>
                    <a:lnTo>
                      <a:pt x="342900" y="171450"/>
                    </a:lnTo>
                    <a:cubicBezTo>
                      <a:pt x="342900" y="266700"/>
                      <a:pt x="286550" y="336728"/>
                      <a:pt x="176689" y="380009"/>
                    </a:cubicBezTo>
                    <a:cubicBezTo>
                      <a:pt x="173323" y="381335"/>
                      <a:pt x="169577" y="381335"/>
                      <a:pt x="166211" y="380009"/>
                    </a:cubicBezTo>
                    <a:cubicBezTo>
                      <a:pt x="56350" y="336728"/>
                      <a:pt x="0" y="266719"/>
                      <a:pt x="0" y="171450"/>
                    </a:cubicBezTo>
                    <a:lnTo>
                      <a:pt x="0" y="71438"/>
                    </a:lnTo>
                    <a:cubicBezTo>
                      <a:pt x="0" y="63547"/>
                      <a:pt x="6397" y="57150"/>
                      <a:pt x="14288" y="57150"/>
                    </a:cubicBezTo>
                    <a:cubicBezTo>
                      <a:pt x="65018" y="57150"/>
                      <a:pt x="114452" y="39186"/>
                      <a:pt x="162878" y="2858"/>
                    </a:cubicBezTo>
                    <a:close/>
                  </a:path>
                </a:pathLst>
              </a:custGeom>
              <a:solidFill>
                <a:schemeClr val="tx1"/>
              </a:solidFill>
              <a:ln w="1508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14460"/>
                <a:endParaRPr lang="en-US" sz="1765">
                  <a:solidFill>
                    <a:srgbClr val="000000"/>
                  </a:solidFill>
                  <a:latin typeface="Segoe UI"/>
                </a:endParaRPr>
              </a:p>
            </p:txBody>
          </p:sp>
        </p:grpSp>
        <p:sp>
          <p:nvSpPr>
            <p:cNvPr id="487" name="TextBox 486">
              <a:extLst>
                <a:ext uri="{FF2B5EF4-FFF2-40B4-BE49-F238E27FC236}">
                  <a16:creationId xmlns:a16="http://schemas.microsoft.com/office/drawing/2014/main" id="{2656B079-4D7C-8D04-EACE-44608DDBB649}"/>
                </a:ext>
                <a:ext uri="{C183D7F6-B498-43B3-948B-1728B52AA6E4}">
                  <adec:decorative xmlns:adec="http://schemas.microsoft.com/office/drawing/2017/decorative" val="1"/>
                </a:ext>
              </a:extLst>
            </p:cNvPr>
            <p:cNvSpPr txBox="1"/>
            <p:nvPr/>
          </p:nvSpPr>
          <p:spPr>
            <a:xfrm>
              <a:off x="4985029" y="4334500"/>
              <a:ext cx="1486992" cy="276999"/>
            </a:xfrm>
            <a:prstGeom prst="rect">
              <a:avLst/>
            </a:prstGeom>
            <a:noFill/>
          </p:spPr>
          <p:txBody>
            <a:bodyPr wrap="square" lIns="0" tIns="0" rIns="0" bIns="0" rtlCol="0" anchor="ctr">
              <a:spAutoFit/>
            </a:bodyPr>
            <a:lstStyle>
              <a:defPPr>
                <a:defRPr lang="en-US"/>
              </a:defPPr>
              <a:lvl1pPr marR="0" lvl="0" indent="0" defTabSz="931757" fontAlgn="base">
                <a:lnSpc>
                  <a:spcPct val="100000"/>
                </a:lnSpc>
                <a:spcBef>
                  <a:spcPct val="0"/>
                </a:spcBef>
                <a:spcAft>
                  <a:spcPct val="0"/>
                </a:spcAft>
                <a:buClrTx/>
                <a:buSzTx/>
                <a:buFontTx/>
                <a:buNone/>
                <a:tabLst/>
                <a:defRPr kumimoji="0" sz="1200" i="0" u="none" strike="noStrike" kern="0" cap="none" spc="-50" normalizeH="0" baseline="0">
                  <a:ln>
                    <a:noFill/>
                  </a:ln>
                  <a:solidFill>
                    <a:srgbClr val="2F2F2F"/>
                  </a:solidFill>
                  <a:effectLst/>
                  <a:uLnTx/>
                  <a:uFillTx/>
                  <a:latin typeface="+mj-lt"/>
                  <a:cs typeface="Segoe UI" charset="0"/>
                </a:defRPr>
              </a:lvl1pPr>
            </a:lstStyle>
            <a:p>
              <a:pPr marL="0" marR="0" lvl="0" indent="0" algn="l" defTabSz="931757" rtl="0" eaLnBrk="1" fontAlgn="base" latinLnBrk="0" hangingPunct="1">
                <a:lnSpc>
                  <a:spcPct val="100000"/>
                </a:lnSpc>
                <a:spcBef>
                  <a:spcPct val="0"/>
                </a:spcBef>
                <a:spcAft>
                  <a:spcPct val="0"/>
                </a:spcAft>
                <a:buClrTx/>
                <a:buSzTx/>
                <a:buFontTx/>
                <a:buNone/>
                <a:tabLst/>
                <a:defRPr/>
              </a:pPr>
              <a:r>
                <a:rPr kumimoji="0" lang="en-US" sz="900" b="0" u="none" strike="noStrike" kern="0" cap="none" spc="0" normalizeH="0" baseline="0" noProof="0" dirty="0">
                  <a:ln>
                    <a:noFill/>
                  </a:ln>
                  <a:solidFill>
                    <a:schemeClr val="tx1"/>
                  </a:solidFill>
                  <a:effectLst/>
                  <a:uLnTx/>
                  <a:uFillTx/>
                  <a:latin typeface="+mn-lt"/>
                  <a:ea typeface="+mn-ea"/>
                  <a:cs typeface="Segoe UI" charset="0"/>
                </a:rPr>
                <a:t>Risk indicators from Microsoft Graph logs</a:t>
              </a:r>
            </a:p>
          </p:txBody>
        </p:sp>
        <p:grpSp>
          <p:nvGrpSpPr>
            <p:cNvPr id="122" name="Group 121">
              <a:extLst>
                <a:ext uri="{FF2B5EF4-FFF2-40B4-BE49-F238E27FC236}">
                  <a16:creationId xmlns:a16="http://schemas.microsoft.com/office/drawing/2014/main" id="{40914A5F-E5DF-CEE6-4E1C-B5EB18705628}"/>
                </a:ext>
              </a:extLst>
            </p:cNvPr>
            <p:cNvGrpSpPr/>
            <p:nvPr/>
          </p:nvGrpSpPr>
          <p:grpSpPr>
            <a:xfrm>
              <a:off x="4668803" y="4363694"/>
              <a:ext cx="218612" cy="218612"/>
              <a:chOff x="4579351" y="4328136"/>
              <a:chExt cx="218612" cy="218612"/>
            </a:xfrm>
          </p:grpSpPr>
          <p:sp>
            <p:nvSpPr>
              <p:cNvPr id="105" name="Oval 104">
                <a:extLst>
                  <a:ext uri="{FF2B5EF4-FFF2-40B4-BE49-F238E27FC236}">
                    <a16:creationId xmlns:a16="http://schemas.microsoft.com/office/drawing/2014/main" id="{897892A1-CED3-DB79-92E8-75AF113C13F1}"/>
                  </a:ext>
                  <a:ext uri="{C183D7F6-B498-43B3-948B-1728B52AA6E4}">
                    <adec:decorative xmlns:adec="http://schemas.microsoft.com/office/drawing/2017/decorative" val="1"/>
                  </a:ext>
                </a:extLst>
              </p:cNvPr>
              <p:cNvSpPr>
                <a:spLocks/>
              </p:cNvSpPr>
              <p:nvPr/>
            </p:nvSpPr>
            <p:spPr bwMode="auto">
              <a:xfrm>
                <a:off x="4579351" y="4328136"/>
                <a:ext cx="218612" cy="218612"/>
              </a:xfrm>
              <a:prstGeom prst="ellipse">
                <a:avLst/>
              </a:prstGeom>
              <a:solidFill>
                <a:schemeClr val="bg1"/>
              </a:solidFill>
              <a:ln w="9525">
                <a:gradFill flip="none" rotWithShape="1">
                  <a:gsLst>
                    <a:gs pos="0">
                      <a:schemeClr val="accent1">
                        <a:lumMod val="60000"/>
                        <a:lumOff val="40000"/>
                      </a:schemeClr>
                    </a:gs>
                    <a:gs pos="85000">
                      <a:schemeClr val="accent2">
                        <a:lumMod val="60000"/>
                        <a:lumOff val="40000"/>
                      </a:schemeClr>
                    </a:gs>
                    <a:gs pos="100000">
                      <a:schemeClr val="accent3">
                        <a:lumMod val="60000"/>
                        <a:lumOff val="40000"/>
                      </a:schemeClr>
                    </a:gs>
                  </a:gsLst>
                  <a:path path="circle">
                    <a:fillToRect l="100000" t="100000"/>
                  </a:path>
                  <a:tileRect r="-100000" b="-10000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a:solidFill>
                    <a:schemeClr val="tx1"/>
                  </a:solidFill>
                  <a:latin typeface="+mj-lt"/>
                  <a:cs typeface="Segoe UI" pitchFamily="34" charset="0"/>
                </a:endParaRPr>
              </a:p>
            </p:txBody>
          </p:sp>
          <p:sp>
            <p:nvSpPr>
              <p:cNvPr id="116" name="Free-form: Shape 218" descr="Icon of a bulleted list with a warning sign">
                <a:extLst>
                  <a:ext uri="{FF2B5EF4-FFF2-40B4-BE49-F238E27FC236}">
                    <a16:creationId xmlns:a16="http://schemas.microsoft.com/office/drawing/2014/main" id="{A5948F60-CA06-4547-1CE2-5E8B63165C4F}"/>
                  </a:ext>
                </a:extLst>
              </p:cNvPr>
              <p:cNvSpPr>
                <a:spLocks noChangeAspect="1"/>
              </p:cNvSpPr>
              <p:nvPr/>
            </p:nvSpPr>
            <p:spPr>
              <a:xfrm>
                <a:off x="4632677" y="4379084"/>
                <a:ext cx="116722" cy="116716"/>
              </a:xfrm>
              <a:custGeom>
                <a:avLst/>
                <a:gdLst>
                  <a:gd name="connsiteX0" fmla="*/ 276225 w 380998"/>
                  <a:gd name="connsiteY0" fmla="*/ 323850 h 380980"/>
                  <a:gd name="connsiteX1" fmla="*/ 261937 w 380998"/>
                  <a:gd name="connsiteY1" fmla="*/ 338137 h 380980"/>
                  <a:gd name="connsiteX2" fmla="*/ 276225 w 380998"/>
                  <a:gd name="connsiteY2" fmla="*/ 352425 h 380980"/>
                  <a:gd name="connsiteX3" fmla="*/ 290512 w 380998"/>
                  <a:gd name="connsiteY3" fmla="*/ 338137 h 380980"/>
                  <a:gd name="connsiteX4" fmla="*/ 276225 w 380998"/>
                  <a:gd name="connsiteY4" fmla="*/ 323850 h 380980"/>
                  <a:gd name="connsiteX5" fmla="*/ 276148 w 380998"/>
                  <a:gd name="connsiteY5" fmla="*/ 228600 h 380980"/>
                  <a:gd name="connsiteX6" fmla="*/ 266623 w 380998"/>
                  <a:gd name="connsiteY6" fmla="*/ 238125 h 380980"/>
                  <a:gd name="connsiteX7" fmla="*/ 266623 w 380998"/>
                  <a:gd name="connsiteY7" fmla="*/ 295275 h 380980"/>
                  <a:gd name="connsiteX8" fmla="*/ 276148 w 380998"/>
                  <a:gd name="connsiteY8" fmla="*/ 304800 h 380980"/>
                  <a:gd name="connsiteX9" fmla="*/ 285673 w 380998"/>
                  <a:gd name="connsiteY9" fmla="*/ 295275 h 380980"/>
                  <a:gd name="connsiteX10" fmla="*/ 285673 w 380998"/>
                  <a:gd name="connsiteY10" fmla="*/ 238125 h 380980"/>
                  <a:gd name="connsiteX11" fmla="*/ 276148 w 380998"/>
                  <a:gd name="connsiteY11" fmla="*/ 228600 h 380980"/>
                  <a:gd name="connsiteX12" fmla="*/ 157162 w 380998"/>
                  <a:gd name="connsiteY12" fmla="*/ 228600 h 380980"/>
                  <a:gd name="connsiteX13" fmla="*/ 215969 w 380998"/>
                  <a:gd name="connsiteY13" fmla="*/ 228600 h 380980"/>
                  <a:gd name="connsiteX14" fmla="*/ 199624 w 380998"/>
                  <a:gd name="connsiteY14" fmla="*/ 257175 h 380980"/>
                  <a:gd name="connsiteX15" fmla="*/ 157162 w 380998"/>
                  <a:gd name="connsiteY15" fmla="*/ 257175 h 380980"/>
                  <a:gd name="connsiteX16" fmla="*/ 142875 w 380998"/>
                  <a:gd name="connsiteY16" fmla="*/ 242887 h 380980"/>
                  <a:gd name="connsiteX17" fmla="*/ 157162 w 380998"/>
                  <a:gd name="connsiteY17" fmla="*/ 228600 h 380980"/>
                  <a:gd name="connsiteX18" fmla="*/ 90487 w 380998"/>
                  <a:gd name="connsiteY18" fmla="*/ 223837 h 380980"/>
                  <a:gd name="connsiteX19" fmla="*/ 109537 w 380998"/>
                  <a:gd name="connsiteY19" fmla="*/ 242887 h 380980"/>
                  <a:gd name="connsiteX20" fmla="*/ 90487 w 380998"/>
                  <a:gd name="connsiteY20" fmla="*/ 261937 h 380980"/>
                  <a:gd name="connsiteX21" fmla="*/ 71437 w 380998"/>
                  <a:gd name="connsiteY21" fmla="*/ 242887 h 380980"/>
                  <a:gd name="connsiteX22" fmla="*/ 90487 w 380998"/>
                  <a:gd name="connsiteY22" fmla="*/ 223837 h 380980"/>
                  <a:gd name="connsiteX23" fmla="*/ 268757 w 380998"/>
                  <a:gd name="connsiteY23" fmla="*/ 191509 h 380980"/>
                  <a:gd name="connsiteX24" fmla="*/ 300951 w 380998"/>
                  <a:gd name="connsiteY24" fmla="*/ 204882 h 380980"/>
                  <a:gd name="connsiteX25" fmla="*/ 377228 w 380998"/>
                  <a:gd name="connsiteY25" fmla="*/ 338194 h 380980"/>
                  <a:gd name="connsiteX26" fmla="*/ 379990 w 380998"/>
                  <a:gd name="connsiteY26" fmla="*/ 359892 h 380980"/>
                  <a:gd name="connsiteX27" fmla="*/ 352482 w 380998"/>
                  <a:gd name="connsiteY27" fmla="*/ 380980 h 380980"/>
                  <a:gd name="connsiteX28" fmla="*/ 199967 w 380998"/>
                  <a:gd name="connsiteY28" fmla="*/ 380980 h 380980"/>
                  <a:gd name="connsiteX29" fmla="*/ 179812 w 380998"/>
                  <a:gd name="connsiteY29" fmla="*/ 372598 h 380980"/>
                  <a:gd name="connsiteX30" fmla="*/ 175240 w 380998"/>
                  <a:gd name="connsiteY30" fmla="*/ 338194 h 380980"/>
                  <a:gd name="connsiteX31" fmla="*/ 251479 w 380998"/>
                  <a:gd name="connsiteY31" fmla="*/ 204863 h 380980"/>
                  <a:gd name="connsiteX32" fmla="*/ 268757 w 380998"/>
                  <a:gd name="connsiteY32" fmla="*/ 191509 h 380980"/>
                  <a:gd name="connsiteX33" fmla="*/ 157162 w 380998"/>
                  <a:gd name="connsiteY33" fmla="*/ 157162 h 380980"/>
                  <a:gd name="connsiteX34" fmla="*/ 261937 w 380998"/>
                  <a:gd name="connsiteY34" fmla="*/ 157162 h 380980"/>
                  <a:gd name="connsiteX35" fmla="*/ 276225 w 380998"/>
                  <a:gd name="connsiteY35" fmla="*/ 171450 h 380980"/>
                  <a:gd name="connsiteX36" fmla="*/ 242239 w 380998"/>
                  <a:gd name="connsiteY36" fmla="*/ 185737 h 380980"/>
                  <a:gd name="connsiteX37" fmla="*/ 157162 w 380998"/>
                  <a:gd name="connsiteY37" fmla="*/ 185737 h 380980"/>
                  <a:gd name="connsiteX38" fmla="*/ 142875 w 380998"/>
                  <a:gd name="connsiteY38" fmla="*/ 171450 h 380980"/>
                  <a:gd name="connsiteX39" fmla="*/ 157162 w 380998"/>
                  <a:gd name="connsiteY39" fmla="*/ 157162 h 380980"/>
                  <a:gd name="connsiteX40" fmla="*/ 90487 w 380998"/>
                  <a:gd name="connsiteY40" fmla="*/ 152400 h 380980"/>
                  <a:gd name="connsiteX41" fmla="*/ 109537 w 380998"/>
                  <a:gd name="connsiteY41" fmla="*/ 171450 h 380980"/>
                  <a:gd name="connsiteX42" fmla="*/ 90487 w 380998"/>
                  <a:gd name="connsiteY42" fmla="*/ 190500 h 380980"/>
                  <a:gd name="connsiteX43" fmla="*/ 71437 w 380998"/>
                  <a:gd name="connsiteY43" fmla="*/ 171450 h 380980"/>
                  <a:gd name="connsiteX44" fmla="*/ 90487 w 380998"/>
                  <a:gd name="connsiteY44" fmla="*/ 152400 h 380980"/>
                  <a:gd name="connsiteX45" fmla="*/ 157162 w 380998"/>
                  <a:gd name="connsiteY45" fmla="*/ 85725 h 380980"/>
                  <a:gd name="connsiteX46" fmla="*/ 261937 w 380998"/>
                  <a:gd name="connsiteY46" fmla="*/ 85725 h 380980"/>
                  <a:gd name="connsiteX47" fmla="*/ 276225 w 380998"/>
                  <a:gd name="connsiteY47" fmla="*/ 100012 h 380980"/>
                  <a:gd name="connsiteX48" fmla="*/ 261937 w 380998"/>
                  <a:gd name="connsiteY48" fmla="*/ 114300 h 380980"/>
                  <a:gd name="connsiteX49" fmla="*/ 157162 w 380998"/>
                  <a:gd name="connsiteY49" fmla="*/ 114300 h 380980"/>
                  <a:gd name="connsiteX50" fmla="*/ 142875 w 380998"/>
                  <a:gd name="connsiteY50" fmla="*/ 100012 h 380980"/>
                  <a:gd name="connsiteX51" fmla="*/ 157162 w 380998"/>
                  <a:gd name="connsiteY51" fmla="*/ 85725 h 380980"/>
                  <a:gd name="connsiteX52" fmla="*/ 90487 w 380998"/>
                  <a:gd name="connsiteY52" fmla="*/ 80962 h 380980"/>
                  <a:gd name="connsiteX53" fmla="*/ 109537 w 380998"/>
                  <a:gd name="connsiteY53" fmla="*/ 100012 h 380980"/>
                  <a:gd name="connsiteX54" fmla="*/ 90487 w 380998"/>
                  <a:gd name="connsiteY54" fmla="*/ 119062 h 380980"/>
                  <a:gd name="connsiteX55" fmla="*/ 71437 w 380998"/>
                  <a:gd name="connsiteY55" fmla="*/ 100012 h 380980"/>
                  <a:gd name="connsiteX56" fmla="*/ 90487 w 380998"/>
                  <a:gd name="connsiteY56" fmla="*/ 80962 h 380980"/>
                  <a:gd name="connsiteX57" fmla="*/ 42863 w 380998"/>
                  <a:gd name="connsiteY57" fmla="*/ 0 h 380980"/>
                  <a:gd name="connsiteX58" fmla="*/ 300038 w 380998"/>
                  <a:gd name="connsiteY58" fmla="*/ 0 h 380980"/>
                  <a:gd name="connsiteX59" fmla="*/ 342900 w 380998"/>
                  <a:gd name="connsiteY59" fmla="*/ 42863 h 380980"/>
                  <a:gd name="connsiteX60" fmla="*/ 342900 w 380998"/>
                  <a:gd name="connsiteY60" fmla="*/ 239820 h 380980"/>
                  <a:gd name="connsiteX61" fmla="*/ 317487 w 380998"/>
                  <a:gd name="connsiteY61" fmla="*/ 195415 h 380980"/>
                  <a:gd name="connsiteX62" fmla="*/ 314325 w 380998"/>
                  <a:gd name="connsiteY62" fmla="*/ 190576 h 380980"/>
                  <a:gd name="connsiteX63" fmla="*/ 314325 w 380998"/>
                  <a:gd name="connsiteY63" fmla="*/ 42863 h 380980"/>
                  <a:gd name="connsiteX64" fmla="*/ 300038 w 380998"/>
                  <a:gd name="connsiteY64" fmla="*/ 28575 h 380980"/>
                  <a:gd name="connsiteX65" fmla="*/ 42863 w 380998"/>
                  <a:gd name="connsiteY65" fmla="*/ 28575 h 380980"/>
                  <a:gd name="connsiteX66" fmla="*/ 28575 w 380998"/>
                  <a:gd name="connsiteY66" fmla="*/ 42863 h 380980"/>
                  <a:gd name="connsiteX67" fmla="*/ 28575 w 380998"/>
                  <a:gd name="connsiteY67" fmla="*/ 300038 h 380980"/>
                  <a:gd name="connsiteX68" fmla="*/ 42863 w 380998"/>
                  <a:gd name="connsiteY68" fmla="*/ 314325 h 380980"/>
                  <a:gd name="connsiteX69" fmla="*/ 166935 w 380998"/>
                  <a:gd name="connsiteY69" fmla="*/ 314325 h 380980"/>
                  <a:gd name="connsiteX70" fmla="*/ 158687 w 380998"/>
                  <a:gd name="connsiteY70" fmla="*/ 328727 h 380980"/>
                  <a:gd name="connsiteX71" fmla="*/ 153353 w 380998"/>
                  <a:gd name="connsiteY71" fmla="*/ 342900 h 380980"/>
                  <a:gd name="connsiteX72" fmla="*/ 42863 w 380998"/>
                  <a:gd name="connsiteY72" fmla="*/ 342900 h 380980"/>
                  <a:gd name="connsiteX73" fmla="*/ 0 w 380998"/>
                  <a:gd name="connsiteY73" fmla="*/ 300038 h 380980"/>
                  <a:gd name="connsiteX74" fmla="*/ 0 w 380998"/>
                  <a:gd name="connsiteY74" fmla="*/ 42863 h 380980"/>
                  <a:gd name="connsiteX75" fmla="*/ 42863 w 380998"/>
                  <a:gd name="connsiteY75" fmla="*/ 0 h 38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80998" h="380980">
                    <a:moveTo>
                      <a:pt x="276225" y="323850"/>
                    </a:moveTo>
                    <a:cubicBezTo>
                      <a:pt x="268334" y="323850"/>
                      <a:pt x="261937" y="330247"/>
                      <a:pt x="261937" y="338137"/>
                    </a:cubicBezTo>
                    <a:cubicBezTo>
                      <a:pt x="261937" y="346028"/>
                      <a:pt x="268334" y="352425"/>
                      <a:pt x="276225" y="352425"/>
                    </a:cubicBezTo>
                    <a:cubicBezTo>
                      <a:pt x="284115" y="352425"/>
                      <a:pt x="290512" y="346028"/>
                      <a:pt x="290512" y="338137"/>
                    </a:cubicBezTo>
                    <a:cubicBezTo>
                      <a:pt x="290512" y="330247"/>
                      <a:pt x="284115" y="323850"/>
                      <a:pt x="276225" y="323850"/>
                    </a:cubicBezTo>
                    <a:close/>
                    <a:moveTo>
                      <a:pt x="276148" y="228600"/>
                    </a:moveTo>
                    <a:cubicBezTo>
                      <a:pt x="270889" y="228600"/>
                      <a:pt x="266623" y="232865"/>
                      <a:pt x="266623" y="238125"/>
                    </a:cubicBezTo>
                    <a:lnTo>
                      <a:pt x="266623" y="295275"/>
                    </a:lnTo>
                    <a:cubicBezTo>
                      <a:pt x="266623" y="300534"/>
                      <a:pt x="270889" y="304800"/>
                      <a:pt x="276148" y="304800"/>
                    </a:cubicBezTo>
                    <a:cubicBezTo>
                      <a:pt x="281408" y="304800"/>
                      <a:pt x="285673" y="300534"/>
                      <a:pt x="285673" y="295275"/>
                    </a:cubicBezTo>
                    <a:lnTo>
                      <a:pt x="285673" y="238125"/>
                    </a:lnTo>
                    <a:cubicBezTo>
                      <a:pt x="285673" y="232865"/>
                      <a:pt x="281408" y="228600"/>
                      <a:pt x="276148" y="228600"/>
                    </a:cubicBezTo>
                    <a:close/>
                    <a:moveTo>
                      <a:pt x="157162" y="228600"/>
                    </a:moveTo>
                    <a:lnTo>
                      <a:pt x="215969" y="228600"/>
                    </a:lnTo>
                    <a:lnTo>
                      <a:pt x="199624" y="257175"/>
                    </a:lnTo>
                    <a:lnTo>
                      <a:pt x="157162" y="257175"/>
                    </a:lnTo>
                    <a:cubicBezTo>
                      <a:pt x="149271" y="257175"/>
                      <a:pt x="142875" y="250778"/>
                      <a:pt x="142875" y="242887"/>
                    </a:cubicBezTo>
                    <a:cubicBezTo>
                      <a:pt x="142875" y="234997"/>
                      <a:pt x="149271" y="228600"/>
                      <a:pt x="157162" y="228600"/>
                    </a:cubicBezTo>
                    <a:close/>
                    <a:moveTo>
                      <a:pt x="90487" y="223837"/>
                    </a:moveTo>
                    <a:cubicBezTo>
                      <a:pt x="101008" y="223837"/>
                      <a:pt x="109537" y="232366"/>
                      <a:pt x="109537" y="242887"/>
                    </a:cubicBezTo>
                    <a:cubicBezTo>
                      <a:pt x="109537" y="253408"/>
                      <a:pt x="101008" y="261937"/>
                      <a:pt x="90487" y="261937"/>
                    </a:cubicBezTo>
                    <a:cubicBezTo>
                      <a:pt x="79966" y="261937"/>
                      <a:pt x="71437" y="253408"/>
                      <a:pt x="71437" y="242887"/>
                    </a:cubicBezTo>
                    <a:cubicBezTo>
                      <a:pt x="71437" y="232366"/>
                      <a:pt x="79966" y="223837"/>
                      <a:pt x="90487" y="223837"/>
                    </a:cubicBezTo>
                    <a:close/>
                    <a:moveTo>
                      <a:pt x="268757" y="191509"/>
                    </a:moveTo>
                    <a:cubicBezTo>
                      <a:pt x="281280" y="188132"/>
                      <a:pt x="294507" y="193626"/>
                      <a:pt x="300951" y="204882"/>
                    </a:cubicBezTo>
                    <a:lnTo>
                      <a:pt x="377228" y="338194"/>
                    </a:lnTo>
                    <a:cubicBezTo>
                      <a:pt x="381133" y="345052"/>
                      <a:pt x="381914" y="352825"/>
                      <a:pt x="379990" y="359892"/>
                    </a:cubicBezTo>
                    <a:cubicBezTo>
                      <a:pt x="376658" y="372343"/>
                      <a:pt x="365371" y="380996"/>
                      <a:pt x="352482" y="380980"/>
                    </a:cubicBezTo>
                    <a:lnTo>
                      <a:pt x="199967" y="380980"/>
                    </a:lnTo>
                    <a:cubicBezTo>
                      <a:pt x="192100" y="380980"/>
                      <a:pt x="184975" y="377799"/>
                      <a:pt x="179812" y="372598"/>
                    </a:cubicBezTo>
                    <a:cubicBezTo>
                      <a:pt x="170670" y="363491"/>
                      <a:pt x="168794" y="349373"/>
                      <a:pt x="175240" y="338194"/>
                    </a:cubicBezTo>
                    <a:lnTo>
                      <a:pt x="251479" y="204863"/>
                    </a:lnTo>
                    <a:cubicBezTo>
                      <a:pt x="255228" y="198285"/>
                      <a:pt x="261447" y="193479"/>
                      <a:pt x="268757" y="191509"/>
                    </a:cubicBezTo>
                    <a:close/>
                    <a:moveTo>
                      <a:pt x="157162" y="157162"/>
                    </a:moveTo>
                    <a:lnTo>
                      <a:pt x="261937" y="157162"/>
                    </a:lnTo>
                    <a:cubicBezTo>
                      <a:pt x="269828" y="157162"/>
                      <a:pt x="276225" y="163559"/>
                      <a:pt x="276225" y="171450"/>
                    </a:cubicBezTo>
                    <a:cubicBezTo>
                      <a:pt x="263436" y="171448"/>
                      <a:pt x="251185" y="176599"/>
                      <a:pt x="242239" y="185737"/>
                    </a:cubicBezTo>
                    <a:lnTo>
                      <a:pt x="157162" y="185737"/>
                    </a:lnTo>
                    <a:cubicBezTo>
                      <a:pt x="149271" y="185737"/>
                      <a:pt x="142875" y="179340"/>
                      <a:pt x="142875" y="171450"/>
                    </a:cubicBezTo>
                    <a:cubicBezTo>
                      <a:pt x="142875" y="163559"/>
                      <a:pt x="149271" y="157162"/>
                      <a:pt x="157162" y="157162"/>
                    </a:cubicBezTo>
                    <a:close/>
                    <a:moveTo>
                      <a:pt x="90487" y="152400"/>
                    </a:moveTo>
                    <a:cubicBezTo>
                      <a:pt x="101008" y="152400"/>
                      <a:pt x="109537" y="160928"/>
                      <a:pt x="109537" y="171450"/>
                    </a:cubicBezTo>
                    <a:cubicBezTo>
                      <a:pt x="109537" y="181971"/>
                      <a:pt x="101008" y="190500"/>
                      <a:pt x="90487" y="190500"/>
                    </a:cubicBezTo>
                    <a:cubicBezTo>
                      <a:pt x="79966" y="190500"/>
                      <a:pt x="71437" y="181971"/>
                      <a:pt x="71437" y="171450"/>
                    </a:cubicBezTo>
                    <a:cubicBezTo>
                      <a:pt x="71437" y="160928"/>
                      <a:pt x="79966" y="152400"/>
                      <a:pt x="90487" y="152400"/>
                    </a:cubicBezTo>
                    <a:close/>
                    <a:moveTo>
                      <a:pt x="157162" y="85725"/>
                    </a:moveTo>
                    <a:lnTo>
                      <a:pt x="261937" y="85725"/>
                    </a:lnTo>
                    <a:cubicBezTo>
                      <a:pt x="269828" y="85725"/>
                      <a:pt x="276225" y="92121"/>
                      <a:pt x="276225" y="100012"/>
                    </a:cubicBezTo>
                    <a:cubicBezTo>
                      <a:pt x="276225" y="107903"/>
                      <a:pt x="269828" y="114300"/>
                      <a:pt x="261937" y="114300"/>
                    </a:cubicBezTo>
                    <a:lnTo>
                      <a:pt x="157162" y="114300"/>
                    </a:lnTo>
                    <a:cubicBezTo>
                      <a:pt x="149271" y="114300"/>
                      <a:pt x="142875" y="107903"/>
                      <a:pt x="142875" y="100012"/>
                    </a:cubicBezTo>
                    <a:cubicBezTo>
                      <a:pt x="142875" y="92121"/>
                      <a:pt x="149271" y="85725"/>
                      <a:pt x="157162" y="85725"/>
                    </a:cubicBezTo>
                    <a:close/>
                    <a:moveTo>
                      <a:pt x="90487" y="80962"/>
                    </a:moveTo>
                    <a:cubicBezTo>
                      <a:pt x="101008" y="80962"/>
                      <a:pt x="109537" y="89491"/>
                      <a:pt x="109537" y="100012"/>
                    </a:cubicBezTo>
                    <a:cubicBezTo>
                      <a:pt x="109537" y="110533"/>
                      <a:pt x="101008" y="119062"/>
                      <a:pt x="90487" y="119062"/>
                    </a:cubicBezTo>
                    <a:cubicBezTo>
                      <a:pt x="79966" y="119062"/>
                      <a:pt x="71437" y="110533"/>
                      <a:pt x="71437" y="100012"/>
                    </a:cubicBezTo>
                    <a:cubicBezTo>
                      <a:pt x="71437" y="89491"/>
                      <a:pt x="79966" y="80962"/>
                      <a:pt x="90487" y="80962"/>
                    </a:cubicBezTo>
                    <a:close/>
                    <a:moveTo>
                      <a:pt x="42863" y="0"/>
                    </a:moveTo>
                    <a:lnTo>
                      <a:pt x="300038" y="0"/>
                    </a:lnTo>
                    <a:cubicBezTo>
                      <a:pt x="323709" y="0"/>
                      <a:pt x="342900" y="19190"/>
                      <a:pt x="342900" y="42863"/>
                    </a:cubicBezTo>
                    <a:lnTo>
                      <a:pt x="342900" y="239820"/>
                    </a:lnTo>
                    <a:lnTo>
                      <a:pt x="317487" y="195415"/>
                    </a:lnTo>
                    <a:cubicBezTo>
                      <a:pt x="316535" y="193739"/>
                      <a:pt x="315468" y="192100"/>
                      <a:pt x="314325" y="190576"/>
                    </a:cubicBezTo>
                    <a:lnTo>
                      <a:pt x="314325" y="42863"/>
                    </a:lnTo>
                    <a:cubicBezTo>
                      <a:pt x="314325" y="34972"/>
                      <a:pt x="307928" y="28575"/>
                      <a:pt x="300038" y="28575"/>
                    </a:cubicBezTo>
                    <a:lnTo>
                      <a:pt x="42863" y="28575"/>
                    </a:lnTo>
                    <a:cubicBezTo>
                      <a:pt x="34972" y="28575"/>
                      <a:pt x="28575" y="34972"/>
                      <a:pt x="28575" y="42863"/>
                    </a:cubicBezTo>
                    <a:lnTo>
                      <a:pt x="28575" y="300038"/>
                    </a:lnTo>
                    <a:cubicBezTo>
                      <a:pt x="28575" y="307928"/>
                      <a:pt x="34972" y="314325"/>
                      <a:pt x="42863" y="314325"/>
                    </a:cubicBezTo>
                    <a:lnTo>
                      <a:pt x="166935" y="314325"/>
                    </a:lnTo>
                    <a:lnTo>
                      <a:pt x="158687" y="328727"/>
                    </a:lnTo>
                    <a:cubicBezTo>
                      <a:pt x="156153" y="333165"/>
                      <a:pt x="154362" y="337947"/>
                      <a:pt x="153353" y="342900"/>
                    </a:cubicBezTo>
                    <a:lnTo>
                      <a:pt x="42863" y="342900"/>
                    </a:lnTo>
                    <a:cubicBezTo>
                      <a:pt x="19190" y="342900"/>
                      <a:pt x="0" y="323709"/>
                      <a:pt x="0" y="300038"/>
                    </a:cubicBezTo>
                    <a:lnTo>
                      <a:pt x="0" y="42863"/>
                    </a:lnTo>
                    <a:cubicBezTo>
                      <a:pt x="0" y="19190"/>
                      <a:pt x="19190" y="0"/>
                      <a:pt x="42863" y="0"/>
                    </a:cubicBezTo>
                    <a:close/>
                  </a:path>
                </a:pathLst>
              </a:custGeom>
              <a:solidFill>
                <a:schemeClr val="tx1"/>
              </a:solidFill>
              <a:ln w="1508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14460"/>
                <a:endParaRPr lang="en-US" sz="1765">
                  <a:solidFill>
                    <a:srgbClr val="000000"/>
                  </a:solidFill>
                  <a:latin typeface="Segoe UI"/>
                </a:endParaRPr>
              </a:p>
            </p:txBody>
          </p:sp>
        </p:grpSp>
        <p:sp>
          <p:nvSpPr>
            <p:cNvPr id="485" name="TextBox 484">
              <a:extLst>
                <a:ext uri="{FF2B5EF4-FFF2-40B4-BE49-F238E27FC236}">
                  <a16:creationId xmlns:a16="http://schemas.microsoft.com/office/drawing/2014/main" id="{F30C820B-F1BF-2D76-0EAC-29C4689D0787}"/>
                </a:ext>
                <a:ext uri="{C183D7F6-B498-43B3-948B-1728B52AA6E4}">
                  <adec:decorative xmlns:adec="http://schemas.microsoft.com/office/drawing/2017/decorative" val="1"/>
                </a:ext>
              </a:extLst>
            </p:cNvPr>
            <p:cNvSpPr txBox="1"/>
            <p:nvPr/>
          </p:nvSpPr>
          <p:spPr>
            <a:xfrm>
              <a:off x="4985029" y="2548817"/>
              <a:ext cx="1486992" cy="276999"/>
            </a:xfrm>
            <a:prstGeom prst="rect">
              <a:avLst/>
            </a:prstGeom>
            <a:noFill/>
          </p:spPr>
          <p:txBody>
            <a:bodyPr wrap="square" lIns="0" tIns="0" rIns="0" bIns="0" rtlCol="0" anchor="ctr">
              <a:spAutoFit/>
            </a:bodyPr>
            <a:lstStyle/>
            <a:p>
              <a:pPr marL="0" marR="0" lvl="0" indent="0" algn="l" defTabSz="931757" rtl="0" eaLnBrk="1" fontAlgn="base" latinLnBrk="0" hangingPunct="1">
                <a:lnSpc>
                  <a:spcPct val="100000"/>
                </a:lnSpc>
                <a:spcBef>
                  <a:spcPct val="0"/>
                </a:spcBef>
                <a:spcAft>
                  <a:spcPct val="0"/>
                </a:spcAft>
                <a:buClrTx/>
                <a:buSzTx/>
                <a:buFontTx/>
                <a:buNone/>
                <a:tabLst/>
                <a:defRPr/>
              </a:pPr>
              <a:r>
                <a:rPr kumimoji="0" lang="en-US" sz="900" b="0" u="none" strike="noStrike" kern="0" cap="none" spc="0" normalizeH="0" baseline="0" noProof="0" dirty="0">
                  <a:ln>
                    <a:noFill/>
                  </a:ln>
                  <a:effectLst/>
                  <a:uLnTx/>
                  <a:uFillTx/>
                  <a:ea typeface="+mn-ea"/>
                  <a:cs typeface="Segoe UI" charset="0"/>
                </a:rPr>
                <a:t>Sensitive information types (SITs) – custom included</a:t>
              </a:r>
            </a:p>
          </p:txBody>
        </p:sp>
        <p:grpSp>
          <p:nvGrpSpPr>
            <p:cNvPr id="126" name="Group 125">
              <a:extLst>
                <a:ext uri="{FF2B5EF4-FFF2-40B4-BE49-F238E27FC236}">
                  <a16:creationId xmlns:a16="http://schemas.microsoft.com/office/drawing/2014/main" id="{DCE3CF25-2264-7F18-95FE-F9B1433999E4}"/>
                </a:ext>
              </a:extLst>
            </p:cNvPr>
            <p:cNvGrpSpPr/>
            <p:nvPr/>
          </p:nvGrpSpPr>
          <p:grpSpPr>
            <a:xfrm>
              <a:off x="4668803" y="2578010"/>
              <a:ext cx="218612" cy="218612"/>
              <a:chOff x="4579351" y="2578010"/>
              <a:chExt cx="218612" cy="218612"/>
            </a:xfrm>
          </p:grpSpPr>
          <p:sp>
            <p:nvSpPr>
              <p:cNvPr id="100" name="Oval 99">
                <a:extLst>
                  <a:ext uri="{FF2B5EF4-FFF2-40B4-BE49-F238E27FC236}">
                    <a16:creationId xmlns:a16="http://schemas.microsoft.com/office/drawing/2014/main" id="{5F93B0F2-BC9C-7755-1BCD-1476E38CDF3F}"/>
                  </a:ext>
                  <a:ext uri="{C183D7F6-B498-43B3-948B-1728B52AA6E4}">
                    <adec:decorative xmlns:adec="http://schemas.microsoft.com/office/drawing/2017/decorative" val="1"/>
                  </a:ext>
                </a:extLst>
              </p:cNvPr>
              <p:cNvSpPr>
                <a:spLocks/>
              </p:cNvSpPr>
              <p:nvPr/>
            </p:nvSpPr>
            <p:spPr bwMode="auto">
              <a:xfrm>
                <a:off x="4579351" y="2578010"/>
                <a:ext cx="218612" cy="218612"/>
              </a:xfrm>
              <a:prstGeom prst="ellipse">
                <a:avLst/>
              </a:prstGeom>
              <a:solidFill>
                <a:schemeClr val="bg1"/>
              </a:solidFill>
              <a:ln w="9525">
                <a:gradFill flip="none" rotWithShape="1">
                  <a:gsLst>
                    <a:gs pos="0">
                      <a:schemeClr val="accent1">
                        <a:lumMod val="60000"/>
                        <a:lumOff val="40000"/>
                      </a:schemeClr>
                    </a:gs>
                    <a:gs pos="85000">
                      <a:schemeClr val="accent2">
                        <a:lumMod val="60000"/>
                        <a:lumOff val="40000"/>
                      </a:schemeClr>
                    </a:gs>
                    <a:gs pos="100000">
                      <a:schemeClr val="accent3">
                        <a:lumMod val="60000"/>
                        <a:lumOff val="40000"/>
                      </a:schemeClr>
                    </a:gs>
                  </a:gsLst>
                  <a:path path="circle">
                    <a:fillToRect l="100000" t="100000"/>
                  </a:path>
                  <a:tileRect r="-100000" b="-10000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a:solidFill>
                    <a:schemeClr val="tx1"/>
                  </a:solidFill>
                  <a:latin typeface="+mj-lt"/>
                  <a:cs typeface="Segoe UI" pitchFamily="34" charset="0"/>
                </a:endParaRPr>
              </a:p>
            </p:txBody>
          </p:sp>
          <p:sp>
            <p:nvSpPr>
              <p:cNvPr id="117" name="Graphic 7" descr="Icon of a circle with an i inside">
                <a:extLst>
                  <a:ext uri="{FF2B5EF4-FFF2-40B4-BE49-F238E27FC236}">
                    <a16:creationId xmlns:a16="http://schemas.microsoft.com/office/drawing/2014/main" id="{D843F13D-CC8E-14B7-7D60-A33302BF5F12}"/>
                  </a:ext>
                </a:extLst>
              </p:cNvPr>
              <p:cNvSpPr>
                <a:spLocks noChangeAspect="1"/>
              </p:cNvSpPr>
              <p:nvPr/>
            </p:nvSpPr>
            <p:spPr>
              <a:xfrm>
                <a:off x="4626769" y="2625429"/>
                <a:ext cx="123776" cy="123774"/>
              </a:xfrm>
              <a:custGeom>
                <a:avLst/>
                <a:gdLst>
                  <a:gd name="connsiteX0" fmla="*/ 196322 w 392643"/>
                  <a:gd name="connsiteY0" fmla="*/ 0 h 392643"/>
                  <a:gd name="connsiteX1" fmla="*/ 392643 w 392643"/>
                  <a:gd name="connsiteY1" fmla="*/ 196323 h 392643"/>
                  <a:gd name="connsiteX2" fmla="*/ 196322 w 392643"/>
                  <a:gd name="connsiteY2" fmla="*/ 392644 h 392643"/>
                  <a:gd name="connsiteX3" fmla="*/ 0 w 392643"/>
                  <a:gd name="connsiteY3" fmla="*/ 196323 h 392643"/>
                  <a:gd name="connsiteX4" fmla="*/ 196322 w 392643"/>
                  <a:gd name="connsiteY4" fmla="*/ 0 h 392643"/>
                  <a:gd name="connsiteX5" fmla="*/ 196322 w 392643"/>
                  <a:gd name="connsiteY5" fmla="*/ 29444 h 392643"/>
                  <a:gd name="connsiteX6" fmla="*/ 29444 w 392643"/>
                  <a:gd name="connsiteY6" fmla="*/ 196323 h 392643"/>
                  <a:gd name="connsiteX7" fmla="*/ 196322 w 392643"/>
                  <a:gd name="connsiteY7" fmla="*/ 363200 h 392643"/>
                  <a:gd name="connsiteX8" fmla="*/ 363200 w 392643"/>
                  <a:gd name="connsiteY8" fmla="*/ 196323 h 392643"/>
                  <a:gd name="connsiteX9" fmla="*/ 196322 w 392643"/>
                  <a:gd name="connsiteY9" fmla="*/ 29444 h 392643"/>
                  <a:gd name="connsiteX10" fmla="*/ 196250 w 392643"/>
                  <a:gd name="connsiteY10" fmla="*/ 166859 h 392643"/>
                  <a:gd name="connsiteX11" fmla="*/ 210846 w 392643"/>
                  <a:gd name="connsiteY11" fmla="*/ 179573 h 392643"/>
                  <a:gd name="connsiteX12" fmla="*/ 210981 w 392643"/>
                  <a:gd name="connsiteY12" fmla="*/ 181571 h 392643"/>
                  <a:gd name="connsiteX13" fmla="*/ 211052 w 392643"/>
                  <a:gd name="connsiteY13" fmla="*/ 289563 h 392643"/>
                  <a:gd name="connsiteX14" fmla="*/ 196340 w 392643"/>
                  <a:gd name="connsiteY14" fmla="*/ 304295 h 392643"/>
                  <a:gd name="connsiteX15" fmla="*/ 181744 w 392643"/>
                  <a:gd name="connsiteY15" fmla="*/ 291581 h 392643"/>
                  <a:gd name="connsiteX16" fmla="*/ 181608 w 392643"/>
                  <a:gd name="connsiteY16" fmla="*/ 289583 h 392643"/>
                  <a:gd name="connsiteX17" fmla="*/ 181538 w 392643"/>
                  <a:gd name="connsiteY17" fmla="*/ 181591 h 392643"/>
                  <a:gd name="connsiteX18" fmla="*/ 196250 w 392643"/>
                  <a:gd name="connsiteY18" fmla="*/ 166859 h 392643"/>
                  <a:gd name="connsiteX19" fmla="*/ 196330 w 392643"/>
                  <a:gd name="connsiteY19" fmla="*/ 98201 h 392643"/>
                  <a:gd name="connsiteX20" fmla="*/ 215934 w 392643"/>
                  <a:gd name="connsiteY20" fmla="*/ 117804 h 392643"/>
                  <a:gd name="connsiteX21" fmla="*/ 196330 w 392643"/>
                  <a:gd name="connsiteY21" fmla="*/ 137407 h 392643"/>
                  <a:gd name="connsiteX22" fmla="*/ 176728 w 392643"/>
                  <a:gd name="connsiteY22" fmla="*/ 117804 h 392643"/>
                  <a:gd name="connsiteX23" fmla="*/ 196330 w 392643"/>
                  <a:gd name="connsiteY23" fmla="*/ 98201 h 392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2643" h="392643">
                    <a:moveTo>
                      <a:pt x="196322" y="0"/>
                    </a:moveTo>
                    <a:cubicBezTo>
                      <a:pt x="304748" y="0"/>
                      <a:pt x="392643" y="87896"/>
                      <a:pt x="392643" y="196323"/>
                    </a:cubicBezTo>
                    <a:cubicBezTo>
                      <a:pt x="392643" y="304748"/>
                      <a:pt x="304748" y="392644"/>
                      <a:pt x="196322" y="392644"/>
                    </a:cubicBezTo>
                    <a:cubicBezTo>
                      <a:pt x="87896" y="392644"/>
                      <a:pt x="0" y="304748"/>
                      <a:pt x="0" y="196323"/>
                    </a:cubicBezTo>
                    <a:cubicBezTo>
                      <a:pt x="0" y="87896"/>
                      <a:pt x="87896" y="0"/>
                      <a:pt x="196322" y="0"/>
                    </a:cubicBezTo>
                    <a:close/>
                    <a:moveTo>
                      <a:pt x="196322" y="29444"/>
                    </a:moveTo>
                    <a:cubicBezTo>
                      <a:pt x="104158" y="29444"/>
                      <a:pt x="29444" y="104158"/>
                      <a:pt x="29444" y="196323"/>
                    </a:cubicBezTo>
                    <a:cubicBezTo>
                      <a:pt x="29444" y="288488"/>
                      <a:pt x="104158" y="363200"/>
                      <a:pt x="196322" y="363200"/>
                    </a:cubicBezTo>
                    <a:cubicBezTo>
                      <a:pt x="288487" y="363200"/>
                      <a:pt x="363200" y="288488"/>
                      <a:pt x="363200" y="196323"/>
                    </a:cubicBezTo>
                    <a:cubicBezTo>
                      <a:pt x="363200" y="104158"/>
                      <a:pt x="288487" y="29444"/>
                      <a:pt x="196322" y="29444"/>
                    </a:cubicBezTo>
                    <a:close/>
                    <a:moveTo>
                      <a:pt x="196250" y="166859"/>
                    </a:moveTo>
                    <a:cubicBezTo>
                      <a:pt x="203703" y="166855"/>
                      <a:pt x="209866" y="172389"/>
                      <a:pt x="210846" y="179573"/>
                    </a:cubicBezTo>
                    <a:lnTo>
                      <a:pt x="210981" y="181571"/>
                    </a:lnTo>
                    <a:lnTo>
                      <a:pt x="211052" y="289563"/>
                    </a:lnTo>
                    <a:cubicBezTo>
                      <a:pt x="211058" y="297694"/>
                      <a:pt x="204470" y="304289"/>
                      <a:pt x="196340" y="304295"/>
                    </a:cubicBezTo>
                    <a:cubicBezTo>
                      <a:pt x="188887" y="304299"/>
                      <a:pt x="182723" y="298765"/>
                      <a:pt x="181744" y="291581"/>
                    </a:cubicBezTo>
                    <a:lnTo>
                      <a:pt x="181608" y="289583"/>
                    </a:lnTo>
                    <a:lnTo>
                      <a:pt x="181538" y="181591"/>
                    </a:lnTo>
                    <a:cubicBezTo>
                      <a:pt x="181534" y="173461"/>
                      <a:pt x="188119" y="166865"/>
                      <a:pt x="196250" y="166859"/>
                    </a:cubicBezTo>
                    <a:close/>
                    <a:moveTo>
                      <a:pt x="196330" y="98201"/>
                    </a:moveTo>
                    <a:cubicBezTo>
                      <a:pt x="207158" y="98201"/>
                      <a:pt x="215934" y="106978"/>
                      <a:pt x="215934" y="117804"/>
                    </a:cubicBezTo>
                    <a:cubicBezTo>
                      <a:pt x="215934" y="128631"/>
                      <a:pt x="207158" y="137407"/>
                      <a:pt x="196330" y="137407"/>
                    </a:cubicBezTo>
                    <a:cubicBezTo>
                      <a:pt x="185505" y="137407"/>
                      <a:pt x="176728" y="128631"/>
                      <a:pt x="176728" y="117804"/>
                    </a:cubicBezTo>
                    <a:cubicBezTo>
                      <a:pt x="176728" y="106978"/>
                      <a:pt x="185505" y="98201"/>
                      <a:pt x="196330" y="98201"/>
                    </a:cubicBezTo>
                    <a:close/>
                  </a:path>
                </a:pathLst>
              </a:custGeom>
              <a:solidFill>
                <a:schemeClr val="tx1"/>
              </a:solidFill>
              <a:ln w="1508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14460"/>
                <a:endParaRPr lang="en-US" sz="1765">
                  <a:solidFill>
                    <a:srgbClr val="000000"/>
                  </a:solidFill>
                  <a:latin typeface="Segoe UI"/>
                </a:endParaRPr>
              </a:p>
            </p:txBody>
          </p:sp>
        </p:grpSp>
        <p:sp>
          <p:nvSpPr>
            <p:cNvPr id="486" name="TextBox 485">
              <a:extLst>
                <a:ext uri="{FF2B5EF4-FFF2-40B4-BE49-F238E27FC236}">
                  <a16:creationId xmlns:a16="http://schemas.microsoft.com/office/drawing/2014/main" id="{3B3A7D19-B2A1-59C2-A01A-329B09B43E1D}"/>
                </a:ext>
                <a:ext uri="{C183D7F6-B498-43B3-948B-1728B52AA6E4}">
                  <adec:decorative xmlns:adec="http://schemas.microsoft.com/office/drawing/2017/decorative" val="1"/>
                </a:ext>
              </a:extLst>
            </p:cNvPr>
            <p:cNvSpPr txBox="1"/>
            <p:nvPr/>
          </p:nvSpPr>
          <p:spPr>
            <a:xfrm>
              <a:off x="4985029" y="3510908"/>
              <a:ext cx="1486992" cy="138499"/>
            </a:xfrm>
            <a:prstGeom prst="rect">
              <a:avLst/>
            </a:prstGeom>
            <a:noFill/>
          </p:spPr>
          <p:txBody>
            <a:bodyPr wrap="square" lIns="0" tIns="0" rIns="0" bIns="0" rtlCol="0" anchor="ctr">
              <a:noAutofit/>
            </a:bodyPr>
            <a:lstStyle>
              <a:defPPr>
                <a:defRPr lang="en-US"/>
              </a:defPPr>
              <a:lvl1pPr marR="0" lvl="0" indent="0" defTabSz="931757" fontAlgn="base">
                <a:lnSpc>
                  <a:spcPct val="100000"/>
                </a:lnSpc>
                <a:spcBef>
                  <a:spcPct val="0"/>
                </a:spcBef>
                <a:spcAft>
                  <a:spcPct val="0"/>
                </a:spcAft>
                <a:buClrTx/>
                <a:buSzTx/>
                <a:buFontTx/>
                <a:buNone/>
                <a:tabLst/>
                <a:defRPr kumimoji="0" sz="1200" i="0" u="none" strike="noStrike" kern="0" cap="none" spc="-50" normalizeH="0" baseline="0">
                  <a:ln>
                    <a:noFill/>
                  </a:ln>
                  <a:solidFill>
                    <a:srgbClr val="2F2F2F"/>
                  </a:solidFill>
                  <a:effectLst/>
                  <a:uLnTx/>
                  <a:uFillTx/>
                  <a:latin typeface="+mj-lt"/>
                  <a:cs typeface="Segoe UI" charset="0"/>
                </a:defRPr>
              </a:lvl1pPr>
            </a:lstStyle>
            <a:p>
              <a:pPr marL="0" marR="0" lvl="0" indent="0" algn="l" defTabSz="931757" rtl="0" eaLnBrk="1" fontAlgn="base" latinLnBrk="0" hangingPunct="1">
                <a:lnSpc>
                  <a:spcPct val="100000"/>
                </a:lnSpc>
                <a:spcBef>
                  <a:spcPct val="0"/>
                </a:spcBef>
                <a:spcAft>
                  <a:spcPct val="0"/>
                </a:spcAft>
                <a:buClrTx/>
                <a:buSzTx/>
                <a:buFontTx/>
                <a:buNone/>
                <a:tabLst/>
                <a:defRPr/>
              </a:pPr>
              <a:r>
                <a:rPr kumimoji="0" lang="en-US" sz="900" b="0" u="none" strike="noStrike" kern="0" cap="none" spc="0" normalizeH="0" baseline="0" noProof="0" dirty="0">
                  <a:ln>
                    <a:noFill/>
                  </a:ln>
                  <a:solidFill>
                    <a:schemeClr val="tx1"/>
                  </a:solidFill>
                  <a:effectLst/>
                  <a:uLnTx/>
                  <a:uFillTx/>
                  <a:latin typeface="+mn-lt"/>
                  <a:ea typeface="+mn-ea"/>
                  <a:cs typeface="Segoe UI" charset="0"/>
                </a:rPr>
                <a:t>Sensitivity labels</a:t>
              </a:r>
            </a:p>
          </p:txBody>
        </p:sp>
        <p:grpSp>
          <p:nvGrpSpPr>
            <p:cNvPr id="124" name="Group 123">
              <a:extLst>
                <a:ext uri="{FF2B5EF4-FFF2-40B4-BE49-F238E27FC236}">
                  <a16:creationId xmlns:a16="http://schemas.microsoft.com/office/drawing/2014/main" id="{52BE1C10-D285-B810-D463-18966F3AA6E9}"/>
                </a:ext>
              </a:extLst>
            </p:cNvPr>
            <p:cNvGrpSpPr/>
            <p:nvPr/>
          </p:nvGrpSpPr>
          <p:grpSpPr>
            <a:xfrm>
              <a:off x="4668803" y="3470852"/>
              <a:ext cx="218612" cy="218612"/>
              <a:chOff x="4579351" y="3453073"/>
              <a:chExt cx="218612" cy="218612"/>
            </a:xfrm>
          </p:grpSpPr>
          <p:sp>
            <p:nvSpPr>
              <p:cNvPr id="103" name="Oval 102">
                <a:extLst>
                  <a:ext uri="{FF2B5EF4-FFF2-40B4-BE49-F238E27FC236}">
                    <a16:creationId xmlns:a16="http://schemas.microsoft.com/office/drawing/2014/main" id="{E07DBA6E-C750-C400-228B-07BF26340F54}"/>
                  </a:ext>
                  <a:ext uri="{C183D7F6-B498-43B3-948B-1728B52AA6E4}">
                    <adec:decorative xmlns:adec="http://schemas.microsoft.com/office/drawing/2017/decorative" val="1"/>
                  </a:ext>
                </a:extLst>
              </p:cNvPr>
              <p:cNvSpPr>
                <a:spLocks/>
              </p:cNvSpPr>
              <p:nvPr/>
            </p:nvSpPr>
            <p:spPr bwMode="auto">
              <a:xfrm>
                <a:off x="4579351" y="3453073"/>
                <a:ext cx="218612" cy="218612"/>
              </a:xfrm>
              <a:prstGeom prst="ellipse">
                <a:avLst/>
              </a:prstGeom>
              <a:solidFill>
                <a:schemeClr val="bg1"/>
              </a:solidFill>
              <a:ln w="9525">
                <a:gradFill flip="none" rotWithShape="1">
                  <a:gsLst>
                    <a:gs pos="0">
                      <a:schemeClr val="accent1">
                        <a:lumMod val="60000"/>
                        <a:lumOff val="40000"/>
                      </a:schemeClr>
                    </a:gs>
                    <a:gs pos="85000">
                      <a:schemeClr val="accent2">
                        <a:lumMod val="60000"/>
                        <a:lumOff val="40000"/>
                      </a:schemeClr>
                    </a:gs>
                    <a:gs pos="100000">
                      <a:schemeClr val="accent3">
                        <a:lumMod val="60000"/>
                        <a:lumOff val="40000"/>
                      </a:schemeClr>
                    </a:gs>
                  </a:gsLst>
                  <a:path path="circle">
                    <a:fillToRect l="100000" t="100000"/>
                  </a:path>
                  <a:tileRect r="-100000" b="-10000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a:solidFill>
                    <a:schemeClr val="tx1"/>
                  </a:solidFill>
                  <a:latin typeface="+mj-lt"/>
                  <a:cs typeface="Segoe UI" pitchFamily="34" charset="0"/>
                </a:endParaRPr>
              </a:p>
            </p:txBody>
          </p:sp>
          <p:pic>
            <p:nvPicPr>
              <p:cNvPr id="120" name="Graphic 119">
                <a:extLst>
                  <a:ext uri="{FF2B5EF4-FFF2-40B4-BE49-F238E27FC236}">
                    <a16:creationId xmlns:a16="http://schemas.microsoft.com/office/drawing/2014/main" id="{AC2D0A63-0FC6-CFCC-F0B8-51A165603C1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19630" y="3495733"/>
                <a:ext cx="133292" cy="133292"/>
              </a:xfrm>
              <a:prstGeom prst="rect">
                <a:avLst/>
              </a:prstGeom>
            </p:spPr>
          </p:pic>
        </p:grpSp>
        <p:cxnSp>
          <p:nvCxnSpPr>
            <p:cNvPr id="517" name="Straight Connector 516">
              <a:extLst>
                <a:ext uri="{FF2B5EF4-FFF2-40B4-BE49-F238E27FC236}">
                  <a16:creationId xmlns:a16="http://schemas.microsoft.com/office/drawing/2014/main" id="{E9861D52-8BCB-AABB-5C67-DBAD0B55FDE1}"/>
                </a:ext>
              </a:extLst>
            </p:cNvPr>
            <p:cNvCxnSpPr>
              <a:cxnSpLocks/>
            </p:cNvCxnSpPr>
            <p:nvPr/>
          </p:nvCxnSpPr>
          <p:spPr>
            <a:xfrm>
              <a:off x="4985029" y="2932422"/>
              <a:ext cx="1486992" cy="0"/>
            </a:xfrm>
            <a:prstGeom prst="line">
              <a:avLst/>
            </a:prstGeom>
            <a:ln w="6350">
              <a:solidFill>
                <a:schemeClr val="bg1">
                  <a:lumMod val="9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21" name="Straight Connector 520">
              <a:extLst>
                <a:ext uri="{FF2B5EF4-FFF2-40B4-BE49-F238E27FC236}">
                  <a16:creationId xmlns:a16="http://schemas.microsoft.com/office/drawing/2014/main" id="{75C62D93-9403-E7E3-F039-FE1E6D394A16}"/>
                </a:ext>
              </a:extLst>
            </p:cNvPr>
            <p:cNvCxnSpPr>
              <a:cxnSpLocks/>
            </p:cNvCxnSpPr>
            <p:nvPr/>
          </p:nvCxnSpPr>
          <p:spPr>
            <a:xfrm>
              <a:off x="4985029" y="3364246"/>
              <a:ext cx="1486992" cy="0"/>
            </a:xfrm>
            <a:prstGeom prst="line">
              <a:avLst/>
            </a:prstGeom>
            <a:ln w="6350">
              <a:solidFill>
                <a:schemeClr val="bg1">
                  <a:lumMod val="9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22" name="Straight Connector 521">
              <a:extLst>
                <a:ext uri="{FF2B5EF4-FFF2-40B4-BE49-F238E27FC236}">
                  <a16:creationId xmlns:a16="http://schemas.microsoft.com/office/drawing/2014/main" id="{5D170E29-57FF-095A-EEF6-E44335C62938}"/>
                </a:ext>
              </a:extLst>
            </p:cNvPr>
            <p:cNvCxnSpPr>
              <a:cxnSpLocks/>
            </p:cNvCxnSpPr>
            <p:nvPr/>
          </p:nvCxnSpPr>
          <p:spPr>
            <a:xfrm>
              <a:off x="4985029" y="3796070"/>
              <a:ext cx="1486992" cy="0"/>
            </a:xfrm>
            <a:prstGeom prst="line">
              <a:avLst/>
            </a:prstGeom>
            <a:ln w="6350">
              <a:solidFill>
                <a:schemeClr val="bg1">
                  <a:lumMod val="9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23" name="Straight Connector 522">
              <a:extLst>
                <a:ext uri="{FF2B5EF4-FFF2-40B4-BE49-F238E27FC236}">
                  <a16:creationId xmlns:a16="http://schemas.microsoft.com/office/drawing/2014/main" id="{15ABB9BA-A507-5687-2439-AFA0A5EFDF88}"/>
                </a:ext>
              </a:extLst>
            </p:cNvPr>
            <p:cNvCxnSpPr>
              <a:cxnSpLocks/>
            </p:cNvCxnSpPr>
            <p:nvPr/>
          </p:nvCxnSpPr>
          <p:spPr>
            <a:xfrm>
              <a:off x="4985029" y="4227894"/>
              <a:ext cx="1486992" cy="0"/>
            </a:xfrm>
            <a:prstGeom prst="line">
              <a:avLst/>
            </a:prstGeom>
            <a:ln w="6350">
              <a:solidFill>
                <a:schemeClr val="bg1">
                  <a:lumMod val="9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24" name="Straight Connector 523">
              <a:extLst>
                <a:ext uri="{FF2B5EF4-FFF2-40B4-BE49-F238E27FC236}">
                  <a16:creationId xmlns:a16="http://schemas.microsoft.com/office/drawing/2014/main" id="{15A1DDC3-4F4D-ACF8-A21E-37986AF9124E}"/>
                </a:ext>
              </a:extLst>
            </p:cNvPr>
            <p:cNvCxnSpPr>
              <a:cxnSpLocks/>
            </p:cNvCxnSpPr>
            <p:nvPr/>
          </p:nvCxnSpPr>
          <p:spPr>
            <a:xfrm>
              <a:off x="4985029" y="4718105"/>
              <a:ext cx="1486992" cy="0"/>
            </a:xfrm>
            <a:prstGeom prst="line">
              <a:avLst/>
            </a:prstGeom>
            <a:ln w="6350">
              <a:solidFill>
                <a:schemeClr val="bg1">
                  <a:lumMod val="9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44" name="Group 543">
            <a:extLst>
              <a:ext uri="{FF2B5EF4-FFF2-40B4-BE49-F238E27FC236}">
                <a16:creationId xmlns:a16="http://schemas.microsoft.com/office/drawing/2014/main" id="{7CBFB0EE-EE6F-AC87-4F28-0702B73EFFF4}"/>
              </a:ext>
            </a:extLst>
          </p:cNvPr>
          <p:cNvGrpSpPr/>
          <p:nvPr/>
        </p:nvGrpSpPr>
        <p:grpSpPr>
          <a:xfrm>
            <a:off x="1741250" y="1952138"/>
            <a:ext cx="2506899" cy="556806"/>
            <a:chOff x="1741250" y="2001502"/>
            <a:chExt cx="2506899" cy="556806"/>
          </a:xfrm>
        </p:grpSpPr>
        <p:sp>
          <p:nvSpPr>
            <p:cNvPr id="496" name="Graphic 44">
              <a:extLst>
                <a:ext uri="{FF2B5EF4-FFF2-40B4-BE49-F238E27FC236}">
                  <a16:creationId xmlns:a16="http://schemas.microsoft.com/office/drawing/2014/main" id="{7D253FF4-3C86-4BDC-86BC-B546E595FB67}"/>
                </a:ext>
                <a:ext uri="{C183D7F6-B498-43B3-948B-1728B52AA6E4}">
                  <adec:decorative xmlns:adec="http://schemas.microsoft.com/office/drawing/2017/decorative" val="1"/>
                </a:ext>
              </a:extLst>
            </p:cNvPr>
            <p:cNvSpPr/>
            <p:nvPr/>
          </p:nvSpPr>
          <p:spPr>
            <a:xfrm>
              <a:off x="1741250" y="2001502"/>
              <a:ext cx="2506899" cy="556806"/>
            </a:xfrm>
            <a:prstGeom prst="roundRect">
              <a:avLst>
                <a:gd name="adj" fmla="val 12938"/>
              </a:avLst>
            </a:prstGeom>
            <a:solidFill>
              <a:schemeClr val="bg1"/>
            </a:solidFill>
            <a:ln w="63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02920" tIns="36576" rIns="73152" bIns="36576" numCol="1" spcCol="0" rtlCol="0" fromWordArt="0" anchor="ctr" anchorCtr="0" forceAA="0" compatLnSpc="1">
              <a:prstTxWarp prst="textNoShape">
                <a:avLst/>
              </a:prstTxWarp>
              <a:noAutofit/>
            </a:bodyPr>
            <a:lstStyle/>
            <a:p>
              <a:pPr defTabSz="932472" fontAlgn="base">
                <a:spcBef>
                  <a:spcPct val="0"/>
                </a:spcBef>
                <a:spcAft>
                  <a:spcPct val="0"/>
                </a:spcAft>
              </a:pPr>
              <a:r>
                <a:rPr lang="en-US" sz="1100">
                  <a:solidFill>
                    <a:schemeClr val="tx1"/>
                  </a:solidFill>
                  <a:latin typeface="+mj-lt"/>
                  <a:cs typeface="Segoe UI" pitchFamily="34" charset="0"/>
                </a:rPr>
                <a:t>Microsoft Purview Data Loss Prevention</a:t>
              </a:r>
            </a:p>
          </p:txBody>
        </p:sp>
        <p:grpSp>
          <p:nvGrpSpPr>
            <p:cNvPr id="536" name="Group 535">
              <a:extLst>
                <a:ext uri="{FF2B5EF4-FFF2-40B4-BE49-F238E27FC236}">
                  <a16:creationId xmlns:a16="http://schemas.microsoft.com/office/drawing/2014/main" id="{8861A8E0-3828-2480-6C91-2444C09BB015}"/>
                </a:ext>
              </a:extLst>
            </p:cNvPr>
            <p:cNvGrpSpPr/>
            <p:nvPr/>
          </p:nvGrpSpPr>
          <p:grpSpPr>
            <a:xfrm>
              <a:off x="1850232" y="2120830"/>
              <a:ext cx="318150" cy="318150"/>
              <a:chOff x="1850232" y="2120830"/>
              <a:chExt cx="318150" cy="318150"/>
            </a:xfrm>
          </p:grpSpPr>
          <p:sp>
            <p:nvSpPr>
              <p:cNvPr id="529" name="Oval 528">
                <a:extLst>
                  <a:ext uri="{FF2B5EF4-FFF2-40B4-BE49-F238E27FC236}">
                    <a16:creationId xmlns:a16="http://schemas.microsoft.com/office/drawing/2014/main" id="{D1988B47-3593-86FD-607E-E4D02FAE3E53}"/>
                  </a:ext>
                  <a:ext uri="{C183D7F6-B498-43B3-948B-1728B52AA6E4}">
                    <adec:decorative xmlns:adec="http://schemas.microsoft.com/office/drawing/2017/decorative" val="1"/>
                  </a:ext>
                </a:extLst>
              </p:cNvPr>
              <p:cNvSpPr>
                <a:spLocks/>
              </p:cNvSpPr>
              <p:nvPr/>
            </p:nvSpPr>
            <p:spPr bwMode="auto">
              <a:xfrm>
                <a:off x="1850232" y="2120830"/>
                <a:ext cx="318150" cy="318150"/>
              </a:xfrm>
              <a:prstGeom prst="ellipse">
                <a:avLst/>
              </a:prstGeom>
              <a:solidFill>
                <a:schemeClr val="bg1"/>
              </a:solidFill>
              <a:ln w="9525">
                <a:gradFill flip="none" rotWithShape="1">
                  <a:gsLst>
                    <a:gs pos="0">
                      <a:schemeClr val="accent1">
                        <a:lumMod val="60000"/>
                        <a:lumOff val="40000"/>
                      </a:schemeClr>
                    </a:gs>
                    <a:gs pos="85000">
                      <a:schemeClr val="accent2">
                        <a:lumMod val="60000"/>
                        <a:lumOff val="40000"/>
                      </a:schemeClr>
                    </a:gs>
                    <a:gs pos="100000">
                      <a:schemeClr val="accent3">
                        <a:lumMod val="60000"/>
                        <a:lumOff val="40000"/>
                      </a:schemeClr>
                    </a:gs>
                  </a:gsLst>
                  <a:path path="circle">
                    <a:fillToRect l="100000" t="100000"/>
                  </a:path>
                  <a:tileRect r="-100000" b="-10000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a:solidFill>
                    <a:schemeClr val="tx1"/>
                  </a:solidFill>
                  <a:latin typeface="+mj-lt"/>
                  <a:cs typeface="Segoe UI" pitchFamily="34" charset="0"/>
                </a:endParaRPr>
              </a:p>
            </p:txBody>
          </p:sp>
          <p:sp>
            <p:nvSpPr>
              <p:cNvPr id="535" name="Graphic 95" descr="Icon of a closed padlock">
                <a:extLst>
                  <a:ext uri="{FF2B5EF4-FFF2-40B4-BE49-F238E27FC236}">
                    <a16:creationId xmlns:a16="http://schemas.microsoft.com/office/drawing/2014/main" id="{01BC81B8-CBF5-F7B8-7150-04A37F31EEA4}"/>
                  </a:ext>
                </a:extLst>
              </p:cNvPr>
              <p:cNvSpPr/>
              <p:nvPr/>
            </p:nvSpPr>
            <p:spPr>
              <a:xfrm>
                <a:off x="1950244" y="2181468"/>
                <a:ext cx="118126" cy="196874"/>
              </a:xfrm>
              <a:custGeom>
                <a:avLst/>
                <a:gdLst>
                  <a:gd name="connsiteX0" fmla="*/ 42255 w 156019"/>
                  <a:gd name="connsiteY0" fmla="*/ 52006 h 260031"/>
                  <a:gd name="connsiteX1" fmla="*/ 32504 w 156019"/>
                  <a:gd name="connsiteY1" fmla="*/ 61758 h 260031"/>
                  <a:gd name="connsiteX2" fmla="*/ 42255 w 156019"/>
                  <a:gd name="connsiteY2" fmla="*/ 71509 h 260031"/>
                  <a:gd name="connsiteX3" fmla="*/ 113764 w 156019"/>
                  <a:gd name="connsiteY3" fmla="*/ 71509 h 260031"/>
                  <a:gd name="connsiteX4" fmla="*/ 123515 w 156019"/>
                  <a:gd name="connsiteY4" fmla="*/ 61758 h 260031"/>
                  <a:gd name="connsiteX5" fmla="*/ 113764 w 156019"/>
                  <a:gd name="connsiteY5" fmla="*/ 52006 h 260031"/>
                  <a:gd name="connsiteX6" fmla="*/ 42255 w 156019"/>
                  <a:gd name="connsiteY6" fmla="*/ 52006 h 260031"/>
                  <a:gd name="connsiteX7" fmla="*/ 32504 w 156019"/>
                  <a:gd name="connsiteY7" fmla="*/ 204775 h 260031"/>
                  <a:gd name="connsiteX8" fmla="*/ 42255 w 156019"/>
                  <a:gd name="connsiteY8" fmla="*/ 195024 h 260031"/>
                  <a:gd name="connsiteX9" fmla="*/ 113764 w 156019"/>
                  <a:gd name="connsiteY9" fmla="*/ 195024 h 260031"/>
                  <a:gd name="connsiteX10" fmla="*/ 123515 w 156019"/>
                  <a:gd name="connsiteY10" fmla="*/ 204775 h 260031"/>
                  <a:gd name="connsiteX11" fmla="*/ 113764 w 156019"/>
                  <a:gd name="connsiteY11" fmla="*/ 214526 h 260031"/>
                  <a:gd name="connsiteX12" fmla="*/ 42255 w 156019"/>
                  <a:gd name="connsiteY12" fmla="*/ 214526 h 260031"/>
                  <a:gd name="connsiteX13" fmla="*/ 32504 w 156019"/>
                  <a:gd name="connsiteY13" fmla="*/ 204775 h 260031"/>
                  <a:gd name="connsiteX14" fmla="*/ 42255 w 156019"/>
                  <a:gd name="connsiteY14" fmla="*/ 156019 h 260031"/>
                  <a:gd name="connsiteX15" fmla="*/ 32504 w 156019"/>
                  <a:gd name="connsiteY15" fmla="*/ 165770 h 260031"/>
                  <a:gd name="connsiteX16" fmla="*/ 42255 w 156019"/>
                  <a:gd name="connsiteY16" fmla="*/ 175521 h 260031"/>
                  <a:gd name="connsiteX17" fmla="*/ 113764 w 156019"/>
                  <a:gd name="connsiteY17" fmla="*/ 175521 h 260031"/>
                  <a:gd name="connsiteX18" fmla="*/ 123515 w 156019"/>
                  <a:gd name="connsiteY18" fmla="*/ 165770 h 260031"/>
                  <a:gd name="connsiteX19" fmla="*/ 113764 w 156019"/>
                  <a:gd name="connsiteY19" fmla="*/ 156019 h 260031"/>
                  <a:gd name="connsiteX20" fmla="*/ 42255 w 156019"/>
                  <a:gd name="connsiteY20" fmla="*/ 156019 h 260031"/>
                  <a:gd name="connsiteX21" fmla="*/ 0 w 156019"/>
                  <a:gd name="connsiteY21" fmla="*/ 39005 h 260031"/>
                  <a:gd name="connsiteX22" fmla="*/ 39005 w 156019"/>
                  <a:gd name="connsiteY22" fmla="*/ 0 h 260031"/>
                  <a:gd name="connsiteX23" fmla="*/ 117014 w 156019"/>
                  <a:gd name="connsiteY23" fmla="*/ 0 h 260031"/>
                  <a:gd name="connsiteX24" fmla="*/ 156019 w 156019"/>
                  <a:gd name="connsiteY24" fmla="*/ 39005 h 260031"/>
                  <a:gd name="connsiteX25" fmla="*/ 156019 w 156019"/>
                  <a:gd name="connsiteY25" fmla="*/ 221027 h 260031"/>
                  <a:gd name="connsiteX26" fmla="*/ 117014 w 156019"/>
                  <a:gd name="connsiteY26" fmla="*/ 260032 h 260031"/>
                  <a:gd name="connsiteX27" fmla="*/ 39005 w 156019"/>
                  <a:gd name="connsiteY27" fmla="*/ 260032 h 260031"/>
                  <a:gd name="connsiteX28" fmla="*/ 0 w 156019"/>
                  <a:gd name="connsiteY28" fmla="*/ 221027 h 260031"/>
                  <a:gd name="connsiteX29" fmla="*/ 0 w 156019"/>
                  <a:gd name="connsiteY29" fmla="*/ 39005 h 260031"/>
                  <a:gd name="connsiteX30" fmla="*/ 39005 w 156019"/>
                  <a:gd name="connsiteY30" fmla="*/ 19502 h 260031"/>
                  <a:gd name="connsiteX31" fmla="*/ 19502 w 156019"/>
                  <a:gd name="connsiteY31" fmla="*/ 39005 h 260031"/>
                  <a:gd name="connsiteX32" fmla="*/ 19502 w 156019"/>
                  <a:gd name="connsiteY32" fmla="*/ 221027 h 260031"/>
                  <a:gd name="connsiteX33" fmla="*/ 39005 w 156019"/>
                  <a:gd name="connsiteY33" fmla="*/ 240529 h 260031"/>
                  <a:gd name="connsiteX34" fmla="*/ 117014 w 156019"/>
                  <a:gd name="connsiteY34" fmla="*/ 240529 h 260031"/>
                  <a:gd name="connsiteX35" fmla="*/ 136517 w 156019"/>
                  <a:gd name="connsiteY35" fmla="*/ 221027 h 260031"/>
                  <a:gd name="connsiteX36" fmla="*/ 136517 w 156019"/>
                  <a:gd name="connsiteY36" fmla="*/ 39005 h 260031"/>
                  <a:gd name="connsiteX37" fmla="*/ 117014 w 156019"/>
                  <a:gd name="connsiteY37" fmla="*/ 19502 h 260031"/>
                  <a:gd name="connsiteX38" fmla="*/ 39005 w 156019"/>
                  <a:gd name="connsiteY38" fmla="*/ 19502 h 26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56019" h="260031">
                    <a:moveTo>
                      <a:pt x="42255" y="52006"/>
                    </a:moveTo>
                    <a:cubicBezTo>
                      <a:pt x="36870" y="52006"/>
                      <a:pt x="32504" y="56372"/>
                      <a:pt x="32504" y="61758"/>
                    </a:cubicBezTo>
                    <a:cubicBezTo>
                      <a:pt x="32504" y="67143"/>
                      <a:pt x="36870" y="71509"/>
                      <a:pt x="42255" y="71509"/>
                    </a:cubicBezTo>
                    <a:lnTo>
                      <a:pt x="113764" y="71509"/>
                    </a:lnTo>
                    <a:cubicBezTo>
                      <a:pt x="119149" y="71509"/>
                      <a:pt x="123515" y="67143"/>
                      <a:pt x="123515" y="61758"/>
                    </a:cubicBezTo>
                    <a:cubicBezTo>
                      <a:pt x="123515" y="56372"/>
                      <a:pt x="119149" y="52006"/>
                      <a:pt x="113764" y="52006"/>
                    </a:cubicBezTo>
                    <a:lnTo>
                      <a:pt x="42255" y="52006"/>
                    </a:lnTo>
                    <a:close/>
                    <a:moveTo>
                      <a:pt x="32504" y="204775"/>
                    </a:moveTo>
                    <a:cubicBezTo>
                      <a:pt x="32504" y="199390"/>
                      <a:pt x="36870" y="195024"/>
                      <a:pt x="42255" y="195024"/>
                    </a:cubicBezTo>
                    <a:lnTo>
                      <a:pt x="113764" y="195024"/>
                    </a:lnTo>
                    <a:cubicBezTo>
                      <a:pt x="119149" y="195024"/>
                      <a:pt x="123515" y="199390"/>
                      <a:pt x="123515" y="204775"/>
                    </a:cubicBezTo>
                    <a:cubicBezTo>
                      <a:pt x="123515" y="210160"/>
                      <a:pt x="119149" y="214526"/>
                      <a:pt x="113764" y="214526"/>
                    </a:cubicBezTo>
                    <a:lnTo>
                      <a:pt x="42255" y="214526"/>
                    </a:lnTo>
                    <a:cubicBezTo>
                      <a:pt x="36870" y="214526"/>
                      <a:pt x="32504" y="210160"/>
                      <a:pt x="32504" y="204775"/>
                    </a:cubicBezTo>
                    <a:close/>
                    <a:moveTo>
                      <a:pt x="42255" y="156019"/>
                    </a:moveTo>
                    <a:cubicBezTo>
                      <a:pt x="36870" y="156019"/>
                      <a:pt x="32504" y="160385"/>
                      <a:pt x="32504" y="165770"/>
                    </a:cubicBezTo>
                    <a:cubicBezTo>
                      <a:pt x="32504" y="171155"/>
                      <a:pt x="36870" y="175521"/>
                      <a:pt x="42255" y="175521"/>
                    </a:cubicBezTo>
                    <a:lnTo>
                      <a:pt x="113764" y="175521"/>
                    </a:lnTo>
                    <a:cubicBezTo>
                      <a:pt x="119149" y="175521"/>
                      <a:pt x="123515" y="171155"/>
                      <a:pt x="123515" y="165770"/>
                    </a:cubicBezTo>
                    <a:cubicBezTo>
                      <a:pt x="123515" y="160385"/>
                      <a:pt x="119149" y="156019"/>
                      <a:pt x="113764" y="156019"/>
                    </a:cubicBezTo>
                    <a:lnTo>
                      <a:pt x="42255" y="156019"/>
                    </a:lnTo>
                    <a:close/>
                    <a:moveTo>
                      <a:pt x="0" y="39005"/>
                    </a:moveTo>
                    <a:cubicBezTo>
                      <a:pt x="0" y="17463"/>
                      <a:pt x="17463" y="0"/>
                      <a:pt x="39005" y="0"/>
                    </a:cubicBezTo>
                    <a:lnTo>
                      <a:pt x="117014" y="0"/>
                    </a:lnTo>
                    <a:cubicBezTo>
                      <a:pt x="138557" y="0"/>
                      <a:pt x="156019" y="17463"/>
                      <a:pt x="156019" y="39005"/>
                    </a:cubicBezTo>
                    <a:lnTo>
                      <a:pt x="156019" y="221027"/>
                    </a:lnTo>
                    <a:cubicBezTo>
                      <a:pt x="156019" y="242569"/>
                      <a:pt x="138557" y="260032"/>
                      <a:pt x="117014" y="260032"/>
                    </a:cubicBezTo>
                    <a:lnTo>
                      <a:pt x="39005" y="260032"/>
                    </a:lnTo>
                    <a:cubicBezTo>
                      <a:pt x="17463" y="260032"/>
                      <a:pt x="0" y="242569"/>
                      <a:pt x="0" y="221027"/>
                    </a:cubicBezTo>
                    <a:lnTo>
                      <a:pt x="0" y="39005"/>
                    </a:lnTo>
                    <a:close/>
                    <a:moveTo>
                      <a:pt x="39005" y="19502"/>
                    </a:moveTo>
                    <a:cubicBezTo>
                      <a:pt x="28234" y="19502"/>
                      <a:pt x="19502" y="28234"/>
                      <a:pt x="19502" y="39005"/>
                    </a:cubicBezTo>
                    <a:lnTo>
                      <a:pt x="19502" y="221027"/>
                    </a:lnTo>
                    <a:cubicBezTo>
                      <a:pt x="19502" y="231797"/>
                      <a:pt x="28234" y="240529"/>
                      <a:pt x="39005" y="240529"/>
                    </a:cubicBezTo>
                    <a:lnTo>
                      <a:pt x="117014" y="240529"/>
                    </a:lnTo>
                    <a:cubicBezTo>
                      <a:pt x="127785" y="240529"/>
                      <a:pt x="136517" y="231797"/>
                      <a:pt x="136517" y="221027"/>
                    </a:cubicBezTo>
                    <a:lnTo>
                      <a:pt x="136517" y="39005"/>
                    </a:lnTo>
                    <a:cubicBezTo>
                      <a:pt x="136517" y="28234"/>
                      <a:pt x="127785" y="19502"/>
                      <a:pt x="117014" y="19502"/>
                    </a:cubicBezTo>
                    <a:lnTo>
                      <a:pt x="39005" y="19502"/>
                    </a:lnTo>
                    <a:close/>
                  </a:path>
                </a:pathLst>
              </a:custGeom>
              <a:solidFill>
                <a:schemeClr val="tx1"/>
              </a:solidFill>
              <a:ln w="1508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14460"/>
                <a:endParaRPr lang="en-US" sz="1765">
                  <a:solidFill>
                    <a:srgbClr val="000000"/>
                  </a:solidFill>
                  <a:latin typeface="Segoe UI"/>
                </a:endParaRPr>
              </a:p>
            </p:txBody>
          </p:sp>
        </p:grpSp>
      </p:grpSp>
      <p:grpSp>
        <p:nvGrpSpPr>
          <p:cNvPr id="542" name="Group 541">
            <a:extLst>
              <a:ext uri="{FF2B5EF4-FFF2-40B4-BE49-F238E27FC236}">
                <a16:creationId xmlns:a16="http://schemas.microsoft.com/office/drawing/2014/main" id="{F9D24AA8-DF38-84F8-213C-81068F03071E}"/>
              </a:ext>
            </a:extLst>
          </p:cNvPr>
          <p:cNvGrpSpPr/>
          <p:nvPr/>
        </p:nvGrpSpPr>
        <p:grpSpPr>
          <a:xfrm>
            <a:off x="1741250" y="3308610"/>
            <a:ext cx="2506899" cy="556808"/>
            <a:chOff x="1741250" y="3346047"/>
            <a:chExt cx="2506899" cy="556808"/>
          </a:xfrm>
        </p:grpSpPr>
        <p:sp>
          <p:nvSpPr>
            <p:cNvPr id="497" name="Graphic 44">
              <a:extLst>
                <a:ext uri="{FF2B5EF4-FFF2-40B4-BE49-F238E27FC236}">
                  <a16:creationId xmlns:a16="http://schemas.microsoft.com/office/drawing/2014/main" id="{6956836A-A560-8CE0-D82A-0894AA9D6861}"/>
                </a:ext>
                <a:ext uri="{C183D7F6-B498-43B3-948B-1728B52AA6E4}">
                  <adec:decorative xmlns:adec="http://schemas.microsoft.com/office/drawing/2017/decorative" val="1"/>
                </a:ext>
              </a:extLst>
            </p:cNvPr>
            <p:cNvSpPr/>
            <p:nvPr/>
          </p:nvSpPr>
          <p:spPr>
            <a:xfrm>
              <a:off x="1741250" y="3346047"/>
              <a:ext cx="2506899" cy="556808"/>
            </a:xfrm>
            <a:prstGeom prst="roundRect">
              <a:avLst>
                <a:gd name="adj" fmla="val 12938"/>
              </a:avLst>
            </a:prstGeom>
            <a:solidFill>
              <a:schemeClr val="bg1"/>
            </a:solidFill>
            <a:ln w="63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02920" tIns="36576" rIns="73152" bIns="36576" numCol="1" spcCol="0" rtlCol="0" fromWordArt="0" anchor="ctr" anchorCtr="0" forceAA="0" compatLnSpc="1">
              <a:prstTxWarp prst="textNoShape">
                <a:avLst/>
              </a:prstTxWarp>
              <a:noAutofit/>
            </a:bodyPr>
            <a:lstStyle/>
            <a:p>
              <a:pPr defTabSz="932472" fontAlgn="base">
                <a:spcBef>
                  <a:spcPct val="0"/>
                </a:spcBef>
                <a:spcAft>
                  <a:spcPct val="0"/>
                </a:spcAft>
              </a:pPr>
              <a:r>
                <a:rPr lang="en-US" sz="1100">
                  <a:solidFill>
                    <a:schemeClr val="tx1"/>
                  </a:solidFill>
                  <a:latin typeface="+mj-lt"/>
                  <a:cs typeface="Segoe UI" pitchFamily="34" charset="0"/>
                </a:rPr>
                <a:t>Microsoft Purview Information Protection</a:t>
              </a:r>
            </a:p>
          </p:txBody>
        </p:sp>
        <p:grpSp>
          <p:nvGrpSpPr>
            <p:cNvPr id="538" name="Group 537">
              <a:extLst>
                <a:ext uri="{FF2B5EF4-FFF2-40B4-BE49-F238E27FC236}">
                  <a16:creationId xmlns:a16="http://schemas.microsoft.com/office/drawing/2014/main" id="{89ED0ED1-4DD5-AFF7-FCDA-957689C27F6E}"/>
                </a:ext>
              </a:extLst>
            </p:cNvPr>
            <p:cNvGrpSpPr/>
            <p:nvPr/>
          </p:nvGrpSpPr>
          <p:grpSpPr>
            <a:xfrm>
              <a:off x="1850232" y="3465376"/>
              <a:ext cx="318150" cy="318150"/>
              <a:chOff x="1850232" y="3465376"/>
              <a:chExt cx="318150" cy="318150"/>
            </a:xfrm>
          </p:grpSpPr>
          <p:sp>
            <p:nvSpPr>
              <p:cNvPr id="526" name="Oval 525">
                <a:extLst>
                  <a:ext uri="{FF2B5EF4-FFF2-40B4-BE49-F238E27FC236}">
                    <a16:creationId xmlns:a16="http://schemas.microsoft.com/office/drawing/2014/main" id="{70581F3B-BD47-489F-067F-4FFF4CD6E169}"/>
                  </a:ext>
                  <a:ext uri="{C183D7F6-B498-43B3-948B-1728B52AA6E4}">
                    <adec:decorative xmlns:adec="http://schemas.microsoft.com/office/drawing/2017/decorative" val="1"/>
                  </a:ext>
                </a:extLst>
              </p:cNvPr>
              <p:cNvSpPr>
                <a:spLocks/>
              </p:cNvSpPr>
              <p:nvPr/>
            </p:nvSpPr>
            <p:spPr bwMode="auto">
              <a:xfrm>
                <a:off x="1850232" y="3465376"/>
                <a:ext cx="318150" cy="318150"/>
              </a:xfrm>
              <a:prstGeom prst="ellipse">
                <a:avLst/>
              </a:prstGeom>
              <a:solidFill>
                <a:schemeClr val="bg1"/>
              </a:solidFill>
              <a:ln w="9525">
                <a:gradFill flip="none" rotWithShape="1">
                  <a:gsLst>
                    <a:gs pos="0">
                      <a:schemeClr val="accent1">
                        <a:lumMod val="60000"/>
                        <a:lumOff val="40000"/>
                      </a:schemeClr>
                    </a:gs>
                    <a:gs pos="85000">
                      <a:schemeClr val="accent2">
                        <a:lumMod val="60000"/>
                        <a:lumOff val="40000"/>
                      </a:schemeClr>
                    </a:gs>
                    <a:gs pos="100000">
                      <a:schemeClr val="accent3">
                        <a:lumMod val="60000"/>
                        <a:lumOff val="40000"/>
                      </a:schemeClr>
                    </a:gs>
                  </a:gsLst>
                  <a:path path="circle">
                    <a:fillToRect l="100000" t="100000"/>
                  </a:path>
                  <a:tileRect r="-100000" b="-10000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a:solidFill>
                    <a:schemeClr val="tx1"/>
                  </a:solidFill>
                  <a:latin typeface="+mj-lt"/>
                  <a:cs typeface="Segoe UI" pitchFamily="34" charset="0"/>
                </a:endParaRPr>
              </a:p>
            </p:txBody>
          </p:sp>
          <p:sp>
            <p:nvSpPr>
              <p:cNvPr id="537" name="Graphic 81" descr="Icon of an app window with a closed padlock">
                <a:extLst>
                  <a:ext uri="{FF2B5EF4-FFF2-40B4-BE49-F238E27FC236}">
                    <a16:creationId xmlns:a16="http://schemas.microsoft.com/office/drawing/2014/main" id="{A434BC2A-79A9-8058-B2D9-48C988C3197A}"/>
                  </a:ext>
                </a:extLst>
              </p:cNvPr>
              <p:cNvSpPr/>
              <p:nvPr/>
            </p:nvSpPr>
            <p:spPr>
              <a:xfrm>
                <a:off x="1925775" y="3543300"/>
                <a:ext cx="171826" cy="171826"/>
              </a:xfrm>
              <a:custGeom>
                <a:avLst/>
                <a:gdLst>
                  <a:gd name="connsiteX0" fmla="*/ 228003 w 309156"/>
                  <a:gd name="connsiteY0" fmla="*/ 0 h 309156"/>
                  <a:gd name="connsiteX1" fmla="*/ 278241 w 309156"/>
                  <a:gd name="connsiteY1" fmla="*/ 50238 h 309156"/>
                  <a:gd name="connsiteX2" fmla="*/ 278241 w 309156"/>
                  <a:gd name="connsiteY2" fmla="*/ 132172 h 309156"/>
                  <a:gd name="connsiteX3" fmla="*/ 255054 w 309156"/>
                  <a:gd name="connsiteY3" fmla="*/ 118174 h 309156"/>
                  <a:gd name="connsiteX4" fmla="*/ 255054 w 309156"/>
                  <a:gd name="connsiteY4" fmla="*/ 85018 h 309156"/>
                  <a:gd name="connsiteX5" fmla="*/ 23187 w 309156"/>
                  <a:gd name="connsiteY5" fmla="*/ 85018 h 309156"/>
                  <a:gd name="connsiteX6" fmla="*/ 23187 w 309156"/>
                  <a:gd name="connsiteY6" fmla="*/ 228003 h 309156"/>
                  <a:gd name="connsiteX7" fmla="*/ 50238 w 309156"/>
                  <a:gd name="connsiteY7" fmla="*/ 255054 h 309156"/>
                  <a:gd name="connsiteX8" fmla="*/ 154578 w 309156"/>
                  <a:gd name="connsiteY8" fmla="*/ 255054 h 309156"/>
                  <a:gd name="connsiteX9" fmla="*/ 154578 w 309156"/>
                  <a:gd name="connsiteY9" fmla="*/ 278241 h 309156"/>
                  <a:gd name="connsiteX10" fmla="*/ 50238 w 309156"/>
                  <a:gd name="connsiteY10" fmla="*/ 278241 h 309156"/>
                  <a:gd name="connsiteX11" fmla="*/ 0 w 309156"/>
                  <a:gd name="connsiteY11" fmla="*/ 228003 h 309156"/>
                  <a:gd name="connsiteX12" fmla="*/ 0 w 309156"/>
                  <a:gd name="connsiteY12" fmla="*/ 50238 h 309156"/>
                  <a:gd name="connsiteX13" fmla="*/ 50238 w 309156"/>
                  <a:gd name="connsiteY13" fmla="*/ 0 h 309156"/>
                  <a:gd name="connsiteX14" fmla="*/ 228003 w 309156"/>
                  <a:gd name="connsiteY14" fmla="*/ 0 h 309156"/>
                  <a:gd name="connsiteX15" fmla="*/ 228003 w 309156"/>
                  <a:gd name="connsiteY15" fmla="*/ 23187 h 309156"/>
                  <a:gd name="connsiteX16" fmla="*/ 50238 w 309156"/>
                  <a:gd name="connsiteY16" fmla="*/ 23187 h 309156"/>
                  <a:gd name="connsiteX17" fmla="*/ 23187 w 309156"/>
                  <a:gd name="connsiteY17" fmla="*/ 50238 h 309156"/>
                  <a:gd name="connsiteX18" fmla="*/ 23187 w 309156"/>
                  <a:gd name="connsiteY18" fmla="*/ 61831 h 309156"/>
                  <a:gd name="connsiteX19" fmla="*/ 255054 w 309156"/>
                  <a:gd name="connsiteY19" fmla="*/ 61831 h 309156"/>
                  <a:gd name="connsiteX20" fmla="*/ 255054 w 309156"/>
                  <a:gd name="connsiteY20" fmla="*/ 50238 h 309156"/>
                  <a:gd name="connsiteX21" fmla="*/ 228003 w 309156"/>
                  <a:gd name="connsiteY21" fmla="*/ 23187 h 309156"/>
                  <a:gd name="connsiteX22" fmla="*/ 200952 w 309156"/>
                  <a:gd name="connsiteY22" fmla="*/ 185494 h 309156"/>
                  <a:gd name="connsiteX23" fmla="*/ 193223 w 309156"/>
                  <a:gd name="connsiteY23" fmla="*/ 185494 h 309156"/>
                  <a:gd name="connsiteX24" fmla="*/ 170036 w 309156"/>
                  <a:gd name="connsiteY24" fmla="*/ 208681 h 309156"/>
                  <a:gd name="connsiteX25" fmla="*/ 170036 w 309156"/>
                  <a:gd name="connsiteY25" fmla="*/ 285970 h 309156"/>
                  <a:gd name="connsiteX26" fmla="*/ 193223 w 309156"/>
                  <a:gd name="connsiteY26" fmla="*/ 309157 h 309156"/>
                  <a:gd name="connsiteX27" fmla="*/ 285970 w 309156"/>
                  <a:gd name="connsiteY27" fmla="*/ 309157 h 309156"/>
                  <a:gd name="connsiteX28" fmla="*/ 309157 w 309156"/>
                  <a:gd name="connsiteY28" fmla="*/ 285970 h 309156"/>
                  <a:gd name="connsiteX29" fmla="*/ 309157 w 309156"/>
                  <a:gd name="connsiteY29" fmla="*/ 208681 h 309156"/>
                  <a:gd name="connsiteX30" fmla="*/ 285970 w 309156"/>
                  <a:gd name="connsiteY30" fmla="*/ 185494 h 309156"/>
                  <a:gd name="connsiteX31" fmla="*/ 278241 w 309156"/>
                  <a:gd name="connsiteY31" fmla="*/ 185494 h 309156"/>
                  <a:gd name="connsiteX32" fmla="*/ 278241 w 309156"/>
                  <a:gd name="connsiteY32" fmla="*/ 170036 h 309156"/>
                  <a:gd name="connsiteX33" fmla="*/ 239596 w 309156"/>
                  <a:gd name="connsiteY33" fmla="*/ 131392 h 309156"/>
                  <a:gd name="connsiteX34" fmla="*/ 200952 w 309156"/>
                  <a:gd name="connsiteY34" fmla="*/ 170036 h 309156"/>
                  <a:gd name="connsiteX35" fmla="*/ 200952 w 309156"/>
                  <a:gd name="connsiteY35" fmla="*/ 185494 h 309156"/>
                  <a:gd name="connsiteX36" fmla="*/ 224139 w 309156"/>
                  <a:gd name="connsiteY36" fmla="*/ 170036 h 309156"/>
                  <a:gd name="connsiteX37" fmla="*/ 239596 w 309156"/>
                  <a:gd name="connsiteY37" fmla="*/ 154578 h 309156"/>
                  <a:gd name="connsiteX38" fmla="*/ 255054 w 309156"/>
                  <a:gd name="connsiteY38" fmla="*/ 170036 h 309156"/>
                  <a:gd name="connsiteX39" fmla="*/ 255054 w 309156"/>
                  <a:gd name="connsiteY39" fmla="*/ 185494 h 309156"/>
                  <a:gd name="connsiteX40" fmla="*/ 224139 w 309156"/>
                  <a:gd name="connsiteY40" fmla="*/ 185494 h 309156"/>
                  <a:gd name="connsiteX41" fmla="*/ 224139 w 309156"/>
                  <a:gd name="connsiteY41" fmla="*/ 170036 h 309156"/>
                  <a:gd name="connsiteX42" fmla="*/ 255054 w 309156"/>
                  <a:gd name="connsiteY42" fmla="*/ 247325 h 309156"/>
                  <a:gd name="connsiteX43" fmla="*/ 239596 w 309156"/>
                  <a:gd name="connsiteY43" fmla="*/ 262783 h 309156"/>
                  <a:gd name="connsiteX44" fmla="*/ 224139 w 309156"/>
                  <a:gd name="connsiteY44" fmla="*/ 247325 h 309156"/>
                  <a:gd name="connsiteX45" fmla="*/ 239596 w 309156"/>
                  <a:gd name="connsiteY45" fmla="*/ 231868 h 309156"/>
                  <a:gd name="connsiteX46" fmla="*/ 255054 w 309156"/>
                  <a:gd name="connsiteY46" fmla="*/ 247325 h 30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09156" h="309156">
                    <a:moveTo>
                      <a:pt x="228003" y="0"/>
                    </a:moveTo>
                    <a:cubicBezTo>
                      <a:pt x="255748" y="0"/>
                      <a:pt x="278241" y="22492"/>
                      <a:pt x="278241" y="50238"/>
                    </a:cubicBezTo>
                    <a:lnTo>
                      <a:pt x="278241" y="132172"/>
                    </a:lnTo>
                    <a:cubicBezTo>
                      <a:pt x="271905" y="125708"/>
                      <a:pt x="263961" y="120825"/>
                      <a:pt x="255054" y="118174"/>
                    </a:cubicBezTo>
                    <a:lnTo>
                      <a:pt x="255054" y="85018"/>
                    </a:lnTo>
                    <a:lnTo>
                      <a:pt x="23187" y="85018"/>
                    </a:lnTo>
                    <a:lnTo>
                      <a:pt x="23187" y="228003"/>
                    </a:lnTo>
                    <a:cubicBezTo>
                      <a:pt x="23187" y="242943"/>
                      <a:pt x="35298" y="255054"/>
                      <a:pt x="50238" y="255054"/>
                    </a:cubicBezTo>
                    <a:lnTo>
                      <a:pt x="154578" y="255054"/>
                    </a:lnTo>
                    <a:lnTo>
                      <a:pt x="154578" y="278241"/>
                    </a:lnTo>
                    <a:lnTo>
                      <a:pt x="50238" y="278241"/>
                    </a:lnTo>
                    <a:cubicBezTo>
                      <a:pt x="22492" y="278241"/>
                      <a:pt x="0" y="255748"/>
                      <a:pt x="0" y="228003"/>
                    </a:cubicBezTo>
                    <a:lnTo>
                      <a:pt x="0" y="50238"/>
                    </a:lnTo>
                    <a:cubicBezTo>
                      <a:pt x="0" y="22492"/>
                      <a:pt x="22492" y="0"/>
                      <a:pt x="50238" y="0"/>
                    </a:cubicBezTo>
                    <a:lnTo>
                      <a:pt x="228003" y="0"/>
                    </a:lnTo>
                    <a:close/>
                    <a:moveTo>
                      <a:pt x="228003" y="23187"/>
                    </a:moveTo>
                    <a:lnTo>
                      <a:pt x="50238" y="23187"/>
                    </a:lnTo>
                    <a:cubicBezTo>
                      <a:pt x="35298" y="23187"/>
                      <a:pt x="23187" y="35298"/>
                      <a:pt x="23187" y="50238"/>
                    </a:cubicBezTo>
                    <a:lnTo>
                      <a:pt x="23187" y="61831"/>
                    </a:lnTo>
                    <a:lnTo>
                      <a:pt x="255054" y="61831"/>
                    </a:lnTo>
                    <a:lnTo>
                      <a:pt x="255054" y="50238"/>
                    </a:lnTo>
                    <a:cubicBezTo>
                      <a:pt x="255054" y="35298"/>
                      <a:pt x="242943" y="23187"/>
                      <a:pt x="228003" y="23187"/>
                    </a:cubicBezTo>
                    <a:close/>
                    <a:moveTo>
                      <a:pt x="200952" y="185494"/>
                    </a:moveTo>
                    <a:lnTo>
                      <a:pt x="193223" y="185494"/>
                    </a:lnTo>
                    <a:cubicBezTo>
                      <a:pt x="180418" y="185494"/>
                      <a:pt x="170036" y="195875"/>
                      <a:pt x="170036" y="208681"/>
                    </a:cubicBezTo>
                    <a:lnTo>
                      <a:pt x="170036" y="285970"/>
                    </a:lnTo>
                    <a:cubicBezTo>
                      <a:pt x="170036" y="298775"/>
                      <a:pt x="180418" y="309157"/>
                      <a:pt x="193223" y="309157"/>
                    </a:cubicBezTo>
                    <a:lnTo>
                      <a:pt x="285970" y="309157"/>
                    </a:lnTo>
                    <a:cubicBezTo>
                      <a:pt x="298775" y="309157"/>
                      <a:pt x="309157" y="298775"/>
                      <a:pt x="309157" y="285970"/>
                    </a:cubicBezTo>
                    <a:lnTo>
                      <a:pt x="309157" y="208681"/>
                    </a:lnTo>
                    <a:cubicBezTo>
                      <a:pt x="309157" y="195875"/>
                      <a:pt x="298775" y="185494"/>
                      <a:pt x="285970" y="185494"/>
                    </a:cubicBezTo>
                    <a:lnTo>
                      <a:pt x="278241" y="185494"/>
                    </a:lnTo>
                    <a:lnTo>
                      <a:pt x="278241" y="170036"/>
                    </a:lnTo>
                    <a:cubicBezTo>
                      <a:pt x="278241" y="148694"/>
                      <a:pt x="260939" y="131392"/>
                      <a:pt x="239596" y="131392"/>
                    </a:cubicBezTo>
                    <a:cubicBezTo>
                      <a:pt x="218254" y="131392"/>
                      <a:pt x="200952" y="148694"/>
                      <a:pt x="200952" y="170036"/>
                    </a:cubicBezTo>
                    <a:lnTo>
                      <a:pt x="200952" y="185494"/>
                    </a:lnTo>
                    <a:close/>
                    <a:moveTo>
                      <a:pt x="224139" y="170036"/>
                    </a:moveTo>
                    <a:cubicBezTo>
                      <a:pt x="224139" y="161499"/>
                      <a:pt x="231059" y="154578"/>
                      <a:pt x="239596" y="154578"/>
                    </a:cubicBezTo>
                    <a:cubicBezTo>
                      <a:pt x="248134" y="154578"/>
                      <a:pt x="255054" y="161499"/>
                      <a:pt x="255054" y="170036"/>
                    </a:cubicBezTo>
                    <a:lnTo>
                      <a:pt x="255054" y="185494"/>
                    </a:lnTo>
                    <a:lnTo>
                      <a:pt x="224139" y="185494"/>
                    </a:lnTo>
                    <a:lnTo>
                      <a:pt x="224139" y="170036"/>
                    </a:lnTo>
                    <a:close/>
                    <a:moveTo>
                      <a:pt x="255054" y="247325"/>
                    </a:moveTo>
                    <a:cubicBezTo>
                      <a:pt x="255054" y="255863"/>
                      <a:pt x="248134" y="262783"/>
                      <a:pt x="239596" y="262783"/>
                    </a:cubicBezTo>
                    <a:cubicBezTo>
                      <a:pt x="231059" y="262783"/>
                      <a:pt x="224139" y="255863"/>
                      <a:pt x="224139" y="247325"/>
                    </a:cubicBezTo>
                    <a:cubicBezTo>
                      <a:pt x="224139" y="238788"/>
                      <a:pt x="231059" y="231868"/>
                      <a:pt x="239596" y="231868"/>
                    </a:cubicBezTo>
                    <a:cubicBezTo>
                      <a:pt x="248134" y="231868"/>
                      <a:pt x="255054" y="238788"/>
                      <a:pt x="255054" y="247325"/>
                    </a:cubicBezTo>
                    <a:close/>
                  </a:path>
                </a:pathLst>
              </a:custGeom>
              <a:solidFill>
                <a:schemeClr val="tx1"/>
              </a:solidFill>
              <a:ln w="1508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14460"/>
                <a:endParaRPr lang="en-US" sz="1765">
                  <a:solidFill>
                    <a:srgbClr val="000000"/>
                  </a:solidFill>
                  <a:latin typeface="Segoe UI"/>
                </a:endParaRPr>
              </a:p>
            </p:txBody>
          </p:sp>
        </p:grpSp>
      </p:grpSp>
      <p:grpSp>
        <p:nvGrpSpPr>
          <p:cNvPr id="543" name="Group 542">
            <a:extLst>
              <a:ext uri="{FF2B5EF4-FFF2-40B4-BE49-F238E27FC236}">
                <a16:creationId xmlns:a16="http://schemas.microsoft.com/office/drawing/2014/main" id="{AC83863F-5EB9-33D9-765C-449EFB6DD394}"/>
              </a:ext>
            </a:extLst>
          </p:cNvPr>
          <p:cNvGrpSpPr/>
          <p:nvPr/>
        </p:nvGrpSpPr>
        <p:grpSpPr>
          <a:xfrm>
            <a:off x="1741250" y="4663302"/>
            <a:ext cx="2506899" cy="556806"/>
            <a:chOff x="1741250" y="4690592"/>
            <a:chExt cx="2506899" cy="556806"/>
          </a:xfrm>
        </p:grpSpPr>
        <p:sp>
          <p:nvSpPr>
            <p:cNvPr id="498" name="Graphic 44">
              <a:extLst>
                <a:ext uri="{FF2B5EF4-FFF2-40B4-BE49-F238E27FC236}">
                  <a16:creationId xmlns:a16="http://schemas.microsoft.com/office/drawing/2014/main" id="{49EF5082-D3E3-B2D5-A88A-3E86CA6F6E45}"/>
                </a:ext>
                <a:ext uri="{C183D7F6-B498-43B3-948B-1728B52AA6E4}">
                  <adec:decorative xmlns:adec="http://schemas.microsoft.com/office/drawing/2017/decorative" val="1"/>
                </a:ext>
              </a:extLst>
            </p:cNvPr>
            <p:cNvSpPr/>
            <p:nvPr/>
          </p:nvSpPr>
          <p:spPr>
            <a:xfrm>
              <a:off x="1741250" y="4690592"/>
              <a:ext cx="2506899" cy="556806"/>
            </a:xfrm>
            <a:prstGeom prst="roundRect">
              <a:avLst>
                <a:gd name="adj" fmla="val 12938"/>
              </a:avLst>
            </a:prstGeom>
            <a:solidFill>
              <a:schemeClr val="bg1"/>
            </a:solidFill>
            <a:ln w="63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02920" tIns="36576" rIns="73152" bIns="36576" numCol="1" spcCol="0" rtlCol="0" fromWordArt="0" anchor="ctr" anchorCtr="0" forceAA="0" compatLnSpc="1">
              <a:prstTxWarp prst="textNoShape">
                <a:avLst/>
              </a:prstTxWarp>
              <a:noAutofit/>
            </a:bodyPr>
            <a:lstStyle/>
            <a:p>
              <a:pPr defTabSz="932472" fontAlgn="base">
                <a:spcBef>
                  <a:spcPct val="0"/>
                </a:spcBef>
                <a:spcAft>
                  <a:spcPct val="0"/>
                </a:spcAft>
              </a:pPr>
              <a:r>
                <a:rPr lang="en-US" sz="1100">
                  <a:solidFill>
                    <a:schemeClr val="tx1"/>
                  </a:solidFill>
                  <a:latin typeface="+mj-lt"/>
                  <a:cs typeface="Segoe UI" pitchFamily="34" charset="0"/>
                </a:rPr>
                <a:t>Microsoft Purview Insider Risk Management</a:t>
              </a:r>
            </a:p>
          </p:txBody>
        </p:sp>
        <p:grpSp>
          <p:nvGrpSpPr>
            <p:cNvPr id="540" name="Group 539">
              <a:extLst>
                <a:ext uri="{FF2B5EF4-FFF2-40B4-BE49-F238E27FC236}">
                  <a16:creationId xmlns:a16="http://schemas.microsoft.com/office/drawing/2014/main" id="{65A41421-BB9D-504A-52FF-4044F466FD5A}"/>
                </a:ext>
              </a:extLst>
            </p:cNvPr>
            <p:cNvGrpSpPr/>
            <p:nvPr/>
          </p:nvGrpSpPr>
          <p:grpSpPr>
            <a:xfrm>
              <a:off x="1850232" y="4809920"/>
              <a:ext cx="318150" cy="318150"/>
              <a:chOff x="1850232" y="4809920"/>
              <a:chExt cx="318150" cy="318150"/>
            </a:xfrm>
          </p:grpSpPr>
          <p:sp>
            <p:nvSpPr>
              <p:cNvPr id="532" name="Oval 531">
                <a:extLst>
                  <a:ext uri="{FF2B5EF4-FFF2-40B4-BE49-F238E27FC236}">
                    <a16:creationId xmlns:a16="http://schemas.microsoft.com/office/drawing/2014/main" id="{12846990-01AE-D307-B5DA-82042669DBBE}"/>
                  </a:ext>
                  <a:ext uri="{C183D7F6-B498-43B3-948B-1728B52AA6E4}">
                    <adec:decorative xmlns:adec="http://schemas.microsoft.com/office/drawing/2017/decorative" val="1"/>
                  </a:ext>
                </a:extLst>
              </p:cNvPr>
              <p:cNvSpPr>
                <a:spLocks/>
              </p:cNvSpPr>
              <p:nvPr/>
            </p:nvSpPr>
            <p:spPr bwMode="auto">
              <a:xfrm>
                <a:off x="1850232" y="4809920"/>
                <a:ext cx="318150" cy="318150"/>
              </a:xfrm>
              <a:prstGeom prst="ellipse">
                <a:avLst/>
              </a:prstGeom>
              <a:solidFill>
                <a:schemeClr val="bg1"/>
              </a:solidFill>
              <a:ln w="9525">
                <a:gradFill flip="none" rotWithShape="1">
                  <a:gsLst>
                    <a:gs pos="0">
                      <a:schemeClr val="accent1">
                        <a:lumMod val="60000"/>
                        <a:lumOff val="40000"/>
                      </a:schemeClr>
                    </a:gs>
                    <a:gs pos="85000">
                      <a:schemeClr val="accent2">
                        <a:lumMod val="60000"/>
                        <a:lumOff val="40000"/>
                      </a:schemeClr>
                    </a:gs>
                    <a:gs pos="100000">
                      <a:schemeClr val="accent3">
                        <a:lumMod val="60000"/>
                        <a:lumOff val="40000"/>
                      </a:schemeClr>
                    </a:gs>
                  </a:gsLst>
                  <a:path path="circle">
                    <a:fillToRect l="100000" t="100000"/>
                  </a:path>
                  <a:tileRect r="-100000" b="-10000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a:solidFill>
                    <a:schemeClr val="tx1"/>
                  </a:solidFill>
                  <a:latin typeface="+mj-lt"/>
                  <a:cs typeface="Segoe UI" pitchFamily="34" charset="0"/>
                </a:endParaRPr>
              </a:p>
            </p:txBody>
          </p:sp>
          <p:sp>
            <p:nvSpPr>
              <p:cNvPr id="539" name="Graphic 103" descr="Icon a gear in front of two rectangular columns">
                <a:extLst>
                  <a:ext uri="{FF2B5EF4-FFF2-40B4-BE49-F238E27FC236}">
                    <a16:creationId xmlns:a16="http://schemas.microsoft.com/office/drawing/2014/main" id="{3255C544-786E-4E15-FE21-C411F6ECF9D3}"/>
                  </a:ext>
                </a:extLst>
              </p:cNvPr>
              <p:cNvSpPr/>
              <p:nvPr/>
            </p:nvSpPr>
            <p:spPr>
              <a:xfrm>
                <a:off x="1938455" y="4892121"/>
                <a:ext cx="151228" cy="158510"/>
              </a:xfrm>
              <a:custGeom>
                <a:avLst/>
                <a:gdLst>
                  <a:gd name="connsiteX0" fmla="*/ 29306 w 309639"/>
                  <a:gd name="connsiteY0" fmla="*/ 0 h 324546"/>
                  <a:gd name="connsiteX1" fmla="*/ 0 w 309639"/>
                  <a:gd name="connsiteY1" fmla="*/ 29306 h 324546"/>
                  <a:gd name="connsiteX2" fmla="*/ 0 w 309639"/>
                  <a:gd name="connsiteY2" fmla="*/ 283287 h 324546"/>
                  <a:gd name="connsiteX3" fmla="*/ 29306 w 309639"/>
                  <a:gd name="connsiteY3" fmla="*/ 312592 h 324546"/>
                  <a:gd name="connsiteX4" fmla="*/ 68380 w 309639"/>
                  <a:gd name="connsiteY4" fmla="*/ 312592 h 324546"/>
                  <a:gd name="connsiteX5" fmla="*/ 97685 w 309639"/>
                  <a:gd name="connsiteY5" fmla="*/ 283287 h 324546"/>
                  <a:gd name="connsiteX6" fmla="*/ 97685 w 309639"/>
                  <a:gd name="connsiteY6" fmla="*/ 29306 h 324546"/>
                  <a:gd name="connsiteX7" fmla="*/ 68380 w 309639"/>
                  <a:gd name="connsiteY7" fmla="*/ 0 h 324546"/>
                  <a:gd name="connsiteX8" fmla="*/ 29306 w 309639"/>
                  <a:gd name="connsiteY8" fmla="*/ 0 h 324546"/>
                  <a:gd name="connsiteX9" fmla="*/ 29306 w 309639"/>
                  <a:gd name="connsiteY9" fmla="*/ 19537 h 324546"/>
                  <a:gd name="connsiteX10" fmla="*/ 68380 w 309639"/>
                  <a:gd name="connsiteY10" fmla="*/ 19537 h 324546"/>
                  <a:gd name="connsiteX11" fmla="*/ 78148 w 309639"/>
                  <a:gd name="connsiteY11" fmla="*/ 29306 h 324546"/>
                  <a:gd name="connsiteX12" fmla="*/ 78148 w 309639"/>
                  <a:gd name="connsiteY12" fmla="*/ 283287 h 324546"/>
                  <a:gd name="connsiteX13" fmla="*/ 68380 w 309639"/>
                  <a:gd name="connsiteY13" fmla="*/ 293055 h 324546"/>
                  <a:gd name="connsiteX14" fmla="*/ 29306 w 309639"/>
                  <a:gd name="connsiteY14" fmla="*/ 293055 h 324546"/>
                  <a:gd name="connsiteX15" fmla="*/ 19537 w 309639"/>
                  <a:gd name="connsiteY15" fmla="*/ 283287 h 324546"/>
                  <a:gd name="connsiteX16" fmla="*/ 19537 w 309639"/>
                  <a:gd name="connsiteY16" fmla="*/ 29306 h 324546"/>
                  <a:gd name="connsiteX17" fmla="*/ 29306 w 309639"/>
                  <a:gd name="connsiteY17" fmla="*/ 19537 h 324546"/>
                  <a:gd name="connsiteX18" fmla="*/ 205139 w 309639"/>
                  <a:gd name="connsiteY18" fmla="*/ 0 h 324546"/>
                  <a:gd name="connsiteX19" fmla="*/ 175833 w 309639"/>
                  <a:gd name="connsiteY19" fmla="*/ 29306 h 324546"/>
                  <a:gd name="connsiteX20" fmla="*/ 175833 w 309639"/>
                  <a:gd name="connsiteY20" fmla="*/ 148476 h 324546"/>
                  <a:gd name="connsiteX21" fmla="*/ 195370 w 309639"/>
                  <a:gd name="connsiteY21" fmla="*/ 140804 h 324546"/>
                  <a:gd name="connsiteX22" fmla="*/ 195370 w 309639"/>
                  <a:gd name="connsiteY22" fmla="*/ 29306 h 324546"/>
                  <a:gd name="connsiteX23" fmla="*/ 205139 w 309639"/>
                  <a:gd name="connsiteY23" fmla="*/ 19537 h 324546"/>
                  <a:gd name="connsiteX24" fmla="*/ 244213 w 309639"/>
                  <a:gd name="connsiteY24" fmla="*/ 19537 h 324546"/>
                  <a:gd name="connsiteX25" fmla="*/ 253981 w 309639"/>
                  <a:gd name="connsiteY25" fmla="*/ 29306 h 324546"/>
                  <a:gd name="connsiteX26" fmla="*/ 253981 w 309639"/>
                  <a:gd name="connsiteY26" fmla="*/ 140804 h 324546"/>
                  <a:gd name="connsiteX27" fmla="*/ 273518 w 309639"/>
                  <a:gd name="connsiteY27" fmla="*/ 148476 h 324546"/>
                  <a:gd name="connsiteX28" fmla="*/ 273518 w 309639"/>
                  <a:gd name="connsiteY28" fmla="*/ 29306 h 324546"/>
                  <a:gd name="connsiteX29" fmla="*/ 244213 w 309639"/>
                  <a:gd name="connsiteY29" fmla="*/ 0 h 324546"/>
                  <a:gd name="connsiteX30" fmla="*/ 205139 w 309639"/>
                  <a:gd name="connsiteY30" fmla="*/ 0 h 324546"/>
                  <a:gd name="connsiteX31" fmla="*/ 177107 w 309639"/>
                  <a:gd name="connsiteY31" fmla="*/ 184470 h 324546"/>
                  <a:gd name="connsiteX32" fmla="*/ 149157 w 309639"/>
                  <a:gd name="connsiteY32" fmla="*/ 232881 h 324546"/>
                  <a:gd name="connsiteX33" fmla="*/ 140149 w 309639"/>
                  <a:gd name="connsiteY33" fmla="*/ 235183 h 324546"/>
                  <a:gd name="connsiteX34" fmla="*/ 139707 w 309639"/>
                  <a:gd name="connsiteY34" fmla="*/ 244213 h 324546"/>
                  <a:gd name="connsiteX35" fmla="*/ 140344 w 309639"/>
                  <a:gd name="connsiteY35" fmla="*/ 255040 h 324546"/>
                  <a:gd name="connsiteX36" fmla="*/ 147174 w 309639"/>
                  <a:gd name="connsiteY36" fmla="*/ 256656 h 324546"/>
                  <a:gd name="connsiteX37" fmla="*/ 175622 w 309639"/>
                  <a:gd name="connsiteY37" fmla="*/ 305867 h 324546"/>
                  <a:gd name="connsiteX38" fmla="*/ 173153 w 309639"/>
                  <a:gd name="connsiteY38" fmla="*/ 314128 h 324546"/>
                  <a:gd name="connsiteX39" fmla="*/ 189460 w 309639"/>
                  <a:gd name="connsiteY39" fmla="*/ 324246 h 324546"/>
                  <a:gd name="connsiteX40" fmla="*/ 195810 w 309639"/>
                  <a:gd name="connsiteY40" fmla="*/ 317523 h 324546"/>
                  <a:gd name="connsiteX41" fmla="*/ 252652 w 309639"/>
                  <a:gd name="connsiteY41" fmla="*/ 317552 h 324546"/>
                  <a:gd name="connsiteX42" fmla="*/ 259244 w 309639"/>
                  <a:gd name="connsiteY42" fmla="*/ 324547 h 324546"/>
                  <a:gd name="connsiteX43" fmla="*/ 275300 w 309639"/>
                  <a:gd name="connsiteY43" fmla="*/ 314825 h 324546"/>
                  <a:gd name="connsiteX44" fmla="*/ 272250 w 309639"/>
                  <a:gd name="connsiteY44" fmla="*/ 303949 h 324546"/>
                  <a:gd name="connsiteX45" fmla="*/ 300200 w 309639"/>
                  <a:gd name="connsiteY45" fmla="*/ 255538 h 324546"/>
                  <a:gd name="connsiteX46" fmla="*/ 309198 w 309639"/>
                  <a:gd name="connsiteY46" fmla="*/ 253239 h 324546"/>
                  <a:gd name="connsiteX47" fmla="*/ 309640 w 309639"/>
                  <a:gd name="connsiteY47" fmla="*/ 244213 h 324546"/>
                  <a:gd name="connsiteX48" fmla="*/ 309001 w 309639"/>
                  <a:gd name="connsiteY48" fmla="*/ 233377 h 324546"/>
                  <a:gd name="connsiteX49" fmla="*/ 302183 w 309639"/>
                  <a:gd name="connsiteY49" fmla="*/ 231764 h 324546"/>
                  <a:gd name="connsiteX50" fmla="*/ 273735 w 309639"/>
                  <a:gd name="connsiteY50" fmla="*/ 182552 h 324546"/>
                  <a:gd name="connsiteX51" fmla="*/ 276200 w 309639"/>
                  <a:gd name="connsiteY51" fmla="*/ 174301 h 324546"/>
                  <a:gd name="connsiteX52" fmla="*/ 259891 w 309639"/>
                  <a:gd name="connsiteY52" fmla="*/ 164179 h 324546"/>
                  <a:gd name="connsiteX53" fmla="*/ 253547 w 309639"/>
                  <a:gd name="connsiteY53" fmla="*/ 170896 h 324546"/>
                  <a:gd name="connsiteX54" fmla="*/ 196704 w 309639"/>
                  <a:gd name="connsiteY54" fmla="*/ 170867 h 324546"/>
                  <a:gd name="connsiteX55" fmla="*/ 190113 w 309639"/>
                  <a:gd name="connsiteY55" fmla="*/ 163872 h 324546"/>
                  <a:gd name="connsiteX56" fmla="*/ 174055 w 309639"/>
                  <a:gd name="connsiteY56" fmla="*/ 173592 h 324546"/>
                  <a:gd name="connsiteX57" fmla="*/ 177107 w 309639"/>
                  <a:gd name="connsiteY57" fmla="*/ 184470 h 324546"/>
                  <a:gd name="connsiteX58" fmla="*/ 224674 w 309639"/>
                  <a:gd name="connsiteY58" fmla="*/ 263750 h 324546"/>
                  <a:gd name="connsiteX59" fmla="*/ 205137 w 309639"/>
                  <a:gd name="connsiteY59" fmla="*/ 244213 h 324546"/>
                  <a:gd name="connsiteX60" fmla="*/ 224674 w 309639"/>
                  <a:gd name="connsiteY60" fmla="*/ 224676 h 324546"/>
                  <a:gd name="connsiteX61" fmla="*/ 244211 w 309639"/>
                  <a:gd name="connsiteY61" fmla="*/ 244213 h 324546"/>
                  <a:gd name="connsiteX62" fmla="*/ 224674 w 309639"/>
                  <a:gd name="connsiteY62" fmla="*/ 263750 h 324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09639" h="324546">
                    <a:moveTo>
                      <a:pt x="29306" y="0"/>
                    </a:moveTo>
                    <a:cubicBezTo>
                      <a:pt x="13120" y="0"/>
                      <a:pt x="0" y="13120"/>
                      <a:pt x="0" y="29306"/>
                    </a:cubicBezTo>
                    <a:lnTo>
                      <a:pt x="0" y="283287"/>
                    </a:lnTo>
                    <a:cubicBezTo>
                      <a:pt x="0" y="299471"/>
                      <a:pt x="13120" y="312592"/>
                      <a:pt x="29306" y="312592"/>
                    </a:cubicBezTo>
                    <a:lnTo>
                      <a:pt x="68380" y="312592"/>
                    </a:lnTo>
                    <a:cubicBezTo>
                      <a:pt x="84565" y="312592"/>
                      <a:pt x="97685" y="299471"/>
                      <a:pt x="97685" y="283287"/>
                    </a:cubicBezTo>
                    <a:lnTo>
                      <a:pt x="97685" y="29306"/>
                    </a:lnTo>
                    <a:cubicBezTo>
                      <a:pt x="97685" y="13120"/>
                      <a:pt x="84565" y="0"/>
                      <a:pt x="68380" y="0"/>
                    </a:cubicBezTo>
                    <a:lnTo>
                      <a:pt x="29306" y="0"/>
                    </a:lnTo>
                    <a:close/>
                    <a:moveTo>
                      <a:pt x="29306" y="19537"/>
                    </a:moveTo>
                    <a:lnTo>
                      <a:pt x="68380" y="19537"/>
                    </a:lnTo>
                    <a:cubicBezTo>
                      <a:pt x="73774" y="19537"/>
                      <a:pt x="78148" y="23911"/>
                      <a:pt x="78148" y="29306"/>
                    </a:cubicBezTo>
                    <a:lnTo>
                      <a:pt x="78148" y="283287"/>
                    </a:lnTo>
                    <a:cubicBezTo>
                      <a:pt x="78148" y="288681"/>
                      <a:pt x="73774" y="293055"/>
                      <a:pt x="68380" y="293055"/>
                    </a:cubicBezTo>
                    <a:lnTo>
                      <a:pt x="29306" y="293055"/>
                    </a:lnTo>
                    <a:cubicBezTo>
                      <a:pt x="23911" y="293055"/>
                      <a:pt x="19537" y="288681"/>
                      <a:pt x="19537" y="283287"/>
                    </a:cubicBezTo>
                    <a:lnTo>
                      <a:pt x="19537" y="29306"/>
                    </a:lnTo>
                    <a:cubicBezTo>
                      <a:pt x="19537" y="23911"/>
                      <a:pt x="23911" y="19537"/>
                      <a:pt x="29306" y="19537"/>
                    </a:cubicBezTo>
                    <a:close/>
                    <a:moveTo>
                      <a:pt x="205139" y="0"/>
                    </a:moveTo>
                    <a:cubicBezTo>
                      <a:pt x="188954" y="0"/>
                      <a:pt x="175833" y="13120"/>
                      <a:pt x="175833" y="29306"/>
                    </a:cubicBezTo>
                    <a:lnTo>
                      <a:pt x="175833" y="148476"/>
                    </a:lnTo>
                    <a:cubicBezTo>
                      <a:pt x="182022" y="145312"/>
                      <a:pt x="188559" y="142730"/>
                      <a:pt x="195370" y="140804"/>
                    </a:cubicBezTo>
                    <a:lnTo>
                      <a:pt x="195370" y="29306"/>
                    </a:lnTo>
                    <a:cubicBezTo>
                      <a:pt x="195370" y="23911"/>
                      <a:pt x="199744" y="19537"/>
                      <a:pt x="205139" y="19537"/>
                    </a:cubicBezTo>
                    <a:lnTo>
                      <a:pt x="244213" y="19537"/>
                    </a:lnTo>
                    <a:cubicBezTo>
                      <a:pt x="249607" y="19537"/>
                      <a:pt x="253981" y="23911"/>
                      <a:pt x="253981" y="29306"/>
                    </a:cubicBezTo>
                    <a:lnTo>
                      <a:pt x="253981" y="140804"/>
                    </a:lnTo>
                    <a:cubicBezTo>
                      <a:pt x="260792" y="142730"/>
                      <a:pt x="267329" y="145312"/>
                      <a:pt x="273518" y="148476"/>
                    </a:cubicBezTo>
                    <a:lnTo>
                      <a:pt x="273518" y="29306"/>
                    </a:lnTo>
                    <a:cubicBezTo>
                      <a:pt x="273518" y="13120"/>
                      <a:pt x="260397" y="0"/>
                      <a:pt x="244213" y="0"/>
                    </a:cubicBezTo>
                    <a:lnTo>
                      <a:pt x="205139" y="0"/>
                    </a:lnTo>
                    <a:close/>
                    <a:moveTo>
                      <a:pt x="177107" y="184470"/>
                    </a:moveTo>
                    <a:cubicBezTo>
                      <a:pt x="183032" y="205592"/>
                      <a:pt x="170411" y="227452"/>
                      <a:pt x="149157" y="232881"/>
                    </a:cubicBezTo>
                    <a:lnTo>
                      <a:pt x="140149" y="235183"/>
                    </a:lnTo>
                    <a:cubicBezTo>
                      <a:pt x="139858" y="238152"/>
                      <a:pt x="139707" y="241163"/>
                      <a:pt x="139707" y="244213"/>
                    </a:cubicBezTo>
                    <a:cubicBezTo>
                      <a:pt x="139707" y="247878"/>
                      <a:pt x="139924" y="251492"/>
                      <a:pt x="140344" y="255040"/>
                    </a:cubicBezTo>
                    <a:lnTo>
                      <a:pt x="147174" y="256656"/>
                    </a:lnTo>
                    <a:cubicBezTo>
                      <a:pt x="169044" y="261827"/>
                      <a:pt x="182056" y="284336"/>
                      <a:pt x="175622" y="305867"/>
                    </a:cubicBezTo>
                    <a:lnTo>
                      <a:pt x="173153" y="314128"/>
                    </a:lnTo>
                    <a:cubicBezTo>
                      <a:pt x="178177" y="318100"/>
                      <a:pt x="183644" y="321503"/>
                      <a:pt x="189460" y="324246"/>
                    </a:cubicBezTo>
                    <a:lnTo>
                      <a:pt x="195810" y="317523"/>
                    </a:lnTo>
                    <a:cubicBezTo>
                      <a:pt x="211240" y="301184"/>
                      <a:pt x="237240" y="301198"/>
                      <a:pt x="252652" y="317552"/>
                    </a:cubicBezTo>
                    <a:lnTo>
                      <a:pt x="259244" y="324547"/>
                    </a:lnTo>
                    <a:cubicBezTo>
                      <a:pt x="264957" y="321911"/>
                      <a:pt x="270337" y="318641"/>
                      <a:pt x="275300" y="314825"/>
                    </a:cubicBezTo>
                    <a:lnTo>
                      <a:pt x="272250" y="303949"/>
                    </a:lnTo>
                    <a:cubicBezTo>
                      <a:pt x="266324" y="282827"/>
                      <a:pt x="278945" y="260967"/>
                      <a:pt x="300200" y="255538"/>
                    </a:cubicBezTo>
                    <a:lnTo>
                      <a:pt x="309198" y="253239"/>
                    </a:lnTo>
                    <a:cubicBezTo>
                      <a:pt x="309490" y="250271"/>
                      <a:pt x="309640" y="247260"/>
                      <a:pt x="309640" y="244213"/>
                    </a:cubicBezTo>
                    <a:cubicBezTo>
                      <a:pt x="309640" y="240543"/>
                      <a:pt x="309423" y="236927"/>
                      <a:pt x="309001" y="233377"/>
                    </a:cubicBezTo>
                    <a:lnTo>
                      <a:pt x="302183" y="231764"/>
                    </a:lnTo>
                    <a:cubicBezTo>
                      <a:pt x="280313" y="226594"/>
                      <a:pt x="267301" y="204084"/>
                      <a:pt x="273735" y="182552"/>
                    </a:cubicBezTo>
                    <a:lnTo>
                      <a:pt x="276200" y="174301"/>
                    </a:lnTo>
                    <a:cubicBezTo>
                      <a:pt x="271176" y="170329"/>
                      <a:pt x="265709" y="166924"/>
                      <a:pt x="259891" y="164179"/>
                    </a:cubicBezTo>
                    <a:lnTo>
                      <a:pt x="253547" y="170896"/>
                    </a:lnTo>
                    <a:cubicBezTo>
                      <a:pt x="238117" y="187235"/>
                      <a:pt x="212117" y="187221"/>
                      <a:pt x="196704" y="170867"/>
                    </a:cubicBezTo>
                    <a:lnTo>
                      <a:pt x="190113" y="163872"/>
                    </a:lnTo>
                    <a:cubicBezTo>
                      <a:pt x="184400" y="166508"/>
                      <a:pt x="179019" y="169777"/>
                      <a:pt x="174055" y="173592"/>
                    </a:cubicBezTo>
                    <a:lnTo>
                      <a:pt x="177107" y="184470"/>
                    </a:lnTo>
                    <a:close/>
                    <a:moveTo>
                      <a:pt x="224674" y="263750"/>
                    </a:moveTo>
                    <a:cubicBezTo>
                      <a:pt x="213883" y="263750"/>
                      <a:pt x="205137" y="255003"/>
                      <a:pt x="205137" y="244213"/>
                    </a:cubicBezTo>
                    <a:cubicBezTo>
                      <a:pt x="205137" y="233422"/>
                      <a:pt x="213883" y="224676"/>
                      <a:pt x="224674" y="224676"/>
                    </a:cubicBezTo>
                    <a:cubicBezTo>
                      <a:pt x="235464" y="224676"/>
                      <a:pt x="244211" y="233422"/>
                      <a:pt x="244211" y="244213"/>
                    </a:cubicBezTo>
                    <a:cubicBezTo>
                      <a:pt x="244211" y="255003"/>
                      <a:pt x="235464" y="263750"/>
                      <a:pt x="224674" y="263750"/>
                    </a:cubicBezTo>
                    <a:close/>
                  </a:path>
                </a:pathLst>
              </a:custGeom>
              <a:solidFill>
                <a:schemeClr val="tx1"/>
              </a:solidFill>
              <a:ln w="1508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14460"/>
                <a:endParaRPr lang="en-US" sz="1765">
                  <a:solidFill>
                    <a:srgbClr val="000000"/>
                  </a:solidFill>
                  <a:latin typeface="Segoe UI"/>
                </a:endParaRPr>
              </a:p>
            </p:txBody>
          </p:sp>
        </p:grpSp>
      </p:grpSp>
      <p:cxnSp>
        <p:nvCxnSpPr>
          <p:cNvPr id="548" name="Connector: Elbow 547">
            <a:extLst>
              <a:ext uri="{FF2B5EF4-FFF2-40B4-BE49-F238E27FC236}">
                <a16:creationId xmlns:a16="http://schemas.microsoft.com/office/drawing/2014/main" id="{4CE8C7D0-96B3-6E18-8F0D-743D34BF2484}"/>
              </a:ext>
            </a:extLst>
          </p:cNvPr>
          <p:cNvCxnSpPr>
            <a:cxnSpLocks/>
            <a:stCxn id="496" idx="3"/>
            <a:endCxn id="483" idx="1"/>
          </p:cNvCxnSpPr>
          <p:nvPr/>
        </p:nvCxnSpPr>
        <p:spPr>
          <a:xfrm>
            <a:off x="4248149" y="2230541"/>
            <a:ext cx="261888" cy="1356473"/>
          </a:xfrm>
          <a:prstGeom prst="bentConnector3">
            <a:avLst>
              <a:gd name="adj1" fmla="val 50000"/>
            </a:avLst>
          </a:prstGeom>
          <a:ln w="12700" cap="rnd">
            <a:solidFill>
              <a:schemeClr val="accent1"/>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1" name="Connector: Elbow 550">
            <a:extLst>
              <a:ext uri="{FF2B5EF4-FFF2-40B4-BE49-F238E27FC236}">
                <a16:creationId xmlns:a16="http://schemas.microsoft.com/office/drawing/2014/main" id="{DF8F4041-58A9-FDEE-67C3-82AAC2FB5FBF}"/>
              </a:ext>
            </a:extLst>
          </p:cNvPr>
          <p:cNvCxnSpPr>
            <a:cxnSpLocks/>
            <a:stCxn id="483" idx="1"/>
            <a:endCxn id="498" idx="3"/>
          </p:cNvCxnSpPr>
          <p:nvPr/>
        </p:nvCxnSpPr>
        <p:spPr>
          <a:xfrm rot="10800000" flipV="1">
            <a:off x="4248149" y="3587013"/>
            <a:ext cx="261888" cy="1354691"/>
          </a:xfrm>
          <a:prstGeom prst="bentConnector3">
            <a:avLst>
              <a:gd name="adj1" fmla="val 50000"/>
            </a:avLst>
          </a:prstGeom>
          <a:ln w="12700" cap="rnd">
            <a:solidFill>
              <a:schemeClr val="accent1"/>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5" name="Connector: Elbow 554">
            <a:extLst>
              <a:ext uri="{FF2B5EF4-FFF2-40B4-BE49-F238E27FC236}">
                <a16:creationId xmlns:a16="http://schemas.microsoft.com/office/drawing/2014/main" id="{63E18CC8-4EDF-560C-C094-EC6DFF101903}"/>
              </a:ext>
            </a:extLst>
          </p:cNvPr>
          <p:cNvCxnSpPr>
            <a:cxnSpLocks/>
            <a:stCxn id="483" idx="1"/>
            <a:endCxn id="497" idx="3"/>
          </p:cNvCxnSpPr>
          <p:nvPr/>
        </p:nvCxnSpPr>
        <p:spPr>
          <a:xfrm flipH="1">
            <a:off x="4248149" y="3587014"/>
            <a:ext cx="261888" cy="0"/>
          </a:xfrm>
          <a:prstGeom prst="straightConnector1">
            <a:avLst/>
          </a:prstGeom>
          <a:ln w="12700" cap="rnd">
            <a:solidFill>
              <a:schemeClr val="accent1"/>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8" name="Connector: Elbow 557">
            <a:extLst>
              <a:ext uri="{FF2B5EF4-FFF2-40B4-BE49-F238E27FC236}">
                <a16:creationId xmlns:a16="http://schemas.microsoft.com/office/drawing/2014/main" id="{DECE02EB-8B35-0238-033F-2E2FFC3064AC}"/>
              </a:ext>
            </a:extLst>
          </p:cNvPr>
          <p:cNvCxnSpPr>
            <a:cxnSpLocks/>
            <a:stCxn id="483" idx="3"/>
            <a:endCxn id="503" idx="1"/>
          </p:cNvCxnSpPr>
          <p:nvPr/>
        </p:nvCxnSpPr>
        <p:spPr>
          <a:xfrm flipV="1">
            <a:off x="6594192" y="2209850"/>
            <a:ext cx="261888" cy="1377164"/>
          </a:xfrm>
          <a:prstGeom prst="bentConnector3">
            <a:avLst>
              <a:gd name="adj1" fmla="val 50000"/>
            </a:avLst>
          </a:prstGeom>
          <a:ln w="12700" cap="rnd">
            <a:solidFill>
              <a:schemeClr val="accent1"/>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1" name="Connector: Elbow 560">
            <a:extLst>
              <a:ext uri="{FF2B5EF4-FFF2-40B4-BE49-F238E27FC236}">
                <a16:creationId xmlns:a16="http://schemas.microsoft.com/office/drawing/2014/main" id="{2A50BD35-9DD7-5B56-CC98-02495265F196}"/>
              </a:ext>
            </a:extLst>
          </p:cNvPr>
          <p:cNvCxnSpPr>
            <a:cxnSpLocks/>
            <a:stCxn id="483" idx="3"/>
            <a:endCxn id="79" idx="1"/>
          </p:cNvCxnSpPr>
          <p:nvPr/>
        </p:nvCxnSpPr>
        <p:spPr>
          <a:xfrm>
            <a:off x="6594192" y="3587014"/>
            <a:ext cx="261888" cy="1370842"/>
          </a:xfrm>
          <a:prstGeom prst="bentConnector3">
            <a:avLst>
              <a:gd name="adj1" fmla="val 50000"/>
            </a:avLst>
          </a:prstGeom>
          <a:ln w="12700" cap="rnd">
            <a:solidFill>
              <a:schemeClr val="accent1"/>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6" name="Connector: Elbow 554">
            <a:extLst>
              <a:ext uri="{FF2B5EF4-FFF2-40B4-BE49-F238E27FC236}">
                <a16:creationId xmlns:a16="http://schemas.microsoft.com/office/drawing/2014/main" id="{65753846-1A2E-9D93-8E87-C6BE8F3BAA0F}"/>
              </a:ext>
            </a:extLst>
          </p:cNvPr>
          <p:cNvCxnSpPr>
            <a:cxnSpLocks/>
            <a:stCxn id="81" idx="1"/>
            <a:endCxn id="483" idx="3"/>
          </p:cNvCxnSpPr>
          <p:nvPr/>
        </p:nvCxnSpPr>
        <p:spPr>
          <a:xfrm flipH="1">
            <a:off x="6594192" y="3587014"/>
            <a:ext cx="261888" cy="0"/>
          </a:xfrm>
          <a:prstGeom prst="straightConnector1">
            <a:avLst/>
          </a:prstGeom>
          <a:ln w="12700" cap="rnd">
            <a:solidFill>
              <a:schemeClr val="accent1"/>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74" name="TextBox 573">
            <a:extLst>
              <a:ext uri="{FF2B5EF4-FFF2-40B4-BE49-F238E27FC236}">
                <a16:creationId xmlns:a16="http://schemas.microsoft.com/office/drawing/2014/main" id="{3E1868C0-C8BF-E14B-688D-E6058A1AA5F5}"/>
              </a:ext>
              <a:ext uri="{C183D7F6-B498-43B3-948B-1728B52AA6E4}">
                <adec:decorative xmlns:adec="http://schemas.microsoft.com/office/drawing/2017/decorative" val="1"/>
              </a:ext>
            </a:extLst>
          </p:cNvPr>
          <p:cNvSpPr txBox="1"/>
          <p:nvPr/>
        </p:nvSpPr>
        <p:spPr>
          <a:xfrm>
            <a:off x="10836205" y="2338626"/>
            <a:ext cx="458460" cy="138499"/>
          </a:xfrm>
          <a:prstGeom prst="rect">
            <a:avLst/>
          </a:prstGeom>
          <a:noFill/>
        </p:spPr>
        <p:txBody>
          <a:bodyPr wrap="none" lIns="0" tIns="0" rIns="0" bIns="0" rtlCol="0" anchor="ctr">
            <a:spAutoFit/>
          </a:bodyPr>
          <a:lstStyle/>
          <a:p>
            <a:pPr lvl="0" algn="ctr" defTabSz="931757" fontAlgn="base">
              <a:spcBef>
                <a:spcPct val="0"/>
              </a:spcBef>
              <a:spcAft>
                <a:spcPct val="0"/>
              </a:spcAft>
              <a:defRPr/>
            </a:pPr>
            <a:r>
              <a:rPr lang="en-US" sz="900" kern="0">
                <a:solidFill>
                  <a:schemeClr val="accent2"/>
                </a:solidFill>
                <a:latin typeface="+mj-lt"/>
                <a:cs typeface="Segoe UI" charset="0"/>
              </a:rPr>
              <a:t>Discover</a:t>
            </a:r>
          </a:p>
        </p:txBody>
      </p:sp>
      <p:sp>
        <p:nvSpPr>
          <p:cNvPr id="581" name="TextBox 580">
            <a:extLst>
              <a:ext uri="{FF2B5EF4-FFF2-40B4-BE49-F238E27FC236}">
                <a16:creationId xmlns:a16="http://schemas.microsoft.com/office/drawing/2014/main" id="{C9026767-F042-4E88-3985-FEDCE06866FA}"/>
              </a:ext>
              <a:ext uri="{C183D7F6-B498-43B3-948B-1728B52AA6E4}">
                <adec:decorative xmlns:adec="http://schemas.microsoft.com/office/drawing/2017/decorative" val="1"/>
              </a:ext>
            </a:extLst>
          </p:cNvPr>
          <p:cNvSpPr txBox="1"/>
          <p:nvPr/>
        </p:nvSpPr>
        <p:spPr>
          <a:xfrm>
            <a:off x="10776091" y="5075355"/>
            <a:ext cx="578685" cy="138499"/>
          </a:xfrm>
          <a:prstGeom prst="rect">
            <a:avLst/>
          </a:prstGeom>
          <a:noFill/>
        </p:spPr>
        <p:txBody>
          <a:bodyPr wrap="none" lIns="0" tIns="0" rIns="0" bIns="0" rtlCol="0" anchor="ctr">
            <a:spAutoFit/>
          </a:bodyPr>
          <a:lstStyle/>
          <a:p>
            <a:pPr lvl="0" algn="ctr" defTabSz="931757" fontAlgn="base">
              <a:spcBef>
                <a:spcPct val="0"/>
              </a:spcBef>
              <a:spcAft>
                <a:spcPct val="0"/>
              </a:spcAft>
              <a:defRPr/>
            </a:pPr>
            <a:r>
              <a:rPr lang="en-US" sz="900" kern="0">
                <a:solidFill>
                  <a:schemeClr val="accent2"/>
                </a:solidFill>
                <a:latin typeface="+mj-lt"/>
                <a:cs typeface="Segoe UI" charset="0"/>
              </a:rPr>
              <a:t>Investigate</a:t>
            </a:r>
          </a:p>
        </p:txBody>
      </p:sp>
      <p:grpSp>
        <p:nvGrpSpPr>
          <p:cNvPr id="602" name="Group 601">
            <a:extLst>
              <a:ext uri="{FF2B5EF4-FFF2-40B4-BE49-F238E27FC236}">
                <a16:creationId xmlns:a16="http://schemas.microsoft.com/office/drawing/2014/main" id="{3B1747DB-E369-DCCE-DD55-7D120DF663A8}"/>
              </a:ext>
            </a:extLst>
          </p:cNvPr>
          <p:cNvGrpSpPr/>
          <p:nvPr/>
        </p:nvGrpSpPr>
        <p:grpSpPr>
          <a:xfrm>
            <a:off x="10890268" y="4681894"/>
            <a:ext cx="350332" cy="350332"/>
            <a:chOff x="10890268" y="4681894"/>
            <a:chExt cx="350332" cy="350332"/>
          </a:xfrm>
        </p:grpSpPr>
        <p:sp>
          <p:nvSpPr>
            <p:cNvPr id="580" name="Oval 579">
              <a:extLst>
                <a:ext uri="{FF2B5EF4-FFF2-40B4-BE49-F238E27FC236}">
                  <a16:creationId xmlns:a16="http://schemas.microsoft.com/office/drawing/2014/main" id="{2F72F645-CB24-8C81-229F-B18D48524D5C}"/>
                </a:ext>
                <a:ext uri="{C183D7F6-B498-43B3-948B-1728B52AA6E4}">
                  <adec:decorative xmlns:adec="http://schemas.microsoft.com/office/drawing/2017/decorative" val="1"/>
                </a:ext>
              </a:extLst>
            </p:cNvPr>
            <p:cNvSpPr>
              <a:spLocks/>
            </p:cNvSpPr>
            <p:nvPr/>
          </p:nvSpPr>
          <p:spPr bwMode="auto">
            <a:xfrm>
              <a:off x="10890268" y="4681894"/>
              <a:ext cx="350332" cy="350332"/>
            </a:xfrm>
            <a:prstGeom prst="ellipse">
              <a:avLst/>
            </a:prstGeom>
            <a:solidFill>
              <a:schemeClr val="bg1"/>
            </a:solidFill>
            <a:ln w="9525">
              <a:gradFill flip="none" rotWithShape="1">
                <a:gsLst>
                  <a:gs pos="0">
                    <a:schemeClr val="accent1">
                      <a:lumMod val="60000"/>
                      <a:lumOff val="40000"/>
                    </a:schemeClr>
                  </a:gs>
                  <a:gs pos="85000">
                    <a:schemeClr val="accent2">
                      <a:lumMod val="60000"/>
                      <a:lumOff val="40000"/>
                    </a:schemeClr>
                  </a:gs>
                  <a:gs pos="100000">
                    <a:schemeClr val="accent3">
                      <a:lumMod val="60000"/>
                      <a:lumOff val="40000"/>
                    </a:schemeClr>
                  </a:gs>
                </a:gsLst>
                <a:path path="circle">
                  <a:fillToRect l="100000" t="100000"/>
                </a:path>
                <a:tileRect r="-100000" b="-10000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a:solidFill>
                  <a:schemeClr val="tx1"/>
                </a:solidFill>
                <a:latin typeface="+mj-lt"/>
                <a:cs typeface="Segoe UI" pitchFamily="34" charset="0"/>
              </a:endParaRPr>
            </a:p>
          </p:txBody>
        </p:sp>
        <p:pic>
          <p:nvPicPr>
            <p:cNvPr id="598" name="Picture 597" descr="A logo with a rainbow colored heart&#10;&#10;AI-generated content may be incorrect.">
              <a:extLst>
                <a:ext uri="{FF2B5EF4-FFF2-40B4-BE49-F238E27FC236}">
                  <a16:creationId xmlns:a16="http://schemas.microsoft.com/office/drawing/2014/main" id="{85C7C28F-832C-67D9-FDD8-6501731DD121}"/>
                </a:ext>
              </a:extLst>
            </p:cNvPr>
            <p:cNvPicPr>
              <a:picLocks noChangeAspect="1"/>
            </p:cNvPicPr>
            <p:nvPr/>
          </p:nvPicPr>
          <p:blipFill>
            <a:blip r:embed="rId7" cstate="print">
              <a:extLst>
                <a:ext uri="{28A0092B-C50C-407E-A947-70E740481C1C}">
                  <a14:useLocalDpi xmlns:a14="http://schemas.microsoft.com/office/drawing/2010/main" val="0"/>
                </a:ext>
              </a:extLst>
            </a:blip>
            <a:srcRect l="15573" t="31182" r="66811" b="31130"/>
            <a:stretch>
              <a:fillRect/>
            </a:stretch>
          </p:blipFill>
          <p:spPr>
            <a:xfrm>
              <a:off x="10953181" y="4757738"/>
              <a:ext cx="224508" cy="203408"/>
            </a:xfrm>
            <a:prstGeom prst="rect">
              <a:avLst/>
            </a:prstGeom>
          </p:spPr>
        </p:pic>
      </p:grpSp>
      <p:sp>
        <p:nvSpPr>
          <p:cNvPr id="578" name="TextBox 577">
            <a:extLst>
              <a:ext uri="{FF2B5EF4-FFF2-40B4-BE49-F238E27FC236}">
                <a16:creationId xmlns:a16="http://schemas.microsoft.com/office/drawing/2014/main" id="{7CCBA026-761C-A0F4-8586-7B36A5CC5EAD}"/>
              </a:ext>
              <a:ext uri="{C183D7F6-B498-43B3-948B-1728B52AA6E4}">
                <adec:decorative xmlns:adec="http://schemas.microsoft.com/office/drawing/2017/decorative" val="1"/>
              </a:ext>
            </a:extLst>
          </p:cNvPr>
          <p:cNvSpPr txBox="1"/>
          <p:nvPr/>
        </p:nvSpPr>
        <p:spPr>
          <a:xfrm>
            <a:off x="10869066" y="3715790"/>
            <a:ext cx="392736" cy="138499"/>
          </a:xfrm>
          <a:prstGeom prst="rect">
            <a:avLst/>
          </a:prstGeom>
          <a:noFill/>
        </p:spPr>
        <p:txBody>
          <a:bodyPr wrap="none" lIns="0" tIns="0" rIns="0" bIns="0" rtlCol="0" anchor="ctr">
            <a:spAutoFit/>
          </a:bodyPr>
          <a:lstStyle/>
          <a:p>
            <a:pPr lvl="0" algn="ctr" defTabSz="931757" fontAlgn="base">
              <a:spcBef>
                <a:spcPct val="0"/>
              </a:spcBef>
              <a:spcAft>
                <a:spcPct val="0"/>
              </a:spcAft>
              <a:defRPr/>
            </a:pPr>
            <a:r>
              <a:rPr lang="en-US" sz="900" kern="0">
                <a:solidFill>
                  <a:schemeClr val="accent2"/>
                </a:solidFill>
                <a:latin typeface="+mj-lt"/>
                <a:cs typeface="Segoe UI" charset="0"/>
              </a:rPr>
              <a:t>Protect</a:t>
            </a:r>
          </a:p>
        </p:txBody>
      </p:sp>
      <p:grpSp>
        <p:nvGrpSpPr>
          <p:cNvPr id="612" name="Group 611">
            <a:extLst>
              <a:ext uri="{FF2B5EF4-FFF2-40B4-BE49-F238E27FC236}">
                <a16:creationId xmlns:a16="http://schemas.microsoft.com/office/drawing/2014/main" id="{4780EB0D-8143-AF36-D999-605ABCDFC9AF}"/>
              </a:ext>
            </a:extLst>
          </p:cNvPr>
          <p:cNvGrpSpPr/>
          <p:nvPr/>
        </p:nvGrpSpPr>
        <p:grpSpPr>
          <a:xfrm>
            <a:off x="10890268" y="3319738"/>
            <a:ext cx="350332" cy="350332"/>
            <a:chOff x="10890268" y="3319738"/>
            <a:chExt cx="350332" cy="350332"/>
          </a:xfrm>
        </p:grpSpPr>
        <p:sp>
          <p:nvSpPr>
            <p:cNvPr id="577" name="Oval 576">
              <a:extLst>
                <a:ext uri="{FF2B5EF4-FFF2-40B4-BE49-F238E27FC236}">
                  <a16:creationId xmlns:a16="http://schemas.microsoft.com/office/drawing/2014/main" id="{E2118852-7E4D-747F-1F6E-969AACDEEF1E}"/>
                </a:ext>
                <a:ext uri="{C183D7F6-B498-43B3-948B-1728B52AA6E4}">
                  <adec:decorative xmlns:adec="http://schemas.microsoft.com/office/drawing/2017/decorative" val="1"/>
                </a:ext>
              </a:extLst>
            </p:cNvPr>
            <p:cNvSpPr>
              <a:spLocks/>
            </p:cNvSpPr>
            <p:nvPr/>
          </p:nvSpPr>
          <p:spPr bwMode="auto">
            <a:xfrm>
              <a:off x="10890268" y="3319738"/>
              <a:ext cx="350332" cy="350332"/>
            </a:xfrm>
            <a:prstGeom prst="ellipse">
              <a:avLst/>
            </a:prstGeom>
            <a:solidFill>
              <a:schemeClr val="bg1"/>
            </a:solidFill>
            <a:ln w="9525">
              <a:gradFill flip="none" rotWithShape="1">
                <a:gsLst>
                  <a:gs pos="0">
                    <a:schemeClr val="accent1">
                      <a:lumMod val="60000"/>
                      <a:lumOff val="40000"/>
                    </a:schemeClr>
                  </a:gs>
                  <a:gs pos="85000">
                    <a:schemeClr val="accent2">
                      <a:lumMod val="60000"/>
                      <a:lumOff val="40000"/>
                    </a:schemeClr>
                  </a:gs>
                  <a:gs pos="100000">
                    <a:schemeClr val="accent3">
                      <a:lumMod val="60000"/>
                      <a:lumOff val="40000"/>
                    </a:schemeClr>
                  </a:gs>
                </a:gsLst>
                <a:path path="circle">
                  <a:fillToRect l="100000" t="100000"/>
                </a:path>
                <a:tileRect r="-100000" b="-10000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a:solidFill>
                  <a:schemeClr val="tx1"/>
                </a:solidFill>
                <a:latin typeface="+mj-lt"/>
                <a:cs typeface="Segoe UI" pitchFamily="34" charset="0"/>
              </a:endParaRPr>
            </a:p>
          </p:txBody>
        </p:sp>
        <p:sp>
          <p:nvSpPr>
            <p:cNvPr id="600" name="Graphic 186" descr="Icon of a shield">
              <a:extLst>
                <a:ext uri="{FF2B5EF4-FFF2-40B4-BE49-F238E27FC236}">
                  <a16:creationId xmlns:a16="http://schemas.microsoft.com/office/drawing/2014/main" id="{519703CA-B414-20A8-EEA8-ABC6F70A1AE2}"/>
                </a:ext>
              </a:extLst>
            </p:cNvPr>
            <p:cNvSpPr/>
            <p:nvPr/>
          </p:nvSpPr>
          <p:spPr>
            <a:xfrm>
              <a:off x="10986561" y="3409648"/>
              <a:ext cx="157746" cy="175274"/>
            </a:xfrm>
            <a:custGeom>
              <a:avLst/>
              <a:gdLst>
                <a:gd name="connsiteX0" fmla="*/ 0 w 296704"/>
                <a:gd name="connsiteY0" fmla="*/ 61813 h 329671"/>
                <a:gd name="connsiteX1" fmla="*/ 12363 w 296704"/>
                <a:gd name="connsiteY1" fmla="*/ 49451 h 329671"/>
                <a:gd name="connsiteX2" fmla="*/ 140935 w 296704"/>
                <a:gd name="connsiteY2" fmla="*/ 2473 h 329671"/>
                <a:gd name="connsiteX3" fmla="*/ 155770 w 296704"/>
                <a:gd name="connsiteY3" fmla="*/ 2473 h 329671"/>
                <a:gd name="connsiteX4" fmla="*/ 284342 w 296704"/>
                <a:gd name="connsiteY4" fmla="*/ 49451 h 329671"/>
                <a:gd name="connsiteX5" fmla="*/ 296705 w 296704"/>
                <a:gd name="connsiteY5" fmla="*/ 61813 h 329671"/>
                <a:gd name="connsiteX6" fmla="*/ 296705 w 296704"/>
                <a:gd name="connsiteY6" fmla="*/ 148352 h 329671"/>
                <a:gd name="connsiteX7" fmla="*/ 152884 w 296704"/>
                <a:gd name="connsiteY7" fmla="*/ 328811 h 329671"/>
                <a:gd name="connsiteX8" fmla="*/ 143821 w 296704"/>
                <a:gd name="connsiteY8" fmla="*/ 328811 h 329671"/>
                <a:gd name="connsiteX9" fmla="*/ 0 w 296704"/>
                <a:gd name="connsiteY9" fmla="*/ 148352 h 329671"/>
                <a:gd name="connsiteX10" fmla="*/ 0 w 296704"/>
                <a:gd name="connsiteY10" fmla="*/ 61813 h 329671"/>
                <a:gd name="connsiteX11" fmla="*/ 24725 w 296704"/>
                <a:gd name="connsiteY11" fmla="*/ 73812 h 329671"/>
                <a:gd name="connsiteX12" fmla="*/ 24725 w 296704"/>
                <a:gd name="connsiteY12" fmla="*/ 148352 h 329671"/>
                <a:gd name="connsiteX13" fmla="*/ 148352 w 296704"/>
                <a:gd name="connsiteY13" fmla="*/ 303989 h 329671"/>
                <a:gd name="connsiteX14" fmla="*/ 271979 w 296704"/>
                <a:gd name="connsiteY14" fmla="*/ 148352 h 329671"/>
                <a:gd name="connsiteX15" fmla="*/ 271979 w 296704"/>
                <a:gd name="connsiteY15" fmla="*/ 73812 h 329671"/>
                <a:gd name="connsiteX16" fmla="*/ 148352 w 296704"/>
                <a:gd name="connsiteY16" fmla="*/ 27656 h 329671"/>
                <a:gd name="connsiteX17" fmla="*/ 24725 w 296704"/>
                <a:gd name="connsiteY17" fmla="*/ 73812 h 3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6704" h="329671">
                  <a:moveTo>
                    <a:pt x="0" y="61813"/>
                  </a:moveTo>
                  <a:cubicBezTo>
                    <a:pt x="0" y="54986"/>
                    <a:pt x="5535" y="49451"/>
                    <a:pt x="12363" y="49451"/>
                  </a:cubicBezTo>
                  <a:cubicBezTo>
                    <a:pt x="56265" y="49451"/>
                    <a:pt x="99033" y="33899"/>
                    <a:pt x="140935" y="2473"/>
                  </a:cubicBezTo>
                  <a:cubicBezTo>
                    <a:pt x="145331" y="-824"/>
                    <a:pt x="151374" y="-824"/>
                    <a:pt x="155770" y="2473"/>
                  </a:cubicBezTo>
                  <a:cubicBezTo>
                    <a:pt x="197671" y="33899"/>
                    <a:pt x="240439" y="49451"/>
                    <a:pt x="284342" y="49451"/>
                  </a:cubicBezTo>
                  <a:cubicBezTo>
                    <a:pt x="291169" y="49451"/>
                    <a:pt x="296705" y="54986"/>
                    <a:pt x="296705" y="61813"/>
                  </a:cubicBezTo>
                  <a:lnTo>
                    <a:pt x="296705" y="148352"/>
                  </a:lnTo>
                  <a:cubicBezTo>
                    <a:pt x="296705" y="230790"/>
                    <a:pt x="247953" y="291359"/>
                    <a:pt x="152884" y="328811"/>
                  </a:cubicBezTo>
                  <a:cubicBezTo>
                    <a:pt x="149971" y="329959"/>
                    <a:pt x="146734" y="329959"/>
                    <a:pt x="143821" y="328811"/>
                  </a:cubicBezTo>
                  <a:cubicBezTo>
                    <a:pt x="48751" y="291359"/>
                    <a:pt x="0" y="230790"/>
                    <a:pt x="0" y="148352"/>
                  </a:cubicBezTo>
                  <a:lnTo>
                    <a:pt x="0" y="61813"/>
                  </a:lnTo>
                  <a:close/>
                  <a:moveTo>
                    <a:pt x="24725" y="73812"/>
                  </a:moveTo>
                  <a:lnTo>
                    <a:pt x="24725" y="148352"/>
                  </a:lnTo>
                  <a:cubicBezTo>
                    <a:pt x="24725" y="218500"/>
                    <a:pt x="65166" y="269983"/>
                    <a:pt x="148352" y="303989"/>
                  </a:cubicBezTo>
                  <a:cubicBezTo>
                    <a:pt x="231538" y="269983"/>
                    <a:pt x="271979" y="218500"/>
                    <a:pt x="271979" y="148352"/>
                  </a:cubicBezTo>
                  <a:lnTo>
                    <a:pt x="271979" y="73812"/>
                  </a:lnTo>
                  <a:cubicBezTo>
                    <a:pt x="229496" y="71306"/>
                    <a:pt x="188229" y="55851"/>
                    <a:pt x="148352" y="27656"/>
                  </a:cubicBezTo>
                  <a:cubicBezTo>
                    <a:pt x="108476" y="55851"/>
                    <a:pt x="67209" y="71306"/>
                    <a:pt x="24725" y="73812"/>
                  </a:cubicBezTo>
                  <a:close/>
                </a:path>
              </a:pathLst>
            </a:custGeom>
            <a:solidFill>
              <a:schemeClr val="tx1"/>
            </a:solidFill>
            <a:ln w="1508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14460"/>
              <a:endParaRPr lang="en-US" sz="1765">
                <a:solidFill>
                  <a:srgbClr val="000000"/>
                </a:solidFill>
                <a:latin typeface="Segoe UI"/>
              </a:endParaRPr>
            </a:p>
          </p:txBody>
        </p:sp>
      </p:grpSp>
      <p:grpSp>
        <p:nvGrpSpPr>
          <p:cNvPr id="611" name="Group 610">
            <a:extLst>
              <a:ext uri="{FF2B5EF4-FFF2-40B4-BE49-F238E27FC236}">
                <a16:creationId xmlns:a16="http://schemas.microsoft.com/office/drawing/2014/main" id="{65A81511-9AC7-C895-DE4B-BDE572931DDE}"/>
              </a:ext>
            </a:extLst>
          </p:cNvPr>
          <p:cNvGrpSpPr/>
          <p:nvPr/>
        </p:nvGrpSpPr>
        <p:grpSpPr>
          <a:xfrm>
            <a:off x="10890268" y="1942574"/>
            <a:ext cx="350332" cy="350332"/>
            <a:chOff x="10890268" y="1942574"/>
            <a:chExt cx="350332" cy="350332"/>
          </a:xfrm>
        </p:grpSpPr>
        <p:sp>
          <p:nvSpPr>
            <p:cNvPr id="87" name="Oval 86">
              <a:extLst>
                <a:ext uri="{FF2B5EF4-FFF2-40B4-BE49-F238E27FC236}">
                  <a16:creationId xmlns:a16="http://schemas.microsoft.com/office/drawing/2014/main" id="{898AE116-F283-A4E0-4F20-132085184D69}"/>
                </a:ext>
                <a:ext uri="{C183D7F6-B498-43B3-948B-1728B52AA6E4}">
                  <adec:decorative xmlns:adec="http://schemas.microsoft.com/office/drawing/2017/decorative" val="1"/>
                </a:ext>
              </a:extLst>
            </p:cNvPr>
            <p:cNvSpPr>
              <a:spLocks/>
            </p:cNvSpPr>
            <p:nvPr/>
          </p:nvSpPr>
          <p:spPr bwMode="auto">
            <a:xfrm>
              <a:off x="10890268" y="1942574"/>
              <a:ext cx="350332" cy="350332"/>
            </a:xfrm>
            <a:prstGeom prst="ellipse">
              <a:avLst/>
            </a:prstGeom>
            <a:solidFill>
              <a:schemeClr val="bg1"/>
            </a:solidFill>
            <a:ln w="9525">
              <a:gradFill flip="none" rotWithShape="1">
                <a:gsLst>
                  <a:gs pos="0">
                    <a:schemeClr val="accent1">
                      <a:lumMod val="60000"/>
                      <a:lumOff val="40000"/>
                    </a:schemeClr>
                  </a:gs>
                  <a:gs pos="85000">
                    <a:schemeClr val="accent2">
                      <a:lumMod val="60000"/>
                      <a:lumOff val="40000"/>
                    </a:schemeClr>
                  </a:gs>
                  <a:gs pos="100000">
                    <a:schemeClr val="accent3">
                      <a:lumMod val="60000"/>
                      <a:lumOff val="40000"/>
                    </a:schemeClr>
                  </a:gs>
                </a:gsLst>
                <a:path path="circle">
                  <a:fillToRect l="100000" t="100000"/>
                </a:path>
                <a:tileRect r="-100000" b="-100000"/>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a:solidFill>
                  <a:schemeClr val="tx1"/>
                </a:solidFill>
                <a:latin typeface="+mj-lt"/>
                <a:cs typeface="Segoe UI" pitchFamily="34" charset="0"/>
              </a:endParaRPr>
            </a:p>
          </p:txBody>
        </p:sp>
        <p:sp>
          <p:nvSpPr>
            <p:cNvPr id="610" name="Graphic 43" descr="Icon of a magnifying glass">
              <a:extLst>
                <a:ext uri="{FF2B5EF4-FFF2-40B4-BE49-F238E27FC236}">
                  <a16:creationId xmlns:a16="http://schemas.microsoft.com/office/drawing/2014/main" id="{26D5656B-F50C-6185-1D42-0A2982A54085}"/>
                </a:ext>
              </a:extLst>
            </p:cNvPr>
            <p:cNvSpPr>
              <a:spLocks noChangeAspect="1"/>
            </p:cNvSpPr>
            <p:nvPr/>
          </p:nvSpPr>
          <p:spPr>
            <a:xfrm>
              <a:off x="10981282" y="2033588"/>
              <a:ext cx="168304" cy="168304"/>
            </a:xfrm>
            <a:custGeom>
              <a:avLst/>
              <a:gdLst>
                <a:gd name="connsiteX0" fmla="*/ 110490 w 274319"/>
                <a:gd name="connsiteY0" fmla="*/ 0 h 274319"/>
                <a:gd name="connsiteX1" fmla="*/ 220980 w 274319"/>
                <a:gd name="connsiteY1" fmla="*/ 110490 h 274319"/>
                <a:gd name="connsiteX2" fmla="*/ 196284 w 274319"/>
                <a:gd name="connsiteY2" fmla="*/ 180119 h 274319"/>
                <a:gd name="connsiteX3" fmla="*/ 270972 w 274319"/>
                <a:gd name="connsiteY3" fmla="*/ 254808 h 274319"/>
                <a:gd name="connsiteX4" fmla="*/ 270972 w 274319"/>
                <a:gd name="connsiteY4" fmla="*/ 270972 h 274319"/>
                <a:gd name="connsiteX5" fmla="*/ 256090 w 274319"/>
                <a:gd name="connsiteY5" fmla="*/ 272078 h 274319"/>
                <a:gd name="connsiteX6" fmla="*/ 254808 w 274319"/>
                <a:gd name="connsiteY6" fmla="*/ 270972 h 274319"/>
                <a:gd name="connsiteX7" fmla="*/ 180119 w 274319"/>
                <a:gd name="connsiteY7" fmla="*/ 196284 h 274319"/>
                <a:gd name="connsiteX8" fmla="*/ 110490 w 274319"/>
                <a:gd name="connsiteY8" fmla="*/ 220980 h 274319"/>
                <a:gd name="connsiteX9" fmla="*/ 0 w 274319"/>
                <a:gd name="connsiteY9" fmla="*/ 110490 h 274319"/>
                <a:gd name="connsiteX10" fmla="*/ 110490 w 274319"/>
                <a:gd name="connsiteY10" fmla="*/ 0 h 274319"/>
                <a:gd name="connsiteX11" fmla="*/ 110490 w 274319"/>
                <a:gd name="connsiteY11" fmla="*/ 22860 h 274319"/>
                <a:gd name="connsiteX12" fmla="*/ 22860 w 274319"/>
                <a:gd name="connsiteY12" fmla="*/ 110490 h 274319"/>
                <a:gd name="connsiteX13" fmla="*/ 110490 w 274319"/>
                <a:gd name="connsiteY13" fmla="*/ 198120 h 274319"/>
                <a:gd name="connsiteX14" fmla="*/ 198120 w 274319"/>
                <a:gd name="connsiteY14" fmla="*/ 110490 h 274319"/>
                <a:gd name="connsiteX15" fmla="*/ 110490 w 274319"/>
                <a:gd name="connsiteY15" fmla="*/ 22860 h 27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4319" h="274319">
                  <a:moveTo>
                    <a:pt x="110490" y="0"/>
                  </a:moveTo>
                  <a:cubicBezTo>
                    <a:pt x="171512" y="0"/>
                    <a:pt x="220980" y="49468"/>
                    <a:pt x="220980" y="110490"/>
                  </a:cubicBezTo>
                  <a:cubicBezTo>
                    <a:pt x="220980" y="136884"/>
                    <a:pt x="211725" y="161116"/>
                    <a:pt x="196284" y="180119"/>
                  </a:cubicBezTo>
                  <a:lnTo>
                    <a:pt x="270972" y="254808"/>
                  </a:lnTo>
                  <a:cubicBezTo>
                    <a:pt x="275436" y="259272"/>
                    <a:pt x="275436" y="266508"/>
                    <a:pt x="270972" y="270972"/>
                  </a:cubicBezTo>
                  <a:cubicBezTo>
                    <a:pt x="266915" y="275030"/>
                    <a:pt x="260564" y="275399"/>
                    <a:pt x="256090" y="272078"/>
                  </a:cubicBezTo>
                  <a:lnTo>
                    <a:pt x="254808" y="270972"/>
                  </a:lnTo>
                  <a:lnTo>
                    <a:pt x="180119" y="196284"/>
                  </a:lnTo>
                  <a:cubicBezTo>
                    <a:pt x="161116" y="211725"/>
                    <a:pt x="136884" y="220980"/>
                    <a:pt x="110490" y="220980"/>
                  </a:cubicBezTo>
                  <a:cubicBezTo>
                    <a:pt x="49468" y="220980"/>
                    <a:pt x="0" y="171512"/>
                    <a:pt x="0" y="110490"/>
                  </a:cubicBezTo>
                  <a:cubicBezTo>
                    <a:pt x="0" y="49468"/>
                    <a:pt x="49468" y="0"/>
                    <a:pt x="110490" y="0"/>
                  </a:cubicBezTo>
                  <a:close/>
                  <a:moveTo>
                    <a:pt x="110490" y="22860"/>
                  </a:moveTo>
                  <a:cubicBezTo>
                    <a:pt x="62093" y="22860"/>
                    <a:pt x="22860" y="62093"/>
                    <a:pt x="22860" y="110490"/>
                  </a:cubicBezTo>
                  <a:cubicBezTo>
                    <a:pt x="22860" y="158886"/>
                    <a:pt x="62093" y="198120"/>
                    <a:pt x="110490" y="198120"/>
                  </a:cubicBezTo>
                  <a:cubicBezTo>
                    <a:pt x="158886" y="198120"/>
                    <a:pt x="198120" y="158886"/>
                    <a:pt x="198120" y="110490"/>
                  </a:cubicBezTo>
                  <a:cubicBezTo>
                    <a:pt x="198120" y="62093"/>
                    <a:pt x="158886" y="22860"/>
                    <a:pt x="110490" y="22860"/>
                  </a:cubicBezTo>
                  <a:close/>
                </a:path>
              </a:pathLst>
            </a:custGeom>
            <a:solidFill>
              <a:schemeClr val="tx1"/>
            </a:solidFill>
            <a:ln w="1508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14460"/>
              <a:endParaRPr lang="en-US" sz="1765">
                <a:solidFill>
                  <a:srgbClr val="000000"/>
                </a:solidFill>
                <a:latin typeface="Segoe UI"/>
              </a:endParaRPr>
            </a:p>
          </p:txBody>
        </p:sp>
      </p:grpSp>
    </p:spTree>
    <p:extLst>
      <p:ext uri="{BB962C8B-B14F-4D97-AF65-F5344CB8AC3E}">
        <p14:creationId xmlns:p14="http://schemas.microsoft.com/office/powerpoint/2010/main" val="703792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Box 203">
            <a:extLst>
              <a:ext uri="{FF2B5EF4-FFF2-40B4-BE49-F238E27FC236}">
                <a16:creationId xmlns:a16="http://schemas.microsoft.com/office/drawing/2014/main" id="{C34FAB7C-B471-857A-1BBF-4055F38ADD37}"/>
              </a:ext>
            </a:extLst>
          </p:cNvPr>
          <p:cNvSpPr txBox="1"/>
          <p:nvPr/>
        </p:nvSpPr>
        <p:spPr>
          <a:xfrm>
            <a:off x="402335" y="164114"/>
            <a:ext cx="11521437" cy="369332"/>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rgbClr val="FFFFFF"/>
                </a:solidFill>
                <a:latin typeface="Segoe UI Semibold"/>
                <a:ea typeface="Calibri" panose="020F0502020204030204" pitchFamily="34" charset="0"/>
                <a:cs typeface="Times New Roman" panose="02020603050405020304" pitchFamily="18" charset="0"/>
              </a:rPr>
              <a:t>Deploy and Use Data Security Posture Management (DSPM)</a:t>
            </a:r>
            <a:endParaRPr kumimoji="0" lang="en-US" sz="2800" b="1" i="0" u="none" strike="noStrike" kern="1200" cap="none" spc="0" normalizeH="0" baseline="0" noProof="0" dirty="0">
              <a:ln>
                <a:noFill/>
              </a:ln>
              <a:solidFill>
                <a:srgbClr val="FFFFFF"/>
              </a:solidFill>
              <a:effectLst/>
              <a:uLnTx/>
              <a:uFillTx/>
              <a:latin typeface="Segoe UI Semibold"/>
              <a:ea typeface="Calibri" panose="020F0502020204030204" pitchFamily="34" charset="0"/>
              <a:cs typeface="Times New Roman" panose="02020603050405020304" pitchFamily="18" charset="0"/>
            </a:endParaRPr>
          </a:p>
        </p:txBody>
      </p:sp>
      <p:grpSp>
        <p:nvGrpSpPr>
          <p:cNvPr id="207" name="Group 206">
            <a:extLst>
              <a:ext uri="{FF2B5EF4-FFF2-40B4-BE49-F238E27FC236}">
                <a16:creationId xmlns:a16="http://schemas.microsoft.com/office/drawing/2014/main" id="{C94B9390-E98B-3A16-3159-1E03ECC31974}"/>
              </a:ext>
            </a:extLst>
          </p:cNvPr>
          <p:cNvGrpSpPr>
            <a:grpSpLocks noGrp="1" noUngrp="1" noRot="1" noMove="1" noResize="1"/>
          </p:cNvGrpSpPr>
          <p:nvPr/>
        </p:nvGrpSpPr>
        <p:grpSpPr>
          <a:xfrm>
            <a:off x="717722" y="818998"/>
            <a:ext cx="2427617" cy="1197864"/>
            <a:chOff x="717722" y="818998"/>
            <a:chExt cx="2427617" cy="1197864"/>
          </a:xfrm>
        </p:grpSpPr>
        <p:sp>
          <p:nvSpPr>
            <p:cNvPr id="20" name="Shield_EA18" title="Icon of a shield">
              <a:extLst>
                <a:ext uri="{FF2B5EF4-FFF2-40B4-BE49-F238E27FC236}">
                  <a16:creationId xmlns:a16="http://schemas.microsoft.com/office/drawing/2014/main" id="{F800E944-518B-8D6E-5736-B118D0E7C833}"/>
                </a:ext>
              </a:extLst>
            </p:cNvPr>
            <p:cNvSpPr>
              <a:spLocks noGrp="1" noRot="1" noChangeAspect="1" noMove="1" noResize="1" noEditPoints="1" noAdjustHandles="1" noChangeArrowheads="1" noChangeShapeType="1"/>
            </p:cNvSpPr>
            <p:nvPr/>
          </p:nvSpPr>
          <p:spPr bwMode="auto">
            <a:xfrm>
              <a:off x="722388" y="818998"/>
              <a:ext cx="515317" cy="548640"/>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solidFill>
              <a:schemeClr val="tx1"/>
            </a:solidFill>
            <a:ln w="19050" cap="sq">
              <a:solidFill>
                <a:schemeClr val="bg2"/>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F2F"/>
                </a:solidFill>
                <a:effectLst/>
                <a:uLnTx/>
                <a:uFillTx/>
                <a:latin typeface="Segoe UI"/>
                <a:ea typeface="+mn-ea"/>
                <a:cs typeface="+mn-cs"/>
              </a:endParaRPr>
            </a:p>
          </p:txBody>
        </p:sp>
        <p:sp>
          <p:nvSpPr>
            <p:cNvPr id="104" name="TextBox 103">
              <a:extLst>
                <a:ext uri="{FF2B5EF4-FFF2-40B4-BE49-F238E27FC236}">
                  <a16:creationId xmlns:a16="http://schemas.microsoft.com/office/drawing/2014/main" id="{46FB11A2-A2A1-6E97-3F29-AAFFFC4821A9}"/>
                </a:ext>
              </a:extLst>
            </p:cNvPr>
            <p:cNvSpPr txBox="1">
              <a:spLocks noGrp="1" noRot="1" noMove="1" noResize="1" noEditPoints="1" noAdjustHandles="1" noChangeArrowheads="1" noChangeShapeType="1"/>
            </p:cNvSpPr>
            <p:nvPr/>
          </p:nvSpPr>
          <p:spPr>
            <a:xfrm>
              <a:off x="1466325" y="940776"/>
              <a:ext cx="1679014" cy="305084"/>
            </a:xfrm>
            <a:prstGeom prst="rect">
              <a:avLst/>
            </a:prstGeom>
            <a:noFill/>
          </p:spPr>
          <p:txBody>
            <a:bodyPr wrap="square" lIns="0" tIns="0" rIns="0" bIns="0" anchor="t">
              <a:spAutoFit/>
            </a:bodyPr>
            <a:lstStyle/>
            <a:p>
              <a:pPr marL="0" marR="0" lvl="0" indent="0" algn="l" defTabSz="914400">
                <a:lnSpc>
                  <a:spcPct val="107000"/>
                </a:lnSpc>
                <a:spcBef>
                  <a:spcPts val="400"/>
                </a:spcBef>
                <a:spcAft>
                  <a:spcPts val="500"/>
                </a:spcAft>
                <a:buNone/>
                <a:tabLst/>
                <a:defRPr/>
              </a:pPr>
              <a:r>
                <a:rPr lang="en-US" sz="2000">
                  <a:solidFill>
                    <a:srgbClr val="FFFFFF"/>
                  </a:solidFill>
                  <a:latin typeface="Segoe UI Semibold"/>
                  <a:ea typeface="Calibri"/>
                  <a:cs typeface="Times New Roman"/>
                </a:rPr>
                <a:t>Assumptions</a:t>
              </a:r>
            </a:p>
          </p:txBody>
        </p:sp>
        <p:sp>
          <p:nvSpPr>
            <p:cNvPr id="90" name="TextBox 89">
              <a:extLst>
                <a:ext uri="{FF2B5EF4-FFF2-40B4-BE49-F238E27FC236}">
                  <a16:creationId xmlns:a16="http://schemas.microsoft.com/office/drawing/2014/main" id="{89D61DF4-59BF-8D55-E8A5-3340F5A96CD7}"/>
                </a:ext>
              </a:extLst>
            </p:cNvPr>
            <p:cNvSpPr txBox="1">
              <a:spLocks noGrp="1" noRot="1" noMove="1" noResize="1" noEditPoints="1" noAdjustHandles="1" noChangeArrowheads="1" noChangeShapeType="1"/>
            </p:cNvSpPr>
            <p:nvPr/>
          </p:nvSpPr>
          <p:spPr>
            <a:xfrm>
              <a:off x="717722" y="1509287"/>
              <a:ext cx="2423122" cy="507575"/>
            </a:xfrm>
            <a:prstGeom prst="rect">
              <a:avLst/>
            </a:prstGeom>
            <a:noFill/>
          </p:spPr>
          <p:txBody>
            <a:bodyPr wrap="square" lIns="0" tIns="0" rIns="0" bIns="0" anchor="t">
              <a:spAutoFit/>
            </a:bodyPr>
            <a:lstStyle/>
            <a:p>
              <a:pPr marL="0" marR="0" lvl="0" indent="0" defTabSz="914400" rtl="0" eaLnBrk="1" fontAlgn="auto" latinLnBrk="0" hangingPunct="1">
                <a:lnSpc>
                  <a:spcPct val="107000"/>
                </a:lnSpc>
                <a:spcBef>
                  <a:spcPts val="400"/>
                </a:spcBef>
                <a:spcAft>
                  <a:spcPts val="500"/>
                </a:spcAft>
                <a:buClrTx/>
                <a:buSzTx/>
                <a:buFontTx/>
                <a:buNone/>
                <a:tabLst/>
                <a:defRPr/>
              </a:pPr>
              <a:r>
                <a:rPr lang="en-US" sz="1600" dirty="0">
                  <a:solidFill>
                    <a:srgbClr val="FFFFFF"/>
                  </a:solidFill>
                  <a:latin typeface="Segoe UI Semibold"/>
                  <a:ea typeface="Calibri"/>
                  <a:cs typeface="Times New Roman"/>
                </a:rPr>
                <a:t>Recommended</a:t>
              </a:r>
              <a:r>
                <a:rPr kumimoji="0" lang="en-US" sz="1600" b="0" i="0" u="none" strike="noStrike" kern="1200" cap="none" spc="0" normalizeH="0" baseline="0" noProof="0" dirty="0">
                  <a:ln>
                    <a:noFill/>
                  </a:ln>
                  <a:solidFill>
                    <a:srgbClr val="FFFFFF"/>
                  </a:solidFill>
                  <a:effectLst/>
                  <a:uLnTx/>
                  <a:uFillTx/>
                  <a:latin typeface="Segoe UI Semibold"/>
                  <a:ea typeface="Calibri"/>
                  <a:cs typeface="Times New Roman"/>
                </a:rPr>
                <a:t> foundational </a:t>
              </a:r>
              <a:r>
                <a:rPr lang="en-US" sz="1600" dirty="0">
                  <a:solidFill>
                    <a:srgbClr val="FFFFFF"/>
                  </a:solidFill>
                  <a:latin typeface="Segoe UI Semibold"/>
                  <a:ea typeface="Calibri"/>
                  <a:cs typeface="Times New Roman"/>
                </a:rPr>
                <a:t>elements</a:t>
              </a:r>
              <a:endParaRPr kumimoji="0" lang="en-US" sz="1600" b="0" i="0" u="none" strike="noStrike" kern="1200" cap="none" spc="0" normalizeH="0" baseline="0" noProof="0" dirty="0">
                <a:ln>
                  <a:noFill/>
                </a:ln>
                <a:solidFill>
                  <a:srgbClr val="FFFFFF"/>
                </a:solidFill>
                <a:effectLst/>
                <a:uLnTx/>
                <a:uFillTx/>
                <a:latin typeface="Segoe UI Semibold"/>
                <a:ea typeface="Calibri"/>
                <a:cs typeface="Times New Roman"/>
              </a:endParaRPr>
            </a:p>
          </p:txBody>
        </p:sp>
      </p:grpSp>
      <p:grpSp>
        <p:nvGrpSpPr>
          <p:cNvPr id="192" name="Group 191">
            <a:extLst>
              <a:ext uri="{FF2B5EF4-FFF2-40B4-BE49-F238E27FC236}">
                <a16:creationId xmlns:a16="http://schemas.microsoft.com/office/drawing/2014/main" id="{5A8F000C-F450-838B-B8B3-39C2846A02C1}"/>
              </a:ext>
            </a:extLst>
          </p:cNvPr>
          <p:cNvGrpSpPr>
            <a:grpSpLocks noGrp="1" noUngrp="1" noRot="1" noChangeAspect="1" noMove="1" noResize="1"/>
          </p:cNvGrpSpPr>
          <p:nvPr/>
        </p:nvGrpSpPr>
        <p:grpSpPr>
          <a:xfrm>
            <a:off x="399050" y="2209150"/>
            <a:ext cx="2741832" cy="2393493"/>
            <a:chOff x="399050" y="2209150"/>
            <a:chExt cx="2741832" cy="2393493"/>
          </a:xfrm>
        </p:grpSpPr>
        <p:cxnSp>
          <p:nvCxnSpPr>
            <p:cNvPr id="69" name="Straight Connector 68">
              <a:extLst>
                <a:ext uri="{FF2B5EF4-FFF2-40B4-BE49-F238E27FC236}">
                  <a16:creationId xmlns:a16="http://schemas.microsoft.com/office/drawing/2014/main" id="{1F9EF662-85C1-5D9A-F751-8ECF600F252F}"/>
                </a:ext>
              </a:extLst>
            </p:cNvPr>
            <p:cNvCxnSpPr>
              <a:cxnSpLocks noGrp="1" noRot="1" noMove="1" noResize="1" noEditPoints="1" noAdjustHandles="1" noChangeArrowheads="1" noChangeShapeType="1"/>
              <a:stCxn id="84" idx="0"/>
              <a:endCxn id="13" idx="2"/>
            </p:cNvCxnSpPr>
            <p:nvPr/>
          </p:nvCxnSpPr>
          <p:spPr>
            <a:xfrm>
              <a:off x="490490" y="2209150"/>
              <a:ext cx="0" cy="2145486"/>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59" name="Group 158">
              <a:extLst>
                <a:ext uri="{FF2B5EF4-FFF2-40B4-BE49-F238E27FC236}">
                  <a16:creationId xmlns:a16="http://schemas.microsoft.com/office/drawing/2014/main" id="{5E28BCBA-A52D-E766-82C9-0CF6206F85E2}"/>
                </a:ext>
              </a:extLst>
            </p:cNvPr>
            <p:cNvGrpSpPr>
              <a:grpSpLocks noGrp="1" noUngrp="1" noRot="1" noMove="1" noResize="1"/>
            </p:cNvGrpSpPr>
            <p:nvPr/>
          </p:nvGrpSpPr>
          <p:grpSpPr>
            <a:xfrm>
              <a:off x="399050" y="2209150"/>
              <a:ext cx="2741832" cy="444096"/>
              <a:chOff x="399050" y="2209150"/>
              <a:chExt cx="2741832" cy="444096"/>
            </a:xfrm>
          </p:grpSpPr>
          <p:sp>
            <p:nvSpPr>
              <p:cNvPr id="38" name="TextBox 37">
                <a:extLst>
                  <a:ext uri="{FF2B5EF4-FFF2-40B4-BE49-F238E27FC236}">
                    <a16:creationId xmlns:a16="http://schemas.microsoft.com/office/drawing/2014/main" id="{6BAE3E06-91D8-DD49-8E82-26DA6EA3F9C9}"/>
                  </a:ext>
                </a:extLst>
              </p:cNvPr>
              <p:cNvSpPr txBox="1">
                <a:spLocks noGrp="1" noRot="1" noMove="1" noResize="1" noEditPoints="1" noAdjustHandles="1" noChangeArrowheads="1" noChangeShapeType="1"/>
              </p:cNvSpPr>
              <p:nvPr/>
            </p:nvSpPr>
            <p:spPr>
              <a:xfrm>
                <a:off x="717722" y="2209150"/>
                <a:ext cx="2423160" cy="444096"/>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Calibri" panose="020F0502020204030204" pitchFamily="34" charset="0"/>
                    <a:cs typeface="Times New Roman" panose="02020603050405020304" pitchFamily="18" charset="0"/>
                  </a:rPr>
                  <a:t>Out-of-box and custom SITs for organization identified</a:t>
                </a:r>
                <a:endParaRPr kumimoji="0" lang="en-US" sz="14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84" name="Diamond 83">
                <a:extLst>
                  <a:ext uri="{FF2B5EF4-FFF2-40B4-BE49-F238E27FC236}">
                    <a16:creationId xmlns:a16="http://schemas.microsoft.com/office/drawing/2014/main" id="{A294EB09-2048-01F0-EA76-C15D8CACB8D7}"/>
                  </a:ext>
                </a:extLst>
              </p:cNvPr>
              <p:cNvSpPr>
                <a:spLocks noGrp="1" noRot="1" noChangeAspect="1" noMove="1" noResize="1" noEditPoints="1" noAdjustHandles="1" noChangeArrowheads="1" noChangeShapeType="1"/>
              </p:cNvSpPr>
              <p:nvPr/>
            </p:nvSpPr>
            <p:spPr>
              <a:xfrm>
                <a:off x="399050" y="2209150"/>
                <a:ext cx="182880" cy="182880"/>
              </a:xfrm>
              <a:prstGeom prst="diamond">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66" name="Group 165">
              <a:extLst>
                <a:ext uri="{FF2B5EF4-FFF2-40B4-BE49-F238E27FC236}">
                  <a16:creationId xmlns:a16="http://schemas.microsoft.com/office/drawing/2014/main" id="{B9A1A644-4470-85B8-078F-61847DC6A3CE}"/>
                </a:ext>
              </a:extLst>
            </p:cNvPr>
            <p:cNvGrpSpPr>
              <a:grpSpLocks noGrp="1" noUngrp="1" noRot="1" noMove="1" noResize="1"/>
            </p:cNvGrpSpPr>
            <p:nvPr/>
          </p:nvGrpSpPr>
          <p:grpSpPr>
            <a:xfrm>
              <a:off x="399050" y="2866147"/>
              <a:ext cx="2741832" cy="213585"/>
              <a:chOff x="399050" y="2866147"/>
              <a:chExt cx="2741832" cy="213585"/>
            </a:xfrm>
          </p:grpSpPr>
          <p:sp>
            <p:nvSpPr>
              <p:cNvPr id="95" name="TextBox 94">
                <a:extLst>
                  <a:ext uri="{FF2B5EF4-FFF2-40B4-BE49-F238E27FC236}">
                    <a16:creationId xmlns:a16="http://schemas.microsoft.com/office/drawing/2014/main" id="{CDF525B8-52D5-BDC6-8D2C-A756583FBD0B}"/>
                  </a:ext>
                </a:extLst>
              </p:cNvPr>
              <p:cNvSpPr txBox="1">
                <a:spLocks noGrp="1" noRot="1" noMove="1" noResize="1" noEditPoints="1" noAdjustHandles="1" noChangeArrowheads="1" noChangeShapeType="1"/>
              </p:cNvSpPr>
              <p:nvPr/>
            </p:nvSpPr>
            <p:spPr>
              <a:xfrm>
                <a:off x="717722" y="2866147"/>
                <a:ext cx="2423160" cy="213585"/>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Calibri" panose="020F0502020204030204" pitchFamily="34" charset="0"/>
                    <a:cs typeface="Times New Roman" panose="02020603050405020304" pitchFamily="18" charset="0"/>
                  </a:rPr>
                  <a:t>Labeling schema is configured</a:t>
                </a:r>
              </a:p>
            </p:txBody>
          </p:sp>
          <p:sp>
            <p:nvSpPr>
              <p:cNvPr id="109" name="Diamond 108">
                <a:extLst>
                  <a:ext uri="{FF2B5EF4-FFF2-40B4-BE49-F238E27FC236}">
                    <a16:creationId xmlns:a16="http://schemas.microsoft.com/office/drawing/2014/main" id="{0A55D14B-9C57-ECE2-6967-31287B5F7568}"/>
                  </a:ext>
                </a:extLst>
              </p:cNvPr>
              <p:cNvSpPr>
                <a:spLocks noGrp="1" noRot="1" noChangeAspect="1" noMove="1" noResize="1" noEditPoints="1" noAdjustHandles="1" noChangeArrowheads="1" noChangeShapeType="1"/>
              </p:cNvSpPr>
              <p:nvPr/>
            </p:nvSpPr>
            <p:spPr>
              <a:xfrm>
                <a:off x="399050" y="2866147"/>
                <a:ext cx="182880" cy="182880"/>
              </a:xfrm>
              <a:prstGeom prst="diamond">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70" name="Group 169">
              <a:extLst>
                <a:ext uri="{FF2B5EF4-FFF2-40B4-BE49-F238E27FC236}">
                  <a16:creationId xmlns:a16="http://schemas.microsoft.com/office/drawing/2014/main" id="{2E6931DF-AA70-A4A2-1102-48BDE44D19E7}"/>
                </a:ext>
              </a:extLst>
            </p:cNvPr>
            <p:cNvGrpSpPr>
              <a:grpSpLocks noGrp="1" noUngrp="1" noRot="1" noMove="1" noResize="1"/>
            </p:cNvGrpSpPr>
            <p:nvPr/>
          </p:nvGrpSpPr>
          <p:grpSpPr>
            <a:xfrm>
              <a:off x="399050" y="3514759"/>
              <a:ext cx="2741832" cy="430887"/>
              <a:chOff x="399050" y="3514759"/>
              <a:chExt cx="2741832" cy="430887"/>
            </a:xfrm>
          </p:grpSpPr>
          <p:sp>
            <p:nvSpPr>
              <p:cNvPr id="112" name="TextBox 111">
                <a:extLst>
                  <a:ext uri="{FF2B5EF4-FFF2-40B4-BE49-F238E27FC236}">
                    <a16:creationId xmlns:a16="http://schemas.microsoft.com/office/drawing/2014/main" id="{2E455936-B17A-9769-BB09-5CCC6AD0F7F3}"/>
                  </a:ext>
                </a:extLst>
              </p:cNvPr>
              <p:cNvSpPr txBox="1">
                <a:spLocks noGrp="1" noRot="1" noMove="1" noResize="1" noEditPoints="1" noAdjustHandles="1" noChangeArrowheads="1" noChangeShapeType="1"/>
              </p:cNvSpPr>
              <p:nvPr/>
            </p:nvSpPr>
            <p:spPr>
              <a:xfrm>
                <a:off x="717722" y="3514759"/>
                <a:ext cx="2423160" cy="430887"/>
              </a:xfrm>
              <a:prstGeom prst="rect">
                <a:avLst/>
              </a:prstGeom>
              <a:noFill/>
            </p:spPr>
            <p:txBody>
              <a:bodyPr wrap="square" lIns="0" tIns="0" rIns="0" bIns="0">
                <a:spAutoFit/>
              </a:bodyPr>
              <a:lstStyle/>
              <a:p>
                <a:pPr lvl="0">
                  <a:defRPr/>
                </a:pPr>
                <a:r>
                  <a:rPr lang="en-US" sz="1400" dirty="0">
                    <a:solidFill>
                      <a:srgbClr val="FFFFFF"/>
                    </a:solidFill>
                  </a:rPr>
                  <a:t>Insider Risk Management (IRM) program defined</a:t>
                </a:r>
              </a:p>
            </p:txBody>
          </p:sp>
          <p:sp>
            <p:nvSpPr>
              <p:cNvPr id="114" name="Diamond 113">
                <a:extLst>
                  <a:ext uri="{FF2B5EF4-FFF2-40B4-BE49-F238E27FC236}">
                    <a16:creationId xmlns:a16="http://schemas.microsoft.com/office/drawing/2014/main" id="{1839F0DD-6003-508E-D638-407F410FBD64}"/>
                  </a:ext>
                </a:extLst>
              </p:cNvPr>
              <p:cNvSpPr>
                <a:spLocks noGrp="1" noRot="1" noChangeAspect="1" noMove="1" noResize="1" noEditPoints="1" noAdjustHandles="1" noChangeArrowheads="1" noChangeShapeType="1"/>
              </p:cNvSpPr>
              <p:nvPr/>
            </p:nvSpPr>
            <p:spPr>
              <a:xfrm>
                <a:off x="399050" y="3514759"/>
                <a:ext cx="182880" cy="182880"/>
              </a:xfrm>
              <a:prstGeom prst="diamond">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75" name="Group 174">
              <a:extLst>
                <a:ext uri="{FF2B5EF4-FFF2-40B4-BE49-F238E27FC236}">
                  <a16:creationId xmlns:a16="http://schemas.microsoft.com/office/drawing/2014/main" id="{6EE0300F-0765-D5DF-80D2-DCED6A63830E}"/>
                </a:ext>
              </a:extLst>
            </p:cNvPr>
            <p:cNvGrpSpPr>
              <a:grpSpLocks noGrp="1" noUngrp="1" noRot="1" noMove="1" noResize="1"/>
            </p:cNvGrpSpPr>
            <p:nvPr/>
          </p:nvGrpSpPr>
          <p:grpSpPr>
            <a:xfrm>
              <a:off x="399050" y="4171756"/>
              <a:ext cx="2741832" cy="430887"/>
              <a:chOff x="399050" y="4171756"/>
              <a:chExt cx="2741832" cy="430887"/>
            </a:xfrm>
          </p:grpSpPr>
          <p:sp>
            <p:nvSpPr>
              <p:cNvPr id="12" name="TextBox 11">
                <a:extLst>
                  <a:ext uri="{FF2B5EF4-FFF2-40B4-BE49-F238E27FC236}">
                    <a16:creationId xmlns:a16="http://schemas.microsoft.com/office/drawing/2014/main" id="{D31BAACD-D4E0-ACFB-C6D2-702111AA91C3}"/>
                  </a:ext>
                </a:extLst>
              </p:cNvPr>
              <p:cNvSpPr txBox="1">
                <a:spLocks noGrp="1" noRot="1" noMove="1" noResize="1" noEditPoints="1" noAdjustHandles="1" noChangeArrowheads="1" noChangeShapeType="1"/>
              </p:cNvSpPr>
              <p:nvPr/>
            </p:nvSpPr>
            <p:spPr>
              <a:xfrm>
                <a:off x="717722" y="4171756"/>
                <a:ext cx="2423160" cy="430887"/>
              </a:xfrm>
              <a:prstGeom prst="rect">
                <a:avLst/>
              </a:prstGeom>
              <a:noFill/>
            </p:spPr>
            <p:txBody>
              <a:bodyPr wrap="square" lIns="0" tIns="0" rIns="0" bIns="0" anchor="t">
                <a:spAutoFit/>
              </a:bodyPr>
              <a:lstStyle/>
              <a:p>
                <a:pPr>
                  <a:defRPr/>
                </a:pPr>
                <a:r>
                  <a:rPr lang="en-US" sz="1400">
                    <a:solidFill>
                      <a:srgbClr val="FFFFFF"/>
                    </a:solidFill>
                    <a:ea typeface="Calibri"/>
                    <a:cs typeface="Times New Roman"/>
                  </a:rPr>
                  <a:t>Security Copilot is enabled (optional)</a:t>
                </a:r>
                <a:endParaRPr lang="en-US" sz="1400">
                  <a:solidFill>
                    <a:srgbClr val="FFFFFF"/>
                  </a:solidFill>
                </a:endParaRPr>
              </a:p>
            </p:txBody>
          </p:sp>
          <p:sp>
            <p:nvSpPr>
              <p:cNvPr id="13" name="Diamond 12">
                <a:extLst>
                  <a:ext uri="{FF2B5EF4-FFF2-40B4-BE49-F238E27FC236}">
                    <a16:creationId xmlns:a16="http://schemas.microsoft.com/office/drawing/2014/main" id="{93FD51E4-FD9F-CFE4-7C8E-00B90F9EF7E0}"/>
                  </a:ext>
                </a:extLst>
              </p:cNvPr>
              <p:cNvSpPr>
                <a:spLocks noGrp="1" noRot="1" noChangeAspect="1" noMove="1" noResize="1" noEditPoints="1" noAdjustHandles="1" noChangeArrowheads="1" noChangeShapeType="1"/>
              </p:cNvSpPr>
              <p:nvPr/>
            </p:nvSpPr>
            <p:spPr>
              <a:xfrm>
                <a:off x="399050" y="4171756"/>
                <a:ext cx="182880" cy="182880"/>
              </a:xfrm>
              <a:prstGeom prst="diamond">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208" name="Group 207">
            <a:extLst>
              <a:ext uri="{FF2B5EF4-FFF2-40B4-BE49-F238E27FC236}">
                <a16:creationId xmlns:a16="http://schemas.microsoft.com/office/drawing/2014/main" id="{5AF88CD3-4837-13ED-AC33-1D437BCA04EE}"/>
              </a:ext>
            </a:extLst>
          </p:cNvPr>
          <p:cNvGrpSpPr>
            <a:grpSpLocks noGrp="1" noUngrp="1" noRot="1" noMove="1" noResize="1"/>
          </p:cNvGrpSpPr>
          <p:nvPr/>
        </p:nvGrpSpPr>
        <p:grpSpPr>
          <a:xfrm>
            <a:off x="3602749" y="818998"/>
            <a:ext cx="2467605" cy="1197864"/>
            <a:chOff x="3602749" y="818998"/>
            <a:chExt cx="2467605" cy="1197864"/>
          </a:xfrm>
        </p:grpSpPr>
        <p:sp>
          <p:nvSpPr>
            <p:cNvPr id="158" name="Shield_EA18" title="Icon of a shield">
              <a:extLst>
                <a:ext uri="{FF2B5EF4-FFF2-40B4-BE49-F238E27FC236}">
                  <a16:creationId xmlns:a16="http://schemas.microsoft.com/office/drawing/2014/main" id="{783D4696-51BC-993B-7A1A-38765723E23A}"/>
                </a:ext>
              </a:extLst>
            </p:cNvPr>
            <p:cNvSpPr>
              <a:spLocks noGrp="1" noRot="1" noChangeAspect="1" noMove="1" noResize="1" noEditPoints="1" noAdjustHandles="1" noChangeArrowheads="1" noChangeShapeType="1"/>
            </p:cNvSpPr>
            <p:nvPr/>
          </p:nvSpPr>
          <p:spPr bwMode="auto">
            <a:xfrm>
              <a:off x="3602749" y="818998"/>
              <a:ext cx="515317" cy="548640"/>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solidFill>
              <a:schemeClr val="tx1"/>
            </a:solidFill>
            <a:ln w="19050"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105" name="TextBox 104">
              <a:extLst>
                <a:ext uri="{FF2B5EF4-FFF2-40B4-BE49-F238E27FC236}">
                  <a16:creationId xmlns:a16="http://schemas.microsoft.com/office/drawing/2014/main" id="{B6D615EF-C7D8-6B73-7FD9-8C8310D41EBB}"/>
                </a:ext>
              </a:extLst>
            </p:cNvPr>
            <p:cNvSpPr txBox="1">
              <a:spLocks noGrp="1" noRot="1" noMove="1" noResize="1" noEditPoints="1" noAdjustHandles="1" noChangeArrowheads="1" noChangeShapeType="1"/>
            </p:cNvSpPr>
            <p:nvPr/>
          </p:nvSpPr>
          <p:spPr>
            <a:xfrm>
              <a:off x="4346684" y="940776"/>
              <a:ext cx="1590812" cy="305084"/>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2000" b="0" i="0" u="none" strike="noStrike" kern="1200" cap="none" spc="0" normalizeH="0" baseline="0" noProof="0">
                  <a:ln>
                    <a:noFill/>
                  </a:ln>
                  <a:solidFill>
                    <a:srgbClr val="FFC000"/>
                  </a:solidFill>
                  <a:effectLst/>
                  <a:uLnTx/>
                  <a:uFillTx/>
                  <a:latin typeface="Segoe UI Semibold"/>
                  <a:ea typeface="Calibri" panose="020F0502020204030204" pitchFamily="34" charset="0"/>
                  <a:cs typeface="Times New Roman" panose="02020603050405020304" pitchFamily="18" charset="0"/>
                </a:rPr>
                <a:t>Integrations</a:t>
              </a:r>
              <a:endParaRPr kumimoji="0" lang="en-US" sz="1600" b="0" i="0" u="none" strike="noStrike" kern="1200" cap="none" spc="0" normalizeH="0" baseline="0" noProof="0">
                <a:ln>
                  <a:noFill/>
                </a:ln>
                <a:solidFill>
                  <a:srgbClr val="FFC000"/>
                </a:solidFill>
                <a:effectLst/>
                <a:uLnTx/>
                <a:uFillTx/>
                <a:latin typeface="Segoe UI Semibold"/>
                <a:ea typeface="+mn-ea"/>
                <a:cs typeface="+mn-cs"/>
              </a:endParaRPr>
            </a:p>
          </p:txBody>
        </p:sp>
        <p:sp>
          <p:nvSpPr>
            <p:cNvPr id="144" name="TextBox 143">
              <a:extLst>
                <a:ext uri="{FF2B5EF4-FFF2-40B4-BE49-F238E27FC236}">
                  <a16:creationId xmlns:a16="http://schemas.microsoft.com/office/drawing/2014/main" id="{45A27A7B-C252-1EDB-7F75-73DC15971193}"/>
                </a:ext>
              </a:extLst>
            </p:cNvPr>
            <p:cNvSpPr txBox="1">
              <a:spLocks noGrp="1" noRot="1" noMove="1" noResize="1" noEditPoints="1" noAdjustHandles="1" noChangeArrowheads="1" noChangeShapeType="1"/>
            </p:cNvSpPr>
            <p:nvPr/>
          </p:nvSpPr>
          <p:spPr>
            <a:xfrm>
              <a:off x="3647194" y="1509287"/>
              <a:ext cx="2423160" cy="507575"/>
            </a:xfrm>
            <a:prstGeom prst="rect">
              <a:avLst/>
            </a:prstGeom>
            <a:noFill/>
          </p:spPr>
          <p:txBody>
            <a:bodyPr wrap="square" lIns="0" tIns="0" rIns="0" bIns="0">
              <a:spAutoFit/>
            </a:bodyPr>
            <a:lstStyle/>
            <a:p>
              <a:pPr lvl="0">
                <a:lnSpc>
                  <a:spcPct val="107000"/>
                </a:lnSpc>
                <a:spcBef>
                  <a:spcPts val="400"/>
                </a:spcBef>
                <a:spcAft>
                  <a:spcPts val="500"/>
                </a:spcAft>
                <a:defRPr/>
              </a:pPr>
              <a:r>
                <a:rPr lang="en-US" sz="1600" dirty="0">
                  <a:solidFill>
                    <a:srgbClr val="CB9C0C"/>
                  </a:solidFill>
                  <a:latin typeface="Segoe UI Semibold"/>
                  <a:ea typeface="Calibri" panose="020F0502020204030204" pitchFamily="34" charset="0"/>
                  <a:cs typeface="Times New Roman" panose="02020603050405020304" pitchFamily="18" charset="0"/>
                </a:rPr>
                <a:t>Initial access and configuration</a:t>
              </a:r>
              <a:endParaRPr lang="en-US" sz="1600" dirty="0">
                <a:solidFill>
                  <a:srgbClr val="CB9C0C"/>
                </a:solidFill>
                <a:latin typeface="Segoe UI Semibold"/>
              </a:endParaRPr>
            </a:p>
          </p:txBody>
        </p:sp>
      </p:grpSp>
      <p:grpSp>
        <p:nvGrpSpPr>
          <p:cNvPr id="193" name="Group 192">
            <a:extLst>
              <a:ext uri="{FF2B5EF4-FFF2-40B4-BE49-F238E27FC236}">
                <a16:creationId xmlns:a16="http://schemas.microsoft.com/office/drawing/2014/main" id="{EE5B2FEF-66D2-0C7D-C350-88AEE276CDA7}"/>
              </a:ext>
            </a:extLst>
          </p:cNvPr>
          <p:cNvGrpSpPr>
            <a:grpSpLocks noGrp="1" noUngrp="1" noRot="1" noMove="1" noResize="1"/>
          </p:cNvGrpSpPr>
          <p:nvPr/>
        </p:nvGrpSpPr>
        <p:grpSpPr>
          <a:xfrm>
            <a:off x="3282845" y="2209150"/>
            <a:ext cx="2787509" cy="2406702"/>
            <a:chOff x="3282845" y="2209150"/>
            <a:chExt cx="2787509" cy="2406702"/>
          </a:xfrm>
        </p:grpSpPr>
        <p:cxnSp>
          <p:nvCxnSpPr>
            <p:cNvPr id="140" name="Straight Connector 139">
              <a:extLst>
                <a:ext uri="{FF2B5EF4-FFF2-40B4-BE49-F238E27FC236}">
                  <a16:creationId xmlns:a16="http://schemas.microsoft.com/office/drawing/2014/main" id="{227D9D9B-D38D-F746-1D04-CD95D8FFEBAC}"/>
                </a:ext>
              </a:extLst>
            </p:cNvPr>
            <p:cNvCxnSpPr>
              <a:cxnSpLocks noGrp="1" noRot="1" noMove="1" noResize="1" noEditPoints="1" noAdjustHandles="1" noChangeArrowheads="1" noChangeShapeType="1"/>
              <a:stCxn id="153" idx="0"/>
              <a:endCxn id="149" idx="2"/>
            </p:cNvCxnSpPr>
            <p:nvPr/>
          </p:nvCxnSpPr>
          <p:spPr>
            <a:xfrm>
              <a:off x="3374285" y="2209150"/>
              <a:ext cx="0" cy="2145486"/>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60" name="Group 159">
              <a:extLst>
                <a:ext uri="{FF2B5EF4-FFF2-40B4-BE49-F238E27FC236}">
                  <a16:creationId xmlns:a16="http://schemas.microsoft.com/office/drawing/2014/main" id="{C2C444D2-6062-BB19-8430-19BD323CE32A}"/>
                </a:ext>
              </a:extLst>
            </p:cNvPr>
            <p:cNvGrpSpPr>
              <a:grpSpLocks noGrp="1" noUngrp="1" noRot="1" noMove="1" noResize="1"/>
            </p:cNvGrpSpPr>
            <p:nvPr/>
          </p:nvGrpSpPr>
          <p:grpSpPr>
            <a:xfrm>
              <a:off x="3282845" y="2209150"/>
              <a:ext cx="2787509" cy="444096"/>
              <a:chOff x="3282845" y="2209150"/>
              <a:chExt cx="2787509" cy="444096"/>
            </a:xfrm>
          </p:grpSpPr>
          <p:sp>
            <p:nvSpPr>
              <p:cNvPr id="142" name="TextBox 141">
                <a:extLst>
                  <a:ext uri="{FF2B5EF4-FFF2-40B4-BE49-F238E27FC236}">
                    <a16:creationId xmlns:a16="http://schemas.microsoft.com/office/drawing/2014/main" id="{0BB2B2BE-97A3-5519-7998-FB618414B17E}"/>
                  </a:ext>
                </a:extLst>
              </p:cNvPr>
              <p:cNvSpPr txBox="1">
                <a:spLocks noGrp="1" noRot="1" noMove="1" noResize="1" noEditPoints="1" noAdjustHandles="1" noChangeArrowheads="1" noChangeShapeType="1"/>
              </p:cNvSpPr>
              <p:nvPr/>
            </p:nvSpPr>
            <p:spPr>
              <a:xfrm>
                <a:off x="3647194" y="2209150"/>
                <a:ext cx="2423160" cy="444096"/>
              </a:xfrm>
              <a:prstGeom prst="rect">
                <a:avLst/>
              </a:prstGeom>
              <a:noFill/>
            </p:spPr>
            <p:txBody>
              <a:bodyPr wrap="square" lIns="0" tIns="0" rIns="0" bIns="0" anchor="t">
                <a:spAutoFit/>
              </a:bodyPr>
              <a:lstStyle/>
              <a:p>
                <a:pPr>
                  <a:lnSpc>
                    <a:spcPct val="107000"/>
                  </a:lnSpc>
                  <a:spcBef>
                    <a:spcPts val="400"/>
                  </a:spcBef>
                  <a:spcAft>
                    <a:spcPts val="500"/>
                  </a:spcAft>
                  <a:defRPr/>
                </a:pPr>
                <a:r>
                  <a:rPr lang="en-US" sz="1400" dirty="0">
                    <a:solidFill>
                      <a:srgbClr val="FFFFFF"/>
                    </a:solidFill>
                    <a:ea typeface="Calibri"/>
                    <a:cs typeface="Times New Roman"/>
                  </a:rPr>
                  <a:t>Assign a role with least privilege</a:t>
                </a:r>
              </a:p>
            </p:txBody>
          </p:sp>
          <p:sp>
            <p:nvSpPr>
              <p:cNvPr id="153" name="Diamond 152">
                <a:extLst>
                  <a:ext uri="{FF2B5EF4-FFF2-40B4-BE49-F238E27FC236}">
                    <a16:creationId xmlns:a16="http://schemas.microsoft.com/office/drawing/2014/main" id="{20E62FE7-645B-BC2B-639E-DC53A68EC59E}"/>
                  </a:ext>
                </a:extLst>
              </p:cNvPr>
              <p:cNvSpPr>
                <a:spLocks noGrp="1" noRot="1" noMove="1" noResize="1" noEditPoints="1" noAdjustHandles="1" noChangeArrowheads="1" noChangeShapeType="1"/>
              </p:cNvSpPr>
              <p:nvPr/>
            </p:nvSpPr>
            <p:spPr>
              <a:xfrm>
                <a:off x="3282845" y="2209150"/>
                <a:ext cx="182880" cy="182880"/>
              </a:xfrm>
              <a:prstGeom prst="diamond">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77" name="Group 176">
              <a:extLst>
                <a:ext uri="{FF2B5EF4-FFF2-40B4-BE49-F238E27FC236}">
                  <a16:creationId xmlns:a16="http://schemas.microsoft.com/office/drawing/2014/main" id="{27900E02-1260-6D0B-440E-083F5B0970A5}"/>
                </a:ext>
              </a:extLst>
            </p:cNvPr>
            <p:cNvGrpSpPr>
              <a:grpSpLocks noGrp="1" noUngrp="1" noRot="1" noMove="1" noResize="1"/>
            </p:cNvGrpSpPr>
            <p:nvPr/>
          </p:nvGrpSpPr>
          <p:grpSpPr>
            <a:xfrm>
              <a:off x="3282845" y="4171756"/>
              <a:ext cx="2787509" cy="444096"/>
              <a:chOff x="3282845" y="4171756"/>
              <a:chExt cx="2787509" cy="444096"/>
            </a:xfrm>
          </p:grpSpPr>
          <p:sp>
            <p:nvSpPr>
              <p:cNvPr id="6" name="TextBox 5">
                <a:extLst>
                  <a:ext uri="{FF2B5EF4-FFF2-40B4-BE49-F238E27FC236}">
                    <a16:creationId xmlns:a16="http://schemas.microsoft.com/office/drawing/2014/main" id="{DD044F41-9FE0-D781-FC99-BC7BD61E6CF9}"/>
                  </a:ext>
                </a:extLst>
              </p:cNvPr>
              <p:cNvSpPr txBox="1">
                <a:spLocks noGrp="1" noRot="1" noMove="1" noResize="1" noEditPoints="1" noAdjustHandles="1" noChangeArrowheads="1" noChangeShapeType="1"/>
              </p:cNvSpPr>
              <p:nvPr/>
            </p:nvSpPr>
            <p:spPr>
              <a:xfrm>
                <a:off x="3647194" y="4171756"/>
                <a:ext cx="2423160" cy="444096"/>
              </a:xfrm>
              <a:prstGeom prst="rect">
                <a:avLst/>
              </a:prstGeom>
              <a:noFill/>
            </p:spPr>
            <p:txBody>
              <a:bodyPr wrap="square" lIns="0" tIns="0" rIns="0" bIns="0">
                <a:spAutoFit/>
              </a:bodyPr>
              <a:lstStyle/>
              <a:p>
                <a:pPr>
                  <a:lnSpc>
                    <a:spcPct val="107000"/>
                  </a:lnSpc>
                  <a:spcBef>
                    <a:spcPts val="400"/>
                  </a:spcBef>
                  <a:spcAft>
                    <a:spcPts val="500"/>
                  </a:spcAft>
                  <a:defRPr/>
                </a:pPr>
                <a:r>
                  <a:rPr lang="en-US" sz="1400" dirty="0">
                    <a:solidFill>
                      <a:srgbClr val="FFFFFF"/>
                    </a:solidFill>
                    <a:ea typeface="Calibri" panose="020F0502020204030204" pitchFamily="34" charset="0"/>
                    <a:cs typeface="Times New Roman" panose="02020603050405020304" pitchFamily="18" charset="0"/>
                  </a:rPr>
                  <a:t>Initial scan will automatically start</a:t>
                </a:r>
                <a:endParaRPr lang="en-US" sz="1400" dirty="0">
                  <a:solidFill>
                    <a:srgbClr val="FFFFFF"/>
                  </a:solidFill>
                </a:endParaRPr>
              </a:p>
            </p:txBody>
          </p:sp>
          <p:sp>
            <p:nvSpPr>
              <p:cNvPr id="149" name="Diamond 148">
                <a:extLst>
                  <a:ext uri="{FF2B5EF4-FFF2-40B4-BE49-F238E27FC236}">
                    <a16:creationId xmlns:a16="http://schemas.microsoft.com/office/drawing/2014/main" id="{D0564810-9C6F-A439-F8E0-9B5CB351F4A3}"/>
                  </a:ext>
                </a:extLst>
              </p:cNvPr>
              <p:cNvSpPr>
                <a:spLocks noGrp="1" noRot="1" noMove="1" noResize="1" noEditPoints="1" noAdjustHandles="1" noChangeArrowheads="1" noChangeShapeType="1"/>
              </p:cNvSpPr>
              <p:nvPr/>
            </p:nvSpPr>
            <p:spPr>
              <a:xfrm>
                <a:off x="3282845" y="4171756"/>
                <a:ext cx="182880" cy="182880"/>
              </a:xfrm>
              <a:prstGeom prst="diamond">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67" name="Group 166">
              <a:extLst>
                <a:ext uri="{FF2B5EF4-FFF2-40B4-BE49-F238E27FC236}">
                  <a16:creationId xmlns:a16="http://schemas.microsoft.com/office/drawing/2014/main" id="{609137ED-1E89-FEE6-5B6E-988016CAA369}"/>
                </a:ext>
              </a:extLst>
            </p:cNvPr>
            <p:cNvGrpSpPr>
              <a:grpSpLocks noGrp="1" noUngrp="1" noRot="1" noMove="1" noResize="1"/>
            </p:cNvGrpSpPr>
            <p:nvPr/>
          </p:nvGrpSpPr>
          <p:grpSpPr>
            <a:xfrm>
              <a:off x="3282845" y="2866147"/>
              <a:ext cx="2787509" cy="444096"/>
              <a:chOff x="3282845" y="2866147"/>
              <a:chExt cx="2787509" cy="444096"/>
            </a:xfrm>
          </p:grpSpPr>
          <p:sp>
            <p:nvSpPr>
              <p:cNvPr id="5" name="TextBox 4">
                <a:extLst>
                  <a:ext uri="{FF2B5EF4-FFF2-40B4-BE49-F238E27FC236}">
                    <a16:creationId xmlns:a16="http://schemas.microsoft.com/office/drawing/2014/main" id="{136257E9-14AD-6FF7-80F4-E131EAAA318F}"/>
                  </a:ext>
                </a:extLst>
              </p:cNvPr>
              <p:cNvSpPr txBox="1">
                <a:spLocks noGrp="1" noRot="1" noMove="1" noResize="1" noEditPoints="1" noAdjustHandles="1" noChangeArrowheads="1" noChangeShapeType="1"/>
              </p:cNvSpPr>
              <p:nvPr/>
            </p:nvSpPr>
            <p:spPr>
              <a:xfrm>
                <a:off x="3647194" y="2866147"/>
                <a:ext cx="2423160" cy="444096"/>
              </a:xfrm>
              <a:prstGeom prst="rect">
                <a:avLst/>
              </a:prstGeom>
              <a:noFill/>
            </p:spPr>
            <p:txBody>
              <a:bodyPr wrap="square" lIns="0" tIns="0" rIns="0" bIns="0">
                <a:spAutoFit/>
              </a:bodyPr>
              <a:lstStyle/>
              <a:p>
                <a:pPr>
                  <a:lnSpc>
                    <a:spcPct val="107000"/>
                  </a:lnSpc>
                  <a:spcBef>
                    <a:spcPts val="400"/>
                  </a:spcBef>
                  <a:spcAft>
                    <a:spcPts val="500"/>
                  </a:spcAft>
                  <a:defRPr/>
                </a:pPr>
                <a:r>
                  <a:rPr lang="en-US" sz="1400" dirty="0">
                    <a:solidFill>
                      <a:srgbClr val="FFFFFF"/>
                    </a:solidFill>
                    <a:ea typeface="Calibri" panose="020F0502020204030204" pitchFamily="34" charset="0"/>
                    <a:cs typeface="Times New Roman" panose="02020603050405020304" pitchFamily="18" charset="0"/>
                  </a:rPr>
                  <a:t>Enable Data Loss Prevention (DLP) analytics</a:t>
                </a:r>
              </a:p>
            </p:txBody>
          </p:sp>
          <p:sp>
            <p:nvSpPr>
              <p:cNvPr id="30" name="Diamond 29">
                <a:extLst>
                  <a:ext uri="{FF2B5EF4-FFF2-40B4-BE49-F238E27FC236}">
                    <a16:creationId xmlns:a16="http://schemas.microsoft.com/office/drawing/2014/main" id="{92E2A6D3-2F04-6895-5DB9-C06859B7E710}"/>
                  </a:ext>
                </a:extLst>
              </p:cNvPr>
              <p:cNvSpPr>
                <a:spLocks noGrp="1" noRot="1" noMove="1" noResize="1" noEditPoints="1" noAdjustHandles="1" noChangeArrowheads="1" noChangeShapeType="1"/>
              </p:cNvSpPr>
              <p:nvPr/>
            </p:nvSpPr>
            <p:spPr>
              <a:xfrm>
                <a:off x="3282845" y="2866147"/>
                <a:ext cx="182880" cy="182880"/>
              </a:xfrm>
              <a:prstGeom prst="diamond">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71" name="Group 170">
              <a:extLst>
                <a:ext uri="{FF2B5EF4-FFF2-40B4-BE49-F238E27FC236}">
                  <a16:creationId xmlns:a16="http://schemas.microsoft.com/office/drawing/2014/main" id="{7D626C68-E1FF-DAF4-9F69-EF6308EDF73E}"/>
                </a:ext>
              </a:extLst>
            </p:cNvPr>
            <p:cNvGrpSpPr>
              <a:grpSpLocks noGrp="1" noUngrp="1" noRot="1" noMove="1" noResize="1"/>
            </p:cNvGrpSpPr>
            <p:nvPr/>
          </p:nvGrpSpPr>
          <p:grpSpPr>
            <a:xfrm>
              <a:off x="3282845" y="3514759"/>
              <a:ext cx="2787509" cy="790024"/>
              <a:chOff x="3282845" y="3514759"/>
              <a:chExt cx="2787509" cy="790024"/>
            </a:xfrm>
          </p:grpSpPr>
          <p:sp>
            <p:nvSpPr>
              <p:cNvPr id="58" name="TextBox 57">
                <a:extLst>
                  <a:ext uri="{FF2B5EF4-FFF2-40B4-BE49-F238E27FC236}">
                    <a16:creationId xmlns:a16="http://schemas.microsoft.com/office/drawing/2014/main" id="{96ECAD34-04AB-4654-53AD-2141DD2C8593}"/>
                  </a:ext>
                </a:extLst>
              </p:cNvPr>
              <p:cNvSpPr txBox="1">
                <a:spLocks noGrp="1" noRot="1" noMove="1" noResize="1" noEditPoints="1" noAdjustHandles="1" noChangeArrowheads="1" noChangeShapeType="1"/>
              </p:cNvSpPr>
              <p:nvPr/>
            </p:nvSpPr>
            <p:spPr>
              <a:xfrm>
                <a:off x="3647194" y="3514759"/>
                <a:ext cx="2423160" cy="790024"/>
              </a:xfrm>
              <a:prstGeom prst="rect">
                <a:avLst/>
              </a:prstGeom>
              <a:noFill/>
            </p:spPr>
            <p:txBody>
              <a:bodyPr wrap="square" lIns="0" tIns="0" rIns="0" bIns="0">
                <a:spAutoFit/>
              </a:bodyPr>
              <a:lstStyle/>
              <a:p>
                <a:pPr>
                  <a:lnSpc>
                    <a:spcPct val="107000"/>
                  </a:lnSpc>
                  <a:spcBef>
                    <a:spcPts val="400"/>
                  </a:spcBef>
                  <a:spcAft>
                    <a:spcPts val="500"/>
                  </a:spcAft>
                  <a:defRPr/>
                </a:pPr>
                <a:r>
                  <a:rPr lang="en-US" sz="1400" dirty="0">
                    <a:solidFill>
                      <a:srgbClr val="FFFFFF"/>
                    </a:solidFill>
                  </a:rPr>
                  <a:t>Enable Insider Risk Management analytics</a:t>
                </a:r>
              </a:p>
              <a:p>
                <a:pPr marL="0" marR="0" lvl="0" indent="0" algn="l" defTabSz="914400" rtl="0" eaLnBrk="1" fontAlgn="auto" latinLnBrk="0" hangingPunct="1">
                  <a:lnSpc>
                    <a:spcPct val="107000"/>
                  </a:lnSpc>
                  <a:spcBef>
                    <a:spcPts val="400"/>
                  </a:spcBef>
                  <a:spcAft>
                    <a:spcPts val="50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59" name="Diamond 58">
                <a:extLst>
                  <a:ext uri="{FF2B5EF4-FFF2-40B4-BE49-F238E27FC236}">
                    <a16:creationId xmlns:a16="http://schemas.microsoft.com/office/drawing/2014/main" id="{273BA2DB-B63B-9F44-2FDA-FC58952FFCB6}"/>
                  </a:ext>
                </a:extLst>
              </p:cNvPr>
              <p:cNvSpPr>
                <a:spLocks noGrp="1" noRot="1" noMove="1" noResize="1" noEditPoints="1" noAdjustHandles="1" noChangeArrowheads="1" noChangeShapeType="1"/>
              </p:cNvSpPr>
              <p:nvPr/>
            </p:nvSpPr>
            <p:spPr>
              <a:xfrm>
                <a:off x="3282845" y="3514759"/>
                <a:ext cx="182880" cy="182880"/>
              </a:xfrm>
              <a:prstGeom prst="diamond">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209" name="Group 208">
            <a:extLst>
              <a:ext uri="{FF2B5EF4-FFF2-40B4-BE49-F238E27FC236}">
                <a16:creationId xmlns:a16="http://schemas.microsoft.com/office/drawing/2014/main" id="{3117F329-70AF-5B34-6B3A-1E4FAB1AF2BA}"/>
              </a:ext>
            </a:extLst>
          </p:cNvPr>
          <p:cNvGrpSpPr>
            <a:grpSpLocks noGrp="1" noUngrp="1" noRot="1" noMove="1" noResize="1"/>
          </p:cNvGrpSpPr>
          <p:nvPr/>
        </p:nvGrpSpPr>
        <p:grpSpPr>
          <a:xfrm>
            <a:off x="6481346" y="818998"/>
            <a:ext cx="2423160" cy="1197864"/>
            <a:chOff x="6481346" y="818998"/>
            <a:chExt cx="2423160" cy="1197864"/>
          </a:xfrm>
        </p:grpSpPr>
        <p:sp>
          <p:nvSpPr>
            <p:cNvPr id="179" name="Shield_EA18" title="Icon of a shield">
              <a:extLst>
                <a:ext uri="{FF2B5EF4-FFF2-40B4-BE49-F238E27FC236}">
                  <a16:creationId xmlns:a16="http://schemas.microsoft.com/office/drawing/2014/main" id="{10B370EF-6843-C9D6-80DC-7F9880BD0CF6}"/>
                </a:ext>
              </a:extLst>
            </p:cNvPr>
            <p:cNvSpPr>
              <a:spLocks noGrp="1" noRot="1" noChangeAspect="1" noMove="1" noResize="1" noEditPoints="1" noAdjustHandles="1" noChangeArrowheads="1" noChangeShapeType="1"/>
            </p:cNvSpPr>
            <p:nvPr/>
          </p:nvSpPr>
          <p:spPr bwMode="auto">
            <a:xfrm>
              <a:off x="6483109" y="818998"/>
              <a:ext cx="515317" cy="548640"/>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solidFill>
              <a:schemeClr val="tx1"/>
            </a:solidFill>
            <a:ln w="19050" cap="sq">
              <a:solidFill>
                <a:schemeClr val="accent2"/>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F2F"/>
                </a:solidFill>
                <a:effectLst/>
                <a:uLnTx/>
                <a:uFillTx/>
                <a:latin typeface="Segoe UI"/>
                <a:ea typeface="+mn-ea"/>
                <a:cs typeface="+mn-cs"/>
              </a:endParaRPr>
            </a:p>
          </p:txBody>
        </p:sp>
        <p:sp>
          <p:nvSpPr>
            <p:cNvPr id="106" name="TextBox 105">
              <a:extLst>
                <a:ext uri="{FF2B5EF4-FFF2-40B4-BE49-F238E27FC236}">
                  <a16:creationId xmlns:a16="http://schemas.microsoft.com/office/drawing/2014/main" id="{FA7C0D75-7C26-8894-A270-E9822F6CEA80}"/>
                </a:ext>
              </a:extLst>
            </p:cNvPr>
            <p:cNvSpPr txBox="1">
              <a:spLocks noGrp="1" noRot="1" noMove="1" noResize="1" noEditPoints="1" noAdjustHandles="1" noChangeArrowheads="1" noChangeShapeType="1"/>
            </p:cNvSpPr>
            <p:nvPr/>
          </p:nvSpPr>
          <p:spPr>
            <a:xfrm>
              <a:off x="7225758" y="940776"/>
              <a:ext cx="1590812" cy="305084"/>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2000" b="0" i="0" u="none" strike="noStrike" kern="1200" cap="none" spc="0" normalizeH="0" baseline="0" noProof="0">
                  <a:ln>
                    <a:noFill/>
                  </a:ln>
                  <a:solidFill>
                    <a:srgbClr val="00B050"/>
                  </a:solidFill>
                  <a:effectLst/>
                  <a:uLnTx/>
                  <a:uFillTx/>
                  <a:latin typeface="Segoe UI Semibold"/>
                  <a:ea typeface="Calibri" panose="020F0502020204030204" pitchFamily="34" charset="0"/>
                  <a:cs typeface="Times New Roman" panose="02020603050405020304" pitchFamily="18" charset="0"/>
                </a:rPr>
                <a:t>Insights</a:t>
              </a:r>
              <a:endParaRPr kumimoji="0" lang="en-US" sz="1600" b="0" i="0" u="none" strike="noStrike" kern="1200" cap="none" spc="0" normalizeH="0" baseline="0" noProof="0">
                <a:ln>
                  <a:noFill/>
                </a:ln>
                <a:solidFill>
                  <a:srgbClr val="00B050"/>
                </a:solidFill>
                <a:effectLst/>
                <a:uLnTx/>
                <a:uFillTx/>
                <a:latin typeface="Segoe UI Semibold"/>
                <a:ea typeface="+mn-ea"/>
                <a:cs typeface="+mn-cs"/>
              </a:endParaRPr>
            </a:p>
          </p:txBody>
        </p:sp>
        <p:sp>
          <p:nvSpPr>
            <p:cNvPr id="165" name="TextBox 164">
              <a:extLst>
                <a:ext uri="{FF2B5EF4-FFF2-40B4-BE49-F238E27FC236}">
                  <a16:creationId xmlns:a16="http://schemas.microsoft.com/office/drawing/2014/main" id="{8571E48C-C720-BA79-AF25-39B177B2B097}"/>
                </a:ext>
              </a:extLst>
            </p:cNvPr>
            <p:cNvSpPr txBox="1">
              <a:spLocks noGrp="1" noRot="1" noMove="1" noResize="1" noEditPoints="1" noAdjustHandles="1" noChangeArrowheads="1" noChangeShapeType="1"/>
            </p:cNvSpPr>
            <p:nvPr/>
          </p:nvSpPr>
          <p:spPr>
            <a:xfrm>
              <a:off x="6481346" y="1509287"/>
              <a:ext cx="2423160" cy="507575"/>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1600" b="0" i="0" u="none" strike="noStrike" kern="1200" cap="none" spc="0" normalizeH="0" baseline="0" noProof="0" dirty="0">
                  <a:ln>
                    <a:noFill/>
                  </a:ln>
                  <a:solidFill>
                    <a:srgbClr val="00B050"/>
                  </a:solidFill>
                  <a:effectLst/>
                  <a:uLnTx/>
                  <a:uFillTx/>
                  <a:latin typeface="Segoe UI Semibold"/>
                  <a:ea typeface="Calibri" panose="020F0502020204030204" pitchFamily="34" charset="0"/>
                  <a:cs typeface="Times New Roman" panose="02020603050405020304" pitchFamily="18" charset="0"/>
                </a:rPr>
                <a:t>Understand data landscape and risks</a:t>
              </a:r>
              <a:endParaRPr kumimoji="0" lang="en-US" sz="2000" b="0" i="0" u="none" strike="noStrike" kern="1200" cap="none" spc="0" normalizeH="0" baseline="0" noProof="0" dirty="0">
                <a:ln>
                  <a:noFill/>
                </a:ln>
                <a:solidFill>
                  <a:srgbClr val="00B050"/>
                </a:solidFill>
                <a:effectLst/>
                <a:uLnTx/>
                <a:uFillTx/>
                <a:latin typeface="Segoe UI Semibold"/>
                <a:ea typeface="+mn-ea"/>
                <a:cs typeface="+mn-cs"/>
              </a:endParaRPr>
            </a:p>
          </p:txBody>
        </p:sp>
      </p:grpSp>
      <p:grpSp>
        <p:nvGrpSpPr>
          <p:cNvPr id="194" name="Group 193">
            <a:extLst>
              <a:ext uri="{FF2B5EF4-FFF2-40B4-BE49-F238E27FC236}">
                <a16:creationId xmlns:a16="http://schemas.microsoft.com/office/drawing/2014/main" id="{AF59A5FD-812D-830E-8668-9C7AA8F29B95}"/>
              </a:ext>
            </a:extLst>
          </p:cNvPr>
          <p:cNvGrpSpPr>
            <a:grpSpLocks noGrp="1" noUngrp="1" noRot="1" noMove="1" noResize="1"/>
          </p:cNvGrpSpPr>
          <p:nvPr/>
        </p:nvGrpSpPr>
        <p:grpSpPr>
          <a:xfrm>
            <a:off x="6162674" y="2209150"/>
            <a:ext cx="2741832" cy="2598271"/>
            <a:chOff x="6162674" y="2209150"/>
            <a:chExt cx="2741832" cy="2598271"/>
          </a:xfrm>
        </p:grpSpPr>
        <p:cxnSp>
          <p:nvCxnSpPr>
            <p:cNvPr id="161" name="Straight Connector 160">
              <a:extLst>
                <a:ext uri="{FF2B5EF4-FFF2-40B4-BE49-F238E27FC236}">
                  <a16:creationId xmlns:a16="http://schemas.microsoft.com/office/drawing/2014/main" id="{F5BAFCDB-86AC-8486-41F8-BE95DEEE588E}"/>
                </a:ext>
              </a:extLst>
            </p:cNvPr>
            <p:cNvCxnSpPr>
              <a:cxnSpLocks noGrp="1" noRot="1" noMove="1" noResize="1" noEditPoints="1" noAdjustHandles="1" noChangeArrowheads="1" noChangeShapeType="1"/>
              <a:stCxn id="174" idx="0"/>
            </p:cNvCxnSpPr>
            <p:nvPr/>
          </p:nvCxnSpPr>
          <p:spPr>
            <a:xfrm>
              <a:off x="6254114" y="2209150"/>
              <a:ext cx="0" cy="2145486"/>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62" name="Group 161">
              <a:extLst>
                <a:ext uri="{FF2B5EF4-FFF2-40B4-BE49-F238E27FC236}">
                  <a16:creationId xmlns:a16="http://schemas.microsoft.com/office/drawing/2014/main" id="{CE5990A8-CA90-B543-FA12-5EFA0D7252D6}"/>
                </a:ext>
              </a:extLst>
            </p:cNvPr>
            <p:cNvGrpSpPr>
              <a:grpSpLocks noGrp="1" noUngrp="1" noRot="1" noMove="1" noResize="1"/>
            </p:cNvGrpSpPr>
            <p:nvPr/>
          </p:nvGrpSpPr>
          <p:grpSpPr>
            <a:xfrm>
              <a:off x="6162674" y="2209150"/>
              <a:ext cx="2741832" cy="1077218"/>
              <a:chOff x="6162674" y="2209150"/>
              <a:chExt cx="2741832" cy="1077218"/>
            </a:xfrm>
          </p:grpSpPr>
          <p:sp>
            <p:nvSpPr>
              <p:cNvPr id="163" name="TextBox 162">
                <a:extLst>
                  <a:ext uri="{FF2B5EF4-FFF2-40B4-BE49-F238E27FC236}">
                    <a16:creationId xmlns:a16="http://schemas.microsoft.com/office/drawing/2014/main" id="{B26633AE-1656-2A2D-8108-CB78B6DE48D7}"/>
                  </a:ext>
                </a:extLst>
              </p:cNvPr>
              <p:cNvSpPr txBox="1">
                <a:spLocks noGrp="1" noRot="1" noMove="1" noResize="1" noEditPoints="1" noAdjustHandles="1" noChangeArrowheads="1" noChangeShapeType="1"/>
              </p:cNvSpPr>
              <p:nvPr/>
            </p:nvSpPr>
            <p:spPr>
              <a:xfrm>
                <a:off x="6481346" y="2209150"/>
                <a:ext cx="2423160" cy="1077218"/>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FFFFFF"/>
                    </a:solidFill>
                    <a:latin typeface="Segoe UI"/>
                    <a:ea typeface="Calibri" panose="020F0502020204030204" pitchFamily="34" charset="0"/>
                    <a:cs typeface="Times New Roman" panose="02020603050405020304" pitchFamily="18" charset="0"/>
                  </a:rPr>
                  <a:t>Leverage DSPM reports and trends to get details on both unprotected and protected sensitive assets, and potentially risky user activities</a:t>
                </a:r>
                <a:endParaRPr kumimoji="0" lang="en-US" sz="14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74" name="Diamond 173">
                <a:extLst>
                  <a:ext uri="{FF2B5EF4-FFF2-40B4-BE49-F238E27FC236}">
                    <a16:creationId xmlns:a16="http://schemas.microsoft.com/office/drawing/2014/main" id="{A1429146-38A2-5E35-EA2A-0D460978A125}"/>
                  </a:ext>
                </a:extLst>
              </p:cNvPr>
              <p:cNvSpPr>
                <a:spLocks noGrp="1" noRot="1" noMove="1" noResize="1" noEditPoints="1" noAdjustHandles="1" noChangeArrowheads="1" noChangeShapeType="1"/>
              </p:cNvSpPr>
              <p:nvPr/>
            </p:nvSpPr>
            <p:spPr>
              <a:xfrm>
                <a:off x="6162674" y="2209150"/>
                <a:ext cx="182880" cy="182880"/>
              </a:xfrm>
              <a:prstGeom prst="diamond">
                <a:avLst/>
              </a:prstGeom>
              <a:solidFill>
                <a:schemeClr val="tx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72" name="Group 171">
              <a:extLst>
                <a:ext uri="{FF2B5EF4-FFF2-40B4-BE49-F238E27FC236}">
                  <a16:creationId xmlns:a16="http://schemas.microsoft.com/office/drawing/2014/main" id="{5EB78186-F243-B564-D08B-90142DD37207}"/>
                </a:ext>
              </a:extLst>
            </p:cNvPr>
            <p:cNvGrpSpPr>
              <a:grpSpLocks noGrp="1" noUngrp="1" noRot="1" noMove="1" noResize="1"/>
            </p:cNvGrpSpPr>
            <p:nvPr/>
          </p:nvGrpSpPr>
          <p:grpSpPr>
            <a:xfrm>
              <a:off x="6162674" y="3514759"/>
              <a:ext cx="2741832" cy="1292662"/>
              <a:chOff x="6162674" y="3514759"/>
              <a:chExt cx="2741832" cy="1292662"/>
            </a:xfrm>
          </p:grpSpPr>
          <p:sp>
            <p:nvSpPr>
              <p:cNvPr id="93" name="TextBox 92">
                <a:extLst>
                  <a:ext uri="{FF2B5EF4-FFF2-40B4-BE49-F238E27FC236}">
                    <a16:creationId xmlns:a16="http://schemas.microsoft.com/office/drawing/2014/main" id="{7AA6D944-803E-EBCD-7CD5-6767C7A6F763}"/>
                  </a:ext>
                </a:extLst>
              </p:cNvPr>
              <p:cNvSpPr txBox="1">
                <a:spLocks noGrp="1" noRot="1" noMove="1" noResize="1" noEditPoints="1" noAdjustHandles="1" noChangeArrowheads="1" noChangeShapeType="1"/>
              </p:cNvSpPr>
              <p:nvPr/>
            </p:nvSpPr>
            <p:spPr>
              <a:xfrm>
                <a:off x="6481346" y="3514759"/>
                <a:ext cx="2423160" cy="1292662"/>
              </a:xfrm>
              <a:prstGeom prst="rect">
                <a:avLst/>
              </a:prstGeom>
              <a:noFill/>
            </p:spPr>
            <p:txBody>
              <a:bodyPr wrap="square" lIns="0" tIns="0" rIns="0" bIns="0">
                <a:spAutoFit/>
              </a:bodyPr>
              <a:lstStyle/>
              <a:p>
                <a:pPr>
                  <a:defRPr/>
                </a:pPr>
                <a:r>
                  <a:rPr lang="en-US" sz="1400" dirty="0">
                    <a:solidFill>
                      <a:srgbClr val="FFFFFF"/>
                    </a:solidFill>
                    <a:ea typeface="Calibri" panose="020F0502020204030204" pitchFamily="34" charset="0"/>
                    <a:cs typeface="Times New Roman" panose="02020603050405020304" pitchFamily="18" charset="0"/>
                  </a:rPr>
                  <a:t>Review DSPM recommendations to understand current risk and determine next steps every 30 days</a:t>
                </a:r>
                <a:endParaRPr lang="en-US" sz="1400"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94" name="Diamond 93">
                <a:extLst>
                  <a:ext uri="{FF2B5EF4-FFF2-40B4-BE49-F238E27FC236}">
                    <a16:creationId xmlns:a16="http://schemas.microsoft.com/office/drawing/2014/main" id="{DF372BE6-8878-FAFC-392C-EB16C987096E}"/>
                  </a:ext>
                </a:extLst>
              </p:cNvPr>
              <p:cNvSpPr>
                <a:spLocks noGrp="1" noRot="1" noMove="1" noResize="1" noEditPoints="1" noAdjustHandles="1" noChangeArrowheads="1" noChangeShapeType="1"/>
              </p:cNvSpPr>
              <p:nvPr/>
            </p:nvSpPr>
            <p:spPr>
              <a:xfrm>
                <a:off x="6162674" y="3514759"/>
                <a:ext cx="182880" cy="182880"/>
              </a:xfrm>
              <a:prstGeom prst="diamond">
                <a:avLst/>
              </a:prstGeom>
              <a:solidFill>
                <a:schemeClr val="tx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sp>
          <p:nvSpPr>
            <p:cNvPr id="97" name="TextBox 96">
              <a:extLst>
                <a:ext uri="{FF2B5EF4-FFF2-40B4-BE49-F238E27FC236}">
                  <a16:creationId xmlns:a16="http://schemas.microsoft.com/office/drawing/2014/main" id="{BE4C21B8-FC83-6C6D-1623-1F39A9CA1245}"/>
                </a:ext>
              </a:extLst>
            </p:cNvPr>
            <p:cNvSpPr txBox="1">
              <a:spLocks noGrp="1" noRot="1" noMove="1" noResize="1" noEditPoints="1" noAdjustHandles="1" noChangeArrowheads="1" noChangeShapeType="1"/>
            </p:cNvSpPr>
            <p:nvPr/>
          </p:nvSpPr>
          <p:spPr>
            <a:xfrm>
              <a:off x="6481346" y="4171756"/>
              <a:ext cx="2423160" cy="215444"/>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10" name="Group 209">
            <a:extLst>
              <a:ext uri="{FF2B5EF4-FFF2-40B4-BE49-F238E27FC236}">
                <a16:creationId xmlns:a16="http://schemas.microsoft.com/office/drawing/2014/main" id="{F6742569-AFC9-128B-702B-28AAB758C4CD}"/>
              </a:ext>
            </a:extLst>
          </p:cNvPr>
          <p:cNvGrpSpPr>
            <a:grpSpLocks noGrp="1" noUngrp="1" noRot="1" noMove="1" noResize="1"/>
          </p:cNvGrpSpPr>
          <p:nvPr/>
        </p:nvGrpSpPr>
        <p:grpSpPr>
          <a:xfrm>
            <a:off x="9363469" y="818998"/>
            <a:ext cx="2423160" cy="1197864"/>
            <a:chOff x="9363469" y="818998"/>
            <a:chExt cx="2423160" cy="1197864"/>
          </a:xfrm>
        </p:grpSpPr>
        <p:sp>
          <p:nvSpPr>
            <p:cNvPr id="200" name="Shield_EA18" title="Icon of a shield">
              <a:extLst>
                <a:ext uri="{FF2B5EF4-FFF2-40B4-BE49-F238E27FC236}">
                  <a16:creationId xmlns:a16="http://schemas.microsoft.com/office/drawing/2014/main" id="{8F7265B1-3518-C398-F839-FDC3092BF403}"/>
                </a:ext>
              </a:extLst>
            </p:cNvPr>
            <p:cNvSpPr>
              <a:spLocks noGrp="1" noRot="1" noChangeAspect="1" noMove="1" noResize="1" noEditPoints="1" noAdjustHandles="1" noChangeArrowheads="1" noChangeShapeType="1"/>
            </p:cNvSpPr>
            <p:nvPr/>
          </p:nvSpPr>
          <p:spPr bwMode="auto">
            <a:xfrm>
              <a:off x="9363469" y="818998"/>
              <a:ext cx="515317" cy="548640"/>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solidFill>
              <a:schemeClr val="tx1"/>
            </a:solidFill>
            <a:ln w="19050" cap="sq">
              <a:solidFill>
                <a:srgbClr val="00B0F0"/>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107" name="TextBox 106">
              <a:extLst>
                <a:ext uri="{FF2B5EF4-FFF2-40B4-BE49-F238E27FC236}">
                  <a16:creationId xmlns:a16="http://schemas.microsoft.com/office/drawing/2014/main" id="{CBD4EAA9-D06C-CEEA-F381-26A71710FC1A}"/>
                </a:ext>
              </a:extLst>
            </p:cNvPr>
            <p:cNvSpPr txBox="1">
              <a:spLocks noGrp="1" noRot="1" noMove="1" noResize="1" noEditPoints="1" noAdjustHandles="1" noChangeArrowheads="1" noChangeShapeType="1"/>
            </p:cNvSpPr>
            <p:nvPr/>
          </p:nvSpPr>
          <p:spPr>
            <a:xfrm>
              <a:off x="10105046" y="940776"/>
              <a:ext cx="1590812" cy="305084"/>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2000" b="0" i="0" u="none" strike="noStrike" kern="1200" cap="none" spc="0" normalizeH="0" baseline="0" noProof="0">
                  <a:ln>
                    <a:noFill/>
                  </a:ln>
                  <a:solidFill>
                    <a:srgbClr val="00B0F0"/>
                  </a:solidFill>
                  <a:effectLst/>
                  <a:uLnTx/>
                  <a:uFillTx/>
                  <a:latin typeface="Segoe UI Semibold"/>
                  <a:ea typeface="Calibri" panose="020F0502020204030204" pitchFamily="34" charset="0"/>
                  <a:cs typeface="Times New Roman" panose="02020603050405020304" pitchFamily="18" charset="0"/>
                </a:rPr>
                <a:t>Maintenance</a:t>
              </a:r>
              <a:endParaRPr kumimoji="0" lang="en-US" sz="1600" b="0" i="0" u="none" strike="noStrike" kern="1200" cap="none" spc="0" normalizeH="0" baseline="0" noProof="0">
                <a:ln>
                  <a:noFill/>
                </a:ln>
                <a:solidFill>
                  <a:srgbClr val="00B0F0"/>
                </a:solidFill>
                <a:effectLst/>
                <a:uLnTx/>
                <a:uFillTx/>
                <a:latin typeface="Segoe UI Semibold"/>
                <a:ea typeface="+mn-ea"/>
                <a:cs typeface="+mn-cs"/>
              </a:endParaRPr>
            </a:p>
          </p:txBody>
        </p:sp>
        <p:sp>
          <p:nvSpPr>
            <p:cNvPr id="186" name="TextBox 185">
              <a:extLst>
                <a:ext uri="{FF2B5EF4-FFF2-40B4-BE49-F238E27FC236}">
                  <a16:creationId xmlns:a16="http://schemas.microsoft.com/office/drawing/2014/main" id="{CC9CF4A0-3F6C-0B63-DAFE-CB3C21D2C85D}"/>
                </a:ext>
              </a:extLst>
            </p:cNvPr>
            <p:cNvSpPr txBox="1">
              <a:spLocks noGrp="1" noRot="1" noMove="1" noResize="1" noEditPoints="1" noAdjustHandles="1" noChangeArrowheads="1" noChangeShapeType="1"/>
            </p:cNvSpPr>
            <p:nvPr/>
          </p:nvSpPr>
          <p:spPr>
            <a:xfrm>
              <a:off x="9363469" y="1509287"/>
              <a:ext cx="2423160" cy="507575"/>
            </a:xfrm>
            <a:prstGeom prst="rect">
              <a:avLst/>
            </a:prstGeom>
            <a:noFill/>
          </p:spPr>
          <p:txBody>
            <a:bodyPr wrap="square" lIns="0" tIns="0" rIns="0" bIns="0">
              <a:spAutoFit/>
            </a:bodyPr>
            <a:lstStyle/>
            <a:p>
              <a:pPr lvl="0">
                <a:lnSpc>
                  <a:spcPct val="107000"/>
                </a:lnSpc>
                <a:spcBef>
                  <a:spcPts val="400"/>
                </a:spcBef>
                <a:spcAft>
                  <a:spcPts val="500"/>
                </a:spcAft>
                <a:defRPr/>
              </a:pPr>
              <a:r>
                <a:rPr lang="en-US" sz="1600" dirty="0">
                  <a:solidFill>
                    <a:srgbClr val="00B0F0"/>
                  </a:solidFill>
                  <a:latin typeface="Segoe UI Semibold"/>
                  <a:ea typeface="Calibri" panose="020F0502020204030204" pitchFamily="34" charset="0"/>
                  <a:cs typeface="Times New Roman" panose="02020603050405020304" pitchFamily="18" charset="0"/>
                </a:rPr>
                <a:t>Take action and investigate with Copilot </a:t>
              </a:r>
              <a:endParaRPr kumimoji="0" lang="en-US" sz="1600" b="0" i="0" u="none" strike="noStrike" kern="1200" cap="none" spc="0" normalizeH="0" baseline="0" noProof="0" dirty="0">
                <a:ln>
                  <a:noFill/>
                </a:ln>
                <a:solidFill>
                  <a:srgbClr val="00B0F0"/>
                </a:solidFill>
                <a:effectLst/>
                <a:uLnTx/>
                <a:uFillTx/>
                <a:latin typeface="Segoe UI Semibold"/>
                <a:ea typeface="Calibri" panose="020F0502020204030204" pitchFamily="34" charset="0"/>
                <a:cs typeface="Times New Roman" panose="02020603050405020304" pitchFamily="18" charset="0"/>
              </a:endParaRPr>
            </a:p>
          </p:txBody>
        </p:sp>
      </p:grpSp>
      <p:grpSp>
        <p:nvGrpSpPr>
          <p:cNvPr id="196" name="Group 195">
            <a:extLst>
              <a:ext uri="{FF2B5EF4-FFF2-40B4-BE49-F238E27FC236}">
                <a16:creationId xmlns:a16="http://schemas.microsoft.com/office/drawing/2014/main" id="{671A5551-86A9-1E30-2351-CB239A6CED52}"/>
              </a:ext>
            </a:extLst>
          </p:cNvPr>
          <p:cNvGrpSpPr>
            <a:grpSpLocks noGrp="1" noUngrp="1" noRot="1" noMove="1" noResize="1"/>
          </p:cNvGrpSpPr>
          <p:nvPr/>
        </p:nvGrpSpPr>
        <p:grpSpPr>
          <a:xfrm>
            <a:off x="9044795" y="2209150"/>
            <a:ext cx="2878977" cy="2178050"/>
            <a:chOff x="9044795" y="2209150"/>
            <a:chExt cx="2878977" cy="2178050"/>
          </a:xfrm>
        </p:grpSpPr>
        <p:cxnSp>
          <p:nvCxnSpPr>
            <p:cNvPr id="182" name="Straight Connector 181">
              <a:extLst>
                <a:ext uri="{FF2B5EF4-FFF2-40B4-BE49-F238E27FC236}">
                  <a16:creationId xmlns:a16="http://schemas.microsoft.com/office/drawing/2014/main" id="{B6FAD662-E635-3167-2555-0C962BDEAD25}"/>
                </a:ext>
              </a:extLst>
            </p:cNvPr>
            <p:cNvCxnSpPr>
              <a:cxnSpLocks noGrp="1" noRot="1" noMove="1" noResize="1" noEditPoints="1" noAdjustHandles="1" noChangeArrowheads="1" noChangeShapeType="1"/>
              <a:stCxn id="195" idx="0"/>
            </p:cNvCxnSpPr>
            <p:nvPr/>
          </p:nvCxnSpPr>
          <p:spPr>
            <a:xfrm>
              <a:off x="9136235" y="2209150"/>
              <a:ext cx="0" cy="2145486"/>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69" name="Group 168">
              <a:extLst>
                <a:ext uri="{FF2B5EF4-FFF2-40B4-BE49-F238E27FC236}">
                  <a16:creationId xmlns:a16="http://schemas.microsoft.com/office/drawing/2014/main" id="{8D564C57-9FF4-08E6-A62B-6566A6C4DBC1}"/>
                </a:ext>
              </a:extLst>
            </p:cNvPr>
            <p:cNvGrpSpPr>
              <a:grpSpLocks noGrp="1" noUngrp="1" noRot="1" noMove="1" noResize="1"/>
            </p:cNvGrpSpPr>
            <p:nvPr/>
          </p:nvGrpSpPr>
          <p:grpSpPr>
            <a:xfrm>
              <a:off x="9044795" y="2866147"/>
              <a:ext cx="2878977" cy="430887"/>
              <a:chOff x="9044795" y="2866147"/>
              <a:chExt cx="2878977" cy="430887"/>
            </a:xfrm>
          </p:grpSpPr>
          <p:sp>
            <p:nvSpPr>
              <p:cNvPr id="7" name="TextBox 6">
                <a:extLst>
                  <a:ext uri="{FF2B5EF4-FFF2-40B4-BE49-F238E27FC236}">
                    <a16:creationId xmlns:a16="http://schemas.microsoft.com/office/drawing/2014/main" id="{506B1877-1E7C-1FE5-2DB5-30079D7A98FA}"/>
                  </a:ext>
                </a:extLst>
              </p:cNvPr>
              <p:cNvSpPr txBox="1">
                <a:spLocks noGrp="1" noRot="1" noMove="1" noResize="1" noEditPoints="1" noAdjustHandles="1" noChangeArrowheads="1" noChangeShapeType="1"/>
              </p:cNvSpPr>
              <p:nvPr/>
            </p:nvSpPr>
            <p:spPr>
              <a:xfrm>
                <a:off x="9363469" y="2866147"/>
                <a:ext cx="2560303" cy="430887"/>
              </a:xfrm>
              <a:prstGeom prst="rect">
                <a:avLst/>
              </a:prstGeom>
              <a:noFill/>
            </p:spPr>
            <p:txBody>
              <a:bodyPr wrap="square" lIns="0" tIns="0" rIns="0" bIns="0">
                <a:spAutoFit/>
              </a:bodyPr>
              <a:lstStyle/>
              <a:p>
                <a:pPr>
                  <a:defRPr/>
                </a:pPr>
                <a:r>
                  <a:rPr lang="en-US" sz="1400" dirty="0">
                    <a:solidFill>
                      <a:srgbClr val="FFFFFF"/>
                    </a:solidFill>
                    <a:ea typeface="Calibri" panose="020F0502020204030204" pitchFamily="34" charset="0"/>
                    <a:cs typeface="Times New Roman" panose="02020603050405020304" pitchFamily="18" charset="0"/>
                  </a:rPr>
                  <a:t>Investigate users with Security Copilot in recommendations</a:t>
                </a:r>
                <a:endParaRPr lang="en-US" sz="1400" dirty="0">
                  <a:solidFill>
                    <a:srgbClr val="FFFFFF"/>
                  </a:solidFill>
                </a:endParaRPr>
              </a:p>
            </p:txBody>
          </p:sp>
          <p:sp>
            <p:nvSpPr>
              <p:cNvPr id="8" name="Diamond 7">
                <a:extLst>
                  <a:ext uri="{FF2B5EF4-FFF2-40B4-BE49-F238E27FC236}">
                    <a16:creationId xmlns:a16="http://schemas.microsoft.com/office/drawing/2014/main" id="{1343E90E-E466-72EC-8DA8-A9BA8AC41661}"/>
                  </a:ext>
                </a:extLst>
              </p:cNvPr>
              <p:cNvSpPr>
                <a:spLocks noGrp="1" noRot="1" noMove="1" noResize="1" noEditPoints="1" noAdjustHandles="1" noChangeArrowheads="1" noChangeShapeType="1"/>
              </p:cNvSpPr>
              <p:nvPr/>
            </p:nvSpPr>
            <p:spPr>
              <a:xfrm>
                <a:off x="9044795" y="2866147"/>
                <a:ext cx="182880" cy="182880"/>
              </a:xfrm>
              <a:prstGeom prst="diamond">
                <a:avLst/>
              </a:prstGeom>
              <a:solidFill>
                <a:schemeClr val="tx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73" name="Group 172">
              <a:extLst>
                <a:ext uri="{FF2B5EF4-FFF2-40B4-BE49-F238E27FC236}">
                  <a16:creationId xmlns:a16="http://schemas.microsoft.com/office/drawing/2014/main" id="{0D6BF0A6-5521-C8C6-0243-077E3F8C2B8E}"/>
                </a:ext>
              </a:extLst>
            </p:cNvPr>
            <p:cNvGrpSpPr>
              <a:grpSpLocks noGrp="1" noUngrp="1" noRot="1" noMove="1" noResize="1"/>
            </p:cNvGrpSpPr>
            <p:nvPr/>
          </p:nvGrpSpPr>
          <p:grpSpPr>
            <a:xfrm>
              <a:off x="9044795" y="3514759"/>
              <a:ext cx="2741834" cy="861774"/>
              <a:chOff x="9044795" y="3514759"/>
              <a:chExt cx="2741834" cy="861774"/>
            </a:xfrm>
          </p:grpSpPr>
          <p:sp>
            <p:nvSpPr>
              <p:cNvPr id="10" name="TextBox 9">
                <a:extLst>
                  <a:ext uri="{FF2B5EF4-FFF2-40B4-BE49-F238E27FC236}">
                    <a16:creationId xmlns:a16="http://schemas.microsoft.com/office/drawing/2014/main" id="{4FE9630C-7636-D326-0089-7753DFBFF03C}"/>
                  </a:ext>
                </a:extLst>
              </p:cNvPr>
              <p:cNvSpPr txBox="1">
                <a:spLocks noGrp="1" noRot="1" noMove="1" noResize="1" noEditPoints="1" noAdjustHandles="1" noChangeArrowheads="1" noChangeShapeType="1"/>
              </p:cNvSpPr>
              <p:nvPr/>
            </p:nvSpPr>
            <p:spPr>
              <a:xfrm>
                <a:off x="9363469" y="3514759"/>
                <a:ext cx="2423160" cy="861774"/>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u="none" strike="noStrike" kern="1200" cap="none" spc="0" normalizeH="0" baseline="0" noProof="0">
                    <a:ln>
                      <a:noFill/>
                    </a:ln>
                    <a:solidFill>
                      <a:srgbClr val="FFFFFF"/>
                    </a:solidFill>
                    <a:effectLst/>
                    <a:uLnTx/>
                    <a:uFillTx/>
                    <a:latin typeface="Segoe UI"/>
                    <a:ea typeface="Calibri" panose="020F0502020204030204" pitchFamily="34" charset="0"/>
                    <a:cs typeface="Times New Roman" panose="02020603050405020304" pitchFamily="18" charset="0"/>
                  </a:rPr>
                  <a:t>Promptbooks and Copilot Prompt Gallery to handle sensitive data and investigate risky users</a:t>
                </a:r>
                <a:endParaRPr kumimoji="0" lang="en-US" sz="1400" u="none" strike="noStrike" kern="1200" cap="none" spc="0" normalizeH="0" baseline="0" noProof="0">
                  <a:ln>
                    <a:noFill/>
                  </a:ln>
                  <a:solidFill>
                    <a:srgbClr val="FFFFFF"/>
                  </a:solidFill>
                  <a:effectLst/>
                  <a:uLnTx/>
                  <a:uFillTx/>
                  <a:latin typeface="Segoe UI"/>
                  <a:ea typeface="+mn-ea"/>
                  <a:cs typeface="+mn-cs"/>
                </a:endParaRPr>
              </a:p>
            </p:txBody>
          </p:sp>
          <p:sp>
            <p:nvSpPr>
              <p:cNvPr id="15" name="Diamond 14">
                <a:extLst>
                  <a:ext uri="{FF2B5EF4-FFF2-40B4-BE49-F238E27FC236}">
                    <a16:creationId xmlns:a16="http://schemas.microsoft.com/office/drawing/2014/main" id="{31FB1A45-CFF5-DAB5-0A8E-38AE414ED240}"/>
                  </a:ext>
                </a:extLst>
              </p:cNvPr>
              <p:cNvSpPr>
                <a:spLocks noGrp="1" noRot="1" noMove="1" noResize="1" noEditPoints="1" noAdjustHandles="1" noChangeArrowheads="1" noChangeShapeType="1"/>
              </p:cNvSpPr>
              <p:nvPr/>
            </p:nvSpPr>
            <p:spPr>
              <a:xfrm>
                <a:off x="9044795" y="3514759"/>
                <a:ext cx="182880" cy="182880"/>
              </a:xfrm>
              <a:prstGeom prst="diamond">
                <a:avLst/>
              </a:prstGeom>
              <a:solidFill>
                <a:schemeClr val="tx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sp>
          <p:nvSpPr>
            <p:cNvPr id="14" name="TextBox 13">
              <a:extLst>
                <a:ext uri="{FF2B5EF4-FFF2-40B4-BE49-F238E27FC236}">
                  <a16:creationId xmlns:a16="http://schemas.microsoft.com/office/drawing/2014/main" id="{8A9E1221-D325-3EE1-9AD8-965C55DE675A}"/>
                </a:ext>
              </a:extLst>
            </p:cNvPr>
            <p:cNvSpPr txBox="1">
              <a:spLocks noGrp="1" noRot="1" noMove="1" noResize="1" noEditPoints="1" noAdjustHandles="1" noChangeArrowheads="1" noChangeShapeType="1"/>
            </p:cNvSpPr>
            <p:nvPr/>
          </p:nvSpPr>
          <p:spPr>
            <a:xfrm>
              <a:off x="9363469" y="4171756"/>
              <a:ext cx="2423160" cy="215444"/>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64" name="Group 163">
              <a:extLst>
                <a:ext uri="{FF2B5EF4-FFF2-40B4-BE49-F238E27FC236}">
                  <a16:creationId xmlns:a16="http://schemas.microsoft.com/office/drawing/2014/main" id="{B50A0D08-7C39-2FCF-3731-20DF9DEB0621}"/>
                </a:ext>
              </a:extLst>
            </p:cNvPr>
            <p:cNvGrpSpPr>
              <a:grpSpLocks noGrp="1" noUngrp="1" noRot="1" noMove="1" noResize="1"/>
            </p:cNvGrpSpPr>
            <p:nvPr/>
          </p:nvGrpSpPr>
          <p:grpSpPr>
            <a:xfrm>
              <a:off x="9044795" y="2209150"/>
              <a:ext cx="2878975" cy="430887"/>
              <a:chOff x="9044795" y="2209150"/>
              <a:chExt cx="2878975" cy="430887"/>
            </a:xfrm>
          </p:grpSpPr>
          <p:sp>
            <p:nvSpPr>
              <p:cNvPr id="184" name="TextBox 183">
                <a:extLst>
                  <a:ext uri="{FF2B5EF4-FFF2-40B4-BE49-F238E27FC236}">
                    <a16:creationId xmlns:a16="http://schemas.microsoft.com/office/drawing/2014/main" id="{E6400DFB-706B-B1CC-512A-C4510048101C}"/>
                  </a:ext>
                </a:extLst>
              </p:cNvPr>
              <p:cNvSpPr txBox="1">
                <a:spLocks noGrp="1" noRot="1" noMove="1" noResize="1" noEditPoints="1" noAdjustHandles="1" noChangeArrowheads="1" noChangeShapeType="1"/>
              </p:cNvSpPr>
              <p:nvPr/>
            </p:nvSpPr>
            <p:spPr>
              <a:xfrm>
                <a:off x="9363469" y="2209150"/>
                <a:ext cx="2560301" cy="430887"/>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Calibri" panose="020F0502020204030204" pitchFamily="34" charset="0"/>
                    <a:cs typeface="Times New Roman" panose="02020603050405020304" pitchFamily="18" charset="0"/>
                  </a:rPr>
                  <a:t>Create DLP/IRM policies based on recommendations</a:t>
                </a:r>
                <a:endParaRPr kumimoji="0" lang="en-US" sz="14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95" name="Diamond 194">
                <a:extLst>
                  <a:ext uri="{FF2B5EF4-FFF2-40B4-BE49-F238E27FC236}">
                    <a16:creationId xmlns:a16="http://schemas.microsoft.com/office/drawing/2014/main" id="{EFDBF82A-557E-6EF7-FB33-DD9CD734181F}"/>
                  </a:ext>
                </a:extLst>
              </p:cNvPr>
              <p:cNvSpPr>
                <a:spLocks noGrp="1" noRot="1" noMove="1" noResize="1" noEditPoints="1" noAdjustHandles="1" noChangeArrowheads="1" noChangeShapeType="1"/>
              </p:cNvSpPr>
              <p:nvPr/>
            </p:nvSpPr>
            <p:spPr>
              <a:xfrm>
                <a:off x="9044795" y="2209150"/>
                <a:ext cx="182880" cy="182880"/>
              </a:xfrm>
              <a:prstGeom prst="diamond">
                <a:avLst/>
              </a:prstGeom>
              <a:solidFill>
                <a:schemeClr val="tx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sp>
        <p:nvSpPr>
          <p:cNvPr id="128" name="TextBox 127">
            <a:extLst>
              <a:ext uri="{FF2B5EF4-FFF2-40B4-BE49-F238E27FC236}">
                <a16:creationId xmlns:a16="http://schemas.microsoft.com/office/drawing/2014/main" id="{F9A87751-81C0-087D-03D8-5024952CA590}"/>
              </a:ext>
            </a:extLst>
          </p:cNvPr>
          <p:cNvSpPr txBox="1">
            <a:spLocks noGrp="1" noRot="1" noMove="1" noResize="1" noEditPoints="1" noAdjustHandles="1" noChangeArrowheads="1" noChangeShapeType="1"/>
          </p:cNvSpPr>
          <p:nvPr/>
        </p:nvSpPr>
        <p:spPr>
          <a:xfrm rot="16200000">
            <a:off x="-1151182" y="3405897"/>
            <a:ext cx="2608938" cy="215444"/>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FFFFF"/>
                </a:solidFill>
                <a:effectLst/>
                <a:uLnTx/>
                <a:uFillTx/>
                <a:latin typeface="Segoe UI"/>
                <a:ea typeface="+mn-ea"/>
                <a:cs typeface="+mn-cs"/>
              </a:rPr>
              <a:t>Activities</a:t>
            </a:r>
          </a:p>
        </p:txBody>
      </p:sp>
      <p:sp>
        <p:nvSpPr>
          <p:cNvPr id="129" name="TextBox 128">
            <a:extLst>
              <a:ext uri="{FF2B5EF4-FFF2-40B4-BE49-F238E27FC236}">
                <a16:creationId xmlns:a16="http://schemas.microsoft.com/office/drawing/2014/main" id="{AF5AD623-1680-653F-E451-315A9E64DC3A}"/>
              </a:ext>
            </a:extLst>
          </p:cNvPr>
          <p:cNvSpPr txBox="1">
            <a:spLocks noGrp="1" noRot="1" noMove="1" noResize="1" noEditPoints="1" noAdjustHandles="1" noChangeArrowheads="1" noChangeShapeType="1"/>
          </p:cNvSpPr>
          <p:nvPr/>
        </p:nvSpPr>
        <p:spPr>
          <a:xfrm rot="16200000">
            <a:off x="-334582" y="5394694"/>
            <a:ext cx="975736" cy="215444"/>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FFFFF"/>
                </a:solidFill>
                <a:effectLst/>
                <a:uLnTx/>
                <a:uFillTx/>
                <a:latin typeface="Segoe UI"/>
                <a:ea typeface="+mn-ea"/>
                <a:cs typeface="+mn-cs"/>
              </a:rPr>
              <a:t>Outcomes</a:t>
            </a:r>
          </a:p>
        </p:txBody>
      </p:sp>
      <p:sp>
        <p:nvSpPr>
          <p:cNvPr id="133" name="TextBox 132">
            <a:extLst>
              <a:ext uri="{FF2B5EF4-FFF2-40B4-BE49-F238E27FC236}">
                <a16:creationId xmlns:a16="http://schemas.microsoft.com/office/drawing/2014/main" id="{8A8378FA-2B3B-B2F3-B38D-41FFDE9429F6}"/>
              </a:ext>
            </a:extLst>
          </p:cNvPr>
          <p:cNvSpPr txBox="1">
            <a:spLocks noGrp="1" noRot="1" noMove="1" noResize="1" noEditPoints="1" noAdjustHandles="1" noChangeArrowheads="1" noChangeShapeType="1"/>
          </p:cNvSpPr>
          <p:nvPr/>
        </p:nvSpPr>
        <p:spPr>
          <a:xfrm rot="16200000">
            <a:off x="-340754" y="6314407"/>
            <a:ext cx="975736" cy="215444"/>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FFFFF"/>
                </a:solidFill>
                <a:effectLst/>
                <a:uLnTx/>
                <a:uFillTx/>
                <a:latin typeface="Segoe UI"/>
                <a:ea typeface="+mn-ea"/>
                <a:cs typeface="+mn-cs"/>
              </a:rPr>
              <a:t>Efforts</a:t>
            </a:r>
          </a:p>
        </p:txBody>
      </p:sp>
      <p:cxnSp>
        <p:nvCxnSpPr>
          <p:cNvPr id="137" name="Straight Connector 136">
            <a:extLst>
              <a:ext uri="{FF2B5EF4-FFF2-40B4-BE49-F238E27FC236}">
                <a16:creationId xmlns:a16="http://schemas.microsoft.com/office/drawing/2014/main" id="{3979F7E4-AE69-16BA-6945-DC2DC124346A}"/>
              </a:ext>
            </a:extLst>
          </p:cNvPr>
          <p:cNvCxnSpPr>
            <a:cxnSpLocks noGrp="1" noRot="1" noMove="1" noResize="1" noEditPoints="1" noAdjustHandles="1" noChangeArrowheads="1" noChangeShapeType="1"/>
          </p:cNvCxnSpPr>
          <p:nvPr/>
        </p:nvCxnSpPr>
        <p:spPr>
          <a:xfrm flipH="1">
            <a:off x="403860" y="4977198"/>
            <a:ext cx="10979597" cy="0"/>
          </a:xfrm>
          <a:prstGeom prst="line">
            <a:avLst/>
          </a:prstGeom>
          <a:solidFill>
            <a:schemeClr val="bg1"/>
          </a:solidFill>
          <a:ln w="19050" cap="flat">
            <a:solidFill>
              <a:schemeClr val="bg1"/>
            </a:solidFill>
          </a:ln>
        </p:spPr>
        <p:style>
          <a:lnRef idx="1">
            <a:schemeClr val="accent1"/>
          </a:lnRef>
          <a:fillRef idx="0">
            <a:schemeClr val="accent1"/>
          </a:fillRef>
          <a:effectRef idx="0">
            <a:schemeClr val="accent1"/>
          </a:effectRef>
          <a:fontRef idx="minor">
            <a:schemeClr val="tx1"/>
          </a:fontRef>
        </p:style>
      </p:cxnSp>
      <p:sp>
        <p:nvSpPr>
          <p:cNvPr id="145" name="check 3" title="Icon of a checkmark with a circle around it">
            <a:extLst>
              <a:ext uri="{FF2B5EF4-FFF2-40B4-BE49-F238E27FC236}">
                <a16:creationId xmlns:a16="http://schemas.microsoft.com/office/drawing/2014/main" id="{A85458BA-B2FE-03F0-67E8-0834981F3302}"/>
              </a:ext>
            </a:extLst>
          </p:cNvPr>
          <p:cNvSpPr>
            <a:spLocks noGrp="1" noRot="1" noChangeAspect="1" noMove="1" noResize="1" noEditPoints="1" noAdjustHandles="1" noChangeArrowheads="1" noChangeShapeType="1"/>
          </p:cNvSpPr>
          <p:nvPr/>
        </p:nvSpPr>
        <p:spPr bwMode="auto">
          <a:xfrm>
            <a:off x="11383457" y="4776030"/>
            <a:ext cx="404683" cy="402336"/>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solidFill>
            <a:schemeClr val="tx1"/>
          </a:solidFill>
          <a:ln w="15875" cap="sq">
            <a:solidFill>
              <a:schemeClr val="accent2"/>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Segoe UI"/>
              <a:ea typeface="+mn-ea"/>
              <a:cs typeface="+mn-cs"/>
            </a:endParaRPr>
          </a:p>
        </p:txBody>
      </p:sp>
      <p:grpSp>
        <p:nvGrpSpPr>
          <p:cNvPr id="202" name="Group 201">
            <a:extLst>
              <a:ext uri="{FF2B5EF4-FFF2-40B4-BE49-F238E27FC236}">
                <a16:creationId xmlns:a16="http://schemas.microsoft.com/office/drawing/2014/main" id="{A1429C9B-794B-E9C4-FEAC-780C00E0DA61}"/>
              </a:ext>
            </a:extLst>
          </p:cNvPr>
          <p:cNvGrpSpPr>
            <a:grpSpLocks noGrp="1" noUngrp="1" noRot="1" noMove="1" noResize="1"/>
          </p:cNvGrpSpPr>
          <p:nvPr/>
        </p:nvGrpSpPr>
        <p:grpSpPr>
          <a:xfrm>
            <a:off x="402335" y="4859340"/>
            <a:ext cx="2734417" cy="858520"/>
            <a:chOff x="402335" y="4859340"/>
            <a:chExt cx="2734417" cy="858520"/>
          </a:xfrm>
        </p:grpSpPr>
        <p:sp>
          <p:nvSpPr>
            <p:cNvPr id="138" name="Isosceles Triangle 137">
              <a:extLst>
                <a:ext uri="{FF2B5EF4-FFF2-40B4-BE49-F238E27FC236}">
                  <a16:creationId xmlns:a16="http://schemas.microsoft.com/office/drawing/2014/main" id="{94AA228E-967F-EFC3-6710-A94389268AF6}"/>
                </a:ext>
              </a:extLst>
            </p:cNvPr>
            <p:cNvSpPr>
              <a:spLocks noGrp="1" noRot="1" noChangeAspect="1" noMove="1" noResize="1" noEditPoints="1" noAdjustHandles="1" noChangeArrowheads="1" noChangeShapeType="1"/>
            </p:cNvSpPr>
            <p:nvPr/>
          </p:nvSpPr>
          <p:spPr>
            <a:xfrm flipV="1">
              <a:off x="1682908" y="4859340"/>
              <a:ext cx="301752" cy="30175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81" name="Group 180">
              <a:extLst>
                <a:ext uri="{FF2B5EF4-FFF2-40B4-BE49-F238E27FC236}">
                  <a16:creationId xmlns:a16="http://schemas.microsoft.com/office/drawing/2014/main" id="{78D36794-A63D-B056-7488-DF23F6A8BB7A}"/>
                </a:ext>
              </a:extLst>
            </p:cNvPr>
            <p:cNvGrpSpPr>
              <a:grpSpLocks noGrp="1" noUngrp="1" noRot="1" noMove="1" noResize="1"/>
            </p:cNvGrpSpPr>
            <p:nvPr/>
          </p:nvGrpSpPr>
          <p:grpSpPr>
            <a:xfrm>
              <a:off x="402335" y="5286973"/>
              <a:ext cx="2734417" cy="430887"/>
              <a:chOff x="402335" y="5223181"/>
              <a:chExt cx="2734417" cy="430887"/>
            </a:xfrm>
          </p:grpSpPr>
          <p:sp>
            <p:nvSpPr>
              <p:cNvPr id="51" name="TextBox 50">
                <a:extLst>
                  <a:ext uri="{FF2B5EF4-FFF2-40B4-BE49-F238E27FC236}">
                    <a16:creationId xmlns:a16="http://schemas.microsoft.com/office/drawing/2014/main" id="{F84A569B-AC79-014F-93FF-AF85A6CC6A51}"/>
                  </a:ext>
                </a:extLst>
              </p:cNvPr>
              <p:cNvSpPr txBox="1">
                <a:spLocks noGrp="1" noRot="1" noMove="1" noResize="1" noEditPoints="1" noAdjustHandles="1" noChangeArrowheads="1" noChangeShapeType="1"/>
              </p:cNvSpPr>
              <p:nvPr/>
            </p:nvSpPr>
            <p:spPr>
              <a:xfrm>
                <a:off x="713592" y="5223181"/>
                <a:ext cx="2423160" cy="430887"/>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FFFFFF"/>
                    </a:solidFill>
                    <a:latin typeface="Segoe UI"/>
                  </a:rPr>
                  <a:t>Full data estate is understood and accessible</a:t>
                </a:r>
                <a:endParaRPr kumimoji="0" lang="en-US" sz="14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46" name="Shield_EA18" title="Icon of a shield">
                <a:extLst>
                  <a:ext uri="{FF2B5EF4-FFF2-40B4-BE49-F238E27FC236}">
                    <a16:creationId xmlns:a16="http://schemas.microsoft.com/office/drawing/2014/main" id="{99B59B67-28BB-1C5D-E8BB-86A96C331951}"/>
                  </a:ext>
                </a:extLst>
              </p:cNvPr>
              <p:cNvSpPr>
                <a:spLocks noGrp="1" noRot="1" noChangeAspect="1" noMove="1" noResize="1" noEditPoints="1" noAdjustHandles="1" noChangeArrowheads="1" noChangeShapeType="1"/>
              </p:cNvSpPr>
              <p:nvPr/>
            </p:nvSpPr>
            <p:spPr bwMode="auto">
              <a:xfrm>
                <a:off x="402335" y="5223181"/>
                <a:ext cx="177223" cy="188683"/>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solidFill>
                <a:schemeClr val="bg1"/>
              </a:solidFill>
              <a:ln w="19050" cap="sq">
                <a:solidFill>
                  <a:schemeClr val="bg2"/>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F2F"/>
                  </a:solidFill>
                  <a:effectLst/>
                  <a:uLnTx/>
                  <a:uFillTx/>
                  <a:latin typeface="Segoe UI"/>
                  <a:ea typeface="+mn-ea"/>
                  <a:cs typeface="+mn-cs"/>
                </a:endParaRPr>
              </a:p>
            </p:txBody>
          </p:sp>
        </p:grpSp>
      </p:grpSp>
      <p:grpSp>
        <p:nvGrpSpPr>
          <p:cNvPr id="203" name="Group 202">
            <a:extLst>
              <a:ext uri="{FF2B5EF4-FFF2-40B4-BE49-F238E27FC236}">
                <a16:creationId xmlns:a16="http://schemas.microsoft.com/office/drawing/2014/main" id="{A4F3AAFA-1CC1-C7CB-A1D8-927EC7C31C8A}"/>
              </a:ext>
            </a:extLst>
          </p:cNvPr>
          <p:cNvGrpSpPr>
            <a:grpSpLocks noGrp="1" noUngrp="1" noRot="1" noMove="1" noResize="1"/>
          </p:cNvGrpSpPr>
          <p:nvPr/>
        </p:nvGrpSpPr>
        <p:grpSpPr>
          <a:xfrm>
            <a:off x="3282696" y="4859340"/>
            <a:ext cx="2783528" cy="643077"/>
            <a:chOff x="3282696" y="4859340"/>
            <a:chExt cx="2783528" cy="643077"/>
          </a:xfrm>
        </p:grpSpPr>
        <p:sp>
          <p:nvSpPr>
            <p:cNvPr id="139" name="Isosceles Triangle 138">
              <a:extLst>
                <a:ext uri="{FF2B5EF4-FFF2-40B4-BE49-F238E27FC236}">
                  <a16:creationId xmlns:a16="http://schemas.microsoft.com/office/drawing/2014/main" id="{CBCB70D4-D9EE-4F90-377F-2BBB3FCFBC02}"/>
                </a:ext>
              </a:extLst>
            </p:cNvPr>
            <p:cNvSpPr>
              <a:spLocks noGrp="1" noRot="1" noChangeAspect="1" noMove="1" noResize="1" noEditPoints="1" noAdjustHandles="1" noChangeArrowheads="1" noChangeShapeType="1"/>
            </p:cNvSpPr>
            <p:nvPr/>
          </p:nvSpPr>
          <p:spPr>
            <a:xfrm flipV="1">
              <a:off x="4677682" y="4859340"/>
              <a:ext cx="301752" cy="301752"/>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83" name="Group 182">
              <a:extLst>
                <a:ext uri="{FF2B5EF4-FFF2-40B4-BE49-F238E27FC236}">
                  <a16:creationId xmlns:a16="http://schemas.microsoft.com/office/drawing/2014/main" id="{4C229428-04BA-F9C9-1761-623F1BCC248B}"/>
                </a:ext>
              </a:extLst>
            </p:cNvPr>
            <p:cNvGrpSpPr>
              <a:grpSpLocks noGrp="1" noUngrp="1" noRot="1" noMove="1" noResize="1"/>
            </p:cNvGrpSpPr>
            <p:nvPr/>
          </p:nvGrpSpPr>
          <p:grpSpPr>
            <a:xfrm>
              <a:off x="3282696" y="5286973"/>
              <a:ext cx="2783528" cy="215444"/>
              <a:chOff x="3282696" y="5223181"/>
              <a:chExt cx="2783528" cy="215444"/>
            </a:xfrm>
          </p:grpSpPr>
          <p:sp>
            <p:nvSpPr>
              <p:cNvPr id="62" name="TextBox 61">
                <a:extLst>
                  <a:ext uri="{FF2B5EF4-FFF2-40B4-BE49-F238E27FC236}">
                    <a16:creationId xmlns:a16="http://schemas.microsoft.com/office/drawing/2014/main" id="{8CD66BF5-565E-2A8F-185C-0B37D048FED6}"/>
                  </a:ext>
                </a:extLst>
              </p:cNvPr>
              <p:cNvSpPr txBox="1">
                <a:spLocks noGrp="1" noRot="1" noMove="1" noResize="1" noEditPoints="1" noAdjustHandles="1" noChangeArrowheads="1" noChangeShapeType="1"/>
              </p:cNvSpPr>
              <p:nvPr/>
            </p:nvSpPr>
            <p:spPr>
              <a:xfrm>
                <a:off x="3643064" y="5223181"/>
                <a:ext cx="2423160" cy="215444"/>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DSPM starts pulling insights</a:t>
                </a:r>
              </a:p>
            </p:txBody>
          </p:sp>
          <p:sp>
            <p:nvSpPr>
              <p:cNvPr id="147" name="Shield_EA18" title="Icon of a shield">
                <a:extLst>
                  <a:ext uri="{FF2B5EF4-FFF2-40B4-BE49-F238E27FC236}">
                    <a16:creationId xmlns:a16="http://schemas.microsoft.com/office/drawing/2014/main" id="{36C59246-F951-637A-B382-BFBBAE24565B}"/>
                  </a:ext>
                </a:extLst>
              </p:cNvPr>
              <p:cNvSpPr>
                <a:spLocks noGrp="1" noRot="1" noChangeAspect="1" noMove="1" noResize="1" noEditPoints="1" noAdjustHandles="1" noChangeArrowheads="1" noChangeShapeType="1"/>
              </p:cNvSpPr>
              <p:nvPr/>
            </p:nvSpPr>
            <p:spPr bwMode="auto">
              <a:xfrm>
                <a:off x="3282696" y="5223181"/>
                <a:ext cx="177223" cy="188683"/>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solidFill>
                <a:schemeClr val="accent4"/>
              </a:solidFill>
              <a:ln w="19050"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grpSp>
        <p:nvGrpSpPr>
          <p:cNvPr id="205" name="Group 204">
            <a:extLst>
              <a:ext uri="{FF2B5EF4-FFF2-40B4-BE49-F238E27FC236}">
                <a16:creationId xmlns:a16="http://schemas.microsoft.com/office/drawing/2014/main" id="{DA7E2C66-602A-F054-AB3C-6B77BF6088BE}"/>
              </a:ext>
            </a:extLst>
          </p:cNvPr>
          <p:cNvGrpSpPr>
            <a:grpSpLocks noGrp="1" noUngrp="1" noRot="1" noMove="1" noResize="1"/>
          </p:cNvGrpSpPr>
          <p:nvPr/>
        </p:nvGrpSpPr>
        <p:grpSpPr>
          <a:xfrm>
            <a:off x="6163056" y="4859340"/>
            <a:ext cx="2737320" cy="858520"/>
            <a:chOff x="6163056" y="4859340"/>
            <a:chExt cx="2737320" cy="858520"/>
          </a:xfrm>
        </p:grpSpPr>
        <p:sp>
          <p:nvSpPr>
            <p:cNvPr id="141" name="Isosceles Triangle 140">
              <a:extLst>
                <a:ext uri="{FF2B5EF4-FFF2-40B4-BE49-F238E27FC236}">
                  <a16:creationId xmlns:a16="http://schemas.microsoft.com/office/drawing/2014/main" id="{E832AB81-0407-F8F2-AC24-C9F843BC0186}"/>
                </a:ext>
              </a:extLst>
            </p:cNvPr>
            <p:cNvSpPr>
              <a:spLocks noGrp="1" noRot="1" noChangeAspect="1" noMove="1" noResize="1" noEditPoints="1" noAdjustHandles="1" noChangeArrowheads="1" noChangeShapeType="1"/>
            </p:cNvSpPr>
            <p:nvPr/>
          </p:nvSpPr>
          <p:spPr>
            <a:xfrm flipV="1">
              <a:off x="7405642" y="4859340"/>
              <a:ext cx="301752" cy="30175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85" name="Group 184">
              <a:extLst>
                <a:ext uri="{FF2B5EF4-FFF2-40B4-BE49-F238E27FC236}">
                  <a16:creationId xmlns:a16="http://schemas.microsoft.com/office/drawing/2014/main" id="{03F9DC1C-FFF7-1B96-3940-3BD53686C1D9}"/>
                </a:ext>
              </a:extLst>
            </p:cNvPr>
            <p:cNvGrpSpPr>
              <a:grpSpLocks noGrp="1" noUngrp="1" noRot="1" noMove="1" noResize="1"/>
            </p:cNvGrpSpPr>
            <p:nvPr/>
          </p:nvGrpSpPr>
          <p:grpSpPr>
            <a:xfrm>
              <a:off x="6163056" y="5286973"/>
              <a:ext cx="2737320" cy="430887"/>
              <a:chOff x="6163056" y="5223181"/>
              <a:chExt cx="2737320" cy="430887"/>
            </a:xfrm>
          </p:grpSpPr>
          <p:sp>
            <p:nvSpPr>
              <p:cNvPr id="101" name="TextBox 100">
                <a:extLst>
                  <a:ext uri="{FF2B5EF4-FFF2-40B4-BE49-F238E27FC236}">
                    <a16:creationId xmlns:a16="http://schemas.microsoft.com/office/drawing/2014/main" id="{BED9E8B0-0E01-BE13-9EFF-00C18EB0F48D}"/>
                  </a:ext>
                </a:extLst>
              </p:cNvPr>
              <p:cNvSpPr txBox="1">
                <a:spLocks noGrp="1" noRot="1" noMove="1" noResize="1" noEditPoints="1" noAdjustHandles="1" noChangeArrowheads="1" noChangeShapeType="1"/>
              </p:cNvSpPr>
              <p:nvPr/>
            </p:nvSpPr>
            <p:spPr>
              <a:xfrm>
                <a:off x="6477216" y="5223181"/>
                <a:ext cx="2423160" cy="430887"/>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Assess risks and strengthen overall data security posture</a:t>
                </a:r>
              </a:p>
            </p:txBody>
          </p:sp>
          <p:sp>
            <p:nvSpPr>
              <p:cNvPr id="148" name="Shield_EA18" title="Icon of a shield">
                <a:extLst>
                  <a:ext uri="{FF2B5EF4-FFF2-40B4-BE49-F238E27FC236}">
                    <a16:creationId xmlns:a16="http://schemas.microsoft.com/office/drawing/2014/main" id="{D01E352F-D919-B5C4-10BC-32EEE73E4700}"/>
                  </a:ext>
                </a:extLst>
              </p:cNvPr>
              <p:cNvSpPr>
                <a:spLocks noGrp="1" noRot="1" noChangeAspect="1" noMove="1" noResize="1" noEditPoints="1" noAdjustHandles="1" noChangeArrowheads="1" noChangeShapeType="1"/>
              </p:cNvSpPr>
              <p:nvPr/>
            </p:nvSpPr>
            <p:spPr bwMode="auto">
              <a:xfrm>
                <a:off x="6163056" y="5223181"/>
                <a:ext cx="177223" cy="188683"/>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solidFill>
                <a:schemeClr val="accent2"/>
              </a:solidFill>
              <a:ln w="19050" cap="sq">
                <a:solidFill>
                  <a:schemeClr val="accent2"/>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F2F"/>
                  </a:solidFill>
                  <a:effectLst/>
                  <a:uLnTx/>
                  <a:uFillTx/>
                  <a:latin typeface="Segoe UI"/>
                  <a:ea typeface="+mn-ea"/>
                  <a:cs typeface="+mn-cs"/>
                </a:endParaRPr>
              </a:p>
            </p:txBody>
          </p:sp>
        </p:grpSp>
      </p:grpSp>
      <p:grpSp>
        <p:nvGrpSpPr>
          <p:cNvPr id="206" name="Group 205">
            <a:extLst>
              <a:ext uri="{FF2B5EF4-FFF2-40B4-BE49-F238E27FC236}">
                <a16:creationId xmlns:a16="http://schemas.microsoft.com/office/drawing/2014/main" id="{26DCDF16-376F-D17D-1780-521B4DD287D9}"/>
              </a:ext>
            </a:extLst>
          </p:cNvPr>
          <p:cNvGrpSpPr>
            <a:grpSpLocks noGrp="1" noUngrp="1" noRot="1" noMove="1" noResize="1"/>
          </p:cNvGrpSpPr>
          <p:nvPr/>
        </p:nvGrpSpPr>
        <p:grpSpPr>
          <a:xfrm>
            <a:off x="9043416" y="4855291"/>
            <a:ext cx="2739083" cy="1078013"/>
            <a:chOff x="9043416" y="4855291"/>
            <a:chExt cx="2739083" cy="1078013"/>
          </a:xfrm>
        </p:grpSpPr>
        <p:sp>
          <p:nvSpPr>
            <p:cNvPr id="143" name="Isosceles Triangle 142">
              <a:extLst>
                <a:ext uri="{FF2B5EF4-FFF2-40B4-BE49-F238E27FC236}">
                  <a16:creationId xmlns:a16="http://schemas.microsoft.com/office/drawing/2014/main" id="{03945531-39B8-7051-C215-58FACBFD9730}"/>
                </a:ext>
              </a:extLst>
            </p:cNvPr>
            <p:cNvSpPr>
              <a:spLocks noGrp="1" noRot="1" noChangeAspect="1" noMove="1" noResize="1" noEditPoints="1" noAdjustHandles="1" noChangeArrowheads="1" noChangeShapeType="1"/>
            </p:cNvSpPr>
            <p:nvPr/>
          </p:nvSpPr>
          <p:spPr>
            <a:xfrm flipV="1">
              <a:off x="10280954" y="4855291"/>
              <a:ext cx="301752" cy="301752"/>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87" name="Group 186">
              <a:extLst>
                <a:ext uri="{FF2B5EF4-FFF2-40B4-BE49-F238E27FC236}">
                  <a16:creationId xmlns:a16="http://schemas.microsoft.com/office/drawing/2014/main" id="{050EC218-E9C1-5E2A-8FD8-33B5D74A7DBA}"/>
                </a:ext>
              </a:extLst>
            </p:cNvPr>
            <p:cNvGrpSpPr>
              <a:grpSpLocks noGrp="1" noUngrp="1" noRot="1" noMove="1" noResize="1"/>
            </p:cNvGrpSpPr>
            <p:nvPr/>
          </p:nvGrpSpPr>
          <p:grpSpPr>
            <a:xfrm>
              <a:off x="9043416" y="5286973"/>
              <a:ext cx="2739083" cy="646331"/>
              <a:chOff x="9043416" y="5223181"/>
              <a:chExt cx="2739083" cy="646331"/>
            </a:xfrm>
          </p:grpSpPr>
          <p:sp>
            <p:nvSpPr>
              <p:cNvPr id="131" name="TextBox 130">
                <a:extLst>
                  <a:ext uri="{FF2B5EF4-FFF2-40B4-BE49-F238E27FC236}">
                    <a16:creationId xmlns:a16="http://schemas.microsoft.com/office/drawing/2014/main" id="{8C81EDF9-0B24-D33B-1958-A287E139258D}"/>
                  </a:ext>
                </a:extLst>
              </p:cNvPr>
              <p:cNvSpPr txBox="1">
                <a:spLocks noGrp="1" noRot="1" noMove="1" noResize="1" noEditPoints="1" noAdjustHandles="1" noChangeArrowheads="1" noChangeShapeType="1"/>
              </p:cNvSpPr>
              <p:nvPr/>
            </p:nvSpPr>
            <p:spPr>
              <a:xfrm>
                <a:off x="9359339" y="5223181"/>
                <a:ext cx="2423160" cy="646331"/>
              </a:xfrm>
              <a:prstGeom prst="rect">
                <a:avLst/>
              </a:prstGeom>
              <a:noFill/>
              <a:ln>
                <a:noFill/>
              </a:ln>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Take actions to secure the environment and gain key understandings</a:t>
                </a:r>
              </a:p>
            </p:txBody>
          </p:sp>
          <p:sp>
            <p:nvSpPr>
              <p:cNvPr id="150" name="Shield_EA18" title="Icon of a shield">
                <a:extLst>
                  <a:ext uri="{FF2B5EF4-FFF2-40B4-BE49-F238E27FC236}">
                    <a16:creationId xmlns:a16="http://schemas.microsoft.com/office/drawing/2014/main" id="{024AEFB2-C836-6AEB-D7FC-B2D03D73DB54}"/>
                  </a:ext>
                </a:extLst>
              </p:cNvPr>
              <p:cNvSpPr>
                <a:spLocks noGrp="1" noRot="1" noChangeAspect="1" noMove="1" noResize="1" noEditPoints="1" noAdjustHandles="1" noChangeArrowheads="1" noChangeShapeType="1"/>
              </p:cNvSpPr>
              <p:nvPr/>
            </p:nvSpPr>
            <p:spPr bwMode="auto">
              <a:xfrm>
                <a:off x="9043416" y="5223181"/>
                <a:ext cx="177223" cy="188683"/>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solidFill>
                <a:srgbClr val="00B0F0"/>
              </a:solidFill>
              <a:ln w="19050" cap="sq">
                <a:solidFill>
                  <a:srgbClr val="00B0F0"/>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grpSp>
        <p:nvGrpSpPr>
          <p:cNvPr id="188" name="Group 187">
            <a:extLst>
              <a:ext uri="{FF2B5EF4-FFF2-40B4-BE49-F238E27FC236}">
                <a16:creationId xmlns:a16="http://schemas.microsoft.com/office/drawing/2014/main" id="{D607F30F-98A5-CEBA-F2BE-73D4C5ECAB95}"/>
              </a:ext>
            </a:extLst>
          </p:cNvPr>
          <p:cNvGrpSpPr>
            <a:grpSpLocks noGrp="1" noUngrp="1" noRot="1" noMove="1" noResize="1"/>
          </p:cNvGrpSpPr>
          <p:nvPr/>
        </p:nvGrpSpPr>
        <p:grpSpPr>
          <a:xfrm>
            <a:off x="368154" y="6314407"/>
            <a:ext cx="2772728" cy="430887"/>
            <a:chOff x="368154" y="6314407"/>
            <a:chExt cx="2772728" cy="430887"/>
          </a:xfrm>
        </p:grpSpPr>
        <p:sp>
          <p:nvSpPr>
            <p:cNvPr id="110" name="TextBox 109">
              <a:extLst>
                <a:ext uri="{FF2B5EF4-FFF2-40B4-BE49-F238E27FC236}">
                  <a16:creationId xmlns:a16="http://schemas.microsoft.com/office/drawing/2014/main" id="{E721AD84-3673-6815-F083-97B0F4518BC6}"/>
                </a:ext>
              </a:extLst>
            </p:cNvPr>
            <p:cNvSpPr txBox="1">
              <a:spLocks noGrp="1" noRot="1" noMove="1" noResize="1" noEditPoints="1" noAdjustHandles="1" noChangeArrowheads="1" noChangeShapeType="1"/>
            </p:cNvSpPr>
            <p:nvPr/>
          </p:nvSpPr>
          <p:spPr>
            <a:xfrm>
              <a:off x="717722" y="6314407"/>
              <a:ext cx="2423160" cy="430887"/>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0 to 7 days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pic>
          <p:nvPicPr>
            <p:cNvPr id="152" name="Graphic 151" descr="Hourglass Finished with solid fill">
              <a:extLst>
                <a:ext uri="{FF2B5EF4-FFF2-40B4-BE49-F238E27FC236}">
                  <a16:creationId xmlns:a16="http://schemas.microsoft.com/office/drawing/2014/main" id="{559AC23F-DA0E-03DA-DC8B-CF9A28D29157}"/>
                </a:ext>
              </a:extLst>
            </p:cNvPr>
            <p:cNvPicPr>
              <a:picLocks noGrp="1" noRot="1" noChangeAspect="1" noMove="1" noResize="1" noEditPoints="1" noAdjustHandles="1" noChangeArrowheads="1" noChangeShapeType="1" noCrop="1"/>
            </p:cNvPicPr>
            <p:nvPr/>
          </p:nvPicPr>
          <p:blipFill>
            <a:blip r:embed="rId3">
              <a:extLst>
                <a:ext uri="{96DAC541-7B7A-43D3-8B79-37D633B846F1}">
                  <asvg:svgBlip xmlns:asvg="http://schemas.microsoft.com/office/drawing/2016/SVG/main" r:embed="rId4"/>
                </a:ext>
              </a:extLst>
            </a:blip>
            <a:stretch>
              <a:fillRect/>
            </a:stretch>
          </p:blipFill>
          <p:spPr>
            <a:xfrm>
              <a:off x="368154" y="6314407"/>
              <a:ext cx="244672" cy="244672"/>
            </a:xfrm>
            <a:prstGeom prst="rect">
              <a:avLst/>
            </a:prstGeom>
          </p:spPr>
        </p:pic>
      </p:grpSp>
      <p:grpSp>
        <p:nvGrpSpPr>
          <p:cNvPr id="189" name="Group 188">
            <a:extLst>
              <a:ext uri="{FF2B5EF4-FFF2-40B4-BE49-F238E27FC236}">
                <a16:creationId xmlns:a16="http://schemas.microsoft.com/office/drawing/2014/main" id="{BD51EF21-C34E-9F19-D51E-F62C8F9C8446}"/>
              </a:ext>
            </a:extLst>
          </p:cNvPr>
          <p:cNvGrpSpPr>
            <a:grpSpLocks noGrp="1" noUngrp="1" noRot="1" noMove="1" noResize="1"/>
          </p:cNvGrpSpPr>
          <p:nvPr/>
        </p:nvGrpSpPr>
        <p:grpSpPr>
          <a:xfrm>
            <a:off x="3252032" y="6314407"/>
            <a:ext cx="2818322" cy="244672"/>
            <a:chOff x="3252032" y="6314407"/>
            <a:chExt cx="2818322" cy="244672"/>
          </a:xfrm>
        </p:grpSpPr>
        <p:sp>
          <p:nvSpPr>
            <p:cNvPr id="119" name="TextBox 118">
              <a:extLst>
                <a:ext uri="{FF2B5EF4-FFF2-40B4-BE49-F238E27FC236}">
                  <a16:creationId xmlns:a16="http://schemas.microsoft.com/office/drawing/2014/main" id="{B7C07AA8-0B3C-1CEC-3A47-D5646F1F6CCD}"/>
                </a:ext>
              </a:extLst>
            </p:cNvPr>
            <p:cNvSpPr txBox="1">
              <a:spLocks noGrp="1" noRot="1" noMove="1" noResize="1" noEditPoints="1" noAdjustHandles="1" noChangeArrowheads="1" noChangeShapeType="1"/>
            </p:cNvSpPr>
            <p:nvPr/>
          </p:nvSpPr>
          <p:spPr>
            <a:xfrm>
              <a:off x="3647194" y="6314407"/>
              <a:ext cx="2423160" cy="215444"/>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FFFFFF"/>
                  </a:solidFill>
                  <a:latin typeface="Segoe UI"/>
                </a:rPr>
                <a:t>3</a:t>
              </a:r>
              <a:r>
                <a:rPr kumimoji="0" lang="en-US" sz="1400" b="0" i="0" u="none" strike="noStrike" kern="1200" cap="none" spc="0" normalizeH="0" baseline="0" noProof="0">
                  <a:ln>
                    <a:noFill/>
                  </a:ln>
                  <a:solidFill>
                    <a:srgbClr val="FFFFFF"/>
                  </a:solidFill>
                  <a:effectLst/>
                  <a:uLnTx/>
                  <a:uFillTx/>
                  <a:latin typeface="Segoe UI"/>
                  <a:ea typeface="+mn-ea"/>
                  <a:cs typeface="+mn-cs"/>
                </a:rPr>
                <a:t> days</a:t>
              </a:r>
            </a:p>
          </p:txBody>
        </p:sp>
        <p:pic>
          <p:nvPicPr>
            <p:cNvPr id="154" name="Graphic 153" descr="Hourglass Finished with solid fill">
              <a:extLst>
                <a:ext uri="{FF2B5EF4-FFF2-40B4-BE49-F238E27FC236}">
                  <a16:creationId xmlns:a16="http://schemas.microsoft.com/office/drawing/2014/main" id="{127E57CA-BFF7-7953-99A2-6B5E39C87963}"/>
                </a:ext>
              </a:extLst>
            </p:cNvPr>
            <p:cNvPicPr>
              <a:picLocks noGrp="1" noRot="1" noChangeAspect="1" noMove="1" noResize="1" noEditPoints="1" noAdjustHandles="1" noChangeArrowheads="1" noChangeShapeType="1" noCrop="1"/>
            </p:cNvPicPr>
            <p:nvPr/>
          </p:nvPicPr>
          <p:blipFill>
            <a:blip r:embed="rId5">
              <a:extLst>
                <a:ext uri="{96DAC541-7B7A-43D3-8B79-37D633B846F1}">
                  <asvg:svgBlip xmlns:asvg="http://schemas.microsoft.com/office/drawing/2016/SVG/main" r:embed="rId6"/>
                </a:ext>
              </a:extLst>
            </a:blip>
            <a:stretch>
              <a:fillRect/>
            </a:stretch>
          </p:blipFill>
          <p:spPr>
            <a:xfrm>
              <a:off x="3252032" y="6314407"/>
              <a:ext cx="244672" cy="244672"/>
            </a:xfrm>
            <a:prstGeom prst="rect">
              <a:avLst/>
            </a:prstGeom>
          </p:spPr>
        </p:pic>
      </p:grpSp>
      <p:grpSp>
        <p:nvGrpSpPr>
          <p:cNvPr id="190" name="Group 189">
            <a:extLst>
              <a:ext uri="{FF2B5EF4-FFF2-40B4-BE49-F238E27FC236}">
                <a16:creationId xmlns:a16="http://schemas.microsoft.com/office/drawing/2014/main" id="{1049E904-7AC4-4AF4-B52C-B791BA401692}"/>
              </a:ext>
            </a:extLst>
          </p:cNvPr>
          <p:cNvGrpSpPr>
            <a:grpSpLocks noGrp="1" noUngrp="1" noRot="1" noMove="1" noResize="1"/>
          </p:cNvGrpSpPr>
          <p:nvPr/>
        </p:nvGrpSpPr>
        <p:grpSpPr>
          <a:xfrm>
            <a:off x="6129331" y="6314407"/>
            <a:ext cx="2775175" cy="244672"/>
            <a:chOff x="6129331" y="6314407"/>
            <a:chExt cx="2775175" cy="244672"/>
          </a:xfrm>
        </p:grpSpPr>
        <p:sp>
          <p:nvSpPr>
            <p:cNvPr id="122" name="TextBox 121">
              <a:extLst>
                <a:ext uri="{FF2B5EF4-FFF2-40B4-BE49-F238E27FC236}">
                  <a16:creationId xmlns:a16="http://schemas.microsoft.com/office/drawing/2014/main" id="{EAEC4B27-176F-CFF6-0153-F5D27AAE3275}"/>
                </a:ext>
              </a:extLst>
            </p:cNvPr>
            <p:cNvSpPr txBox="1">
              <a:spLocks noGrp="1" noRot="1" noMove="1" noResize="1" noEditPoints="1" noAdjustHandles="1" noChangeArrowheads="1" noChangeShapeType="1"/>
            </p:cNvSpPr>
            <p:nvPr/>
          </p:nvSpPr>
          <p:spPr>
            <a:xfrm>
              <a:off x="6481346" y="6314407"/>
              <a:ext cx="2423160" cy="215444"/>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FFFFFF"/>
                  </a:solidFill>
                  <a:latin typeface="Segoe UI"/>
                </a:rPr>
                <a:t>Monthly </a:t>
              </a:r>
              <a:r>
                <a:rPr kumimoji="0" lang="en-US" sz="1400" b="0" i="0" u="none" strike="noStrike" kern="1200" cap="none" spc="0" normalizeH="0" baseline="0" noProof="0">
                  <a:ln>
                    <a:noFill/>
                  </a:ln>
                  <a:solidFill>
                    <a:srgbClr val="FFFFFF"/>
                  </a:solidFill>
                  <a:effectLst/>
                  <a:uLnTx/>
                  <a:uFillTx/>
                  <a:latin typeface="Segoe UI"/>
                  <a:ea typeface="+mn-ea"/>
                  <a:cs typeface="+mn-cs"/>
                </a:rPr>
                <a:t>iteration</a:t>
              </a:r>
            </a:p>
          </p:txBody>
        </p:sp>
        <p:pic>
          <p:nvPicPr>
            <p:cNvPr id="155" name="Graphic 154" descr="Hourglass Finished with solid fill">
              <a:extLst>
                <a:ext uri="{FF2B5EF4-FFF2-40B4-BE49-F238E27FC236}">
                  <a16:creationId xmlns:a16="http://schemas.microsoft.com/office/drawing/2014/main" id="{BEBC8BCA-A7C6-8DD1-1BB5-13FA57F481FC}"/>
                </a:ext>
              </a:extLst>
            </p:cNvPr>
            <p:cNvPicPr>
              <a:picLocks noGrp="1" noRot="1" noChangeAspect="1" noMove="1" noResize="1" noEditPoints="1" noAdjustHandles="1" noChangeArrowheads="1" noChangeShapeType="1" noCrop="1"/>
            </p:cNvPicPr>
            <p:nvPr/>
          </p:nvPicPr>
          <p:blipFill>
            <a:blip r:embed="rId7">
              <a:extLst>
                <a:ext uri="{96DAC541-7B7A-43D3-8B79-37D633B846F1}">
                  <asvg:svgBlip xmlns:asvg="http://schemas.microsoft.com/office/drawing/2016/SVG/main" r:embed="rId8"/>
                </a:ext>
              </a:extLst>
            </a:blip>
            <a:stretch>
              <a:fillRect/>
            </a:stretch>
          </p:blipFill>
          <p:spPr>
            <a:xfrm>
              <a:off x="6129331" y="6314407"/>
              <a:ext cx="244672" cy="244672"/>
            </a:xfrm>
            <a:prstGeom prst="rect">
              <a:avLst/>
            </a:prstGeom>
          </p:spPr>
        </p:pic>
      </p:grpSp>
      <p:grpSp>
        <p:nvGrpSpPr>
          <p:cNvPr id="191" name="Group 190">
            <a:extLst>
              <a:ext uri="{FF2B5EF4-FFF2-40B4-BE49-F238E27FC236}">
                <a16:creationId xmlns:a16="http://schemas.microsoft.com/office/drawing/2014/main" id="{5E3CE9CE-7C4A-C913-8151-ED27422B0BE5}"/>
              </a:ext>
            </a:extLst>
          </p:cNvPr>
          <p:cNvGrpSpPr>
            <a:grpSpLocks noGrp="1" noUngrp="1" noRot="1" noMove="1" noResize="1"/>
          </p:cNvGrpSpPr>
          <p:nvPr/>
        </p:nvGrpSpPr>
        <p:grpSpPr>
          <a:xfrm>
            <a:off x="9009691" y="6314407"/>
            <a:ext cx="2776938" cy="244672"/>
            <a:chOff x="9009691" y="6314407"/>
            <a:chExt cx="2776938" cy="244672"/>
          </a:xfrm>
        </p:grpSpPr>
        <p:sp>
          <p:nvSpPr>
            <p:cNvPr id="125" name="TextBox 124">
              <a:extLst>
                <a:ext uri="{FF2B5EF4-FFF2-40B4-BE49-F238E27FC236}">
                  <a16:creationId xmlns:a16="http://schemas.microsoft.com/office/drawing/2014/main" id="{AA461973-E094-22E8-9B41-037A42C3AD36}"/>
                </a:ext>
              </a:extLst>
            </p:cNvPr>
            <p:cNvSpPr txBox="1">
              <a:spLocks noGrp="1" noRot="1" noMove="1" noResize="1" noEditPoints="1" noAdjustHandles="1" noChangeArrowheads="1" noChangeShapeType="1"/>
            </p:cNvSpPr>
            <p:nvPr/>
          </p:nvSpPr>
          <p:spPr>
            <a:xfrm>
              <a:off x="9363469" y="6314407"/>
              <a:ext cx="2423160" cy="215444"/>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Ongoing</a:t>
              </a:r>
            </a:p>
          </p:txBody>
        </p:sp>
        <p:pic>
          <p:nvPicPr>
            <p:cNvPr id="156" name="Graphic 155" descr="Hourglass Finished with solid fill">
              <a:extLst>
                <a:ext uri="{FF2B5EF4-FFF2-40B4-BE49-F238E27FC236}">
                  <a16:creationId xmlns:a16="http://schemas.microsoft.com/office/drawing/2014/main" id="{DA99FA09-C1B2-E2B5-D2FE-44893C6594C6}"/>
                </a:ext>
              </a:extLst>
            </p:cNvPr>
            <p:cNvPicPr>
              <a:picLocks noGrp="1" noRot="1" noChangeAspect="1" noMove="1" noResize="1" noEditPoints="1" noAdjustHandles="1" noChangeArrowheads="1" noChangeShapeType="1" noCrop="1"/>
            </p:cNvPicPr>
            <p:nvPr/>
          </p:nvPicPr>
          <p:blipFill>
            <a:blip r:embed="rId9">
              <a:extLst>
                <a:ext uri="{96DAC541-7B7A-43D3-8B79-37D633B846F1}">
                  <asvg:svgBlip xmlns:asvg="http://schemas.microsoft.com/office/drawing/2016/SVG/main" r:embed="rId10"/>
                </a:ext>
              </a:extLst>
            </a:blip>
            <a:stretch>
              <a:fillRect/>
            </a:stretch>
          </p:blipFill>
          <p:spPr>
            <a:xfrm>
              <a:off x="9009691" y="6314407"/>
              <a:ext cx="244672" cy="244672"/>
            </a:xfrm>
            <a:prstGeom prst="rect">
              <a:avLst/>
            </a:prstGeom>
          </p:spPr>
        </p:pic>
      </p:grpSp>
      <p:cxnSp>
        <p:nvCxnSpPr>
          <p:cNvPr id="157" name="Straight Connector 156">
            <a:extLst>
              <a:ext uri="{FF2B5EF4-FFF2-40B4-BE49-F238E27FC236}">
                <a16:creationId xmlns:a16="http://schemas.microsoft.com/office/drawing/2014/main" id="{950E8367-27A4-2BD0-F20B-B51E0FE3945F}"/>
              </a:ext>
            </a:extLst>
          </p:cNvPr>
          <p:cNvCxnSpPr>
            <a:cxnSpLocks noGrp="1" noRot="1" noMove="1" noResize="1" noEditPoints="1" noAdjustHandles="1" noChangeArrowheads="1" noChangeShapeType="1"/>
          </p:cNvCxnSpPr>
          <p:nvPr/>
        </p:nvCxnSpPr>
        <p:spPr>
          <a:xfrm flipH="1">
            <a:off x="403860" y="6031298"/>
            <a:ext cx="10979597" cy="0"/>
          </a:xfrm>
          <a:prstGeom prst="line">
            <a:avLst/>
          </a:prstGeom>
          <a:solidFill>
            <a:schemeClr val="bg1"/>
          </a:solidFill>
          <a:ln w="19050" cap="flat">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917B677-6951-21A2-571C-B73D17AF8B17}"/>
              </a:ext>
            </a:extLst>
          </p:cNvPr>
          <p:cNvSpPr txBox="1">
            <a:spLocks noGrp="1" noRot="1" noMove="1" noResize="1" noEditPoints="1" noAdjustHandles="1" noChangeArrowheads="1" noChangeShapeType="1"/>
          </p:cNvSpPr>
          <p:nvPr/>
        </p:nvSpPr>
        <p:spPr>
          <a:xfrm>
            <a:off x="9688872" y="6672682"/>
            <a:ext cx="2423160" cy="107722"/>
          </a:xfrm>
          <a:prstGeom prst="rect">
            <a:avLst/>
          </a:prstGeom>
          <a:noFill/>
        </p:spPr>
        <p:txBody>
          <a:bodyPr wrap="square" lIns="0" tIns="0" rIns="0" bIns="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i="1" dirty="0">
                <a:solidFill>
                  <a:srgbClr val="FFFFFF"/>
                </a:solidFill>
                <a:latin typeface="Segoe UI"/>
              </a:rPr>
              <a:t>Last updated: October 9</a:t>
            </a:r>
            <a:r>
              <a:rPr lang="en-US" sz="700" i="1" baseline="30000" dirty="0">
                <a:solidFill>
                  <a:srgbClr val="FFFFFF"/>
                </a:solidFill>
                <a:latin typeface="Segoe UI"/>
              </a:rPr>
              <a:t>th</a:t>
            </a:r>
            <a:r>
              <a:rPr lang="en-US" sz="700" i="1" dirty="0">
                <a:solidFill>
                  <a:srgbClr val="FFFFFF"/>
                </a:solidFill>
                <a:latin typeface="Segoe UI"/>
              </a:rPr>
              <a:t>, 2025</a:t>
            </a:r>
            <a:endParaRPr kumimoji="0" lang="en-US" sz="700" b="0" i="1" u="none" strike="noStrike" kern="1200" cap="none" spc="0" normalizeH="0" baseline="0" noProof="0" dirty="0">
              <a:ln>
                <a:noFill/>
              </a:ln>
              <a:solidFill>
                <a:srgbClr val="FFFFFF"/>
              </a:solidFill>
              <a:effectLst/>
              <a:uLnTx/>
              <a:uFillTx/>
              <a:latin typeface="Segoe UI"/>
              <a:ea typeface="+mn-ea"/>
              <a:cs typeface="+mn-cs"/>
            </a:endParaRPr>
          </a:p>
        </p:txBody>
      </p:sp>
      <p:sp>
        <p:nvSpPr>
          <p:cNvPr id="4" name="TextBox 3">
            <a:extLst>
              <a:ext uri="{FF2B5EF4-FFF2-40B4-BE49-F238E27FC236}">
                <a16:creationId xmlns:a16="http://schemas.microsoft.com/office/drawing/2014/main" id="{682F77BB-FD08-C4DC-877F-A8B7E6F5F63E}"/>
              </a:ext>
            </a:extLst>
          </p:cNvPr>
          <p:cNvSpPr txBox="1"/>
          <p:nvPr/>
        </p:nvSpPr>
        <p:spPr>
          <a:xfrm>
            <a:off x="581515" y="6455271"/>
            <a:ext cx="270118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+ 3 weeks (if no data</a:t>
            </a:r>
            <a:r>
              <a:rPr lang="en-US" sz="1400" dirty="0">
                <a:solidFill>
                  <a:srgbClr val="FFFFFF"/>
                </a:solidFill>
                <a:latin typeface="Segoe UI"/>
              </a:rPr>
              <a:t> security</a:t>
            </a:r>
            <a:r>
              <a:rPr kumimoji="0" lang="en-US" sz="1400" b="0" i="0" u="none" strike="noStrike" kern="1200" cap="none" spc="0" normalizeH="0" baseline="0" noProof="0" dirty="0">
                <a:ln>
                  <a:noFill/>
                </a:ln>
                <a:solidFill>
                  <a:srgbClr val="FFFFFF"/>
                </a:solidFill>
                <a:effectLst/>
                <a:uLnTx/>
                <a:uFillTx/>
                <a:latin typeface="Segoe UI"/>
                <a:ea typeface="+mn-ea"/>
                <a:cs typeface="+mn-cs"/>
              </a:rPr>
              <a:t>)</a:t>
            </a:r>
          </a:p>
        </p:txBody>
      </p:sp>
    </p:spTree>
    <p:extLst>
      <p:ext uri="{BB962C8B-B14F-4D97-AF65-F5344CB8AC3E}">
        <p14:creationId xmlns:p14="http://schemas.microsoft.com/office/powerpoint/2010/main" val="135235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2"/>
                                        </p:tgtEl>
                                        <p:attrNameLst>
                                          <p:attrName>style.visibility</p:attrName>
                                        </p:attrNameLst>
                                      </p:cBhvr>
                                      <p:to>
                                        <p:strVal val="visible"/>
                                      </p:to>
                                    </p:set>
                                    <p:animEffect transition="in" filter="fade">
                                      <p:cBhvr>
                                        <p:cTn id="7" dur="500"/>
                                        <p:tgtEl>
                                          <p:spTgt spid="1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2"/>
                                        </p:tgtEl>
                                        <p:attrNameLst>
                                          <p:attrName>style.visibility</p:attrName>
                                        </p:attrNameLst>
                                      </p:cBhvr>
                                      <p:to>
                                        <p:strVal val="visible"/>
                                      </p:to>
                                    </p:set>
                                    <p:animEffect transition="in" filter="fade">
                                      <p:cBhvr>
                                        <p:cTn id="12" dur="500"/>
                                        <p:tgtEl>
                                          <p:spTgt spid="202"/>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88"/>
                                        </p:tgtEl>
                                        <p:attrNameLst>
                                          <p:attrName>style.visibility</p:attrName>
                                        </p:attrNameLst>
                                      </p:cBhvr>
                                      <p:to>
                                        <p:strVal val="visible"/>
                                      </p:to>
                                    </p:set>
                                    <p:animEffect transition="in" filter="fade">
                                      <p:cBhvr>
                                        <p:cTn id="16" dur="500"/>
                                        <p:tgtEl>
                                          <p:spTgt spid="18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8"/>
                                        </p:tgtEl>
                                        <p:attrNameLst>
                                          <p:attrName>style.visibility</p:attrName>
                                        </p:attrNameLst>
                                      </p:cBhvr>
                                      <p:to>
                                        <p:strVal val="visible"/>
                                      </p:to>
                                    </p:set>
                                    <p:animEffect transition="in" filter="fade">
                                      <p:cBhvr>
                                        <p:cTn id="21" dur="500"/>
                                        <p:tgtEl>
                                          <p:spTgt spid="208"/>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93"/>
                                        </p:tgtEl>
                                        <p:attrNameLst>
                                          <p:attrName>style.visibility</p:attrName>
                                        </p:attrNameLst>
                                      </p:cBhvr>
                                      <p:to>
                                        <p:strVal val="visible"/>
                                      </p:to>
                                    </p:set>
                                    <p:animEffect transition="in" filter="fade">
                                      <p:cBhvr>
                                        <p:cTn id="25" dur="500"/>
                                        <p:tgtEl>
                                          <p:spTgt spid="19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03"/>
                                        </p:tgtEl>
                                        <p:attrNameLst>
                                          <p:attrName>style.visibility</p:attrName>
                                        </p:attrNameLst>
                                      </p:cBhvr>
                                      <p:to>
                                        <p:strVal val="visible"/>
                                      </p:to>
                                    </p:set>
                                    <p:animEffect transition="in" filter="fade">
                                      <p:cBhvr>
                                        <p:cTn id="30" dur="500"/>
                                        <p:tgtEl>
                                          <p:spTgt spid="203"/>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189"/>
                                        </p:tgtEl>
                                        <p:attrNameLst>
                                          <p:attrName>style.visibility</p:attrName>
                                        </p:attrNameLst>
                                      </p:cBhvr>
                                      <p:to>
                                        <p:strVal val="visible"/>
                                      </p:to>
                                    </p:set>
                                    <p:animEffect transition="in" filter="fade">
                                      <p:cBhvr>
                                        <p:cTn id="34" dur="500"/>
                                        <p:tgtEl>
                                          <p:spTgt spid="18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9"/>
                                        </p:tgtEl>
                                        <p:attrNameLst>
                                          <p:attrName>style.visibility</p:attrName>
                                        </p:attrNameLst>
                                      </p:cBhvr>
                                      <p:to>
                                        <p:strVal val="visible"/>
                                      </p:to>
                                    </p:set>
                                    <p:animEffect transition="in" filter="fade">
                                      <p:cBhvr>
                                        <p:cTn id="39" dur="500"/>
                                        <p:tgtEl>
                                          <p:spTgt spid="209"/>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194"/>
                                        </p:tgtEl>
                                        <p:attrNameLst>
                                          <p:attrName>style.visibility</p:attrName>
                                        </p:attrNameLst>
                                      </p:cBhvr>
                                      <p:to>
                                        <p:strVal val="visible"/>
                                      </p:to>
                                    </p:set>
                                    <p:animEffect transition="in" filter="fade">
                                      <p:cBhvr>
                                        <p:cTn id="43" dur="500"/>
                                        <p:tgtEl>
                                          <p:spTgt spid="19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05"/>
                                        </p:tgtEl>
                                        <p:attrNameLst>
                                          <p:attrName>style.visibility</p:attrName>
                                        </p:attrNameLst>
                                      </p:cBhvr>
                                      <p:to>
                                        <p:strVal val="visible"/>
                                      </p:to>
                                    </p:set>
                                    <p:animEffect transition="in" filter="fade">
                                      <p:cBhvr>
                                        <p:cTn id="48" dur="500"/>
                                        <p:tgtEl>
                                          <p:spTgt spid="205"/>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190"/>
                                        </p:tgtEl>
                                        <p:attrNameLst>
                                          <p:attrName>style.visibility</p:attrName>
                                        </p:attrNameLst>
                                      </p:cBhvr>
                                      <p:to>
                                        <p:strVal val="visible"/>
                                      </p:to>
                                    </p:set>
                                    <p:animEffect transition="in" filter="fade">
                                      <p:cBhvr>
                                        <p:cTn id="52" dur="500"/>
                                        <p:tgtEl>
                                          <p:spTgt spid="19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10"/>
                                        </p:tgtEl>
                                        <p:attrNameLst>
                                          <p:attrName>style.visibility</p:attrName>
                                        </p:attrNameLst>
                                      </p:cBhvr>
                                      <p:to>
                                        <p:strVal val="visible"/>
                                      </p:to>
                                    </p:set>
                                    <p:animEffect transition="in" filter="fade">
                                      <p:cBhvr>
                                        <p:cTn id="57" dur="500"/>
                                        <p:tgtEl>
                                          <p:spTgt spid="210"/>
                                        </p:tgtEl>
                                      </p:cBhvr>
                                    </p:animEffec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196"/>
                                        </p:tgtEl>
                                        <p:attrNameLst>
                                          <p:attrName>style.visibility</p:attrName>
                                        </p:attrNameLst>
                                      </p:cBhvr>
                                      <p:to>
                                        <p:strVal val="visible"/>
                                      </p:to>
                                    </p:set>
                                    <p:animEffect transition="in" filter="fade">
                                      <p:cBhvr>
                                        <p:cTn id="61" dur="500"/>
                                        <p:tgtEl>
                                          <p:spTgt spid="19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06"/>
                                        </p:tgtEl>
                                        <p:attrNameLst>
                                          <p:attrName>style.visibility</p:attrName>
                                        </p:attrNameLst>
                                      </p:cBhvr>
                                      <p:to>
                                        <p:strVal val="visible"/>
                                      </p:to>
                                    </p:set>
                                    <p:animEffect transition="in" filter="fade">
                                      <p:cBhvr>
                                        <p:cTn id="66" dur="500"/>
                                        <p:tgtEl>
                                          <p:spTgt spid="206"/>
                                        </p:tgtEl>
                                      </p:cBhvr>
                                    </p:animEffect>
                                  </p:childTnLst>
                                </p:cTn>
                              </p:par>
                            </p:childTnLst>
                          </p:cTn>
                        </p:par>
                        <p:par>
                          <p:cTn id="67" fill="hold">
                            <p:stCondLst>
                              <p:cond delay="500"/>
                            </p:stCondLst>
                            <p:childTnLst>
                              <p:par>
                                <p:cTn id="68" presetID="10" presetClass="entr" presetSubtype="0" fill="hold" nodeType="afterEffect">
                                  <p:stCondLst>
                                    <p:cond delay="0"/>
                                  </p:stCondLst>
                                  <p:childTnLst>
                                    <p:set>
                                      <p:cBhvr>
                                        <p:cTn id="69" dur="1" fill="hold">
                                          <p:stCondLst>
                                            <p:cond delay="0"/>
                                          </p:stCondLst>
                                        </p:cTn>
                                        <p:tgtEl>
                                          <p:spTgt spid="191"/>
                                        </p:tgtEl>
                                        <p:attrNameLst>
                                          <p:attrName>style.visibility</p:attrName>
                                        </p:attrNameLst>
                                      </p:cBhvr>
                                      <p:to>
                                        <p:strVal val="visible"/>
                                      </p:to>
                                    </p:set>
                                    <p:animEffect transition="in" filter="fade">
                                      <p:cBhvr>
                                        <p:cTn id="70" dur="5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0A0DB2-9099-A661-E71E-0D3C32E3667C}"/>
              </a:ext>
            </a:extLst>
          </p:cNvPr>
          <p:cNvSpPr txBox="1"/>
          <p:nvPr/>
        </p:nvSpPr>
        <p:spPr>
          <a:xfrm>
            <a:off x="402335" y="164114"/>
            <a:ext cx="11521437" cy="492443"/>
          </a:xfrm>
          <a:prstGeom prst="rect">
            <a:avLst/>
          </a:prstGeom>
          <a:noFill/>
        </p:spPr>
        <p:txBody>
          <a:bodyPr wrap="square" lIns="0" tIns="0" rIns="0" bIns="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FFFF"/>
                </a:solidFill>
                <a:effectLst/>
                <a:uLnTx/>
                <a:uFillTx/>
                <a:latin typeface="Segoe UI Semibold"/>
                <a:ea typeface="Calibri" panose="020F0502020204030204" pitchFamily="34" charset="0"/>
                <a:cs typeface="Times New Roman"/>
              </a:rPr>
              <a:t>Assumptions</a:t>
            </a:r>
            <a:endParaRPr kumimoji="0" lang="en-US" sz="3200" b="1" i="0" u="none" strike="noStrike" kern="1200" cap="none" spc="0" normalizeH="0" baseline="0" noProof="0">
              <a:ln>
                <a:noFill/>
              </a:ln>
              <a:solidFill>
                <a:srgbClr val="FFFFFF"/>
              </a:solidFill>
              <a:effectLst/>
              <a:uLnTx/>
              <a:uFillTx/>
              <a:latin typeface="Segoe UI Semibold"/>
              <a:ea typeface="Calibri" panose="020F0502020204030204" pitchFamily="34"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F5BE289-16F3-5080-2C83-4937DBF348F4}"/>
              </a:ext>
            </a:extLst>
          </p:cNvPr>
          <p:cNvCxnSpPr>
            <a:cxnSpLocks/>
          </p:cNvCxnSpPr>
          <p:nvPr/>
        </p:nvCxnSpPr>
        <p:spPr>
          <a:xfrm flipH="1">
            <a:off x="3300601" y="843477"/>
            <a:ext cx="35960" cy="56581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2A1EFB8-3AED-652F-AD70-8D629547B5B7}"/>
              </a:ext>
            </a:extLst>
          </p:cNvPr>
          <p:cNvSpPr txBox="1"/>
          <p:nvPr/>
        </p:nvSpPr>
        <p:spPr>
          <a:xfrm>
            <a:off x="3712966" y="861568"/>
            <a:ext cx="8310723" cy="5755422"/>
          </a:xfrm>
          <a:prstGeom prst="rect">
            <a:avLst/>
          </a:prstGeom>
          <a:noFill/>
        </p:spPr>
        <p:txBody>
          <a:bodyPr wrap="square" lIns="91440" tIns="45720" rIns="91440" bIns="45720" rtlCol="0" anchor="t">
            <a:spAutoFit/>
          </a:bodyPr>
          <a:lstStyle/>
          <a:p>
            <a:pPr>
              <a:defRPr/>
            </a:pPr>
            <a:r>
              <a:rPr lang="en-US" sz="1600" dirty="0">
                <a:solidFill>
                  <a:srgbClr val="FFFFFF"/>
                </a:solidFill>
                <a:ea typeface="Calibri" panose="020F0502020204030204" pitchFamily="34" charset="0"/>
                <a:cs typeface="Times New Roman" panose="02020603050405020304" pitchFamily="18" charset="0"/>
              </a:rPr>
              <a:t>Out-of-box and custom SITs for organization identified</a:t>
            </a:r>
          </a:p>
          <a:p>
            <a:pPr marL="742950" lvl="1" indent="-285750">
              <a:buFont typeface="Arial" panose="020B0604020202020204" pitchFamily="34" charset="0"/>
              <a:buChar char="•"/>
              <a:defRPr/>
            </a:pPr>
            <a:r>
              <a:rPr lang="en-US" sz="1600" dirty="0">
                <a:solidFill>
                  <a:srgbClr val="FFFFFF"/>
                </a:solidFill>
                <a:ea typeface="Calibri" panose="020F0502020204030204" pitchFamily="34" charset="0"/>
                <a:cs typeface="Times New Roman" panose="02020603050405020304" pitchFamily="18" charset="0"/>
              </a:rPr>
              <a:t>This ensures that when reviewing recommendations and doing any form of analysis, the admin is aware of what needs to be prioritized</a:t>
            </a:r>
          </a:p>
          <a:p>
            <a:pPr marL="742950" lvl="1" indent="-285750">
              <a:buFont typeface="Arial" panose="020B0604020202020204" pitchFamily="34" charset="0"/>
              <a:buChar char="•"/>
              <a:defRPr/>
            </a:pPr>
            <a:r>
              <a:rPr lang="en-US" sz="1600" dirty="0">
                <a:solidFill>
                  <a:srgbClr val="FFFFFF"/>
                </a:solidFill>
                <a:ea typeface="Calibri" panose="020F0502020204030204" pitchFamily="34" charset="0"/>
                <a:cs typeface="Times New Roman" panose="02020603050405020304" pitchFamily="18" charset="0"/>
              </a:rPr>
              <a:t>Good starting point for organizational requirements and can be improved after investigation</a:t>
            </a:r>
          </a:p>
          <a:p>
            <a:pPr>
              <a:defRPr/>
            </a:pPr>
            <a:endParaRPr lang="en-US" sz="1600" dirty="0">
              <a:solidFill>
                <a:srgbClr val="FFFFFF"/>
              </a:solidFill>
              <a:ea typeface="Calibri" panose="020F0502020204030204" pitchFamily="34" charset="0"/>
              <a:cs typeface="Times New Roman" panose="02020603050405020304" pitchFamily="18" charset="0"/>
            </a:endParaRPr>
          </a:p>
          <a:p>
            <a:pPr>
              <a:defRPr/>
            </a:pPr>
            <a:r>
              <a:rPr lang="en-US" sz="1600" dirty="0">
                <a:solidFill>
                  <a:srgbClr val="FFFFFF"/>
                </a:solidFill>
                <a:ea typeface="Calibri" panose="020F0502020204030204" pitchFamily="34" charset="0"/>
                <a:cs typeface="Times New Roman" panose="02020603050405020304" pitchFamily="18" charset="0"/>
              </a:rPr>
              <a:t>Labeling schema is configured</a:t>
            </a:r>
          </a:p>
          <a:p>
            <a:pPr marL="742950" lvl="1" indent="-285750">
              <a:buFont typeface="Arial" panose="020B0604020202020204" pitchFamily="34" charset="0"/>
              <a:buChar char="•"/>
              <a:defRPr/>
            </a:pPr>
            <a:r>
              <a:rPr lang="en-US" sz="1600" dirty="0">
                <a:solidFill>
                  <a:srgbClr val="FFFFFF"/>
                </a:solidFill>
                <a:ea typeface="Calibri" panose="020F0502020204030204" pitchFamily="34" charset="0"/>
                <a:cs typeface="Times New Roman" panose="02020603050405020304" pitchFamily="18" charset="0"/>
              </a:rPr>
              <a:t>Not required but extremely helpful in identifying how files should be handled and in setting up DLP policies later</a:t>
            </a:r>
          </a:p>
          <a:p>
            <a:pPr marL="742950" lvl="1" indent="-285750">
              <a:buFont typeface="Arial" panose="020B0604020202020204" pitchFamily="34" charset="0"/>
              <a:buChar char="•"/>
              <a:defRPr/>
            </a:pPr>
            <a:r>
              <a:rPr lang="en-US" sz="1600" dirty="0">
                <a:solidFill>
                  <a:srgbClr val="FFFFFF"/>
                </a:solidFill>
                <a:ea typeface="Calibri" panose="020F0502020204030204" pitchFamily="34" charset="0"/>
                <a:cs typeface="Times New Roman" panose="02020603050405020304" pitchFamily="18" charset="0"/>
              </a:rPr>
              <a:t>Helps improve recommendations and gives better insights on DSPM reports</a:t>
            </a:r>
          </a:p>
          <a:p>
            <a:pPr>
              <a:defRPr/>
            </a:pPr>
            <a:endParaRPr lang="en-US" sz="1600" dirty="0">
              <a:solidFill>
                <a:srgbClr val="FFFFFF"/>
              </a:solidFill>
            </a:endParaRPr>
          </a:p>
          <a:p>
            <a:pPr>
              <a:defRPr/>
            </a:pPr>
            <a:r>
              <a:rPr lang="en-US" sz="1600" dirty="0">
                <a:solidFill>
                  <a:srgbClr val="FFFFFF"/>
                </a:solidFill>
              </a:rPr>
              <a:t>Insider Risk Management program defined</a:t>
            </a:r>
          </a:p>
          <a:p>
            <a:pPr marL="742950" lvl="1" indent="-285750">
              <a:buFont typeface="Arial" panose="020B0604020202020204" pitchFamily="34" charset="0"/>
              <a:buChar char="•"/>
              <a:defRPr/>
            </a:pPr>
            <a:r>
              <a:rPr lang="en-US" sz="1600" dirty="0">
                <a:solidFill>
                  <a:srgbClr val="FFFFFF"/>
                </a:solidFill>
              </a:rPr>
              <a:t>Enables organizations to proactively address insider threats, ensuring compliance with regulations</a:t>
            </a:r>
          </a:p>
          <a:p>
            <a:pPr marL="742950" lvl="1" indent="-285750">
              <a:buFont typeface="Arial" panose="020B0604020202020204" pitchFamily="34" charset="0"/>
              <a:buChar char="•"/>
              <a:defRPr/>
            </a:pPr>
            <a:r>
              <a:rPr lang="en-US" sz="1600" dirty="0">
                <a:solidFill>
                  <a:srgbClr val="FFFFFF"/>
                </a:solidFill>
              </a:rPr>
              <a:t>With DLP and Adaptive Protection, DSPM has a stronger landscape</a:t>
            </a:r>
          </a:p>
          <a:p>
            <a:pPr>
              <a:defRPr/>
            </a:pPr>
            <a:r>
              <a:rPr lang="en-US" sz="1600" dirty="0">
                <a:solidFill>
                  <a:srgbClr val="FFFFFF"/>
                </a:solidFill>
                <a:ea typeface="Calibri" panose="020F0502020204030204" pitchFamily="34" charset="0"/>
                <a:cs typeface="Times New Roman" panose="02020603050405020304" pitchFamily="18" charset="0"/>
              </a:rPr>
              <a:t> </a:t>
            </a:r>
          </a:p>
          <a:p>
            <a:pPr>
              <a:defRPr/>
            </a:pPr>
            <a:r>
              <a:rPr lang="en-US" sz="1600" dirty="0">
                <a:solidFill>
                  <a:srgbClr val="FFFFFF"/>
                </a:solidFill>
                <a:ea typeface="Calibri" panose="020F0502020204030204" pitchFamily="34" charset="0"/>
                <a:cs typeface="Times New Roman" panose="02020603050405020304" pitchFamily="18" charset="0"/>
              </a:rPr>
              <a:t>Security Copilot is enabled (optional)</a:t>
            </a:r>
          </a:p>
          <a:p>
            <a:pPr marL="742950" lvl="1" indent="-285750">
              <a:buFont typeface="Arial" panose="020B0604020202020204" pitchFamily="34" charset="0"/>
              <a:buChar char="•"/>
              <a:defRPr/>
            </a:pPr>
            <a:r>
              <a:rPr lang="en-US" sz="1600" dirty="0">
                <a:solidFill>
                  <a:srgbClr val="FFFFFF"/>
                </a:solidFill>
                <a:ea typeface="Calibri" panose="020F0502020204030204" pitchFamily="34" charset="0"/>
                <a:cs typeface="Times New Roman" panose="02020603050405020304" pitchFamily="18" charset="0"/>
              </a:rPr>
              <a:t>Enables custom investigations, usage of the DSPM Promptbooks, and ease in understanding AI’s role in making investigations more efficient.</a:t>
            </a:r>
            <a:endParaRPr lang="en-US" sz="1600" dirty="0">
              <a:solidFill>
                <a:srgbClr val="FFFFFF"/>
              </a:solidFill>
            </a:endParaRPr>
          </a:p>
          <a:p>
            <a:pPr>
              <a:defRPr/>
            </a:pPr>
            <a:endParaRPr lang="en-US" sz="1600" dirty="0">
              <a:solidFill>
                <a:srgbClr val="FFFFFF"/>
              </a:solidFill>
            </a:endParaRPr>
          </a:p>
          <a:p>
            <a:pPr>
              <a:defRPr/>
            </a:pPr>
            <a:endParaRPr lang="en-US" sz="1600" dirty="0">
              <a:solidFill>
                <a:srgbClr val="FFFFFF"/>
              </a:solidFill>
              <a:ea typeface="Calibri" panose="020F0502020204030204" pitchFamily="34" charset="0"/>
              <a:cs typeface="Times New Roman" panose="02020603050405020304" pitchFamily="18" charset="0"/>
            </a:endParaRPr>
          </a:p>
          <a:p>
            <a:pPr>
              <a:defRPr/>
            </a:pPr>
            <a:endParaRPr lang="en-US" sz="1600"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FFFFFF"/>
              </a:solidFill>
              <a:latin typeface="Segoe UI"/>
              <a:cs typeface="Segoe UI"/>
            </a:endParaRPr>
          </a:p>
        </p:txBody>
      </p:sp>
      <p:sp>
        <p:nvSpPr>
          <p:cNvPr id="7" name="TextBox 6">
            <a:extLst>
              <a:ext uri="{FF2B5EF4-FFF2-40B4-BE49-F238E27FC236}">
                <a16:creationId xmlns:a16="http://schemas.microsoft.com/office/drawing/2014/main" id="{B72BAC8C-4DBA-C821-A092-9CE04DF8B976}"/>
              </a:ext>
            </a:extLst>
          </p:cNvPr>
          <p:cNvSpPr txBox="1"/>
          <p:nvPr/>
        </p:nvSpPr>
        <p:spPr>
          <a:xfrm>
            <a:off x="455500" y="695731"/>
            <a:ext cx="2423122" cy="787844"/>
          </a:xfrm>
          <a:prstGeom prst="rect">
            <a:avLst/>
          </a:prstGeom>
          <a:noFill/>
        </p:spPr>
        <p:txBody>
          <a:bodyPr wrap="square" lIns="0" tIns="0" rIns="0" bIns="0" anchor="t">
            <a:spAutoFit/>
          </a:bodyPr>
          <a:lstStyle/>
          <a:p>
            <a:pPr>
              <a:defRPr/>
            </a:pPr>
            <a:r>
              <a:rPr lang="en-US" sz="1600" dirty="0">
                <a:solidFill>
                  <a:srgbClr val="FFFFFF"/>
                </a:solidFill>
                <a:latin typeface="Segoe UI Semibold"/>
                <a:ea typeface="Calibri" panose="020F0502020204030204" pitchFamily="34" charset="0"/>
                <a:cs typeface="Segoe UI Semibold"/>
              </a:rPr>
              <a:t>Recommended f</a:t>
            </a:r>
            <a:r>
              <a:rPr kumimoji="0" lang="en-US" sz="1600" b="0" i="0" u="none" strike="noStrike" kern="1200" cap="none" spc="0" normalizeH="0" baseline="0" noProof="0" dirty="0" err="1">
                <a:ln>
                  <a:noFill/>
                </a:ln>
                <a:solidFill>
                  <a:srgbClr val="FFFFFF"/>
                </a:solidFill>
                <a:effectLst/>
                <a:uLnTx/>
                <a:uFillTx/>
                <a:latin typeface="Segoe UI Semibold"/>
                <a:ea typeface="Calibri" panose="020F0502020204030204" pitchFamily="34" charset="0"/>
                <a:cs typeface="Segoe UI Semibold"/>
              </a:rPr>
              <a:t>oundational</a:t>
            </a:r>
            <a:r>
              <a:rPr kumimoji="0" lang="en-US" sz="1600" b="0" i="0" u="none" strike="noStrike" kern="1200" cap="none" spc="0" normalizeH="0" baseline="0" noProof="0" dirty="0">
                <a:ln>
                  <a:noFill/>
                </a:ln>
                <a:solidFill>
                  <a:srgbClr val="FFFFFF"/>
                </a:solidFill>
                <a:effectLst/>
                <a:uLnTx/>
                <a:uFillTx/>
                <a:latin typeface="Segoe UI Semibold"/>
                <a:ea typeface="Calibri" panose="020F0502020204030204" pitchFamily="34" charset="0"/>
                <a:cs typeface="Segoe UI Semibold"/>
              </a:rPr>
              <a:t> elements</a:t>
            </a:r>
            <a:endParaRPr lang="en-US" sz="1600" dirty="0">
              <a:solidFill>
                <a:srgbClr val="000000"/>
              </a:solidFill>
              <a:latin typeface="Segoe UI Semibold"/>
              <a:ea typeface="Calibri" panose="020F0502020204030204" pitchFamily="34" charset="0"/>
              <a:cs typeface="Segoe UI Semibold"/>
            </a:endParaRPr>
          </a:p>
          <a:p>
            <a:pPr marL="0" marR="0" lvl="0" indent="0" defTabSz="914400">
              <a:lnSpc>
                <a:spcPct val="107000"/>
              </a:lnSpc>
              <a:spcBef>
                <a:spcPts val="400"/>
              </a:spcBef>
              <a:spcAft>
                <a:spcPts val="500"/>
              </a:spcAft>
              <a:buClrTx/>
              <a:buSzTx/>
              <a:buFontTx/>
              <a:buNone/>
              <a:tabLst/>
              <a:defRPr/>
            </a:pPr>
            <a:endParaRPr lang="en-US" sz="1600" b="0" i="0" u="none" strike="noStrike" kern="1200" cap="none" spc="0" normalizeH="0" baseline="0" noProof="0" dirty="0">
              <a:ln>
                <a:noFill/>
              </a:ln>
              <a:solidFill>
                <a:srgbClr val="FFFFFF"/>
              </a:solidFill>
              <a:effectLst/>
              <a:uLnTx/>
              <a:uFillTx/>
              <a:latin typeface="Segoe UI Semibold"/>
              <a:ea typeface="Calibri"/>
              <a:cs typeface="Times New Roman"/>
            </a:endParaRPr>
          </a:p>
        </p:txBody>
      </p:sp>
      <p:grpSp>
        <p:nvGrpSpPr>
          <p:cNvPr id="8" name="Group 7">
            <a:extLst>
              <a:ext uri="{FF2B5EF4-FFF2-40B4-BE49-F238E27FC236}">
                <a16:creationId xmlns:a16="http://schemas.microsoft.com/office/drawing/2014/main" id="{84EB49FD-5420-BC5B-F198-9449BD890E44}"/>
              </a:ext>
            </a:extLst>
          </p:cNvPr>
          <p:cNvGrpSpPr/>
          <p:nvPr/>
        </p:nvGrpSpPr>
        <p:grpSpPr>
          <a:xfrm>
            <a:off x="412500" y="1395594"/>
            <a:ext cx="2741832" cy="2393493"/>
            <a:chOff x="399050" y="2209150"/>
            <a:chExt cx="2741832" cy="2393493"/>
          </a:xfrm>
        </p:grpSpPr>
        <p:cxnSp>
          <p:nvCxnSpPr>
            <p:cNvPr id="9" name="Straight Connector 8">
              <a:extLst>
                <a:ext uri="{FF2B5EF4-FFF2-40B4-BE49-F238E27FC236}">
                  <a16:creationId xmlns:a16="http://schemas.microsoft.com/office/drawing/2014/main" id="{AEF795E5-0F7A-B19F-2499-D9F61A50A4F6}"/>
                </a:ext>
              </a:extLst>
            </p:cNvPr>
            <p:cNvCxnSpPr>
              <a:stCxn id="22" idx="0"/>
              <a:endCxn id="15" idx="2"/>
            </p:cNvCxnSpPr>
            <p:nvPr/>
          </p:nvCxnSpPr>
          <p:spPr>
            <a:xfrm>
              <a:off x="490490" y="2209150"/>
              <a:ext cx="0" cy="2145486"/>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7CE66F3C-F423-8C18-C441-6ED9BCFEF718}"/>
                </a:ext>
              </a:extLst>
            </p:cNvPr>
            <p:cNvGrpSpPr/>
            <p:nvPr/>
          </p:nvGrpSpPr>
          <p:grpSpPr>
            <a:xfrm>
              <a:off x="399050" y="2209150"/>
              <a:ext cx="2741832" cy="444096"/>
              <a:chOff x="399050" y="2209150"/>
              <a:chExt cx="2741832" cy="444096"/>
            </a:xfrm>
          </p:grpSpPr>
          <p:sp>
            <p:nvSpPr>
              <p:cNvPr id="21" name="TextBox 20">
                <a:extLst>
                  <a:ext uri="{FF2B5EF4-FFF2-40B4-BE49-F238E27FC236}">
                    <a16:creationId xmlns:a16="http://schemas.microsoft.com/office/drawing/2014/main" id="{F7A40F59-C2A1-5733-0E6E-5C3742FF148A}"/>
                  </a:ext>
                </a:extLst>
              </p:cNvPr>
              <p:cNvSpPr txBox="1"/>
              <p:nvPr/>
            </p:nvSpPr>
            <p:spPr>
              <a:xfrm>
                <a:off x="717722" y="2209150"/>
                <a:ext cx="2423160" cy="444096"/>
              </a:xfrm>
              <a:prstGeom prst="rect">
                <a:avLst/>
              </a:prstGeom>
              <a:noFill/>
            </p:spPr>
            <p:txBody>
              <a:bodyPr wrap="square" lIns="0" tIns="0" rIns="0" bIns="0">
                <a:spAutoFit/>
              </a:bodyPr>
              <a:lstStyle/>
              <a:p>
                <a:pPr lvl="0">
                  <a:lnSpc>
                    <a:spcPct val="107000"/>
                  </a:lnSpc>
                  <a:spcBef>
                    <a:spcPts val="400"/>
                  </a:spcBef>
                  <a:spcAft>
                    <a:spcPts val="500"/>
                  </a:spcAft>
                  <a:defRPr/>
                </a:pPr>
                <a:r>
                  <a:rPr lang="en-US" sz="1400" dirty="0">
                    <a:solidFill>
                      <a:srgbClr val="FFFFFF"/>
                    </a:solidFill>
                    <a:ea typeface="Calibri" panose="020F0502020204030204" pitchFamily="34" charset="0"/>
                    <a:cs typeface="Times New Roman" panose="02020603050405020304" pitchFamily="18" charset="0"/>
                  </a:rPr>
                  <a:t>Out-of-box and custom SITs for organization identified</a:t>
                </a:r>
                <a:endParaRPr lang="en-US" sz="1400" dirty="0">
                  <a:solidFill>
                    <a:srgbClr val="FFFFFF"/>
                  </a:solidFill>
                </a:endParaRPr>
              </a:p>
            </p:txBody>
          </p:sp>
          <p:sp>
            <p:nvSpPr>
              <p:cNvPr id="22" name="Diamond 21">
                <a:extLst>
                  <a:ext uri="{FF2B5EF4-FFF2-40B4-BE49-F238E27FC236}">
                    <a16:creationId xmlns:a16="http://schemas.microsoft.com/office/drawing/2014/main" id="{7E8B609F-239F-A1F4-E66C-63C3AB47B6DF}"/>
                  </a:ext>
                </a:extLst>
              </p:cNvPr>
              <p:cNvSpPr/>
              <p:nvPr/>
            </p:nvSpPr>
            <p:spPr>
              <a:xfrm>
                <a:off x="399050" y="2209150"/>
                <a:ext cx="182880" cy="182880"/>
              </a:xfrm>
              <a:prstGeom prst="diamond">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1" name="Group 10">
              <a:extLst>
                <a:ext uri="{FF2B5EF4-FFF2-40B4-BE49-F238E27FC236}">
                  <a16:creationId xmlns:a16="http://schemas.microsoft.com/office/drawing/2014/main" id="{5FFE9318-35ED-CFB0-11F2-35F7952BA15E}"/>
                </a:ext>
              </a:extLst>
            </p:cNvPr>
            <p:cNvGrpSpPr/>
            <p:nvPr/>
          </p:nvGrpSpPr>
          <p:grpSpPr>
            <a:xfrm>
              <a:off x="399050" y="2866147"/>
              <a:ext cx="2741832" cy="213585"/>
              <a:chOff x="399050" y="2866147"/>
              <a:chExt cx="2741832" cy="213585"/>
            </a:xfrm>
          </p:grpSpPr>
          <p:sp>
            <p:nvSpPr>
              <p:cNvPr id="18" name="TextBox 17">
                <a:extLst>
                  <a:ext uri="{FF2B5EF4-FFF2-40B4-BE49-F238E27FC236}">
                    <a16:creationId xmlns:a16="http://schemas.microsoft.com/office/drawing/2014/main" id="{59F0B168-EB0A-5B2A-E0CC-0A57435119AF}"/>
                  </a:ext>
                </a:extLst>
              </p:cNvPr>
              <p:cNvSpPr txBox="1"/>
              <p:nvPr/>
            </p:nvSpPr>
            <p:spPr>
              <a:xfrm>
                <a:off x="717722" y="2866147"/>
                <a:ext cx="2423160" cy="213585"/>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Calibri" panose="020F0502020204030204" pitchFamily="34" charset="0"/>
                    <a:cs typeface="Times New Roman" panose="02020603050405020304" pitchFamily="18" charset="0"/>
                  </a:rPr>
                  <a:t>Labeling schema is configured</a:t>
                </a:r>
              </a:p>
            </p:txBody>
          </p:sp>
          <p:sp>
            <p:nvSpPr>
              <p:cNvPr id="20" name="Diamond 19">
                <a:extLst>
                  <a:ext uri="{FF2B5EF4-FFF2-40B4-BE49-F238E27FC236}">
                    <a16:creationId xmlns:a16="http://schemas.microsoft.com/office/drawing/2014/main" id="{4FC27F68-E7E2-F7E8-1FFB-982A673196FF}"/>
                  </a:ext>
                </a:extLst>
              </p:cNvPr>
              <p:cNvSpPr/>
              <p:nvPr/>
            </p:nvSpPr>
            <p:spPr>
              <a:xfrm>
                <a:off x="399050" y="2866147"/>
                <a:ext cx="182880" cy="182880"/>
              </a:xfrm>
              <a:prstGeom prst="diamond">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2" name="Group 11">
              <a:extLst>
                <a:ext uri="{FF2B5EF4-FFF2-40B4-BE49-F238E27FC236}">
                  <a16:creationId xmlns:a16="http://schemas.microsoft.com/office/drawing/2014/main" id="{7B9AA57C-3206-B674-EE57-41D0AD8B86C5}"/>
                </a:ext>
              </a:extLst>
            </p:cNvPr>
            <p:cNvGrpSpPr/>
            <p:nvPr/>
          </p:nvGrpSpPr>
          <p:grpSpPr>
            <a:xfrm>
              <a:off x="399050" y="3514759"/>
              <a:ext cx="2741832" cy="430887"/>
              <a:chOff x="399050" y="3514759"/>
              <a:chExt cx="2741832" cy="430887"/>
            </a:xfrm>
          </p:grpSpPr>
          <p:sp>
            <p:nvSpPr>
              <p:cNvPr id="16" name="TextBox 15">
                <a:extLst>
                  <a:ext uri="{FF2B5EF4-FFF2-40B4-BE49-F238E27FC236}">
                    <a16:creationId xmlns:a16="http://schemas.microsoft.com/office/drawing/2014/main" id="{6753ABD9-8114-654B-8642-21A35FF07135}"/>
                  </a:ext>
                </a:extLst>
              </p:cNvPr>
              <p:cNvSpPr txBox="1"/>
              <p:nvPr/>
            </p:nvSpPr>
            <p:spPr>
              <a:xfrm>
                <a:off x="717722" y="3514759"/>
                <a:ext cx="2423160" cy="430887"/>
              </a:xfrm>
              <a:prstGeom prst="rect">
                <a:avLst/>
              </a:prstGeom>
              <a:noFill/>
            </p:spPr>
            <p:txBody>
              <a:bodyPr wrap="square" lIns="0" tIns="0" rIns="0" bIns="0">
                <a:spAutoFit/>
              </a:bodyPr>
              <a:lstStyle/>
              <a:p>
                <a:pPr lvl="0">
                  <a:defRPr/>
                </a:pPr>
                <a:r>
                  <a:rPr lang="en-US" sz="1400" dirty="0">
                    <a:solidFill>
                      <a:srgbClr val="FFFFFF"/>
                    </a:solidFill>
                  </a:rPr>
                  <a:t>Insider Risk Management program defined</a:t>
                </a:r>
              </a:p>
            </p:txBody>
          </p:sp>
          <p:sp>
            <p:nvSpPr>
              <p:cNvPr id="17" name="Diamond 16">
                <a:extLst>
                  <a:ext uri="{FF2B5EF4-FFF2-40B4-BE49-F238E27FC236}">
                    <a16:creationId xmlns:a16="http://schemas.microsoft.com/office/drawing/2014/main" id="{B3395742-CEB0-19DE-959F-1CACE6CD7EA6}"/>
                  </a:ext>
                </a:extLst>
              </p:cNvPr>
              <p:cNvSpPr/>
              <p:nvPr/>
            </p:nvSpPr>
            <p:spPr>
              <a:xfrm>
                <a:off x="399050" y="3514759"/>
                <a:ext cx="182880" cy="182880"/>
              </a:xfrm>
              <a:prstGeom prst="diamond">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3" name="Group 12">
              <a:extLst>
                <a:ext uri="{FF2B5EF4-FFF2-40B4-BE49-F238E27FC236}">
                  <a16:creationId xmlns:a16="http://schemas.microsoft.com/office/drawing/2014/main" id="{41CCFB8D-D9B4-273B-A356-E5A42B6DCD9F}"/>
                </a:ext>
              </a:extLst>
            </p:cNvPr>
            <p:cNvGrpSpPr/>
            <p:nvPr/>
          </p:nvGrpSpPr>
          <p:grpSpPr>
            <a:xfrm>
              <a:off x="399050" y="4171756"/>
              <a:ext cx="2741832" cy="430887"/>
              <a:chOff x="399050" y="4171756"/>
              <a:chExt cx="2741832" cy="430887"/>
            </a:xfrm>
          </p:grpSpPr>
          <p:sp>
            <p:nvSpPr>
              <p:cNvPr id="14" name="TextBox 13">
                <a:extLst>
                  <a:ext uri="{FF2B5EF4-FFF2-40B4-BE49-F238E27FC236}">
                    <a16:creationId xmlns:a16="http://schemas.microsoft.com/office/drawing/2014/main" id="{8B5AA36F-7262-EFCE-A3B6-A0A2E3BB1AE5}"/>
                  </a:ext>
                </a:extLst>
              </p:cNvPr>
              <p:cNvSpPr txBox="1"/>
              <p:nvPr/>
            </p:nvSpPr>
            <p:spPr>
              <a:xfrm>
                <a:off x="717722" y="4171756"/>
                <a:ext cx="2423160" cy="430887"/>
              </a:xfrm>
              <a:prstGeom prst="rect">
                <a:avLst/>
              </a:prstGeom>
              <a:noFill/>
            </p:spPr>
            <p:txBody>
              <a:bodyPr wrap="square" lIns="0" tIns="0" rIns="0" bIns="0" anchor="t">
                <a:spAutoFit/>
              </a:bodyPr>
              <a:lstStyle/>
              <a:p>
                <a:pPr>
                  <a:defRPr/>
                </a:pPr>
                <a:r>
                  <a:rPr lang="en-US" sz="1400">
                    <a:solidFill>
                      <a:srgbClr val="FFFFFF"/>
                    </a:solidFill>
                    <a:ea typeface="Calibri"/>
                    <a:cs typeface="Times New Roman"/>
                  </a:rPr>
                  <a:t>Security Copilot is enabled (optional)</a:t>
                </a:r>
                <a:endParaRPr lang="en-US" sz="1400">
                  <a:solidFill>
                    <a:srgbClr val="FFFFFF"/>
                  </a:solidFill>
                </a:endParaRPr>
              </a:p>
            </p:txBody>
          </p:sp>
          <p:sp>
            <p:nvSpPr>
              <p:cNvPr id="15" name="Diamond 14">
                <a:extLst>
                  <a:ext uri="{FF2B5EF4-FFF2-40B4-BE49-F238E27FC236}">
                    <a16:creationId xmlns:a16="http://schemas.microsoft.com/office/drawing/2014/main" id="{F4D7D16B-641D-6AC7-E1E3-F0747974D2FA}"/>
                  </a:ext>
                </a:extLst>
              </p:cNvPr>
              <p:cNvSpPr/>
              <p:nvPr/>
            </p:nvSpPr>
            <p:spPr>
              <a:xfrm>
                <a:off x="399050" y="4171756"/>
                <a:ext cx="182880" cy="182880"/>
              </a:xfrm>
              <a:prstGeom prst="diamond">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spTree>
    <p:extLst>
      <p:ext uri="{BB962C8B-B14F-4D97-AF65-F5344CB8AC3E}">
        <p14:creationId xmlns:p14="http://schemas.microsoft.com/office/powerpoint/2010/main" val="405601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340F8-F4FF-C766-AB01-FFAEAF2DAF1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21588E2-9AB1-6B63-9780-48D5C13C883F}"/>
              </a:ext>
            </a:extLst>
          </p:cNvPr>
          <p:cNvSpPr txBox="1"/>
          <p:nvPr/>
        </p:nvSpPr>
        <p:spPr>
          <a:xfrm>
            <a:off x="402335" y="164114"/>
            <a:ext cx="11521437" cy="488147"/>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3200" b="0" i="0" u="none" strike="noStrike" kern="1200" cap="none" spc="0" normalizeH="0" baseline="0" noProof="0">
                <a:ln>
                  <a:noFill/>
                </a:ln>
                <a:solidFill>
                  <a:srgbClr val="FFC000"/>
                </a:solidFill>
                <a:effectLst/>
                <a:uLnTx/>
                <a:uFillTx/>
                <a:latin typeface="Segoe UI Semibold"/>
                <a:ea typeface="+mn-lt"/>
                <a:cs typeface="Times New Roman"/>
              </a:rPr>
              <a:t>Integrations</a:t>
            </a:r>
            <a:endParaRPr kumimoji="0" lang="en-US" sz="3200" b="0" i="0" u="none" strike="noStrike" kern="1200" cap="none" spc="0" normalizeH="0" baseline="0" noProof="0">
              <a:ln>
                <a:noFill/>
              </a:ln>
              <a:solidFill>
                <a:srgbClr val="FFC000"/>
              </a:solidFill>
              <a:effectLst/>
              <a:uLnTx/>
              <a:uFillTx/>
              <a:latin typeface="Segoe UI"/>
              <a:ea typeface="+mn-ea"/>
              <a:cs typeface="Segoe UI"/>
            </a:endParaRPr>
          </a:p>
        </p:txBody>
      </p:sp>
      <p:cxnSp>
        <p:nvCxnSpPr>
          <p:cNvPr id="4" name="Straight Connector 3">
            <a:extLst>
              <a:ext uri="{FF2B5EF4-FFF2-40B4-BE49-F238E27FC236}">
                <a16:creationId xmlns:a16="http://schemas.microsoft.com/office/drawing/2014/main" id="{C083780E-BDF9-DB88-20BE-2DBDDC7A004B}"/>
              </a:ext>
            </a:extLst>
          </p:cNvPr>
          <p:cNvCxnSpPr>
            <a:cxnSpLocks/>
          </p:cNvCxnSpPr>
          <p:nvPr/>
        </p:nvCxnSpPr>
        <p:spPr>
          <a:xfrm flipH="1">
            <a:off x="3164727" y="843477"/>
            <a:ext cx="35960" cy="56581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A0B85AA-39D0-9948-DE4D-3C73CCF1EB19}"/>
              </a:ext>
            </a:extLst>
          </p:cNvPr>
          <p:cNvSpPr txBox="1"/>
          <p:nvPr/>
        </p:nvSpPr>
        <p:spPr>
          <a:xfrm>
            <a:off x="3712966" y="856486"/>
            <a:ext cx="8310723" cy="4956806"/>
          </a:xfrm>
          <a:prstGeom prst="rect">
            <a:avLst/>
          </a:prstGeom>
          <a:noFill/>
        </p:spPr>
        <p:txBody>
          <a:bodyPr wrap="square" lIns="91440" tIns="45720" rIns="91440" bIns="45720" rtlCol="0" anchor="t">
            <a:spAutoFit/>
          </a:bodyPr>
          <a:lstStyle/>
          <a:p>
            <a:pPr>
              <a:lnSpc>
                <a:spcPct val="107000"/>
              </a:lnSpc>
              <a:spcBef>
                <a:spcPts val="400"/>
              </a:spcBef>
              <a:spcAft>
                <a:spcPts val="500"/>
              </a:spcAft>
              <a:defRPr/>
            </a:pPr>
            <a:r>
              <a:rPr lang="en-US" sz="1400" dirty="0">
                <a:solidFill>
                  <a:srgbClr val="FFFFFF"/>
                </a:solidFill>
                <a:ea typeface="Calibri"/>
                <a:cs typeface="Times New Roman"/>
              </a:rPr>
              <a:t>Assign a role with least privilege</a:t>
            </a:r>
          </a:p>
          <a:p>
            <a:pPr marL="742950" lvl="1" indent="-285750">
              <a:buFont typeface="Arial" panose="020B0604020202020204" pitchFamily="34" charset="0"/>
              <a:buChar char="•"/>
              <a:defRPr/>
            </a:pPr>
            <a:r>
              <a:rPr lang="en-US" sz="1400" dirty="0">
                <a:solidFill>
                  <a:srgbClr val="FFFFFF"/>
                </a:solidFill>
                <a:ea typeface="Calibri"/>
                <a:cs typeface="Times New Roman"/>
              </a:rPr>
              <a:t>Assign to one of the following roles or role groups:</a:t>
            </a:r>
          </a:p>
          <a:p>
            <a:pPr marL="1200150" lvl="2" indent="-285750">
              <a:buFont typeface="Arial" panose="020B0604020202020204" pitchFamily="34" charset="0"/>
              <a:buChar char="•"/>
              <a:defRPr/>
            </a:pPr>
            <a:r>
              <a:rPr lang="en-US" sz="1400" dirty="0">
                <a:solidFill>
                  <a:srgbClr val="FFFFFF"/>
                </a:solidFill>
                <a:ea typeface="Calibri" panose="020F0502020204030204" pitchFamily="34" charset="0"/>
                <a:cs typeface="Times New Roman" panose="02020603050405020304" pitchFamily="18" charset="0"/>
              </a:rPr>
              <a:t>Data Security Management role group</a:t>
            </a:r>
          </a:p>
          <a:p>
            <a:pPr marL="1200150" lvl="2" indent="-285750">
              <a:buFont typeface="Arial" panose="020B0604020202020204" pitchFamily="34" charset="0"/>
              <a:buChar char="•"/>
              <a:defRPr/>
            </a:pPr>
            <a:r>
              <a:rPr lang="en-US" sz="1400" dirty="0">
                <a:solidFill>
                  <a:srgbClr val="FFFFFF"/>
                </a:solidFill>
                <a:ea typeface="Calibri" panose="020F0502020204030204" pitchFamily="34" charset="0"/>
                <a:cs typeface="Times New Roman" panose="02020603050405020304" pitchFamily="18" charset="0"/>
              </a:rPr>
              <a:t>Data Security Viewer role (</a:t>
            </a:r>
            <a:r>
              <a:rPr lang="en-US" sz="1400" b="1" dirty="0">
                <a:solidFill>
                  <a:srgbClr val="FFFFFF"/>
                </a:solidFill>
                <a:ea typeface="Calibri" panose="020F0502020204030204" pitchFamily="34" charset="0"/>
                <a:cs typeface="Times New Roman" panose="02020603050405020304" pitchFamily="18" charset="0"/>
              </a:rPr>
              <a:t>required to use Security Copilot in DSPM)</a:t>
            </a:r>
          </a:p>
          <a:p>
            <a:pPr marL="1200150" lvl="2" indent="-285750">
              <a:buFont typeface="Arial" panose="020B0604020202020204" pitchFamily="34" charset="0"/>
              <a:buChar char="•"/>
              <a:defRPr/>
            </a:pPr>
            <a:r>
              <a:rPr lang="en-US" sz="1400" dirty="0">
                <a:solidFill>
                  <a:srgbClr val="FFFFFF"/>
                </a:solidFill>
                <a:ea typeface="Calibri" panose="020F0502020204030204" pitchFamily="34" charset="0"/>
                <a:cs typeface="Times New Roman" panose="02020603050405020304" pitchFamily="18" charset="0"/>
              </a:rPr>
              <a:t>Insider Risk Management Admins role</a:t>
            </a:r>
          </a:p>
          <a:p>
            <a:pPr marL="1200150" lvl="2" indent="-285750">
              <a:buFont typeface="Arial" panose="020B0604020202020204" pitchFamily="34" charset="0"/>
              <a:buChar char="•"/>
              <a:defRPr/>
            </a:pPr>
            <a:r>
              <a:rPr lang="en-US" sz="1400" dirty="0">
                <a:solidFill>
                  <a:srgbClr val="FFFFFF"/>
                </a:solidFill>
                <a:ea typeface="Calibri" panose="020F0502020204030204" pitchFamily="34" charset="0"/>
                <a:cs typeface="Times New Roman" panose="02020603050405020304" pitchFamily="18" charset="0"/>
              </a:rPr>
              <a:t>Microsoft Entra ID Global Administrator role</a:t>
            </a:r>
          </a:p>
          <a:p>
            <a:pPr marL="1200150" lvl="2" indent="-285750">
              <a:buFont typeface="Arial" panose="020B0604020202020204" pitchFamily="34" charset="0"/>
              <a:buChar char="•"/>
              <a:defRPr/>
            </a:pPr>
            <a:r>
              <a:rPr lang="en-US" sz="1400" dirty="0">
                <a:solidFill>
                  <a:srgbClr val="FFFFFF"/>
                </a:solidFill>
                <a:ea typeface="Calibri" panose="020F0502020204030204" pitchFamily="34" charset="0"/>
                <a:cs typeface="Times New Roman" panose="02020603050405020304" pitchFamily="18" charset="0"/>
              </a:rPr>
              <a:t>Microsoft Entra Compliance Administrator role</a:t>
            </a:r>
          </a:p>
          <a:p>
            <a:pPr marL="742950" lvl="1" indent="-285750">
              <a:buFont typeface="Arial" panose="020B0604020202020204" pitchFamily="34" charset="0"/>
              <a:buChar char="•"/>
              <a:defRPr/>
            </a:pPr>
            <a:r>
              <a:rPr lang="en-US" sz="1400" dirty="0">
                <a:solidFill>
                  <a:srgbClr val="FFFFFF"/>
                </a:solidFill>
                <a:ea typeface="Calibri"/>
                <a:cs typeface="Times New Roman"/>
              </a:rPr>
              <a:t>It is advisable to use roles with the fewest permissions, reducing the number of users with the Global Administrator role enhances security for an organization.</a:t>
            </a:r>
          </a:p>
          <a:p>
            <a:pPr>
              <a:defRPr/>
            </a:pPr>
            <a:endParaRPr lang="en-US" sz="1400" dirty="0">
              <a:solidFill>
                <a:srgbClr val="FFFFFF"/>
              </a:solidFill>
              <a:ea typeface="Calibri" panose="020F0502020204030204" pitchFamily="34" charset="0"/>
              <a:cs typeface="Times New Roman" panose="02020603050405020304" pitchFamily="18" charset="0"/>
            </a:endParaRPr>
          </a:p>
          <a:p>
            <a:pPr>
              <a:lnSpc>
                <a:spcPct val="107000"/>
              </a:lnSpc>
              <a:spcBef>
                <a:spcPts val="400"/>
              </a:spcBef>
              <a:spcAft>
                <a:spcPts val="500"/>
              </a:spcAft>
              <a:defRPr/>
            </a:pPr>
            <a:r>
              <a:rPr lang="en-US" sz="1400" dirty="0">
                <a:solidFill>
                  <a:srgbClr val="FFFFFF"/>
                </a:solidFill>
                <a:ea typeface="Calibri" panose="020F0502020204030204" pitchFamily="34" charset="0"/>
                <a:cs typeface="Times New Roman" panose="02020603050405020304" pitchFamily="18" charset="0"/>
              </a:rPr>
              <a:t>Enable Data Loss Prevention and Insider Risk Management analytics</a:t>
            </a:r>
          </a:p>
          <a:p>
            <a:pPr marL="742950" lvl="1" indent="-285750">
              <a:buFont typeface="Arial" panose="020B0604020202020204" pitchFamily="34" charset="0"/>
              <a:buChar char="•"/>
              <a:defRPr/>
            </a:pPr>
            <a:r>
              <a:rPr lang="en-US" sz="1400" dirty="0">
                <a:solidFill>
                  <a:srgbClr val="FFFFFF"/>
                </a:solidFill>
                <a:ea typeface="Calibri" panose="020F0502020204030204" pitchFamily="34" charset="0"/>
                <a:cs typeface="Times New Roman" panose="02020603050405020304" pitchFamily="18" charset="0"/>
              </a:rPr>
              <a:t>Processes and correlates data states, signals, and user activities based on the configuration of other data security and compliance solutions (Purview)</a:t>
            </a:r>
          </a:p>
          <a:p>
            <a:pPr marL="742950" lvl="1" indent="-285750">
              <a:buFont typeface="Arial" panose="020B0604020202020204" pitchFamily="34" charset="0"/>
              <a:buChar char="•"/>
              <a:defRPr/>
            </a:pPr>
            <a:r>
              <a:rPr lang="en-US" sz="1400" dirty="0">
                <a:solidFill>
                  <a:srgbClr val="FFFFFF"/>
                </a:solidFill>
                <a:ea typeface="Calibri" panose="020F0502020204030204" pitchFamily="34" charset="0"/>
                <a:cs typeface="Times New Roman" panose="02020603050405020304" pitchFamily="18" charset="0"/>
              </a:rPr>
              <a:t>Two ways to enable: Opt-in to DSPM or, enabled individually for both DLP and IRM</a:t>
            </a:r>
          </a:p>
          <a:p>
            <a:pPr marL="742950" lvl="1" indent="-285750">
              <a:buFont typeface="Arial" panose="020B0604020202020204" pitchFamily="34" charset="0"/>
              <a:buChar char="•"/>
              <a:defRPr/>
            </a:pPr>
            <a:endParaRPr lang="en-US" sz="1400" dirty="0">
              <a:solidFill>
                <a:srgbClr val="FFFFFF"/>
              </a:solidFill>
              <a:ea typeface="Calibri" panose="020F0502020204030204" pitchFamily="34" charset="0"/>
              <a:cs typeface="Times New Roman" panose="02020603050405020304" pitchFamily="18" charset="0"/>
            </a:endParaRPr>
          </a:p>
          <a:p>
            <a:pPr>
              <a:lnSpc>
                <a:spcPct val="107000"/>
              </a:lnSpc>
              <a:spcBef>
                <a:spcPts val="400"/>
              </a:spcBef>
              <a:spcAft>
                <a:spcPts val="500"/>
              </a:spcAft>
              <a:defRPr/>
            </a:pPr>
            <a:r>
              <a:rPr lang="en-US" sz="1400" dirty="0">
                <a:solidFill>
                  <a:srgbClr val="FFFFFF"/>
                </a:solidFill>
                <a:ea typeface="Calibri" panose="020F0502020204030204" pitchFamily="34" charset="0"/>
                <a:cs typeface="Times New Roman" panose="02020603050405020304" pitchFamily="18" charset="0"/>
              </a:rPr>
              <a:t>Initial scan will automatically start</a:t>
            </a:r>
          </a:p>
          <a:p>
            <a:pPr marL="742950" lvl="1" indent="-285750">
              <a:buFont typeface="Arial" panose="020B0604020202020204" pitchFamily="34" charset="0"/>
              <a:buChar char="•"/>
              <a:defRPr/>
            </a:pPr>
            <a:r>
              <a:rPr lang="en-US" sz="1400" dirty="0">
                <a:solidFill>
                  <a:srgbClr val="FFFFFF"/>
                </a:solidFill>
                <a:ea typeface="Calibri"/>
                <a:cs typeface="Times New Roman"/>
              </a:rPr>
              <a:t>DSPM simplifies initial setup and policy creation for data security, risk, and compliance by initiating once the analytics are turned on</a:t>
            </a:r>
          </a:p>
          <a:p>
            <a:pPr marL="742950" lvl="1" indent="-285750">
              <a:buFont typeface="Arial" panose="020B0604020202020204" pitchFamily="34" charset="0"/>
              <a:buChar char="•"/>
              <a:defRPr/>
            </a:pPr>
            <a:r>
              <a:rPr lang="en-US" sz="1400" dirty="0">
                <a:solidFill>
                  <a:srgbClr val="FFFFFF"/>
                </a:solidFill>
                <a:ea typeface="Calibri"/>
                <a:cs typeface="Times New Roman"/>
              </a:rPr>
              <a:t>Scans your organization's data and activities, offering baseline insights and recommendations that are helpful whether you're working with a new or existing Purview environment</a:t>
            </a:r>
          </a:p>
          <a:p>
            <a:pPr marL="742950" lvl="1" indent="-285750">
              <a:buFont typeface="Arial" panose="020B0604020202020204" pitchFamily="34" charset="0"/>
              <a:buChar char="•"/>
              <a:defRPr/>
            </a:pPr>
            <a:r>
              <a:rPr lang="en-US" sz="1400" dirty="0">
                <a:solidFill>
                  <a:srgbClr val="FFFFFF"/>
                </a:solidFill>
                <a:ea typeface="Calibri"/>
                <a:cs typeface="Times New Roman"/>
              </a:rPr>
              <a:t>Initial scan can take up to 3 days to complete</a:t>
            </a:r>
          </a:p>
        </p:txBody>
      </p:sp>
      <p:sp>
        <p:nvSpPr>
          <p:cNvPr id="17" name="TextBox 16">
            <a:extLst>
              <a:ext uri="{FF2B5EF4-FFF2-40B4-BE49-F238E27FC236}">
                <a16:creationId xmlns:a16="http://schemas.microsoft.com/office/drawing/2014/main" id="{C7422627-869C-8DA2-539D-ADF671DDE125}"/>
              </a:ext>
            </a:extLst>
          </p:cNvPr>
          <p:cNvSpPr txBox="1"/>
          <p:nvPr/>
        </p:nvSpPr>
        <p:spPr>
          <a:xfrm>
            <a:off x="392999" y="783139"/>
            <a:ext cx="2423160" cy="507575"/>
          </a:xfrm>
          <a:prstGeom prst="rect">
            <a:avLst/>
          </a:prstGeom>
          <a:noFill/>
        </p:spPr>
        <p:txBody>
          <a:bodyPr wrap="square" lIns="0" tIns="0" rIns="0" bIns="0">
            <a:spAutoFit/>
          </a:bodyPr>
          <a:lstStyle/>
          <a:p>
            <a:pPr lvl="0">
              <a:lnSpc>
                <a:spcPct val="107000"/>
              </a:lnSpc>
              <a:spcBef>
                <a:spcPts val="400"/>
              </a:spcBef>
              <a:spcAft>
                <a:spcPts val="500"/>
              </a:spcAft>
              <a:defRPr/>
            </a:pPr>
            <a:r>
              <a:rPr lang="en-US" sz="1600" dirty="0">
                <a:solidFill>
                  <a:srgbClr val="FFC000"/>
                </a:solidFill>
                <a:latin typeface="Segoe UI Semibold"/>
                <a:ea typeface="Calibri" panose="020F0502020204030204" pitchFamily="34" charset="0"/>
                <a:cs typeface="Times New Roman" panose="02020603050405020304" pitchFamily="18" charset="0"/>
              </a:rPr>
              <a:t>Initial access and configuration</a:t>
            </a:r>
          </a:p>
        </p:txBody>
      </p:sp>
      <p:grpSp>
        <p:nvGrpSpPr>
          <p:cNvPr id="18" name="Group 17">
            <a:extLst>
              <a:ext uri="{FF2B5EF4-FFF2-40B4-BE49-F238E27FC236}">
                <a16:creationId xmlns:a16="http://schemas.microsoft.com/office/drawing/2014/main" id="{FC5FBC18-68CE-B17D-7607-6C18D3DBFDC2}"/>
              </a:ext>
            </a:extLst>
          </p:cNvPr>
          <p:cNvGrpSpPr/>
          <p:nvPr/>
        </p:nvGrpSpPr>
        <p:grpSpPr>
          <a:xfrm>
            <a:off x="418615" y="1483002"/>
            <a:ext cx="2746111" cy="2406702"/>
            <a:chOff x="3282845" y="2209150"/>
            <a:chExt cx="2787509" cy="2406702"/>
          </a:xfrm>
        </p:grpSpPr>
        <p:cxnSp>
          <p:nvCxnSpPr>
            <p:cNvPr id="19" name="Straight Connector 18">
              <a:extLst>
                <a:ext uri="{FF2B5EF4-FFF2-40B4-BE49-F238E27FC236}">
                  <a16:creationId xmlns:a16="http://schemas.microsoft.com/office/drawing/2014/main" id="{7FBF2B4F-CC5E-1817-F8F9-EBB9EDC7D9EB}"/>
                </a:ext>
              </a:extLst>
            </p:cNvPr>
            <p:cNvCxnSpPr>
              <a:stCxn id="31" idx="0"/>
              <a:endCxn id="29" idx="2"/>
            </p:cNvCxnSpPr>
            <p:nvPr/>
          </p:nvCxnSpPr>
          <p:spPr>
            <a:xfrm>
              <a:off x="3374285" y="2209150"/>
              <a:ext cx="0" cy="2145486"/>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ADDC664E-827C-E4A4-E4A8-04D15C25A142}"/>
                </a:ext>
              </a:extLst>
            </p:cNvPr>
            <p:cNvGrpSpPr/>
            <p:nvPr/>
          </p:nvGrpSpPr>
          <p:grpSpPr>
            <a:xfrm>
              <a:off x="3282845" y="2209150"/>
              <a:ext cx="2787509" cy="444096"/>
              <a:chOff x="3282845" y="2209150"/>
              <a:chExt cx="2787509" cy="444096"/>
            </a:xfrm>
          </p:grpSpPr>
          <p:sp>
            <p:nvSpPr>
              <p:cNvPr id="30" name="TextBox 29">
                <a:extLst>
                  <a:ext uri="{FF2B5EF4-FFF2-40B4-BE49-F238E27FC236}">
                    <a16:creationId xmlns:a16="http://schemas.microsoft.com/office/drawing/2014/main" id="{AD972F8F-F529-7709-2C2D-9D8C4C43FD96}"/>
                  </a:ext>
                </a:extLst>
              </p:cNvPr>
              <p:cNvSpPr txBox="1"/>
              <p:nvPr/>
            </p:nvSpPr>
            <p:spPr>
              <a:xfrm>
                <a:off x="3647194" y="2209150"/>
                <a:ext cx="2423160" cy="444096"/>
              </a:xfrm>
              <a:prstGeom prst="rect">
                <a:avLst/>
              </a:prstGeom>
              <a:noFill/>
            </p:spPr>
            <p:txBody>
              <a:bodyPr wrap="square" lIns="0" tIns="0" rIns="0" bIns="0">
                <a:spAutoFit/>
              </a:bodyPr>
              <a:lstStyle/>
              <a:p>
                <a:pPr lvl="0">
                  <a:lnSpc>
                    <a:spcPct val="107000"/>
                  </a:lnSpc>
                  <a:spcBef>
                    <a:spcPts val="400"/>
                  </a:spcBef>
                  <a:spcAft>
                    <a:spcPts val="500"/>
                  </a:spcAft>
                  <a:defRPr/>
                </a:pPr>
                <a:r>
                  <a:rPr lang="en-US" sz="1400" dirty="0">
                    <a:solidFill>
                      <a:srgbClr val="FFFFFF"/>
                    </a:solidFill>
                    <a:ea typeface="Calibri"/>
                    <a:cs typeface="Times New Roman"/>
                  </a:rPr>
                  <a:t>Assign a role with least privilege</a:t>
                </a:r>
              </a:p>
            </p:txBody>
          </p:sp>
          <p:sp>
            <p:nvSpPr>
              <p:cNvPr id="31" name="Diamond 30">
                <a:extLst>
                  <a:ext uri="{FF2B5EF4-FFF2-40B4-BE49-F238E27FC236}">
                    <a16:creationId xmlns:a16="http://schemas.microsoft.com/office/drawing/2014/main" id="{3470A60F-0177-3193-88CD-9521C40C2C31}"/>
                  </a:ext>
                </a:extLst>
              </p:cNvPr>
              <p:cNvSpPr/>
              <p:nvPr/>
            </p:nvSpPr>
            <p:spPr>
              <a:xfrm>
                <a:off x="3282845" y="2209150"/>
                <a:ext cx="182880" cy="182880"/>
              </a:xfrm>
              <a:prstGeom prst="diamond">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1" name="Group 20">
              <a:extLst>
                <a:ext uri="{FF2B5EF4-FFF2-40B4-BE49-F238E27FC236}">
                  <a16:creationId xmlns:a16="http://schemas.microsoft.com/office/drawing/2014/main" id="{FB7B9D6D-B99A-6FFA-6F2D-1E8DC14FB739}"/>
                </a:ext>
              </a:extLst>
            </p:cNvPr>
            <p:cNvGrpSpPr/>
            <p:nvPr/>
          </p:nvGrpSpPr>
          <p:grpSpPr>
            <a:xfrm>
              <a:off x="3282845" y="4171756"/>
              <a:ext cx="2787509" cy="444096"/>
              <a:chOff x="3282845" y="4171756"/>
              <a:chExt cx="2787509" cy="444096"/>
            </a:xfrm>
          </p:grpSpPr>
          <p:sp>
            <p:nvSpPr>
              <p:cNvPr id="28" name="TextBox 27">
                <a:extLst>
                  <a:ext uri="{FF2B5EF4-FFF2-40B4-BE49-F238E27FC236}">
                    <a16:creationId xmlns:a16="http://schemas.microsoft.com/office/drawing/2014/main" id="{284C6FE2-5079-5EEB-1A0D-BDD89FA662D1}"/>
                  </a:ext>
                </a:extLst>
              </p:cNvPr>
              <p:cNvSpPr txBox="1"/>
              <p:nvPr/>
            </p:nvSpPr>
            <p:spPr>
              <a:xfrm>
                <a:off x="3647194" y="4171756"/>
                <a:ext cx="2423160" cy="444096"/>
              </a:xfrm>
              <a:prstGeom prst="rect">
                <a:avLst/>
              </a:prstGeom>
              <a:noFill/>
            </p:spPr>
            <p:txBody>
              <a:bodyPr wrap="square" lIns="0" tIns="0" rIns="0" bIns="0">
                <a:spAutoFit/>
              </a:bodyPr>
              <a:lstStyle/>
              <a:p>
                <a:pPr lvl="0">
                  <a:lnSpc>
                    <a:spcPct val="107000"/>
                  </a:lnSpc>
                  <a:spcBef>
                    <a:spcPts val="400"/>
                  </a:spcBef>
                  <a:spcAft>
                    <a:spcPts val="500"/>
                  </a:spcAft>
                  <a:defRPr/>
                </a:pPr>
                <a:r>
                  <a:rPr lang="en-US" sz="1400" dirty="0">
                    <a:solidFill>
                      <a:srgbClr val="FFFFFF"/>
                    </a:solidFill>
                    <a:ea typeface="Calibri" panose="020F0502020204030204" pitchFamily="34" charset="0"/>
                    <a:cs typeface="Times New Roman" panose="02020603050405020304" pitchFamily="18" charset="0"/>
                  </a:rPr>
                  <a:t>Initial scan will automatically start</a:t>
                </a:r>
                <a:endParaRPr lang="en-US" sz="1400" dirty="0">
                  <a:solidFill>
                    <a:srgbClr val="FFFFFF"/>
                  </a:solidFill>
                </a:endParaRPr>
              </a:p>
            </p:txBody>
          </p:sp>
          <p:sp>
            <p:nvSpPr>
              <p:cNvPr id="29" name="Diamond 28">
                <a:extLst>
                  <a:ext uri="{FF2B5EF4-FFF2-40B4-BE49-F238E27FC236}">
                    <a16:creationId xmlns:a16="http://schemas.microsoft.com/office/drawing/2014/main" id="{F7EC4A71-8A5B-DAAF-501B-BD2964FB729E}"/>
                  </a:ext>
                </a:extLst>
              </p:cNvPr>
              <p:cNvSpPr/>
              <p:nvPr/>
            </p:nvSpPr>
            <p:spPr>
              <a:xfrm>
                <a:off x="3282845" y="4171756"/>
                <a:ext cx="182880" cy="182880"/>
              </a:xfrm>
              <a:prstGeom prst="diamond">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2" name="Group 21">
              <a:extLst>
                <a:ext uri="{FF2B5EF4-FFF2-40B4-BE49-F238E27FC236}">
                  <a16:creationId xmlns:a16="http://schemas.microsoft.com/office/drawing/2014/main" id="{E5D9018F-8B95-C452-A168-1D02E37A47BE}"/>
                </a:ext>
              </a:extLst>
            </p:cNvPr>
            <p:cNvGrpSpPr/>
            <p:nvPr/>
          </p:nvGrpSpPr>
          <p:grpSpPr>
            <a:xfrm>
              <a:off x="3282845" y="2866147"/>
              <a:ext cx="2787509" cy="444096"/>
              <a:chOff x="3282845" y="2866147"/>
              <a:chExt cx="2787509" cy="444096"/>
            </a:xfrm>
          </p:grpSpPr>
          <p:sp>
            <p:nvSpPr>
              <p:cNvPr id="26" name="TextBox 25">
                <a:extLst>
                  <a:ext uri="{FF2B5EF4-FFF2-40B4-BE49-F238E27FC236}">
                    <a16:creationId xmlns:a16="http://schemas.microsoft.com/office/drawing/2014/main" id="{44ABAADE-FB30-5914-A933-EF70598041F7}"/>
                  </a:ext>
                </a:extLst>
              </p:cNvPr>
              <p:cNvSpPr txBox="1"/>
              <p:nvPr/>
            </p:nvSpPr>
            <p:spPr>
              <a:xfrm>
                <a:off x="3647194" y="2866147"/>
                <a:ext cx="2423160" cy="444096"/>
              </a:xfrm>
              <a:prstGeom prst="rect">
                <a:avLst/>
              </a:prstGeom>
              <a:noFill/>
            </p:spPr>
            <p:txBody>
              <a:bodyPr wrap="square" lIns="0" tIns="0" rIns="0" bIns="0">
                <a:spAutoFit/>
              </a:bodyPr>
              <a:lstStyle/>
              <a:p>
                <a:pPr>
                  <a:lnSpc>
                    <a:spcPct val="107000"/>
                  </a:lnSpc>
                  <a:spcBef>
                    <a:spcPts val="400"/>
                  </a:spcBef>
                  <a:spcAft>
                    <a:spcPts val="500"/>
                  </a:spcAft>
                  <a:defRPr/>
                </a:pPr>
                <a:r>
                  <a:rPr lang="en-US" sz="1400" dirty="0">
                    <a:solidFill>
                      <a:srgbClr val="FFFFFF"/>
                    </a:solidFill>
                    <a:ea typeface="Calibri" panose="020F0502020204030204" pitchFamily="34" charset="0"/>
                    <a:cs typeface="Times New Roman" panose="02020603050405020304" pitchFamily="18" charset="0"/>
                  </a:rPr>
                  <a:t>Enable Data Loss Prevention analytics</a:t>
                </a:r>
              </a:p>
            </p:txBody>
          </p:sp>
          <p:sp>
            <p:nvSpPr>
              <p:cNvPr id="27" name="Diamond 26">
                <a:extLst>
                  <a:ext uri="{FF2B5EF4-FFF2-40B4-BE49-F238E27FC236}">
                    <a16:creationId xmlns:a16="http://schemas.microsoft.com/office/drawing/2014/main" id="{6D732BB2-537E-A1B6-A7F5-9E566B60A2F1}"/>
                  </a:ext>
                </a:extLst>
              </p:cNvPr>
              <p:cNvSpPr/>
              <p:nvPr/>
            </p:nvSpPr>
            <p:spPr>
              <a:xfrm>
                <a:off x="3282845" y="2866147"/>
                <a:ext cx="182880" cy="182880"/>
              </a:xfrm>
              <a:prstGeom prst="diamond">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3" name="Group 22">
              <a:extLst>
                <a:ext uri="{FF2B5EF4-FFF2-40B4-BE49-F238E27FC236}">
                  <a16:creationId xmlns:a16="http://schemas.microsoft.com/office/drawing/2014/main" id="{F223DD63-D4D0-E534-897F-376BEF937BCD}"/>
                </a:ext>
              </a:extLst>
            </p:cNvPr>
            <p:cNvGrpSpPr/>
            <p:nvPr/>
          </p:nvGrpSpPr>
          <p:grpSpPr>
            <a:xfrm>
              <a:off x="3282845" y="3514759"/>
              <a:ext cx="2787509" cy="790024"/>
              <a:chOff x="3282845" y="3514759"/>
              <a:chExt cx="2787509" cy="790024"/>
            </a:xfrm>
          </p:grpSpPr>
          <p:sp>
            <p:nvSpPr>
              <p:cNvPr id="24" name="TextBox 23">
                <a:extLst>
                  <a:ext uri="{FF2B5EF4-FFF2-40B4-BE49-F238E27FC236}">
                    <a16:creationId xmlns:a16="http://schemas.microsoft.com/office/drawing/2014/main" id="{43D9B659-8E3D-E53E-9992-5665CFD04881}"/>
                  </a:ext>
                </a:extLst>
              </p:cNvPr>
              <p:cNvSpPr txBox="1"/>
              <p:nvPr/>
            </p:nvSpPr>
            <p:spPr>
              <a:xfrm>
                <a:off x="3647194" y="3514759"/>
                <a:ext cx="2423160" cy="790024"/>
              </a:xfrm>
              <a:prstGeom prst="rect">
                <a:avLst/>
              </a:prstGeom>
              <a:noFill/>
            </p:spPr>
            <p:txBody>
              <a:bodyPr wrap="square" lIns="0" tIns="0" rIns="0" bIns="0">
                <a:spAutoFit/>
              </a:bodyPr>
              <a:lstStyle/>
              <a:p>
                <a:pPr>
                  <a:lnSpc>
                    <a:spcPct val="107000"/>
                  </a:lnSpc>
                  <a:spcBef>
                    <a:spcPts val="400"/>
                  </a:spcBef>
                  <a:spcAft>
                    <a:spcPts val="500"/>
                  </a:spcAft>
                  <a:defRPr/>
                </a:pPr>
                <a:r>
                  <a:rPr lang="en-US" sz="1400" dirty="0">
                    <a:solidFill>
                      <a:srgbClr val="FFFFFF"/>
                    </a:solidFill>
                  </a:rPr>
                  <a:t>Enable Insider Risk Management analytics</a:t>
                </a:r>
              </a:p>
              <a:p>
                <a:pPr marL="0" marR="0" lvl="0" indent="0" algn="l" defTabSz="914400" rtl="0" eaLnBrk="1" fontAlgn="auto" latinLnBrk="0" hangingPunct="1">
                  <a:lnSpc>
                    <a:spcPct val="107000"/>
                  </a:lnSpc>
                  <a:spcBef>
                    <a:spcPts val="400"/>
                  </a:spcBef>
                  <a:spcAft>
                    <a:spcPts val="50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25" name="Diamond 24">
                <a:extLst>
                  <a:ext uri="{FF2B5EF4-FFF2-40B4-BE49-F238E27FC236}">
                    <a16:creationId xmlns:a16="http://schemas.microsoft.com/office/drawing/2014/main" id="{C19124D7-699B-0238-BB32-E14251327EAA}"/>
                  </a:ext>
                </a:extLst>
              </p:cNvPr>
              <p:cNvSpPr/>
              <p:nvPr/>
            </p:nvSpPr>
            <p:spPr>
              <a:xfrm>
                <a:off x="3282845" y="3514759"/>
                <a:ext cx="182880" cy="182880"/>
              </a:xfrm>
              <a:prstGeom prst="diamond">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spTree>
    <p:extLst>
      <p:ext uri="{BB962C8B-B14F-4D97-AF65-F5344CB8AC3E}">
        <p14:creationId xmlns:p14="http://schemas.microsoft.com/office/powerpoint/2010/main" val="1855207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9807DD-C558-BD45-4112-2CCF2667D66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0DC59AA-2D35-DD82-A429-D7CB7A217A19}"/>
              </a:ext>
            </a:extLst>
          </p:cNvPr>
          <p:cNvSpPr txBox="1"/>
          <p:nvPr/>
        </p:nvSpPr>
        <p:spPr>
          <a:xfrm>
            <a:off x="200284" y="52780"/>
            <a:ext cx="11521437" cy="1130502"/>
          </a:xfrm>
          <a:prstGeom prst="rect">
            <a:avLst/>
          </a:prstGeom>
          <a:noFill/>
        </p:spPr>
        <p:txBody>
          <a:bodyPr wrap="square" lIns="0" tIns="0" rIns="0" bIns="0">
            <a:spAutoFit/>
          </a:bodyPr>
          <a:lstStyle/>
          <a:p>
            <a:pPr>
              <a:lnSpc>
                <a:spcPct val="107000"/>
              </a:lnSpc>
              <a:spcBef>
                <a:spcPts val="400"/>
              </a:spcBef>
              <a:spcAft>
                <a:spcPts val="500"/>
              </a:spcAft>
              <a:defRPr/>
            </a:pPr>
            <a:r>
              <a:rPr lang="en-US" sz="3200">
                <a:solidFill>
                  <a:srgbClr val="00B050"/>
                </a:solidFill>
                <a:latin typeface="Segoe UI Semibold"/>
                <a:ea typeface="Calibri" panose="020F0502020204030204" pitchFamily="34" charset="0"/>
                <a:cs typeface="Times New Roman"/>
              </a:rPr>
              <a:t>Insights</a:t>
            </a:r>
          </a:p>
          <a:p>
            <a:pPr>
              <a:lnSpc>
                <a:spcPct val="107000"/>
              </a:lnSpc>
              <a:spcBef>
                <a:spcPts val="400"/>
              </a:spcBef>
              <a:spcAft>
                <a:spcPts val="500"/>
              </a:spcAft>
              <a:defRPr/>
            </a:pPr>
            <a:endParaRPr lang="en-US" sz="3200">
              <a:solidFill>
                <a:schemeClr val="accent6">
                  <a:lumMod val="90000"/>
                  <a:lumOff val="10000"/>
                </a:schemeClr>
              </a:solidFill>
              <a:latin typeface="Segoe UI"/>
              <a:cs typeface="Segoe UI"/>
            </a:endParaRPr>
          </a:p>
        </p:txBody>
      </p:sp>
      <p:cxnSp>
        <p:nvCxnSpPr>
          <p:cNvPr id="4" name="Straight Connector 3">
            <a:extLst>
              <a:ext uri="{FF2B5EF4-FFF2-40B4-BE49-F238E27FC236}">
                <a16:creationId xmlns:a16="http://schemas.microsoft.com/office/drawing/2014/main" id="{0BF045D3-05ED-CC21-6750-078EC0AE465B}"/>
              </a:ext>
            </a:extLst>
          </p:cNvPr>
          <p:cNvCxnSpPr>
            <a:cxnSpLocks/>
          </p:cNvCxnSpPr>
          <p:nvPr/>
        </p:nvCxnSpPr>
        <p:spPr>
          <a:xfrm flipH="1">
            <a:off x="3003352" y="843477"/>
            <a:ext cx="35960" cy="56581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BAA8771-79C5-56EB-5847-A0C4714277B8}"/>
              </a:ext>
            </a:extLst>
          </p:cNvPr>
          <p:cNvSpPr txBox="1"/>
          <p:nvPr/>
        </p:nvSpPr>
        <p:spPr>
          <a:xfrm>
            <a:off x="3712966" y="840302"/>
            <a:ext cx="8310723" cy="5447645"/>
          </a:xfrm>
          <a:prstGeom prst="rect">
            <a:avLst/>
          </a:prstGeom>
          <a:noFill/>
        </p:spPr>
        <p:txBody>
          <a:bodyPr wrap="square" lIns="91440" tIns="45720" rIns="91440" bIns="45720" rtlCol="0" anchor="t">
            <a:spAutoFit/>
          </a:bodyPr>
          <a:lstStyle/>
          <a:p>
            <a:r>
              <a:rPr lang="en-US" sz="1200" dirty="0">
                <a:solidFill>
                  <a:srgbClr val="FFFFFF"/>
                </a:solidFill>
                <a:latin typeface="Segoe UI"/>
                <a:cs typeface="Segoe UI"/>
              </a:rPr>
              <a:t>Reports</a:t>
            </a:r>
          </a:p>
          <a:p>
            <a:pPr marL="742950" lvl="1" indent="-285750">
              <a:buFont typeface="Arial" panose="020B0604020202020204" pitchFamily="34" charset="0"/>
              <a:buChar char="•"/>
            </a:pPr>
            <a:r>
              <a:rPr lang="en-US" sz="1200" dirty="0">
                <a:solidFill>
                  <a:srgbClr val="FFFFFF"/>
                </a:solidFill>
                <a:latin typeface="Segoe UI"/>
                <a:cs typeface="Segoe UI"/>
              </a:rPr>
              <a:t>Each of the reports have options to help with filtering, reviewing, evaluating, and exporting DSPM insights</a:t>
            </a:r>
          </a:p>
          <a:p>
            <a:pPr marL="742950" lvl="1" indent="-285750">
              <a:buFont typeface="Arial" panose="020B0604020202020204" pitchFamily="34" charset="0"/>
              <a:buChar char="•"/>
            </a:pPr>
            <a:r>
              <a:rPr lang="en-US" sz="1200" dirty="0">
                <a:solidFill>
                  <a:srgbClr val="FFFFFF"/>
                </a:solidFill>
                <a:latin typeface="Segoe UI"/>
                <a:cs typeface="Segoe UI"/>
              </a:rPr>
              <a:t>Analytics reports go into two main areas of focus, Unprotected sensitive assets across data sources and Users performing top risk-related activities on unprotected sensitive assets. </a:t>
            </a:r>
          </a:p>
          <a:p>
            <a:pPr marL="1200150" lvl="2" indent="-285750">
              <a:buFont typeface="Arial" panose="020B0604020202020204" pitchFamily="34" charset="0"/>
              <a:buChar char="•"/>
            </a:pPr>
            <a:r>
              <a:rPr lang="en-US" sz="1200" dirty="0">
                <a:solidFill>
                  <a:srgbClr val="FFFFFF"/>
                </a:solidFill>
                <a:latin typeface="Segoe UI"/>
                <a:cs typeface="Segoe UI"/>
              </a:rPr>
              <a:t>The Unprotected sensitive assets across data sources report is similar to content explorer but covers the entire data estate giving insights on what isn’t protected by DLP and/or what is not labeled with access control</a:t>
            </a:r>
          </a:p>
          <a:p>
            <a:pPr marL="1657350" lvl="3" indent="-285750">
              <a:buFont typeface="Arial" panose="020B0604020202020204" pitchFamily="34" charset="0"/>
              <a:buChar char="•"/>
            </a:pPr>
            <a:r>
              <a:rPr lang="en-US" sz="1200" dirty="0">
                <a:solidFill>
                  <a:srgbClr val="FFFFFF"/>
                </a:solidFill>
                <a:latin typeface="Segoe UI"/>
                <a:cs typeface="Segoe UI"/>
              </a:rPr>
              <a:t>Shows the location of the files and their associated classifiers</a:t>
            </a:r>
          </a:p>
          <a:p>
            <a:pPr marL="1200150" lvl="2" indent="-285750">
              <a:buFont typeface="Arial" panose="020B0604020202020204" pitchFamily="34" charset="0"/>
              <a:buChar char="•"/>
            </a:pPr>
            <a:r>
              <a:rPr lang="en-US" sz="1200" dirty="0">
                <a:solidFill>
                  <a:srgbClr val="FFFFFF"/>
                </a:solidFill>
                <a:latin typeface="Segoe UI"/>
                <a:cs typeface="Segoe UI"/>
              </a:rPr>
              <a:t>The Users performing top risk-related activities on unprotected sensitive assets report is associated with IRM and flags based on IRM identifiers such as (not limited to) departing users and high-risk users.	</a:t>
            </a:r>
          </a:p>
          <a:p>
            <a:pPr marL="1657350" lvl="3" indent="-285750">
              <a:buFont typeface="Arial" panose="020B0604020202020204" pitchFamily="34" charset="0"/>
              <a:buChar char="•"/>
            </a:pPr>
            <a:r>
              <a:rPr lang="en-US" sz="1200" dirty="0">
                <a:solidFill>
                  <a:srgbClr val="FFFFFF"/>
                </a:solidFill>
                <a:latin typeface="Segoe UI"/>
                <a:cs typeface="Segoe UI"/>
              </a:rPr>
              <a:t>Also includes activities based on classifiers not included in DLP</a:t>
            </a:r>
          </a:p>
          <a:p>
            <a:r>
              <a:rPr lang="en-US" sz="1200" dirty="0">
                <a:solidFill>
                  <a:srgbClr val="FFFFFF"/>
                </a:solidFill>
                <a:latin typeface="Segoe UI"/>
                <a:cs typeface="Segoe UI"/>
              </a:rPr>
              <a:t>Trends</a:t>
            </a:r>
          </a:p>
          <a:p>
            <a:pPr marL="742950" lvl="1" indent="-285750">
              <a:buFont typeface="Arial" panose="020B0604020202020204" pitchFamily="34" charset="0"/>
              <a:buChar char="•"/>
            </a:pPr>
            <a:r>
              <a:rPr lang="en-US" sz="1200" dirty="0">
                <a:solidFill>
                  <a:srgbClr val="FFFFFF"/>
                </a:solidFill>
                <a:latin typeface="Segoe UI"/>
                <a:cs typeface="Segoe UI"/>
              </a:rPr>
              <a:t>These are on the Overview page and highlight history based on recent activity around the sensitive data and users</a:t>
            </a:r>
          </a:p>
          <a:p>
            <a:pPr marL="1200150" lvl="2" indent="-285750">
              <a:buFont typeface="Arial" panose="020B0604020202020204" pitchFamily="34" charset="0"/>
              <a:buChar char="•"/>
            </a:pPr>
            <a:r>
              <a:rPr lang="en-US" sz="1200" dirty="0">
                <a:solidFill>
                  <a:srgbClr val="FFFFFF"/>
                </a:solidFill>
                <a:latin typeface="Segoe UI"/>
                <a:cs typeface="Segoe UI"/>
              </a:rPr>
              <a:t>Sensitive assets labeled (automatically + manually): percentage of assets per week that had sensitivity labels applied</a:t>
            </a:r>
          </a:p>
          <a:p>
            <a:pPr marL="1200150" lvl="2" indent="-285750">
              <a:buFont typeface="Arial" panose="020B0604020202020204" pitchFamily="34" charset="0"/>
              <a:buChar char="•"/>
            </a:pPr>
            <a:r>
              <a:rPr lang="en-US" sz="1200" dirty="0">
                <a:solidFill>
                  <a:srgbClr val="FFFFFF"/>
                </a:solidFill>
                <a:latin typeface="Segoe UI"/>
                <a:cs typeface="Segoe UI"/>
              </a:rPr>
              <a:t>Sensitive assets protected by at least one DLP policy: percentage of sensitive assets in your organization with a classifier (or more) being protected one DLP policy (or more)</a:t>
            </a:r>
          </a:p>
          <a:p>
            <a:pPr marL="1200150" lvl="2" indent="-285750">
              <a:buFont typeface="Arial" panose="020B0604020202020204" pitchFamily="34" charset="0"/>
              <a:buChar char="•"/>
            </a:pPr>
            <a:r>
              <a:rPr lang="en-US" sz="1200" dirty="0">
                <a:solidFill>
                  <a:srgbClr val="FFFFFF"/>
                </a:solidFill>
                <a:latin typeface="Segoe UI"/>
                <a:cs typeface="Segoe UI"/>
              </a:rPr>
              <a:t>Potentially risky users: number of users per week who were assigned insider risk severity levels (low, medium, high)</a:t>
            </a:r>
          </a:p>
          <a:p>
            <a:pPr marL="742950" lvl="1" indent="-285750">
              <a:buFont typeface="Arial" panose="020B0604020202020204" pitchFamily="34" charset="0"/>
              <a:buChar char="•"/>
            </a:pPr>
            <a:endParaRPr lang="en-US" sz="1200" dirty="0">
              <a:solidFill>
                <a:srgbClr val="FFFFFF"/>
              </a:solidFill>
              <a:latin typeface="Segoe UI"/>
              <a:cs typeface="Segoe UI"/>
            </a:endParaRPr>
          </a:p>
          <a:p>
            <a:r>
              <a:rPr lang="en-US" sz="1200" dirty="0">
                <a:solidFill>
                  <a:srgbClr val="FFFFFF"/>
                </a:solidFill>
                <a:latin typeface="Segoe UI"/>
                <a:cs typeface="Segoe UI"/>
              </a:rPr>
              <a:t>Recommendations</a:t>
            </a:r>
          </a:p>
          <a:p>
            <a:pPr marL="742950" lvl="1" indent="-285750">
              <a:buFont typeface="Arial" panose="020B0604020202020204" pitchFamily="34" charset="0"/>
              <a:buChar char="•"/>
            </a:pPr>
            <a:r>
              <a:rPr lang="en-US" sz="1200" dirty="0">
                <a:solidFill>
                  <a:srgbClr val="FFFFFF"/>
                </a:solidFill>
                <a:latin typeface="Segoe UI"/>
                <a:cs typeface="Segoe UI"/>
              </a:rPr>
              <a:t>Generated from the processed data, current state of unprotected sensitive assets, and user activities that put these assets at risk</a:t>
            </a:r>
          </a:p>
          <a:p>
            <a:pPr marL="742950" lvl="1" indent="-285750">
              <a:buFont typeface="Arial" panose="020B0604020202020204" pitchFamily="34" charset="0"/>
              <a:buChar char="•"/>
            </a:pPr>
            <a:r>
              <a:rPr lang="en-US" sz="1200" dirty="0">
                <a:solidFill>
                  <a:srgbClr val="FFFFFF"/>
                </a:solidFill>
                <a:cs typeface="Segoe UI"/>
              </a:rPr>
              <a:t>Enables organizations to act fast by creating DLP and IRM policies (mitigate data security risks) and identifies gaps in existing DLP and IRM policies</a:t>
            </a:r>
          </a:p>
          <a:p>
            <a:pPr marL="742950" lvl="1" indent="-285750">
              <a:buFont typeface="Arial" panose="020B0604020202020204" pitchFamily="34" charset="0"/>
              <a:buChar char="•"/>
            </a:pPr>
            <a:r>
              <a:rPr lang="en-US" sz="1200" dirty="0">
                <a:solidFill>
                  <a:srgbClr val="FFFFFF"/>
                </a:solidFill>
                <a:cs typeface="Segoe UI"/>
              </a:rPr>
              <a:t>Automatically updates including when any recommendations older than 30 days are removed</a:t>
            </a:r>
          </a:p>
        </p:txBody>
      </p:sp>
      <p:sp>
        <p:nvSpPr>
          <p:cNvPr id="7" name="TextBox 6">
            <a:extLst>
              <a:ext uri="{FF2B5EF4-FFF2-40B4-BE49-F238E27FC236}">
                <a16:creationId xmlns:a16="http://schemas.microsoft.com/office/drawing/2014/main" id="{47388163-F68A-BE34-F465-BF31963D272F}"/>
              </a:ext>
            </a:extLst>
          </p:cNvPr>
          <p:cNvSpPr txBox="1"/>
          <p:nvPr/>
        </p:nvSpPr>
        <p:spPr>
          <a:xfrm>
            <a:off x="254724" y="594883"/>
            <a:ext cx="2423160" cy="507575"/>
          </a:xfrm>
          <a:prstGeom prst="rect">
            <a:avLst/>
          </a:prstGeom>
          <a:noFill/>
        </p:spPr>
        <p:txBody>
          <a:bodyPr wrap="square" lIns="0" tIns="0" rIns="0" bIns="0">
            <a:spAutoFit/>
          </a:bodyPr>
          <a:lstStyle/>
          <a:p>
            <a:pPr lvl="0">
              <a:lnSpc>
                <a:spcPct val="107000"/>
              </a:lnSpc>
              <a:spcBef>
                <a:spcPts val="400"/>
              </a:spcBef>
              <a:spcAft>
                <a:spcPts val="500"/>
              </a:spcAft>
              <a:defRPr/>
            </a:pPr>
            <a:r>
              <a:rPr lang="en-US" sz="1600" dirty="0">
                <a:solidFill>
                  <a:srgbClr val="00B050"/>
                </a:solidFill>
                <a:latin typeface="Segoe UI Semibold"/>
                <a:ea typeface="Calibri" panose="020F0502020204030204" pitchFamily="34" charset="0"/>
                <a:cs typeface="Times New Roman" panose="02020603050405020304" pitchFamily="18" charset="0"/>
              </a:rPr>
              <a:t>Understand data landscape and risks</a:t>
            </a:r>
            <a:endParaRPr lang="en-US" sz="2000" dirty="0">
              <a:solidFill>
                <a:srgbClr val="00B050"/>
              </a:solidFill>
              <a:latin typeface="Segoe UI Semibold"/>
            </a:endParaRPr>
          </a:p>
        </p:txBody>
      </p:sp>
      <p:grpSp>
        <p:nvGrpSpPr>
          <p:cNvPr id="8" name="Group 7">
            <a:extLst>
              <a:ext uri="{FF2B5EF4-FFF2-40B4-BE49-F238E27FC236}">
                <a16:creationId xmlns:a16="http://schemas.microsoft.com/office/drawing/2014/main" id="{0DCBA97D-9C57-8B99-C689-19FADD28E8EF}"/>
              </a:ext>
            </a:extLst>
          </p:cNvPr>
          <p:cNvGrpSpPr/>
          <p:nvPr/>
        </p:nvGrpSpPr>
        <p:grpSpPr>
          <a:xfrm>
            <a:off x="245338" y="1294746"/>
            <a:ext cx="2681711" cy="2598271"/>
            <a:chOff x="6162674" y="2209150"/>
            <a:chExt cx="2741832" cy="2598271"/>
          </a:xfrm>
        </p:grpSpPr>
        <p:cxnSp>
          <p:nvCxnSpPr>
            <p:cNvPr id="10" name="Straight Connector 9">
              <a:extLst>
                <a:ext uri="{FF2B5EF4-FFF2-40B4-BE49-F238E27FC236}">
                  <a16:creationId xmlns:a16="http://schemas.microsoft.com/office/drawing/2014/main" id="{334CE7B3-F9F0-DEBF-E207-CD711BB9AC04}"/>
                </a:ext>
              </a:extLst>
            </p:cNvPr>
            <p:cNvCxnSpPr>
              <a:stCxn id="17" idx="0"/>
            </p:cNvCxnSpPr>
            <p:nvPr/>
          </p:nvCxnSpPr>
          <p:spPr>
            <a:xfrm>
              <a:off x="6254114" y="2209150"/>
              <a:ext cx="0" cy="2145486"/>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5593656B-438A-0C28-6CEB-FEFBC68408B7}"/>
                </a:ext>
              </a:extLst>
            </p:cNvPr>
            <p:cNvGrpSpPr/>
            <p:nvPr/>
          </p:nvGrpSpPr>
          <p:grpSpPr>
            <a:xfrm>
              <a:off x="6162674" y="2209150"/>
              <a:ext cx="2741832" cy="1077218"/>
              <a:chOff x="6162674" y="2209150"/>
              <a:chExt cx="2741832" cy="1077218"/>
            </a:xfrm>
          </p:grpSpPr>
          <p:sp>
            <p:nvSpPr>
              <p:cNvPr id="16" name="TextBox 15">
                <a:extLst>
                  <a:ext uri="{FF2B5EF4-FFF2-40B4-BE49-F238E27FC236}">
                    <a16:creationId xmlns:a16="http://schemas.microsoft.com/office/drawing/2014/main" id="{ABC5F231-425D-C261-0A80-EF5827C8B5D2}"/>
                  </a:ext>
                </a:extLst>
              </p:cNvPr>
              <p:cNvSpPr txBox="1"/>
              <p:nvPr/>
            </p:nvSpPr>
            <p:spPr>
              <a:xfrm>
                <a:off x="6481346" y="2209150"/>
                <a:ext cx="2423160" cy="1077218"/>
              </a:xfrm>
              <a:prstGeom prst="rect">
                <a:avLst/>
              </a:prstGeom>
              <a:noFill/>
            </p:spPr>
            <p:txBody>
              <a:bodyPr wrap="square" lIns="0" tIns="0" rIns="0" bIns="0">
                <a:spAutoFit/>
              </a:bodyPr>
              <a:lstStyle/>
              <a:p>
                <a:pPr lvl="0">
                  <a:defRPr/>
                </a:pPr>
                <a:r>
                  <a:rPr lang="en-US" sz="1400" dirty="0">
                    <a:solidFill>
                      <a:srgbClr val="FFFFFF"/>
                    </a:solidFill>
                    <a:ea typeface="Calibri" panose="020F0502020204030204" pitchFamily="34" charset="0"/>
                    <a:cs typeface="Times New Roman" panose="02020603050405020304" pitchFamily="18" charset="0"/>
                  </a:rPr>
                  <a:t>Leverage DSPM reports and trends to get details on both unprotected and protected sensitive assets, and potentially risky user activities</a:t>
                </a:r>
                <a:endParaRPr lang="en-US" sz="1400" dirty="0">
                  <a:solidFill>
                    <a:srgbClr val="FFFFFF"/>
                  </a:solidFill>
                </a:endParaRPr>
              </a:p>
            </p:txBody>
          </p:sp>
          <p:sp>
            <p:nvSpPr>
              <p:cNvPr id="17" name="Diamond 16">
                <a:extLst>
                  <a:ext uri="{FF2B5EF4-FFF2-40B4-BE49-F238E27FC236}">
                    <a16:creationId xmlns:a16="http://schemas.microsoft.com/office/drawing/2014/main" id="{6338F093-476B-A612-0231-7F2B1ADF81DE}"/>
                  </a:ext>
                </a:extLst>
              </p:cNvPr>
              <p:cNvSpPr/>
              <p:nvPr/>
            </p:nvSpPr>
            <p:spPr>
              <a:xfrm>
                <a:off x="6162674" y="2209150"/>
                <a:ext cx="182880" cy="182880"/>
              </a:xfrm>
              <a:prstGeom prst="diamond">
                <a:avLst/>
              </a:prstGeom>
              <a:solidFill>
                <a:schemeClr val="tx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2" name="Group 11">
              <a:extLst>
                <a:ext uri="{FF2B5EF4-FFF2-40B4-BE49-F238E27FC236}">
                  <a16:creationId xmlns:a16="http://schemas.microsoft.com/office/drawing/2014/main" id="{6E749D69-51C0-0FF8-D7D1-6C9DF865E929}"/>
                </a:ext>
              </a:extLst>
            </p:cNvPr>
            <p:cNvGrpSpPr/>
            <p:nvPr/>
          </p:nvGrpSpPr>
          <p:grpSpPr>
            <a:xfrm>
              <a:off x="6162674" y="3514759"/>
              <a:ext cx="2741832" cy="1292662"/>
              <a:chOff x="6162674" y="3514759"/>
              <a:chExt cx="2741832" cy="1292662"/>
            </a:xfrm>
          </p:grpSpPr>
          <p:sp>
            <p:nvSpPr>
              <p:cNvPr id="14" name="TextBox 13">
                <a:extLst>
                  <a:ext uri="{FF2B5EF4-FFF2-40B4-BE49-F238E27FC236}">
                    <a16:creationId xmlns:a16="http://schemas.microsoft.com/office/drawing/2014/main" id="{E6692B38-9350-F5ED-38E7-87A13326AEBE}"/>
                  </a:ext>
                </a:extLst>
              </p:cNvPr>
              <p:cNvSpPr txBox="1"/>
              <p:nvPr/>
            </p:nvSpPr>
            <p:spPr>
              <a:xfrm>
                <a:off x="6481346" y="3514759"/>
                <a:ext cx="2423160" cy="1292662"/>
              </a:xfrm>
              <a:prstGeom prst="rect">
                <a:avLst/>
              </a:prstGeom>
              <a:noFill/>
            </p:spPr>
            <p:txBody>
              <a:bodyPr wrap="square" lIns="0" tIns="0" rIns="0" bIns="0">
                <a:spAutoFit/>
              </a:bodyPr>
              <a:lstStyle/>
              <a:p>
                <a:pPr lvl="0">
                  <a:defRPr/>
                </a:pPr>
                <a:r>
                  <a:rPr lang="en-US" sz="1400" dirty="0">
                    <a:solidFill>
                      <a:srgbClr val="FFFFFF"/>
                    </a:solidFill>
                    <a:ea typeface="Calibri" panose="020F0502020204030204" pitchFamily="34" charset="0"/>
                    <a:cs typeface="Times New Roman" panose="02020603050405020304" pitchFamily="18" charset="0"/>
                  </a:rPr>
                  <a:t>Review DSPM recommendations to understand current risk and determine next steps every 30 days</a:t>
                </a:r>
                <a:endParaRPr lang="en-US" sz="1400" dirty="0">
                  <a:solidFill>
                    <a:srgbClr val="FFFFFF"/>
                  </a:solidFill>
                </a:endParaRPr>
              </a:p>
              <a:p>
                <a:pPr lvl="0">
                  <a:defRPr/>
                </a:pPr>
                <a:endParaRPr lang="en-US" sz="1400" dirty="0">
                  <a:solidFill>
                    <a:srgbClr val="FFFFFF"/>
                  </a:solidFill>
                </a:endParaRPr>
              </a:p>
            </p:txBody>
          </p:sp>
          <p:sp>
            <p:nvSpPr>
              <p:cNvPr id="15" name="Diamond 14">
                <a:extLst>
                  <a:ext uri="{FF2B5EF4-FFF2-40B4-BE49-F238E27FC236}">
                    <a16:creationId xmlns:a16="http://schemas.microsoft.com/office/drawing/2014/main" id="{2A56705F-27B9-5436-4115-32086EAA4333}"/>
                  </a:ext>
                </a:extLst>
              </p:cNvPr>
              <p:cNvSpPr/>
              <p:nvPr/>
            </p:nvSpPr>
            <p:spPr>
              <a:xfrm>
                <a:off x="6162674" y="3514759"/>
                <a:ext cx="182880" cy="182880"/>
              </a:xfrm>
              <a:prstGeom prst="diamond">
                <a:avLst/>
              </a:prstGeom>
              <a:solidFill>
                <a:schemeClr val="tx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sp>
          <p:nvSpPr>
            <p:cNvPr id="13" name="TextBox 12">
              <a:extLst>
                <a:ext uri="{FF2B5EF4-FFF2-40B4-BE49-F238E27FC236}">
                  <a16:creationId xmlns:a16="http://schemas.microsoft.com/office/drawing/2014/main" id="{9B0F60B2-A02D-7A4E-E45B-350FF54529E9}"/>
                </a:ext>
              </a:extLst>
            </p:cNvPr>
            <p:cNvSpPr txBox="1"/>
            <p:nvPr/>
          </p:nvSpPr>
          <p:spPr>
            <a:xfrm>
              <a:off x="6481346" y="4171756"/>
              <a:ext cx="2423160" cy="215444"/>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grpSp>
    </p:spTree>
    <p:extLst>
      <p:ext uri="{BB962C8B-B14F-4D97-AF65-F5344CB8AC3E}">
        <p14:creationId xmlns:p14="http://schemas.microsoft.com/office/powerpoint/2010/main" val="2422608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0A0DB2-9099-A661-E71E-0D3C32E3667C}"/>
              </a:ext>
            </a:extLst>
          </p:cNvPr>
          <p:cNvSpPr txBox="1"/>
          <p:nvPr/>
        </p:nvSpPr>
        <p:spPr>
          <a:xfrm>
            <a:off x="402335" y="164114"/>
            <a:ext cx="11521437" cy="488147"/>
          </a:xfrm>
          <a:prstGeom prst="rect">
            <a:avLst/>
          </a:prstGeom>
          <a:noFill/>
        </p:spPr>
        <p:txBody>
          <a:bodyPr wrap="square" lIns="0" tIns="0" rIns="0" bIns="0" anchor="t">
            <a:spAutoFit/>
          </a:bodyPr>
          <a:lstStyle/>
          <a:p>
            <a:pPr lvl="0">
              <a:lnSpc>
                <a:spcPct val="107000"/>
              </a:lnSpc>
              <a:spcBef>
                <a:spcPts val="400"/>
              </a:spcBef>
              <a:spcAft>
                <a:spcPts val="500"/>
              </a:spcAft>
              <a:defRPr/>
            </a:pPr>
            <a:r>
              <a:rPr lang="en-US" sz="3200">
                <a:solidFill>
                  <a:srgbClr val="00B0F0"/>
                </a:solidFill>
                <a:latin typeface="Segoe UI Semibold"/>
                <a:ea typeface="Calibri" panose="020F0502020204030204" pitchFamily="34" charset="0"/>
                <a:cs typeface="Times New Roman" panose="02020603050405020304" pitchFamily="18" charset="0"/>
              </a:rPr>
              <a:t>Maintenance</a:t>
            </a:r>
            <a:endParaRPr lang="en-US" sz="2400">
              <a:solidFill>
                <a:srgbClr val="00B0F0"/>
              </a:solidFill>
              <a:latin typeface="Segoe UI Semibold"/>
            </a:endParaRPr>
          </a:p>
        </p:txBody>
      </p:sp>
      <p:cxnSp>
        <p:nvCxnSpPr>
          <p:cNvPr id="4" name="Straight Connector 3">
            <a:extLst>
              <a:ext uri="{FF2B5EF4-FFF2-40B4-BE49-F238E27FC236}">
                <a16:creationId xmlns:a16="http://schemas.microsoft.com/office/drawing/2014/main" id="{5F5BE289-16F3-5080-2C83-4937DBF348F4}"/>
              </a:ext>
            </a:extLst>
          </p:cNvPr>
          <p:cNvCxnSpPr>
            <a:cxnSpLocks/>
          </p:cNvCxnSpPr>
          <p:nvPr/>
        </p:nvCxnSpPr>
        <p:spPr>
          <a:xfrm flipH="1">
            <a:off x="3023522" y="843477"/>
            <a:ext cx="35960" cy="565812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387CFC2-9381-8413-5717-6ACCD15959FE}"/>
              </a:ext>
            </a:extLst>
          </p:cNvPr>
          <p:cNvSpPr txBox="1"/>
          <p:nvPr/>
        </p:nvSpPr>
        <p:spPr>
          <a:xfrm>
            <a:off x="394299" y="715907"/>
            <a:ext cx="2423160" cy="507575"/>
          </a:xfrm>
          <a:prstGeom prst="rect">
            <a:avLst/>
          </a:prstGeom>
          <a:noFill/>
        </p:spPr>
        <p:txBody>
          <a:bodyPr wrap="square" lIns="0" tIns="0" rIns="0" bIns="0">
            <a:spAutoFit/>
          </a:bodyPr>
          <a:lstStyle/>
          <a:p>
            <a:pPr lvl="0">
              <a:lnSpc>
                <a:spcPct val="107000"/>
              </a:lnSpc>
              <a:spcBef>
                <a:spcPts val="400"/>
              </a:spcBef>
              <a:spcAft>
                <a:spcPts val="500"/>
              </a:spcAft>
              <a:defRPr/>
            </a:pPr>
            <a:r>
              <a:rPr lang="en-US" sz="1600" dirty="0">
                <a:solidFill>
                  <a:srgbClr val="00B0F0"/>
                </a:solidFill>
                <a:latin typeface="Segoe UI Semibold"/>
                <a:ea typeface="Calibri" panose="020F0502020204030204" pitchFamily="34" charset="0"/>
                <a:cs typeface="Times New Roman" panose="02020603050405020304" pitchFamily="18" charset="0"/>
              </a:rPr>
              <a:t>Take action and investigate with Copilot </a:t>
            </a:r>
          </a:p>
        </p:txBody>
      </p:sp>
      <p:grpSp>
        <p:nvGrpSpPr>
          <p:cNvPr id="19" name="Group 18">
            <a:extLst>
              <a:ext uri="{FF2B5EF4-FFF2-40B4-BE49-F238E27FC236}">
                <a16:creationId xmlns:a16="http://schemas.microsoft.com/office/drawing/2014/main" id="{CC72E004-30A2-1851-50AC-2D1C9C966AA0}"/>
              </a:ext>
            </a:extLst>
          </p:cNvPr>
          <p:cNvGrpSpPr/>
          <p:nvPr/>
        </p:nvGrpSpPr>
        <p:grpSpPr>
          <a:xfrm>
            <a:off x="378191" y="1415770"/>
            <a:ext cx="2728075" cy="2178050"/>
            <a:chOff x="9044795" y="2209150"/>
            <a:chExt cx="3057214" cy="2178050"/>
          </a:xfrm>
        </p:grpSpPr>
        <p:cxnSp>
          <p:nvCxnSpPr>
            <p:cNvPr id="20" name="Straight Connector 19">
              <a:extLst>
                <a:ext uri="{FF2B5EF4-FFF2-40B4-BE49-F238E27FC236}">
                  <a16:creationId xmlns:a16="http://schemas.microsoft.com/office/drawing/2014/main" id="{951437F9-F471-9336-D25D-9C5C28415F7C}"/>
                </a:ext>
              </a:extLst>
            </p:cNvPr>
            <p:cNvCxnSpPr>
              <a:stCxn id="26" idx="0"/>
            </p:cNvCxnSpPr>
            <p:nvPr/>
          </p:nvCxnSpPr>
          <p:spPr>
            <a:xfrm>
              <a:off x="9136235" y="2209150"/>
              <a:ext cx="0" cy="2145486"/>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EE72AB70-5573-DB8E-4B3C-5453BD5BBDD6}"/>
                </a:ext>
              </a:extLst>
            </p:cNvPr>
            <p:cNvGrpSpPr/>
            <p:nvPr/>
          </p:nvGrpSpPr>
          <p:grpSpPr>
            <a:xfrm>
              <a:off x="9044795" y="2866147"/>
              <a:ext cx="3057214" cy="430887"/>
              <a:chOff x="9044795" y="2866147"/>
              <a:chExt cx="3057214" cy="430887"/>
            </a:xfrm>
          </p:grpSpPr>
          <p:sp>
            <p:nvSpPr>
              <p:cNvPr id="29" name="TextBox 28">
                <a:extLst>
                  <a:ext uri="{FF2B5EF4-FFF2-40B4-BE49-F238E27FC236}">
                    <a16:creationId xmlns:a16="http://schemas.microsoft.com/office/drawing/2014/main" id="{C820F6D8-6D13-2043-DD5D-46434BED1F02}"/>
                  </a:ext>
                </a:extLst>
              </p:cNvPr>
              <p:cNvSpPr txBox="1"/>
              <p:nvPr/>
            </p:nvSpPr>
            <p:spPr>
              <a:xfrm>
                <a:off x="9363469" y="2866147"/>
                <a:ext cx="2738540" cy="430887"/>
              </a:xfrm>
              <a:prstGeom prst="rect">
                <a:avLst/>
              </a:prstGeom>
              <a:noFill/>
            </p:spPr>
            <p:txBody>
              <a:bodyPr wrap="square" lIns="0" tIns="0" rIns="0" bIns="0">
                <a:spAutoFit/>
              </a:bodyPr>
              <a:lstStyle/>
              <a:p>
                <a:pPr>
                  <a:defRPr/>
                </a:pPr>
                <a:r>
                  <a:rPr lang="en-US" sz="1400" dirty="0">
                    <a:solidFill>
                      <a:srgbClr val="FFFFFF"/>
                    </a:solidFill>
                    <a:ea typeface="Calibri" panose="020F0502020204030204" pitchFamily="34" charset="0"/>
                    <a:cs typeface="Times New Roman" panose="02020603050405020304" pitchFamily="18" charset="0"/>
                  </a:rPr>
                  <a:t>Investigate users with Security Copilot in recommendations</a:t>
                </a:r>
                <a:endParaRPr lang="en-US" sz="1400" dirty="0">
                  <a:solidFill>
                    <a:srgbClr val="FFFFFF"/>
                  </a:solidFill>
                </a:endParaRPr>
              </a:p>
            </p:txBody>
          </p:sp>
          <p:sp>
            <p:nvSpPr>
              <p:cNvPr id="30" name="Diamond 29">
                <a:extLst>
                  <a:ext uri="{FF2B5EF4-FFF2-40B4-BE49-F238E27FC236}">
                    <a16:creationId xmlns:a16="http://schemas.microsoft.com/office/drawing/2014/main" id="{D758D6E9-E8B0-72FB-30B4-68CC4C88078F}"/>
                  </a:ext>
                </a:extLst>
              </p:cNvPr>
              <p:cNvSpPr/>
              <p:nvPr/>
            </p:nvSpPr>
            <p:spPr>
              <a:xfrm>
                <a:off x="9044795" y="2866147"/>
                <a:ext cx="182880" cy="182880"/>
              </a:xfrm>
              <a:prstGeom prst="diamond">
                <a:avLst/>
              </a:prstGeom>
              <a:solidFill>
                <a:schemeClr val="tx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2" name="Group 21">
              <a:extLst>
                <a:ext uri="{FF2B5EF4-FFF2-40B4-BE49-F238E27FC236}">
                  <a16:creationId xmlns:a16="http://schemas.microsoft.com/office/drawing/2014/main" id="{7BF4AC2A-8CBE-B154-A641-3730467BB893}"/>
                </a:ext>
              </a:extLst>
            </p:cNvPr>
            <p:cNvGrpSpPr/>
            <p:nvPr/>
          </p:nvGrpSpPr>
          <p:grpSpPr>
            <a:xfrm>
              <a:off x="9044795" y="3514759"/>
              <a:ext cx="2741834" cy="861774"/>
              <a:chOff x="9044795" y="3514759"/>
              <a:chExt cx="2741834" cy="861774"/>
            </a:xfrm>
          </p:grpSpPr>
          <p:sp>
            <p:nvSpPr>
              <p:cNvPr id="27" name="TextBox 26">
                <a:extLst>
                  <a:ext uri="{FF2B5EF4-FFF2-40B4-BE49-F238E27FC236}">
                    <a16:creationId xmlns:a16="http://schemas.microsoft.com/office/drawing/2014/main" id="{2839ECEB-0A01-56C3-B42E-8D2825813656}"/>
                  </a:ext>
                </a:extLst>
              </p:cNvPr>
              <p:cNvSpPr txBox="1"/>
              <p:nvPr/>
            </p:nvSpPr>
            <p:spPr>
              <a:xfrm>
                <a:off x="9363469" y="3514759"/>
                <a:ext cx="2423160" cy="861774"/>
              </a:xfrm>
              <a:prstGeom prst="rect">
                <a:avLst/>
              </a:prstGeom>
              <a:noFill/>
            </p:spPr>
            <p:txBody>
              <a:bodyPr wrap="square" lIns="0" tIns="0" rIns="0" bIns="0">
                <a:spAutoFit/>
              </a:bodyPr>
              <a:lstStyle/>
              <a:p>
                <a:pPr lvl="0">
                  <a:defRPr/>
                </a:pPr>
                <a:r>
                  <a:rPr lang="en-US" sz="1400" dirty="0">
                    <a:solidFill>
                      <a:srgbClr val="FFFFFF"/>
                    </a:solidFill>
                    <a:ea typeface="Calibri" panose="020F0502020204030204" pitchFamily="34" charset="0"/>
                    <a:cs typeface="Times New Roman" panose="02020603050405020304" pitchFamily="18" charset="0"/>
                  </a:rPr>
                  <a:t>Promptbooks and Copilot Prompt Gallery to handle sensitive data and investigate</a:t>
                </a:r>
                <a:endParaRPr kumimoji="0" lang="en-US" sz="1400" u="none" strike="noStrike" kern="1200" cap="none" spc="0" normalizeH="0" baseline="0" noProof="0" dirty="0">
                  <a:ln>
                    <a:noFill/>
                  </a:ln>
                  <a:solidFill>
                    <a:srgbClr val="FFFFFF"/>
                  </a:solidFill>
                  <a:effectLst/>
                  <a:uLnTx/>
                  <a:uFillTx/>
                  <a:latin typeface="Segoe UI"/>
                  <a:ea typeface="+mn-ea"/>
                  <a:cs typeface="+mn-cs"/>
                </a:endParaRPr>
              </a:p>
            </p:txBody>
          </p:sp>
          <p:sp>
            <p:nvSpPr>
              <p:cNvPr id="28" name="Diamond 27">
                <a:extLst>
                  <a:ext uri="{FF2B5EF4-FFF2-40B4-BE49-F238E27FC236}">
                    <a16:creationId xmlns:a16="http://schemas.microsoft.com/office/drawing/2014/main" id="{6C50C71E-DEBC-E643-D294-1EBD3567A5B2}"/>
                  </a:ext>
                </a:extLst>
              </p:cNvPr>
              <p:cNvSpPr/>
              <p:nvPr/>
            </p:nvSpPr>
            <p:spPr>
              <a:xfrm>
                <a:off x="9044795" y="3514759"/>
                <a:ext cx="182880" cy="182880"/>
              </a:xfrm>
              <a:prstGeom prst="diamond">
                <a:avLst/>
              </a:prstGeom>
              <a:solidFill>
                <a:schemeClr val="tx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sp>
          <p:nvSpPr>
            <p:cNvPr id="23" name="TextBox 22">
              <a:extLst>
                <a:ext uri="{FF2B5EF4-FFF2-40B4-BE49-F238E27FC236}">
                  <a16:creationId xmlns:a16="http://schemas.microsoft.com/office/drawing/2014/main" id="{5210E40F-B14A-B305-242B-FCF61AA83548}"/>
                </a:ext>
              </a:extLst>
            </p:cNvPr>
            <p:cNvSpPr txBox="1"/>
            <p:nvPr/>
          </p:nvSpPr>
          <p:spPr>
            <a:xfrm>
              <a:off x="9363469" y="4171756"/>
              <a:ext cx="2423160" cy="215444"/>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grpSp>
          <p:nvGrpSpPr>
            <p:cNvPr id="24" name="Group 23">
              <a:extLst>
                <a:ext uri="{FF2B5EF4-FFF2-40B4-BE49-F238E27FC236}">
                  <a16:creationId xmlns:a16="http://schemas.microsoft.com/office/drawing/2014/main" id="{2356D095-8C65-9825-BCC9-B17BAF6BFDD3}"/>
                </a:ext>
              </a:extLst>
            </p:cNvPr>
            <p:cNvGrpSpPr/>
            <p:nvPr/>
          </p:nvGrpSpPr>
          <p:grpSpPr>
            <a:xfrm>
              <a:off x="9044795" y="2209150"/>
              <a:ext cx="2878975" cy="430887"/>
              <a:chOff x="9044795" y="2209150"/>
              <a:chExt cx="2878975" cy="430887"/>
            </a:xfrm>
          </p:grpSpPr>
          <p:sp>
            <p:nvSpPr>
              <p:cNvPr id="25" name="TextBox 24">
                <a:extLst>
                  <a:ext uri="{FF2B5EF4-FFF2-40B4-BE49-F238E27FC236}">
                    <a16:creationId xmlns:a16="http://schemas.microsoft.com/office/drawing/2014/main" id="{7DC9DEA3-02C4-757D-854B-CAD0C3AEADB1}"/>
                  </a:ext>
                </a:extLst>
              </p:cNvPr>
              <p:cNvSpPr txBox="1"/>
              <p:nvPr/>
            </p:nvSpPr>
            <p:spPr>
              <a:xfrm>
                <a:off x="9363469" y="2209150"/>
                <a:ext cx="2560301" cy="430887"/>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Calibri" panose="020F0502020204030204" pitchFamily="34" charset="0"/>
                    <a:cs typeface="Times New Roman" panose="02020603050405020304" pitchFamily="18" charset="0"/>
                  </a:rPr>
                  <a:t>Create DLP/IRM policies based on recommendations</a:t>
                </a:r>
                <a:endParaRPr kumimoji="0" lang="en-US" sz="14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26" name="Diamond 25">
                <a:extLst>
                  <a:ext uri="{FF2B5EF4-FFF2-40B4-BE49-F238E27FC236}">
                    <a16:creationId xmlns:a16="http://schemas.microsoft.com/office/drawing/2014/main" id="{768363A3-82B4-020F-03F2-502876453F21}"/>
                  </a:ext>
                </a:extLst>
              </p:cNvPr>
              <p:cNvSpPr/>
              <p:nvPr/>
            </p:nvSpPr>
            <p:spPr>
              <a:xfrm>
                <a:off x="9044795" y="2209150"/>
                <a:ext cx="182880" cy="182880"/>
              </a:xfrm>
              <a:prstGeom prst="diamond">
                <a:avLst/>
              </a:prstGeom>
              <a:solidFill>
                <a:schemeClr val="tx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sp>
        <p:nvSpPr>
          <p:cNvPr id="31" name="TextBox 30">
            <a:extLst>
              <a:ext uri="{FF2B5EF4-FFF2-40B4-BE49-F238E27FC236}">
                <a16:creationId xmlns:a16="http://schemas.microsoft.com/office/drawing/2014/main" id="{6A0B6A1E-1BCE-C655-A66D-73BF0556E8F6}"/>
              </a:ext>
            </a:extLst>
          </p:cNvPr>
          <p:cNvSpPr txBox="1"/>
          <p:nvPr/>
        </p:nvSpPr>
        <p:spPr>
          <a:xfrm>
            <a:off x="3712966" y="840302"/>
            <a:ext cx="8310723" cy="6186309"/>
          </a:xfrm>
          <a:prstGeom prst="rect">
            <a:avLst/>
          </a:prstGeom>
          <a:noFill/>
        </p:spPr>
        <p:txBody>
          <a:bodyPr wrap="square" lIns="91440" tIns="45720" rIns="91440" bIns="45720" rtlCol="0" anchor="t">
            <a:spAutoFit/>
          </a:bodyPr>
          <a:lstStyle/>
          <a:p>
            <a:pPr lvl="0">
              <a:defRPr/>
            </a:pPr>
            <a:r>
              <a:rPr lang="en-US" sz="1200" dirty="0">
                <a:solidFill>
                  <a:srgbClr val="FFFFFF"/>
                </a:solidFill>
                <a:ea typeface="Calibri" panose="020F0502020204030204" pitchFamily="34" charset="0"/>
                <a:cs typeface="Times New Roman" panose="02020603050405020304" pitchFamily="18" charset="0"/>
              </a:rPr>
              <a:t>Create DLP/IRM policies based on recommendations</a:t>
            </a:r>
          </a:p>
          <a:p>
            <a:pPr marL="628650" lvl="1" indent="-171450">
              <a:buFont typeface="Arial" panose="020B0604020202020204" pitchFamily="34" charset="0"/>
              <a:buChar char="•"/>
              <a:defRPr/>
            </a:pPr>
            <a:r>
              <a:rPr lang="en-US" sz="1200" dirty="0">
                <a:solidFill>
                  <a:srgbClr val="FFFFFF"/>
                </a:solidFill>
                <a:ea typeface="Calibri" panose="020F0502020204030204" pitchFamily="34" charset="0"/>
                <a:cs typeface="Times New Roman" panose="02020603050405020304" pitchFamily="18" charset="0"/>
              </a:rPr>
              <a:t>Ability to create one or more DLP policies and/or IRM policies after clicking into the recommendation</a:t>
            </a:r>
          </a:p>
          <a:p>
            <a:pPr marL="1085850" lvl="2" indent="-171450">
              <a:buFont typeface="Arial" panose="020B0604020202020204" pitchFamily="34" charset="0"/>
              <a:buChar char="•"/>
              <a:defRPr/>
            </a:pPr>
            <a:r>
              <a:rPr lang="en-US" sz="1200" dirty="0">
                <a:solidFill>
                  <a:srgbClr val="FFFFFF"/>
                </a:solidFill>
                <a:ea typeface="Calibri" panose="020F0502020204030204" pitchFamily="34" charset="0"/>
                <a:cs typeface="Times New Roman" panose="02020603050405020304" pitchFamily="18" charset="0"/>
              </a:rPr>
              <a:t>These help mitigate risk identified in the recommendation</a:t>
            </a:r>
          </a:p>
          <a:p>
            <a:pPr marL="1085850" lvl="2" indent="-171450">
              <a:buFont typeface="Arial" panose="020B0604020202020204" pitchFamily="34" charset="0"/>
              <a:buChar char="•"/>
              <a:defRPr/>
            </a:pPr>
            <a:r>
              <a:rPr lang="en-US" sz="1200" dirty="0">
                <a:solidFill>
                  <a:srgbClr val="FFFFFF"/>
                </a:solidFill>
                <a:ea typeface="Calibri" panose="020F0502020204030204" pitchFamily="34" charset="0"/>
                <a:cs typeface="Times New Roman" panose="02020603050405020304" pitchFamily="18" charset="0"/>
              </a:rPr>
              <a:t>Provides step-by-step guidance that can be used to create the policy without leaving the DSPM page (customizable)</a:t>
            </a:r>
          </a:p>
          <a:p>
            <a:pPr marL="1085850" lvl="2" indent="-171450">
              <a:buFont typeface="Arial" panose="020B0604020202020204" pitchFamily="34" charset="0"/>
              <a:buChar char="•"/>
              <a:defRPr/>
            </a:pPr>
            <a:r>
              <a:rPr lang="en-US" sz="1200" dirty="0">
                <a:solidFill>
                  <a:srgbClr val="FFFFFF"/>
                </a:solidFill>
                <a:ea typeface="Calibri" panose="020F0502020204030204" pitchFamily="34" charset="0"/>
                <a:cs typeface="Times New Roman" panose="02020603050405020304" pitchFamily="18" charset="0"/>
              </a:rPr>
              <a:t>Takes a few minutes for each policy to be created and about 24 hours for triggering event to happen (policies can be found in each solution’s page)</a:t>
            </a:r>
          </a:p>
          <a:p>
            <a:pPr marL="1085850" lvl="2" indent="-171450">
              <a:buFont typeface="Arial" panose="020B0604020202020204" pitchFamily="34" charset="0"/>
              <a:buChar char="•"/>
              <a:defRPr/>
            </a:pPr>
            <a:r>
              <a:rPr lang="en-US" sz="1200" dirty="0">
                <a:solidFill>
                  <a:srgbClr val="FFFFFF"/>
                </a:solidFill>
                <a:ea typeface="Calibri" panose="020F0502020204030204" pitchFamily="34" charset="0"/>
                <a:cs typeface="Times New Roman" panose="02020603050405020304" pitchFamily="18" charset="0"/>
              </a:rPr>
              <a:t>Additional recommendations may be generated for this type of activity that can help with policy updates and tuning based on initial creation</a:t>
            </a:r>
          </a:p>
          <a:p>
            <a:pPr marL="628650" lvl="1" indent="-171450">
              <a:buFont typeface="Arial" panose="020B0604020202020204" pitchFamily="34" charset="0"/>
              <a:buChar char="•"/>
              <a:defRPr/>
            </a:pPr>
            <a:r>
              <a:rPr lang="en-US" sz="1200" dirty="0">
                <a:solidFill>
                  <a:srgbClr val="FFFFFF"/>
                </a:solidFill>
                <a:ea typeface="Calibri" panose="020F0502020204030204" pitchFamily="34" charset="0"/>
                <a:cs typeface="Times New Roman" panose="02020603050405020304" pitchFamily="18" charset="0"/>
              </a:rPr>
              <a:t>Admins can use guidance to update existing policies instead of creating new policies; recommendations will be updated accordingly following admin actions</a:t>
            </a:r>
          </a:p>
          <a:p>
            <a:pPr lvl="0">
              <a:defRPr/>
            </a:pPr>
            <a:endParaRPr lang="en-US" sz="1200" dirty="0">
              <a:solidFill>
                <a:srgbClr val="FFFFFF"/>
              </a:solidFill>
              <a:ea typeface="Calibri" panose="020F0502020204030204" pitchFamily="34" charset="0"/>
              <a:cs typeface="Times New Roman" panose="02020603050405020304" pitchFamily="18" charset="0"/>
            </a:endParaRPr>
          </a:p>
          <a:p>
            <a:pPr>
              <a:defRPr/>
            </a:pPr>
            <a:r>
              <a:rPr lang="en-US" sz="1200" dirty="0">
                <a:solidFill>
                  <a:srgbClr val="FFFFFF"/>
                </a:solidFill>
                <a:ea typeface="Calibri" panose="020F0502020204030204" pitchFamily="34" charset="0"/>
                <a:cs typeface="Times New Roman" panose="02020603050405020304" pitchFamily="18" charset="0"/>
              </a:rPr>
              <a:t>Investigate users with Security Copilot in recommendations</a:t>
            </a:r>
          </a:p>
          <a:p>
            <a:pPr marL="628650" lvl="1" indent="-171450">
              <a:buFont typeface="Arial" panose="020B0604020202020204" pitchFamily="34" charset="0"/>
              <a:buChar char="•"/>
              <a:defRPr/>
            </a:pPr>
            <a:r>
              <a:rPr lang="en-US" sz="1200" dirty="0">
                <a:solidFill>
                  <a:srgbClr val="FFFFFF"/>
                </a:solidFill>
                <a:ea typeface="Calibri" panose="020F0502020204030204" pitchFamily="34" charset="0"/>
                <a:cs typeface="Times New Roman" panose="02020603050405020304" pitchFamily="18" charset="0"/>
              </a:rPr>
              <a:t>Use the Show Users Involved button within the initial recommendation to start an interaction with Security Copilot to get more details</a:t>
            </a:r>
          </a:p>
          <a:p>
            <a:pPr marL="628650" lvl="1" indent="-171450">
              <a:buFont typeface="Arial" panose="020B0604020202020204" pitchFamily="34" charset="0"/>
              <a:buChar char="•"/>
              <a:defRPr/>
            </a:pPr>
            <a:r>
              <a:rPr lang="en-US" sz="1200" dirty="0">
                <a:solidFill>
                  <a:srgbClr val="FFFFFF"/>
                </a:solidFill>
                <a:ea typeface="Calibri" panose="020F0502020204030204" pitchFamily="34" charset="0"/>
                <a:cs typeface="Times New Roman" panose="02020603050405020304" pitchFamily="18" charset="0"/>
              </a:rPr>
              <a:t>Follow-up prompting will allow for a deep dive into the activity surrounding the recommendation and take the admin into the AI interaction-based event/action hunting</a:t>
            </a:r>
          </a:p>
          <a:p>
            <a:pPr marL="628650" lvl="1" indent="-171450">
              <a:buFont typeface="Arial" panose="020B0604020202020204" pitchFamily="34" charset="0"/>
              <a:buChar char="•"/>
              <a:defRPr/>
            </a:pPr>
            <a:r>
              <a:rPr lang="en-US" sz="1200" dirty="0">
                <a:solidFill>
                  <a:srgbClr val="FFFFFF"/>
                </a:solidFill>
                <a:ea typeface="Calibri" panose="020F0502020204030204" pitchFamily="34" charset="0"/>
                <a:cs typeface="Times New Roman" panose="02020603050405020304" pitchFamily="18" charset="0"/>
              </a:rPr>
              <a:t>Open Security Copilot from the top of the DSPM page to investigate any action or user</a:t>
            </a:r>
          </a:p>
          <a:p>
            <a:pPr marL="1085850" lvl="2" indent="-171450">
              <a:buFont typeface="Arial" panose="020B0604020202020204" pitchFamily="34" charset="0"/>
              <a:buChar char="•"/>
              <a:defRPr/>
            </a:pPr>
            <a:r>
              <a:rPr lang="en-US" sz="1200" dirty="0">
                <a:solidFill>
                  <a:srgbClr val="FFFFFF"/>
                </a:solidFill>
                <a:ea typeface="Calibri" panose="020F0502020204030204" pitchFamily="34" charset="0"/>
                <a:cs typeface="Times New Roman" panose="02020603050405020304" pitchFamily="18" charset="0"/>
              </a:rPr>
              <a:t>Examples: provide a list of events where sensitive files were shared externally (or  to ______ domain) or List all the sensitive files that were uploaded to cloud in the last week</a:t>
            </a:r>
          </a:p>
          <a:p>
            <a:pPr>
              <a:defRPr/>
            </a:pPr>
            <a:endParaRPr lang="en-US" sz="1200" dirty="0">
              <a:solidFill>
                <a:srgbClr val="FFFFFF"/>
              </a:solidFill>
              <a:ea typeface="Calibri" panose="020F0502020204030204" pitchFamily="34" charset="0"/>
              <a:cs typeface="Times New Roman" panose="02020603050405020304" pitchFamily="18" charset="0"/>
            </a:endParaRPr>
          </a:p>
          <a:p>
            <a:pPr>
              <a:defRPr/>
            </a:pPr>
            <a:r>
              <a:rPr lang="en-US" sz="1200" dirty="0">
                <a:solidFill>
                  <a:srgbClr val="FFFFFF"/>
                </a:solidFill>
                <a:ea typeface="Calibri" panose="020F0502020204030204" pitchFamily="34" charset="0"/>
                <a:cs typeface="Times New Roman" panose="02020603050405020304" pitchFamily="18" charset="0"/>
              </a:rPr>
              <a:t>Promptbooks and Copilot Prompt Gallery to handle sensitive data and investigate risky users</a:t>
            </a:r>
          </a:p>
          <a:p>
            <a:pPr marL="628650" lvl="1" indent="-171450">
              <a:buFont typeface="Arial" panose="020B0604020202020204" pitchFamily="34" charset="0"/>
              <a:buChar char="•"/>
              <a:defRPr/>
            </a:pPr>
            <a:r>
              <a:rPr lang="en-US" sz="1200" dirty="0">
                <a:solidFill>
                  <a:srgbClr val="FFFFFF"/>
                </a:solidFill>
                <a:ea typeface="Calibri" panose="020F0502020204030204" pitchFamily="34" charset="0"/>
                <a:cs typeface="Times New Roman" panose="02020603050405020304" pitchFamily="18" charset="0"/>
              </a:rPr>
              <a:t>These sets of prompts help to get admins started on overall investigations or find deeper insights by giving examples of prompts to use to dive deep into DSPM</a:t>
            </a:r>
          </a:p>
          <a:p>
            <a:pPr marL="1085850" lvl="2" indent="-171450">
              <a:buFont typeface="Arial" panose="020B0604020202020204" pitchFamily="34" charset="0"/>
              <a:buChar char="•"/>
              <a:defRPr/>
            </a:pPr>
            <a:r>
              <a:rPr lang="en-US" sz="1200" dirty="0">
                <a:solidFill>
                  <a:srgbClr val="FFFFFF"/>
                </a:solidFill>
              </a:rPr>
              <a:t>Risky user investigation: this promptbook has a 6-prompt sequence designed to aid in identifying users handling sensitive data, show their data activities, anomalies, and related alerts (input a UPN and timeframe of days with a max of 30 days)</a:t>
            </a:r>
          </a:p>
          <a:p>
            <a:pPr marL="1085850" lvl="2" indent="-171450">
              <a:buFont typeface="Arial" panose="020B0604020202020204" pitchFamily="34" charset="0"/>
              <a:buChar char="•"/>
              <a:defRPr/>
            </a:pPr>
            <a:r>
              <a:rPr lang="en-US" sz="1200" dirty="0">
                <a:solidFill>
                  <a:srgbClr val="FFFFFF"/>
                </a:solidFill>
              </a:rPr>
              <a:t>Sensitive data protection: a 6-prompt sequence to identify and protect sensitive data across the organization and that suggests recommended policy changes and data loss prevention rules (input SIT or label, and duration with max of 30 days) </a:t>
            </a:r>
          </a:p>
          <a:p>
            <a:pPr marL="628650" lvl="1" indent="-171450">
              <a:buFont typeface="Arial" panose="020B0604020202020204" pitchFamily="34" charset="0"/>
              <a:buChar char="•"/>
              <a:defRPr/>
            </a:pPr>
            <a:r>
              <a:rPr lang="en-US" sz="1200" dirty="0">
                <a:solidFill>
                  <a:srgbClr val="FFFFFF"/>
                </a:solidFill>
                <a:ea typeface="Calibri" panose="020F0502020204030204" pitchFamily="34" charset="0"/>
                <a:cs typeface="Times New Roman" panose="02020603050405020304" pitchFamily="18" charset="0"/>
                <a:hlinkClick r:id="rId3"/>
              </a:rPr>
              <a:t>Copilot Prompt </a:t>
            </a:r>
            <a:r>
              <a:rPr lang="en-US" sz="1200">
                <a:solidFill>
                  <a:srgbClr val="FFFFFF"/>
                </a:solidFill>
                <a:ea typeface="Calibri" panose="020F0502020204030204" pitchFamily="34" charset="0"/>
                <a:cs typeface="Times New Roman" panose="02020603050405020304" pitchFamily="18" charset="0"/>
                <a:hlinkClick r:id="rId3"/>
              </a:rPr>
              <a:t>Gallery</a:t>
            </a:r>
            <a:r>
              <a:rPr lang="en-US" sz="1200">
                <a:solidFill>
                  <a:srgbClr val="FFFFFF"/>
                </a:solidFill>
                <a:ea typeface="Calibri" panose="020F0502020204030204" pitchFamily="34" charset="0"/>
                <a:cs typeface="Times New Roman" panose="02020603050405020304" pitchFamily="18" charset="0"/>
              </a:rPr>
              <a:t> now </a:t>
            </a:r>
            <a:r>
              <a:rPr lang="en-US" sz="1200" dirty="0">
                <a:solidFill>
                  <a:srgbClr val="FFFFFF"/>
                </a:solidFill>
                <a:ea typeface="Calibri" panose="020F0502020204030204" pitchFamily="34" charset="0"/>
                <a:cs typeface="Times New Roman" panose="02020603050405020304" pitchFamily="18" charset="0"/>
              </a:rPr>
              <a:t>includes sample prompts to aid in investigations</a:t>
            </a:r>
            <a:endParaRPr lang="en-US" sz="1200" dirty="0">
              <a:solidFill>
                <a:srgbClr val="FFFFFF"/>
              </a:solidFill>
            </a:endParaRPr>
          </a:p>
          <a:p>
            <a:pPr>
              <a:defRPr/>
            </a:pPr>
            <a:endParaRPr lang="en-US" sz="1200" dirty="0">
              <a:solidFill>
                <a:srgbClr val="FFFFFF"/>
              </a:solidFill>
            </a:endParaRPr>
          </a:p>
          <a:p>
            <a:pPr lvl="0">
              <a:defRPr/>
            </a:pPr>
            <a:endParaRPr lang="en-US" sz="1200" dirty="0">
              <a:solidFill>
                <a:srgbClr val="FFFFFF"/>
              </a:solidFill>
            </a:endParaRPr>
          </a:p>
        </p:txBody>
      </p:sp>
    </p:spTree>
    <p:extLst>
      <p:ext uri="{BB962C8B-B14F-4D97-AF65-F5344CB8AC3E}">
        <p14:creationId xmlns:p14="http://schemas.microsoft.com/office/powerpoint/2010/main" val="297069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F1AFEA-42FF-D6B8-6AF2-DF3070D029B8}"/>
            </a:ext>
          </a:extLst>
        </p:cNvPr>
        <p:cNvGrpSpPr/>
        <p:nvPr/>
      </p:nvGrpSpPr>
      <p:grpSpPr>
        <a:xfrm>
          <a:off x="0" y="0"/>
          <a:ext cx="0" cy="0"/>
          <a:chOff x="0" y="0"/>
          <a:chExt cx="0" cy="0"/>
        </a:xfrm>
      </p:grpSpPr>
      <p:sp>
        <p:nvSpPr>
          <p:cNvPr id="54" name="Title 53">
            <a:extLst>
              <a:ext uri="{FF2B5EF4-FFF2-40B4-BE49-F238E27FC236}">
                <a16:creationId xmlns:a16="http://schemas.microsoft.com/office/drawing/2014/main" id="{CF59215B-AB7C-01BD-489B-A3E4EF92B0D7}"/>
              </a:ext>
            </a:extLst>
          </p:cNvPr>
          <p:cNvSpPr>
            <a:spLocks noGrp="1"/>
          </p:cNvSpPr>
          <p:nvPr>
            <p:ph type="title"/>
          </p:nvPr>
        </p:nvSpPr>
        <p:spPr>
          <a:xfrm>
            <a:off x="588963" y="457200"/>
            <a:ext cx="11017250" cy="492125"/>
          </a:xfrm>
        </p:spPr>
        <p:txBody>
          <a:bodyPr>
            <a:normAutofit fontScale="90000"/>
          </a:bodyPr>
          <a:lstStyle/>
          <a:p>
            <a:pPr lvl="0"/>
            <a:r>
              <a:rPr lang="en-US" dirty="0"/>
              <a:t>DSPM, Simplified Visual</a:t>
            </a:r>
          </a:p>
        </p:txBody>
      </p:sp>
      <p:grpSp>
        <p:nvGrpSpPr>
          <p:cNvPr id="3" name="Group 2">
            <a:extLst>
              <a:ext uri="{FF2B5EF4-FFF2-40B4-BE49-F238E27FC236}">
                <a16:creationId xmlns:a16="http://schemas.microsoft.com/office/drawing/2014/main" id="{5DACF920-7498-83EC-4859-7C1F371C6C38}"/>
              </a:ext>
            </a:extLst>
          </p:cNvPr>
          <p:cNvGrpSpPr/>
          <p:nvPr/>
        </p:nvGrpSpPr>
        <p:grpSpPr>
          <a:xfrm>
            <a:off x="588963" y="1885095"/>
            <a:ext cx="11029951" cy="4835524"/>
            <a:chOff x="588963" y="1436688"/>
            <a:chExt cx="11029951" cy="4835524"/>
          </a:xfrm>
        </p:grpSpPr>
        <p:sp>
          <p:nvSpPr>
            <p:cNvPr id="6" name="Rectangle: Rounded Corners 5">
              <a:extLst>
                <a:ext uri="{FF2B5EF4-FFF2-40B4-BE49-F238E27FC236}">
                  <a16:creationId xmlns:a16="http://schemas.microsoft.com/office/drawing/2014/main" id="{F79A0C2F-1D47-2E59-EFA6-4197BD11E786}"/>
                </a:ext>
                <a:ext uri="{C183D7F6-B498-43B3-948B-1728B52AA6E4}">
                  <adec:decorative xmlns:adec="http://schemas.microsoft.com/office/drawing/2017/decorative" val="1"/>
                </a:ext>
              </a:extLst>
            </p:cNvPr>
            <p:cNvSpPr>
              <a:spLocks/>
            </p:cNvSpPr>
            <p:nvPr/>
          </p:nvSpPr>
          <p:spPr bwMode="auto">
            <a:xfrm>
              <a:off x="588963" y="1436688"/>
              <a:ext cx="11029951" cy="4835524"/>
            </a:xfrm>
            <a:prstGeom prst="roundRect">
              <a:avLst>
                <a:gd name="adj" fmla="val 2373"/>
              </a:avLst>
            </a:prstGeom>
            <a:solidFill>
              <a:srgbClr val="FFF8F3"/>
            </a:solidFill>
            <a:ln w="6350">
              <a:solidFill>
                <a:schemeClr val="bg1">
                  <a:lumMod val="85000"/>
                </a:schemeClr>
              </a:solidFill>
              <a:headEnd type="none" w="med" len="med"/>
              <a:tailEnd type="none" w="med" len="med"/>
            </a:ln>
            <a:effectLst>
              <a:outerShdw blurRad="63500" algn="ctr" rotWithShape="0">
                <a:schemeClr val="bg1">
                  <a:lumMod val="50000"/>
                  <a:alpha val="5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endParaRPr lang="en-GB" sz="1400">
                <a:solidFill>
                  <a:schemeClr val="tx1"/>
                </a:solidFill>
                <a:latin typeface="+mj-lt"/>
                <a:cs typeface="Segoe UI" pitchFamily="34" charset="0"/>
              </a:endParaRPr>
            </a:p>
          </p:txBody>
        </p:sp>
        <p:sp>
          <p:nvSpPr>
            <p:cNvPr id="7" name="Rectangle: Rounded Corners 6">
              <a:extLst>
                <a:ext uri="{FF2B5EF4-FFF2-40B4-BE49-F238E27FC236}">
                  <a16:creationId xmlns:a16="http://schemas.microsoft.com/office/drawing/2014/main" id="{A65D0E3B-6617-2C82-8CB0-66B32DFFA8FE}"/>
                </a:ext>
                <a:ext uri="{C183D7F6-B498-43B3-948B-1728B52AA6E4}">
                  <adec:decorative xmlns:adec="http://schemas.microsoft.com/office/drawing/2017/decorative" val="1"/>
                </a:ext>
              </a:extLst>
            </p:cNvPr>
            <p:cNvSpPr>
              <a:spLocks/>
            </p:cNvSpPr>
            <p:nvPr/>
          </p:nvSpPr>
          <p:spPr>
            <a:xfrm>
              <a:off x="726663" y="1573431"/>
              <a:ext cx="10754551" cy="4562036"/>
            </a:xfrm>
            <a:prstGeom prst="roundRect">
              <a:avLst>
                <a:gd name="adj" fmla="val 2350"/>
              </a:avLst>
            </a:prstGeom>
            <a:solidFill>
              <a:schemeClr val="bg1"/>
            </a:solidFill>
            <a:ln>
              <a:noFill/>
              <a:headEnd type="none" w="med" len="med"/>
              <a:tailEnd type="none" w="med" len="med"/>
            </a:ln>
            <a:effectLst>
              <a:outerShdw blurRad="63500" algn="ctr" rotWithShape="0">
                <a:schemeClr val="accent3">
                  <a:lumMod val="60000"/>
                  <a:lumOff val="40000"/>
                  <a:alpha val="5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a:solidFill>
                  <a:srgbClr val="FFFFFF"/>
                </a:solidFill>
                <a:latin typeface="Segoe Sans Display"/>
                <a:cs typeface="Segoe UI" pitchFamily="34" charset="0"/>
              </a:endParaRPr>
            </a:p>
          </p:txBody>
        </p:sp>
        <p:sp>
          <p:nvSpPr>
            <p:cNvPr id="9" name="Rectangle: Rounded Corners 8">
              <a:extLst>
                <a:ext uri="{FF2B5EF4-FFF2-40B4-BE49-F238E27FC236}">
                  <a16:creationId xmlns:a16="http://schemas.microsoft.com/office/drawing/2014/main" id="{A5FE3008-966C-2AE2-83AE-9FE60879234B}"/>
                </a:ext>
              </a:extLst>
            </p:cNvPr>
            <p:cNvSpPr/>
            <p:nvPr/>
          </p:nvSpPr>
          <p:spPr bwMode="auto">
            <a:xfrm>
              <a:off x="2179639" y="4546377"/>
              <a:ext cx="2846406" cy="741088"/>
            </a:xfrm>
            <a:prstGeom prst="roundRect">
              <a:avLst>
                <a:gd name="adj" fmla="val 9157"/>
              </a:avLst>
            </a:prstGeom>
            <a:solidFill>
              <a:schemeClr val="accent3">
                <a:lumMod val="20000"/>
                <a:lumOff val="80000"/>
                <a:alpha val="6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chemeClr val="tx1"/>
                </a:solidFill>
                <a:cs typeface="Segoe UI" pitchFamily="34" charset="0"/>
              </a:endParaRPr>
            </a:p>
          </p:txBody>
        </p:sp>
        <p:sp>
          <p:nvSpPr>
            <p:cNvPr id="10" name="Rectangle: Rounded Corners 9">
              <a:extLst>
                <a:ext uri="{FF2B5EF4-FFF2-40B4-BE49-F238E27FC236}">
                  <a16:creationId xmlns:a16="http://schemas.microsoft.com/office/drawing/2014/main" id="{90A98D15-38CD-7BE0-82F9-0ECE341C4B24}"/>
                </a:ext>
              </a:extLst>
            </p:cNvPr>
            <p:cNvSpPr/>
            <p:nvPr/>
          </p:nvSpPr>
          <p:spPr bwMode="auto">
            <a:xfrm>
              <a:off x="7182030" y="4546377"/>
              <a:ext cx="2846406" cy="741088"/>
            </a:xfrm>
            <a:prstGeom prst="roundRect">
              <a:avLst>
                <a:gd name="adj" fmla="val 9157"/>
              </a:avLst>
            </a:prstGeom>
            <a:solidFill>
              <a:schemeClr val="bg2">
                <a:lumMod val="75000"/>
                <a:alpha val="6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chemeClr val="tx1"/>
                </a:solidFill>
                <a:cs typeface="Segoe UI" pitchFamily="34" charset="0"/>
              </a:endParaRPr>
            </a:p>
          </p:txBody>
        </p:sp>
        <p:sp>
          <p:nvSpPr>
            <p:cNvPr id="11" name="Rectangle: Rounded Corners 10">
              <a:extLst>
                <a:ext uri="{FF2B5EF4-FFF2-40B4-BE49-F238E27FC236}">
                  <a16:creationId xmlns:a16="http://schemas.microsoft.com/office/drawing/2014/main" id="{4AD023F4-8889-320B-1FC3-3959ECD09034}"/>
                </a:ext>
              </a:extLst>
            </p:cNvPr>
            <p:cNvSpPr/>
            <p:nvPr/>
          </p:nvSpPr>
          <p:spPr bwMode="auto">
            <a:xfrm>
              <a:off x="7181832" y="1843242"/>
              <a:ext cx="2846406" cy="741088"/>
            </a:xfrm>
            <a:prstGeom prst="roundRect">
              <a:avLst>
                <a:gd name="adj" fmla="val 9157"/>
              </a:avLst>
            </a:prstGeom>
            <a:solidFill>
              <a:schemeClr val="accent2">
                <a:lumMod val="20000"/>
                <a:lumOff val="80000"/>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chemeClr val="tx1"/>
                </a:solidFill>
                <a:cs typeface="Segoe UI" pitchFamily="34" charset="0"/>
              </a:endParaRPr>
            </a:p>
          </p:txBody>
        </p:sp>
        <p:sp>
          <p:nvSpPr>
            <p:cNvPr id="18" name="TextBox 17">
              <a:extLst>
                <a:ext uri="{FF2B5EF4-FFF2-40B4-BE49-F238E27FC236}">
                  <a16:creationId xmlns:a16="http://schemas.microsoft.com/office/drawing/2014/main" id="{EB96D76F-C4BB-B939-5B26-C83C40F5ECA3}"/>
                </a:ext>
                <a:ext uri="{C183D7F6-B498-43B3-948B-1728B52AA6E4}">
                  <adec:decorative xmlns:adec="http://schemas.microsoft.com/office/drawing/2017/decorative" val="0"/>
                </a:ext>
              </a:extLst>
            </p:cNvPr>
            <p:cNvSpPr txBox="1"/>
            <p:nvPr/>
          </p:nvSpPr>
          <p:spPr>
            <a:xfrm>
              <a:off x="7912010" y="1998343"/>
              <a:ext cx="2116228" cy="430887"/>
            </a:xfrm>
            <a:prstGeom prst="rect">
              <a:avLst/>
            </a:prstGeom>
            <a:noFill/>
          </p:spPr>
          <p:txBody>
            <a:bodyPr wrap="square" lIns="0" tIns="0" rIns="0" bIns="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effectLst/>
                  <a:uLnTx/>
                  <a:uFillTx/>
                  <a:latin typeface="+mj-lt"/>
                  <a:ea typeface="+mn-ea"/>
                  <a:cs typeface="+mn-cs"/>
                </a:rPr>
                <a:t>Investigate with Security Copilot</a:t>
              </a:r>
            </a:p>
          </p:txBody>
        </p:sp>
        <p:sp>
          <p:nvSpPr>
            <p:cNvPr id="19" name="TextBox 18">
              <a:extLst>
                <a:ext uri="{FF2B5EF4-FFF2-40B4-BE49-F238E27FC236}">
                  <a16:creationId xmlns:a16="http://schemas.microsoft.com/office/drawing/2014/main" id="{58565187-DB25-2BD6-A84A-733B1A7F10AE}"/>
                </a:ext>
                <a:ext uri="{C183D7F6-B498-43B3-948B-1728B52AA6E4}">
                  <adec:decorative xmlns:adec="http://schemas.microsoft.com/office/drawing/2017/decorative" val="0"/>
                </a:ext>
              </a:extLst>
            </p:cNvPr>
            <p:cNvSpPr txBox="1"/>
            <p:nvPr/>
          </p:nvSpPr>
          <p:spPr>
            <a:xfrm>
              <a:off x="2179441" y="4701478"/>
              <a:ext cx="2077446" cy="430887"/>
            </a:xfrm>
            <a:prstGeom prst="rect">
              <a:avLst/>
            </a:prstGeom>
            <a:noFill/>
          </p:spPr>
          <p:txBody>
            <a:bodyPr wrap="square" lIns="0" tIns="0" rIns="0" bIns="0" anchor="ctr">
              <a:spAutoFit/>
            </a:bodyPr>
            <a:lstStyle/>
            <a:p>
              <a:pPr algn="ctr">
                <a:defRPr/>
              </a:pPr>
              <a:r>
                <a:rPr lang="en-US" sz="1400">
                  <a:latin typeface="+mj-lt"/>
                </a:rPr>
                <a:t>Create policies with recommendations</a:t>
              </a:r>
            </a:p>
          </p:txBody>
        </p:sp>
        <p:sp>
          <p:nvSpPr>
            <p:cNvPr id="2" name="Rectangle: Rounded Corners 1">
              <a:extLst>
                <a:ext uri="{FF2B5EF4-FFF2-40B4-BE49-F238E27FC236}">
                  <a16:creationId xmlns:a16="http://schemas.microsoft.com/office/drawing/2014/main" id="{5FAE93F0-D00C-9BB4-B2F4-E0B4B320D505}"/>
                </a:ext>
              </a:extLst>
            </p:cNvPr>
            <p:cNvSpPr/>
            <p:nvPr/>
          </p:nvSpPr>
          <p:spPr bwMode="auto">
            <a:xfrm>
              <a:off x="2179639" y="1843242"/>
              <a:ext cx="2846406" cy="741088"/>
            </a:xfrm>
            <a:prstGeom prst="roundRect">
              <a:avLst>
                <a:gd name="adj" fmla="val 9157"/>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chemeClr val="tx1"/>
                </a:solidFill>
                <a:cs typeface="Segoe UI" pitchFamily="34" charset="0"/>
              </a:endParaRPr>
            </a:p>
          </p:txBody>
        </p:sp>
        <p:sp>
          <p:nvSpPr>
            <p:cNvPr id="8" name="TextBox 7">
              <a:extLst>
                <a:ext uri="{FF2B5EF4-FFF2-40B4-BE49-F238E27FC236}">
                  <a16:creationId xmlns:a16="http://schemas.microsoft.com/office/drawing/2014/main" id="{D039E3A9-21B0-0382-F587-AB4554A5CEC9}"/>
                </a:ext>
                <a:ext uri="{C183D7F6-B498-43B3-948B-1728B52AA6E4}">
                  <adec:decorative xmlns:adec="http://schemas.microsoft.com/office/drawing/2017/decorative" val="0"/>
                </a:ext>
              </a:extLst>
            </p:cNvPr>
            <p:cNvSpPr txBox="1"/>
            <p:nvPr/>
          </p:nvSpPr>
          <p:spPr>
            <a:xfrm>
              <a:off x="2179442" y="2106064"/>
              <a:ext cx="2086052" cy="215444"/>
            </a:xfrm>
            <a:prstGeom prst="rect">
              <a:avLst/>
            </a:prstGeom>
            <a:noFill/>
          </p:spPr>
          <p:txBody>
            <a:bodyPr wrap="square" lIns="0" tIns="0" rIns="0" bIns="0" anchor="ctr">
              <a:spAutoFit/>
            </a:bodyPr>
            <a:lstStyle/>
            <a:p>
              <a:pPr algn="ctr">
                <a:defRPr/>
              </a:pPr>
              <a:r>
                <a:rPr lang="en-US" sz="1400">
                  <a:latin typeface="+mj-lt"/>
                </a:rPr>
                <a:t>Evaluate insights and act</a:t>
              </a:r>
            </a:p>
          </p:txBody>
        </p:sp>
        <p:sp>
          <p:nvSpPr>
            <p:cNvPr id="63" name="Rectangle: Rounded Corners 62">
              <a:extLst>
                <a:ext uri="{FF2B5EF4-FFF2-40B4-BE49-F238E27FC236}">
                  <a16:creationId xmlns:a16="http://schemas.microsoft.com/office/drawing/2014/main" id="{1015448C-1390-161B-6B6D-38670C96D05D}"/>
                </a:ext>
              </a:extLst>
            </p:cNvPr>
            <p:cNvSpPr>
              <a:spLocks noChangeAspect="1"/>
            </p:cNvSpPr>
            <p:nvPr/>
          </p:nvSpPr>
          <p:spPr bwMode="auto">
            <a:xfrm>
              <a:off x="4265494" y="1726908"/>
              <a:ext cx="3676890" cy="3676890"/>
            </a:xfrm>
            <a:prstGeom prst="roundRect">
              <a:avLst>
                <a:gd name="adj" fmla="val 12122"/>
              </a:avLst>
            </a:prstGeom>
            <a:solidFill>
              <a:srgbClr val="F3F3F3"/>
            </a:solidFill>
            <a:ln w="14471"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err="1"/>
            </a:p>
          </p:txBody>
        </p:sp>
        <p:sp>
          <p:nvSpPr>
            <p:cNvPr id="128" name="Rectangle: Rounded Corners 127">
              <a:extLst>
                <a:ext uri="{FF2B5EF4-FFF2-40B4-BE49-F238E27FC236}">
                  <a16:creationId xmlns:a16="http://schemas.microsoft.com/office/drawing/2014/main" id="{B7BFCAA4-8AF3-8B5E-CB16-86EEA37400F0}"/>
                </a:ext>
              </a:extLst>
            </p:cNvPr>
            <p:cNvSpPr>
              <a:spLocks noChangeAspect="1"/>
            </p:cNvSpPr>
            <p:nvPr/>
          </p:nvSpPr>
          <p:spPr bwMode="auto">
            <a:xfrm>
              <a:off x="4407764" y="1869178"/>
              <a:ext cx="3392350" cy="3392350"/>
            </a:xfrm>
            <a:prstGeom prst="roundRect">
              <a:avLst>
                <a:gd name="adj" fmla="val 9062"/>
              </a:avLst>
            </a:prstGeom>
            <a:solidFill>
              <a:schemeClr val="bg1"/>
            </a:solidFill>
            <a:ln w="9525" cap="flat" cmpd="sng" algn="ctr">
              <a:noFill/>
              <a:prstDash val="solid"/>
              <a:headEnd type="none" w="med" len="med"/>
              <a:tailEnd type="none" w="med" len="med"/>
            </a:ln>
            <a:effectLst>
              <a:outerShdw blurRad="381000" dist="50800" dir="5400000" algn="ctr" rotWithShape="0">
                <a:srgbClr val="000000">
                  <a:alpha val="10000"/>
                </a:srgb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spcBef>
                  <a:spcPct val="0"/>
                </a:spcBef>
              </a:pPr>
              <a:endParaRPr lang="en-US" sz="1600" strike="sngStrike" kern="0" err="1">
                <a:cs typeface="Segoe UI Light" panose="020B0502040204020203" pitchFamily="34" charset="0"/>
              </a:endParaRPr>
            </a:p>
          </p:txBody>
        </p:sp>
        <p:sp>
          <p:nvSpPr>
            <p:cNvPr id="183" name="Circle: Hollow 182">
              <a:extLst>
                <a:ext uri="{FF2B5EF4-FFF2-40B4-BE49-F238E27FC236}">
                  <a16:creationId xmlns:a16="http://schemas.microsoft.com/office/drawing/2014/main" id="{B388F94A-5D07-3734-640B-10FC7B9D6111}"/>
                </a:ext>
              </a:extLst>
            </p:cNvPr>
            <p:cNvSpPr>
              <a:spLocks/>
            </p:cNvSpPr>
            <p:nvPr/>
          </p:nvSpPr>
          <p:spPr bwMode="auto">
            <a:xfrm>
              <a:off x="4775893" y="2237309"/>
              <a:ext cx="2656091" cy="2656088"/>
            </a:xfrm>
            <a:prstGeom prst="donut">
              <a:avLst>
                <a:gd name="adj" fmla="val 9132"/>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chemeClr val="tx1"/>
                </a:solidFill>
                <a:ea typeface="Segoe UI" pitchFamily="34" charset="0"/>
                <a:cs typeface="Segoe UI" pitchFamily="34" charset="0"/>
              </a:endParaRPr>
            </a:p>
          </p:txBody>
        </p:sp>
        <p:grpSp>
          <p:nvGrpSpPr>
            <p:cNvPr id="184" name="Group 183">
              <a:extLst>
                <a:ext uri="{FF2B5EF4-FFF2-40B4-BE49-F238E27FC236}">
                  <a16:creationId xmlns:a16="http://schemas.microsoft.com/office/drawing/2014/main" id="{1BD7621E-C52E-5B15-C1AF-9CDE4614390F}"/>
                </a:ext>
              </a:extLst>
            </p:cNvPr>
            <p:cNvGrpSpPr/>
            <p:nvPr/>
          </p:nvGrpSpPr>
          <p:grpSpPr>
            <a:xfrm>
              <a:off x="4877469" y="2338885"/>
              <a:ext cx="2452938" cy="2452936"/>
              <a:chOff x="7094404" y="2633996"/>
              <a:chExt cx="2424246" cy="2424244"/>
            </a:xfrm>
          </p:grpSpPr>
          <p:sp>
            <p:nvSpPr>
              <p:cNvPr id="185" name="TextBox 184">
                <a:extLst>
                  <a:ext uri="{FF2B5EF4-FFF2-40B4-BE49-F238E27FC236}">
                    <a16:creationId xmlns:a16="http://schemas.microsoft.com/office/drawing/2014/main" id="{F3142A14-17AA-A948-793E-4C73A8A5A68F}"/>
                  </a:ext>
                  <a:ext uri="{C183D7F6-B498-43B3-948B-1728B52AA6E4}">
                    <adec:decorative xmlns:adec="http://schemas.microsoft.com/office/drawing/2017/decorative" val="1"/>
                  </a:ext>
                </a:extLst>
              </p:cNvPr>
              <p:cNvSpPr txBox="1">
                <a:spLocks/>
              </p:cNvSpPr>
              <p:nvPr/>
            </p:nvSpPr>
            <p:spPr>
              <a:xfrm>
                <a:off x="7094404" y="2633996"/>
                <a:ext cx="2424246" cy="2424244"/>
              </a:xfrm>
              <a:prstGeom prst="rect">
                <a:avLst/>
              </a:prstGeom>
              <a:noFill/>
            </p:spPr>
            <p:txBody>
              <a:bodyPr spcFirstLastPara="1" wrap="none" lIns="0" tIns="0" rIns="0" bIns="0" numCol="1" rtlCol="0">
                <a:prstTxWarp prst="textArchDown">
                  <a:avLst>
                    <a:gd name="adj" fmla="val 448567"/>
                  </a:avLst>
                </a:prstTxWarp>
                <a:spAutoFit/>
              </a:bodyPr>
              <a:lstStyle/>
              <a:p>
                <a:pPr marR="0" lvl="0" indent="0" algn="ctr" defTabSz="932472" fontAlgn="base">
                  <a:lnSpc>
                    <a:spcPct val="100000"/>
                  </a:lnSpc>
                  <a:spcBef>
                    <a:spcPct val="0"/>
                  </a:spcBef>
                  <a:spcAft>
                    <a:spcPct val="0"/>
                  </a:spcAft>
                  <a:buClrTx/>
                  <a:buSzTx/>
                  <a:buFontTx/>
                  <a:buNone/>
                  <a:tabLst/>
                  <a:defRPr/>
                </a:pPr>
                <a:r>
                  <a:rPr lang="en-US" sz="1000">
                    <a:latin typeface="+mj-lt"/>
                    <a:cs typeface="Segoe UI Semibold" panose="020B0702040204020203" pitchFamily="34" charset="0"/>
                  </a:rPr>
                  <a:t>POSTURE MANAGEMENT</a:t>
                </a:r>
              </a:p>
            </p:txBody>
          </p:sp>
          <p:sp>
            <p:nvSpPr>
              <p:cNvPr id="186" name="TextBox 185">
                <a:extLst>
                  <a:ext uri="{FF2B5EF4-FFF2-40B4-BE49-F238E27FC236}">
                    <a16:creationId xmlns:a16="http://schemas.microsoft.com/office/drawing/2014/main" id="{718601D4-F178-5B0C-7827-AF8C267A6A21}"/>
                  </a:ext>
                  <a:ext uri="{C183D7F6-B498-43B3-948B-1728B52AA6E4}">
                    <adec:decorative xmlns:adec="http://schemas.microsoft.com/office/drawing/2017/decorative" val="0"/>
                  </a:ext>
                </a:extLst>
              </p:cNvPr>
              <p:cNvSpPr txBox="1">
                <a:spLocks/>
              </p:cNvSpPr>
              <p:nvPr/>
            </p:nvSpPr>
            <p:spPr>
              <a:xfrm>
                <a:off x="7152162" y="2691754"/>
                <a:ext cx="2308731" cy="2308729"/>
              </a:xfrm>
              <a:prstGeom prst="rect">
                <a:avLst/>
              </a:prstGeom>
              <a:noFill/>
            </p:spPr>
            <p:txBody>
              <a:bodyPr spcFirstLastPara="1" wrap="square" numCol="1" rtlCol="0" anchor="t" anchorCtr="0">
                <a:prstTxWarp prst="textArchUp">
                  <a:avLst>
                    <a:gd name="adj" fmla="val 9269183"/>
                  </a:avLst>
                </a:prstTxWarp>
                <a:spAutoFit/>
              </a:bodyPr>
              <a:lstStyle>
                <a:defPPr>
                  <a:defRPr lang="en-US"/>
                </a:defPPr>
                <a:lvl1pPr>
                  <a:defRPr>
                    <a:latin typeface="Segoe UI Semibold" panose="020B0702040204020203" pitchFamily="34" charset="0"/>
                    <a:cs typeface="Segoe UI Semibold" panose="020B0702040204020203"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a:latin typeface="+mj-lt"/>
                  </a:rPr>
                  <a:t>DATA SECURITY</a:t>
                </a:r>
                <a:endParaRPr kumimoji="0" lang="en-US" sz="1000" i="0" u="none" strike="noStrike" kern="1200" cap="none" spc="0" normalizeH="0" baseline="0" noProof="0">
                  <a:ln>
                    <a:noFill/>
                  </a:ln>
                  <a:effectLst/>
                  <a:uLnTx/>
                  <a:uFillTx/>
                  <a:latin typeface="+mj-lt"/>
                  <a:ea typeface="+mn-ea"/>
                  <a:cs typeface="Segoe UI Semibold" panose="020B0702040204020203" pitchFamily="34" charset="0"/>
                </a:endParaRPr>
              </a:p>
            </p:txBody>
          </p:sp>
        </p:grpSp>
        <p:grpSp>
          <p:nvGrpSpPr>
            <p:cNvPr id="139" name="!!B">
              <a:extLst>
                <a:ext uri="{FF2B5EF4-FFF2-40B4-BE49-F238E27FC236}">
                  <a16:creationId xmlns:a16="http://schemas.microsoft.com/office/drawing/2014/main" id="{C0583A93-0107-485A-944B-7CBFCB76BCF3}"/>
                </a:ext>
                <a:ext uri="{C183D7F6-B498-43B3-948B-1728B52AA6E4}">
                  <adec:decorative xmlns:adec="http://schemas.microsoft.com/office/drawing/2017/decorative" val="1"/>
                </a:ext>
              </a:extLst>
            </p:cNvPr>
            <p:cNvGrpSpPr>
              <a:grpSpLocks/>
            </p:cNvGrpSpPr>
            <p:nvPr/>
          </p:nvGrpSpPr>
          <p:grpSpPr>
            <a:xfrm>
              <a:off x="5851086" y="3325808"/>
              <a:ext cx="504247" cy="504244"/>
              <a:chOff x="4750437" y="2509696"/>
              <a:chExt cx="548640" cy="548640"/>
            </a:xfrm>
          </p:grpSpPr>
          <p:sp>
            <p:nvSpPr>
              <p:cNvPr id="181" name="Oval 180">
                <a:extLst>
                  <a:ext uri="{FF2B5EF4-FFF2-40B4-BE49-F238E27FC236}">
                    <a16:creationId xmlns:a16="http://schemas.microsoft.com/office/drawing/2014/main" id="{2BE22726-DF89-F346-AF3F-B990CF28B910}"/>
                  </a:ext>
                </a:extLst>
              </p:cNvPr>
              <p:cNvSpPr/>
              <p:nvPr/>
            </p:nvSpPr>
            <p:spPr bwMode="auto">
              <a:xfrm>
                <a:off x="4750437" y="2509696"/>
                <a:ext cx="548640" cy="548640"/>
              </a:xfrm>
              <a:prstGeom prst="ellipse">
                <a:avLst/>
              </a:prstGeom>
              <a:solidFill>
                <a:schemeClr val="bg1"/>
              </a:solidFill>
              <a:ln>
                <a:noFill/>
                <a:headEnd type="none" w="med" len="med"/>
                <a:tailEnd type="none" w="med" len="med"/>
              </a:ln>
              <a:effectLst>
                <a:outerShdw blurRad="635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err="1">
                  <a:ln>
                    <a:noFill/>
                  </a:ln>
                  <a:solidFill>
                    <a:schemeClr val="tx1"/>
                  </a:solidFill>
                  <a:effectLst/>
                  <a:uLnTx/>
                  <a:uFillTx/>
                  <a:ea typeface="+mn-ea"/>
                  <a:cs typeface="Segoe UI" pitchFamily="34" charset="0"/>
                </a:endParaRPr>
              </a:p>
            </p:txBody>
          </p:sp>
          <p:sp>
            <p:nvSpPr>
              <p:cNvPr id="182" name="Oval 181">
                <a:extLst>
                  <a:ext uri="{FF2B5EF4-FFF2-40B4-BE49-F238E27FC236}">
                    <a16:creationId xmlns:a16="http://schemas.microsoft.com/office/drawing/2014/main" id="{FCA321F7-8E1E-B29F-1C09-A731781DA29E}"/>
                  </a:ext>
                </a:extLst>
              </p:cNvPr>
              <p:cNvSpPr/>
              <p:nvPr/>
            </p:nvSpPr>
            <p:spPr bwMode="auto">
              <a:xfrm>
                <a:off x="4791686" y="2550945"/>
                <a:ext cx="466138" cy="466138"/>
              </a:xfrm>
              <a:prstGeom prst="ellipse">
                <a:avLst/>
              </a:prstGeom>
              <a:solidFill>
                <a:schemeClr val="accent1"/>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err="1">
                  <a:ln>
                    <a:noFill/>
                  </a:ln>
                  <a:solidFill>
                    <a:schemeClr val="tx1"/>
                  </a:solidFill>
                  <a:effectLst/>
                  <a:uLnTx/>
                  <a:uFillTx/>
                  <a:ea typeface="Segoe UI" pitchFamily="34" charset="0"/>
                  <a:cs typeface="Segoe UI" pitchFamily="34" charset="0"/>
                </a:endParaRPr>
              </a:p>
            </p:txBody>
          </p:sp>
        </p:grpSp>
        <p:sp>
          <p:nvSpPr>
            <p:cNvPr id="140" name="Oval 139">
              <a:extLst>
                <a:ext uri="{FF2B5EF4-FFF2-40B4-BE49-F238E27FC236}">
                  <a16:creationId xmlns:a16="http://schemas.microsoft.com/office/drawing/2014/main" id="{05CB3A29-17D9-9286-E070-B33531DA3D3D}"/>
                </a:ext>
              </a:extLst>
            </p:cNvPr>
            <p:cNvSpPr>
              <a:spLocks/>
            </p:cNvSpPr>
            <p:nvPr/>
          </p:nvSpPr>
          <p:spPr bwMode="auto">
            <a:xfrm>
              <a:off x="5813550" y="3288268"/>
              <a:ext cx="579319" cy="579317"/>
            </a:xfrm>
            <a:prstGeom prst="ellipse">
              <a:avLst/>
            </a:prstGeom>
            <a:gradFill flip="none" rotWithShape="1">
              <a:gsLst>
                <a:gs pos="0">
                  <a:srgbClr val="FFB900"/>
                </a:gs>
                <a:gs pos="100000">
                  <a:srgbClr val="FF5C39"/>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1600" err="1">
                <a:latin typeface="+mj-lt"/>
                <a:cs typeface="Segoe UI" pitchFamily="34" charset="0"/>
              </a:endParaRPr>
            </a:p>
          </p:txBody>
        </p:sp>
        <p:sp>
          <p:nvSpPr>
            <p:cNvPr id="141" name="Arc 140">
              <a:extLst>
                <a:ext uri="{FF2B5EF4-FFF2-40B4-BE49-F238E27FC236}">
                  <a16:creationId xmlns:a16="http://schemas.microsoft.com/office/drawing/2014/main" id="{FDCA4910-9A5D-F7F9-52EF-8274AB9D6C26}"/>
                </a:ext>
                <a:ext uri="{C183D7F6-B498-43B3-948B-1728B52AA6E4}">
                  <adec:decorative xmlns:adec="http://schemas.microsoft.com/office/drawing/2017/decorative" val="1"/>
                </a:ext>
              </a:extLst>
            </p:cNvPr>
            <p:cNvSpPr/>
            <p:nvPr/>
          </p:nvSpPr>
          <p:spPr bwMode="auto">
            <a:xfrm>
              <a:off x="5373877" y="2848598"/>
              <a:ext cx="1458665" cy="1458657"/>
            </a:xfrm>
            <a:prstGeom prst="arc">
              <a:avLst>
                <a:gd name="adj1" fmla="val 19438948"/>
                <a:gd name="adj2" fmla="val 19399433"/>
              </a:avLst>
            </a:prstGeom>
            <a:noFill/>
            <a:ln w="3810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chemeClr val="tx1"/>
                </a:solidFill>
                <a:effectLst/>
                <a:uLnTx/>
                <a:uFillTx/>
                <a:ea typeface="+mn-ea"/>
                <a:cs typeface="+mn-cs"/>
              </a:endParaRPr>
            </a:p>
          </p:txBody>
        </p:sp>
        <p:grpSp>
          <p:nvGrpSpPr>
            <p:cNvPr id="142" name="Group 141">
              <a:extLst>
                <a:ext uri="{FF2B5EF4-FFF2-40B4-BE49-F238E27FC236}">
                  <a16:creationId xmlns:a16="http://schemas.microsoft.com/office/drawing/2014/main" id="{BB6C732B-DFFC-35DF-66A5-258E0B56D944}"/>
                </a:ext>
                <a:ext uri="{C183D7F6-B498-43B3-948B-1728B52AA6E4}">
                  <adec:decorative xmlns:adec="http://schemas.microsoft.com/office/drawing/2017/decorative" val="1"/>
                </a:ext>
              </a:extLst>
            </p:cNvPr>
            <p:cNvGrpSpPr/>
            <p:nvPr/>
          </p:nvGrpSpPr>
          <p:grpSpPr>
            <a:xfrm>
              <a:off x="6482701" y="3958900"/>
              <a:ext cx="284540" cy="280033"/>
              <a:chOff x="5771314" y="5292430"/>
              <a:chExt cx="635041" cy="624985"/>
            </a:xfrm>
          </p:grpSpPr>
          <p:sp>
            <p:nvSpPr>
              <p:cNvPr id="176" name="Oval 175">
                <a:extLst>
                  <a:ext uri="{FF2B5EF4-FFF2-40B4-BE49-F238E27FC236}">
                    <a16:creationId xmlns:a16="http://schemas.microsoft.com/office/drawing/2014/main" id="{585D9254-827F-610E-159A-28E8631DC3A1}"/>
                  </a:ext>
                </a:extLst>
              </p:cNvPr>
              <p:cNvSpPr/>
              <p:nvPr/>
            </p:nvSpPr>
            <p:spPr bwMode="auto">
              <a:xfrm>
                <a:off x="5771314" y="5308524"/>
                <a:ext cx="608885" cy="608891"/>
              </a:xfrm>
              <a:prstGeom prst="ellipse">
                <a:avLst/>
              </a:prstGeom>
              <a:solidFill>
                <a:schemeClr val="accent3"/>
              </a:solidFill>
              <a:ln w="9525">
                <a:noFill/>
                <a:headEnd type="none" w="med" len="med"/>
                <a:tailEnd type="none" w="med" len="med"/>
              </a:ln>
              <a:effectLst>
                <a:outerShdw blurRad="114300" algn="ctr" rotWithShape="0">
                  <a:schemeClr val="bg1">
                    <a:lumMod val="50000"/>
                    <a:alpha val="2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err="1">
                  <a:solidFill>
                    <a:schemeClr val="tx1"/>
                  </a:solidFill>
                  <a:latin typeface="+mj-lt"/>
                  <a:cs typeface="Segoe UI" pitchFamily="34" charset="0"/>
                </a:endParaRPr>
              </a:p>
            </p:txBody>
          </p:sp>
          <p:pic>
            <p:nvPicPr>
              <p:cNvPr id="177" name="Graphic 176">
                <a:extLst>
                  <a:ext uri="{FF2B5EF4-FFF2-40B4-BE49-F238E27FC236}">
                    <a16:creationId xmlns:a16="http://schemas.microsoft.com/office/drawing/2014/main" id="{F1294917-908C-E1C5-816F-65A6E46A3BCD}"/>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860388" y="5397602"/>
                <a:ext cx="430738" cy="430738"/>
              </a:xfrm>
              <a:prstGeom prst="rect">
                <a:avLst/>
              </a:prstGeom>
            </p:spPr>
          </p:pic>
          <p:grpSp>
            <p:nvGrpSpPr>
              <p:cNvPr id="178" name="Group 177">
                <a:extLst>
                  <a:ext uri="{FF2B5EF4-FFF2-40B4-BE49-F238E27FC236}">
                    <a16:creationId xmlns:a16="http://schemas.microsoft.com/office/drawing/2014/main" id="{D398A449-E903-5B3E-7669-2B382CA43B12}"/>
                  </a:ext>
                </a:extLst>
              </p:cNvPr>
              <p:cNvGrpSpPr/>
              <p:nvPr/>
            </p:nvGrpSpPr>
            <p:grpSpPr>
              <a:xfrm>
                <a:off x="6128035" y="5292430"/>
                <a:ext cx="278320" cy="278322"/>
                <a:chOff x="5426397" y="5826206"/>
                <a:chExt cx="165510" cy="165510"/>
              </a:xfrm>
            </p:grpSpPr>
            <p:sp>
              <p:nvSpPr>
                <p:cNvPr id="179" name="Oval 178">
                  <a:extLst>
                    <a:ext uri="{FF2B5EF4-FFF2-40B4-BE49-F238E27FC236}">
                      <a16:creationId xmlns:a16="http://schemas.microsoft.com/office/drawing/2014/main" id="{8CEC7A9B-AA59-274D-7342-A26FE7BD8334}"/>
                    </a:ext>
                  </a:extLst>
                </p:cNvPr>
                <p:cNvSpPr/>
                <p:nvPr/>
              </p:nvSpPr>
              <p:spPr bwMode="auto">
                <a:xfrm>
                  <a:off x="5426397" y="5826206"/>
                  <a:ext cx="165510" cy="1655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err="1">
                    <a:ln>
                      <a:noFill/>
                    </a:ln>
                    <a:solidFill>
                      <a:schemeClr val="tx1"/>
                    </a:solidFill>
                    <a:effectLst/>
                    <a:uLnTx/>
                    <a:uFillTx/>
                    <a:ea typeface="Segoe UI" pitchFamily="34" charset="0"/>
                    <a:cs typeface="Segoe UI" pitchFamily="34" charset="0"/>
                  </a:endParaRPr>
                </a:p>
              </p:txBody>
            </p:sp>
            <p:sp>
              <p:nvSpPr>
                <p:cNvPr id="180" name="illegal" title="Icon of a circle with a diagonal line through it">
                  <a:extLst>
                    <a:ext uri="{FF2B5EF4-FFF2-40B4-BE49-F238E27FC236}">
                      <a16:creationId xmlns:a16="http://schemas.microsoft.com/office/drawing/2014/main" id="{4A8BBC0E-AFB9-5C56-785F-FFDB674ED33A}"/>
                    </a:ext>
                  </a:extLst>
                </p:cNvPr>
                <p:cNvSpPr>
                  <a:spLocks noChangeAspect="1" noEditPoints="1"/>
                </p:cNvSpPr>
                <p:nvPr/>
              </p:nvSpPr>
              <p:spPr bwMode="auto">
                <a:xfrm>
                  <a:off x="5451651" y="5851303"/>
                  <a:ext cx="115001" cy="115307"/>
                </a:xfrm>
                <a:custGeom>
                  <a:avLst/>
                  <a:gdLst>
                    <a:gd name="T0" fmla="*/ 265 w 265"/>
                    <a:gd name="T1" fmla="*/ 133 h 265"/>
                    <a:gd name="T2" fmla="*/ 132 w 265"/>
                    <a:gd name="T3" fmla="*/ 265 h 265"/>
                    <a:gd name="T4" fmla="*/ 0 w 265"/>
                    <a:gd name="T5" fmla="*/ 133 h 265"/>
                    <a:gd name="T6" fmla="*/ 132 w 265"/>
                    <a:gd name="T7" fmla="*/ 0 h 265"/>
                    <a:gd name="T8" fmla="*/ 265 w 265"/>
                    <a:gd name="T9" fmla="*/ 133 h 265"/>
                    <a:gd name="T10" fmla="*/ 226 w 265"/>
                    <a:gd name="T11" fmla="*/ 227 h 265"/>
                    <a:gd name="T12" fmla="*/ 39 w 265"/>
                    <a:gd name="T13" fmla="*/ 39 h 265"/>
                  </a:gdLst>
                  <a:ahLst/>
                  <a:cxnLst>
                    <a:cxn ang="0">
                      <a:pos x="T0" y="T1"/>
                    </a:cxn>
                    <a:cxn ang="0">
                      <a:pos x="T2" y="T3"/>
                    </a:cxn>
                    <a:cxn ang="0">
                      <a:pos x="T4" y="T5"/>
                    </a:cxn>
                    <a:cxn ang="0">
                      <a:pos x="T6" y="T7"/>
                    </a:cxn>
                    <a:cxn ang="0">
                      <a:pos x="T8" y="T9"/>
                    </a:cxn>
                    <a:cxn ang="0">
                      <a:pos x="T10" y="T11"/>
                    </a:cxn>
                    <a:cxn ang="0">
                      <a:pos x="T12" y="T13"/>
                    </a:cxn>
                  </a:cxnLst>
                  <a:rect l="0" t="0" r="r" b="b"/>
                  <a:pathLst>
                    <a:path w="265" h="265">
                      <a:moveTo>
                        <a:pt x="265" y="133"/>
                      </a:moveTo>
                      <a:cubicBezTo>
                        <a:pt x="265" y="206"/>
                        <a:pt x="205" y="265"/>
                        <a:pt x="132" y="265"/>
                      </a:cubicBezTo>
                      <a:cubicBezTo>
                        <a:pt x="59" y="265"/>
                        <a:pt x="0" y="206"/>
                        <a:pt x="0" y="133"/>
                      </a:cubicBezTo>
                      <a:cubicBezTo>
                        <a:pt x="0" y="60"/>
                        <a:pt x="59" y="0"/>
                        <a:pt x="132" y="0"/>
                      </a:cubicBezTo>
                      <a:cubicBezTo>
                        <a:pt x="205" y="0"/>
                        <a:pt x="265" y="60"/>
                        <a:pt x="265" y="133"/>
                      </a:cubicBezTo>
                      <a:close/>
                      <a:moveTo>
                        <a:pt x="226" y="227"/>
                      </a:moveTo>
                      <a:cubicBezTo>
                        <a:pt x="39" y="39"/>
                        <a:pt x="39" y="39"/>
                        <a:pt x="39" y="39"/>
                      </a:cubicBezTo>
                    </a:path>
                  </a:pathLst>
                </a:custGeom>
                <a:noFill/>
                <a:ln w="9525" cap="sq">
                  <a:solidFill>
                    <a:srgbClr val="D83B0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ea typeface="+mn-ea"/>
                    <a:cs typeface="+mn-cs"/>
                  </a:endParaRPr>
                </a:p>
              </p:txBody>
            </p:sp>
          </p:grpSp>
        </p:grpSp>
        <p:sp>
          <p:nvSpPr>
            <p:cNvPr id="147" name="Oval 146">
              <a:extLst>
                <a:ext uri="{FF2B5EF4-FFF2-40B4-BE49-F238E27FC236}">
                  <a16:creationId xmlns:a16="http://schemas.microsoft.com/office/drawing/2014/main" id="{7FC72FB0-5B38-C84A-B2AE-55DA38960AD4}"/>
                </a:ext>
              </a:extLst>
            </p:cNvPr>
            <p:cNvSpPr/>
            <p:nvPr/>
          </p:nvSpPr>
          <p:spPr bwMode="auto">
            <a:xfrm>
              <a:off x="5454945" y="2941638"/>
              <a:ext cx="272822" cy="272822"/>
            </a:xfrm>
            <a:prstGeom prst="ellipse">
              <a:avLst/>
            </a:prstGeom>
            <a:solidFill>
              <a:schemeClr val="accent3"/>
            </a:solidFill>
            <a:ln w="9525">
              <a:noFill/>
              <a:headEnd type="none" w="med" len="med"/>
              <a:tailEnd type="none" w="med" len="med"/>
            </a:ln>
            <a:effectLst>
              <a:outerShdw blurRad="114300" algn="ctr" rotWithShape="0">
                <a:schemeClr val="bg1">
                  <a:lumMod val="50000"/>
                  <a:alpha val="2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err="1">
                <a:solidFill>
                  <a:schemeClr val="tx1"/>
                </a:solidFill>
                <a:latin typeface="+mj-lt"/>
                <a:cs typeface="Segoe UI" pitchFamily="34" charset="0"/>
              </a:endParaRPr>
            </a:p>
          </p:txBody>
        </p:sp>
        <p:pic>
          <p:nvPicPr>
            <p:cNvPr id="148" name="Picture 147">
              <a:extLst>
                <a:ext uri="{FF2B5EF4-FFF2-40B4-BE49-F238E27FC236}">
                  <a16:creationId xmlns:a16="http://schemas.microsoft.com/office/drawing/2014/main" id="{64F45340-BAD0-6CB9-E3AC-6040B2CAB48B}"/>
                </a:ext>
                <a:ext uri="{C183D7F6-B498-43B3-948B-1728B52AA6E4}">
                  <adec:decorative xmlns:adec="http://schemas.microsoft.com/office/drawing/2017/decorative" val="1"/>
                </a:ext>
              </a:extLst>
            </p:cNvPr>
            <p:cNvPicPr>
              <a:picLocks/>
            </p:cNvPicPr>
            <p:nvPr/>
          </p:nvPicPr>
          <p:blipFill rotWithShape="1">
            <a:blip r:embed="rId5" cstate="print">
              <a:extLst>
                <a:ext uri="{28A0092B-C50C-407E-A947-70E740481C1C}">
                  <a14:useLocalDpi xmlns:a14="http://schemas.microsoft.com/office/drawing/2010/main"/>
                </a:ext>
              </a:extLst>
            </a:blip>
            <a:srcRect/>
            <a:stretch/>
          </p:blipFill>
          <p:spPr>
            <a:xfrm>
              <a:off x="5955480" y="2695336"/>
              <a:ext cx="295458" cy="295455"/>
            </a:xfrm>
            <a:prstGeom prst="ellipse">
              <a:avLst/>
            </a:prstGeom>
            <a:ln w="15875">
              <a:solidFill>
                <a:schemeClr val="bg1">
                  <a:lumMod val="85000"/>
                </a:schemeClr>
              </a:solidFill>
            </a:ln>
          </p:spPr>
        </p:pic>
        <p:pic>
          <p:nvPicPr>
            <p:cNvPr id="149" name="Picture 148">
              <a:extLst>
                <a:ext uri="{FF2B5EF4-FFF2-40B4-BE49-F238E27FC236}">
                  <a16:creationId xmlns:a16="http://schemas.microsoft.com/office/drawing/2014/main" id="{19282A5B-6770-F29A-CAF2-E2A5BE928342}"/>
                </a:ext>
                <a:ext uri="{C183D7F6-B498-43B3-948B-1728B52AA6E4}">
                  <adec:decorative xmlns:adec="http://schemas.microsoft.com/office/drawing/2017/decorative" val="1"/>
                </a:ext>
              </a:extLst>
            </p:cNvPr>
            <p:cNvPicPr preferRelativeResize="0">
              <a:picLocks/>
            </p:cNvPicPr>
            <p:nvPr/>
          </p:nvPicPr>
          <p:blipFill rotWithShape="1">
            <a:blip r:embed="rId6" cstate="print">
              <a:extLst>
                <a:ext uri="{28A0092B-C50C-407E-A947-70E740481C1C}">
                  <a14:useLocalDpi xmlns:a14="http://schemas.microsoft.com/office/drawing/2010/main"/>
                </a:ext>
              </a:extLst>
            </a:blip>
            <a:srcRect/>
            <a:stretch/>
          </p:blipFill>
          <p:spPr>
            <a:xfrm>
              <a:off x="6667954" y="3430199"/>
              <a:ext cx="295458" cy="295455"/>
            </a:xfrm>
            <a:prstGeom prst="ellipse">
              <a:avLst/>
            </a:prstGeom>
            <a:ln w="15875">
              <a:solidFill>
                <a:schemeClr val="bg1">
                  <a:lumMod val="85000"/>
                </a:schemeClr>
              </a:solidFill>
            </a:ln>
          </p:spPr>
        </p:pic>
        <p:pic>
          <p:nvPicPr>
            <p:cNvPr id="150" name="Picture 149">
              <a:extLst>
                <a:ext uri="{FF2B5EF4-FFF2-40B4-BE49-F238E27FC236}">
                  <a16:creationId xmlns:a16="http://schemas.microsoft.com/office/drawing/2014/main" id="{67FA002C-C0C8-8ABB-6D88-F63D38CCFD72}"/>
                </a:ext>
                <a:ext uri="{C183D7F6-B498-43B3-948B-1728B52AA6E4}">
                  <adec:decorative xmlns:adec="http://schemas.microsoft.com/office/drawing/2017/decorative" val="1"/>
                </a:ext>
              </a:extLst>
            </p:cNvPr>
            <p:cNvPicPr preferRelativeResize="0">
              <a:picLocks/>
            </p:cNvPicPr>
            <p:nvPr/>
          </p:nvPicPr>
          <p:blipFill rotWithShape="1">
            <a:blip r:embed="rId7" cstate="print">
              <a:extLst>
                <a:ext uri="{28A0092B-C50C-407E-A947-70E740481C1C}">
                  <a14:useLocalDpi xmlns:a14="http://schemas.microsoft.com/office/drawing/2010/main"/>
                </a:ext>
              </a:extLst>
            </a:blip>
            <a:srcRect/>
            <a:stretch/>
          </p:blipFill>
          <p:spPr>
            <a:xfrm>
              <a:off x="5454880" y="3951188"/>
              <a:ext cx="295458" cy="295455"/>
            </a:xfrm>
            <a:prstGeom prst="ellipse">
              <a:avLst/>
            </a:prstGeom>
            <a:ln w="15875">
              <a:solidFill>
                <a:schemeClr val="bg1">
                  <a:lumMod val="85000"/>
                </a:schemeClr>
              </a:solidFill>
            </a:ln>
          </p:spPr>
        </p:pic>
        <p:pic>
          <p:nvPicPr>
            <p:cNvPr id="151" name="Picture 150">
              <a:extLst>
                <a:ext uri="{FF2B5EF4-FFF2-40B4-BE49-F238E27FC236}">
                  <a16:creationId xmlns:a16="http://schemas.microsoft.com/office/drawing/2014/main" id="{9B9BFC53-4391-9D36-96D7-824319BFA2A6}"/>
                </a:ext>
                <a:ext uri="{C183D7F6-B498-43B3-948B-1728B52AA6E4}">
                  <adec:decorative xmlns:adec="http://schemas.microsoft.com/office/drawing/2017/decorative" val="1"/>
                </a:ext>
              </a:extLst>
            </p:cNvPr>
            <p:cNvPicPr preferRelativeResize="0">
              <a:picLocks/>
            </p:cNvPicPr>
            <p:nvPr/>
          </p:nvPicPr>
          <p:blipFill rotWithShape="1">
            <a:blip r:embed="rId8" cstate="print">
              <a:extLst>
                <a:ext uri="{28A0092B-C50C-407E-A947-70E740481C1C}">
                  <a14:useLocalDpi xmlns:a14="http://schemas.microsoft.com/office/drawing/2010/main"/>
                </a:ext>
              </a:extLst>
            </a:blip>
            <a:srcRect/>
            <a:stretch/>
          </p:blipFill>
          <p:spPr>
            <a:xfrm>
              <a:off x="5244462" y="3430199"/>
              <a:ext cx="295458" cy="295455"/>
            </a:xfrm>
            <a:prstGeom prst="ellipse">
              <a:avLst/>
            </a:prstGeom>
            <a:ln w="15875">
              <a:solidFill>
                <a:schemeClr val="bg1">
                  <a:lumMod val="85000"/>
                </a:schemeClr>
              </a:solidFill>
            </a:ln>
          </p:spPr>
        </p:pic>
        <p:pic>
          <p:nvPicPr>
            <p:cNvPr id="152" name="Picture 151">
              <a:extLst>
                <a:ext uri="{FF2B5EF4-FFF2-40B4-BE49-F238E27FC236}">
                  <a16:creationId xmlns:a16="http://schemas.microsoft.com/office/drawing/2014/main" id="{F878AF50-1E22-9DB5-1A5E-6EB403F3F73A}"/>
                </a:ext>
                <a:ext uri="{C183D7F6-B498-43B3-948B-1728B52AA6E4}">
                  <adec:decorative xmlns:adec="http://schemas.microsoft.com/office/drawing/2017/decorative" val="1"/>
                </a:ext>
              </a:extLst>
            </p:cNvPr>
            <p:cNvPicPr preferRelativeResize="0">
              <a:picLocks/>
            </p:cNvPicPr>
            <p:nvPr/>
          </p:nvPicPr>
          <p:blipFill rotWithShape="1">
            <a:blip r:embed="rId9" cstate="print">
              <a:extLst>
                <a:ext uri="{28A0092B-C50C-407E-A947-70E740481C1C}">
                  <a14:useLocalDpi xmlns:a14="http://schemas.microsoft.com/office/drawing/2010/main"/>
                </a:ext>
              </a:extLst>
            </a:blip>
            <a:srcRect/>
            <a:stretch/>
          </p:blipFill>
          <p:spPr>
            <a:xfrm>
              <a:off x="6471232" y="2930321"/>
              <a:ext cx="295458" cy="295455"/>
            </a:xfrm>
            <a:prstGeom prst="ellipse">
              <a:avLst/>
            </a:prstGeom>
            <a:ln w="15875">
              <a:solidFill>
                <a:schemeClr val="bg1">
                  <a:lumMod val="85000"/>
                </a:schemeClr>
              </a:solidFill>
            </a:ln>
          </p:spPr>
        </p:pic>
        <p:grpSp>
          <p:nvGrpSpPr>
            <p:cNvPr id="159" name="Group 158">
              <a:extLst>
                <a:ext uri="{FF2B5EF4-FFF2-40B4-BE49-F238E27FC236}">
                  <a16:creationId xmlns:a16="http://schemas.microsoft.com/office/drawing/2014/main" id="{1F285201-E789-0563-4EE4-5067F045BA33}"/>
                </a:ext>
                <a:ext uri="{C183D7F6-B498-43B3-948B-1728B52AA6E4}">
                  <adec:decorative xmlns:adec="http://schemas.microsoft.com/office/drawing/2017/decorative" val="1"/>
                </a:ext>
              </a:extLst>
            </p:cNvPr>
            <p:cNvGrpSpPr/>
            <p:nvPr/>
          </p:nvGrpSpPr>
          <p:grpSpPr>
            <a:xfrm>
              <a:off x="6170533" y="3196343"/>
              <a:ext cx="293627" cy="293627"/>
              <a:chOff x="2461867" y="3974619"/>
              <a:chExt cx="470937" cy="470937"/>
            </a:xfrm>
          </p:grpSpPr>
          <p:sp>
            <p:nvSpPr>
              <p:cNvPr id="166" name="Oval 165">
                <a:extLst>
                  <a:ext uri="{FF2B5EF4-FFF2-40B4-BE49-F238E27FC236}">
                    <a16:creationId xmlns:a16="http://schemas.microsoft.com/office/drawing/2014/main" id="{56780DF9-7B2E-5DCC-E11E-16087C04CCAA}"/>
                  </a:ext>
                </a:extLst>
              </p:cNvPr>
              <p:cNvSpPr/>
              <p:nvPr/>
            </p:nvSpPr>
            <p:spPr bwMode="auto">
              <a:xfrm>
                <a:off x="2461867" y="3974619"/>
                <a:ext cx="470937" cy="470937"/>
              </a:xfrm>
              <a:prstGeom prst="ellipse">
                <a:avLst/>
              </a:prstGeom>
              <a:solidFill>
                <a:schemeClr val="bg1"/>
              </a:solidFill>
              <a:ln w="9525">
                <a:solidFill>
                  <a:schemeClr val="accent3"/>
                </a:solidFill>
                <a:headEnd type="none" w="med" len="med"/>
                <a:tailEnd type="none" w="med" len="med"/>
              </a:ln>
              <a:effectLst>
                <a:outerShdw blurRad="114300" algn="ctr" rotWithShape="0">
                  <a:schemeClr val="bg1">
                    <a:lumMod val="50000"/>
                    <a:alpha val="2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err="1">
                  <a:solidFill>
                    <a:schemeClr val="tx1"/>
                  </a:solidFill>
                  <a:latin typeface="+mj-lt"/>
                  <a:cs typeface="Segoe UI" pitchFamily="34" charset="0"/>
                </a:endParaRPr>
              </a:p>
            </p:txBody>
          </p:sp>
          <p:pic>
            <p:nvPicPr>
              <p:cNvPr id="167" name="Graphic 166">
                <a:extLst>
                  <a:ext uri="{FF2B5EF4-FFF2-40B4-BE49-F238E27FC236}">
                    <a16:creationId xmlns:a16="http://schemas.microsoft.com/office/drawing/2014/main" id="{D6AD05F1-DFDD-E5A0-1A44-DF8641AF1269}"/>
                  </a:ext>
                </a:extLst>
              </p:cNvPr>
              <p:cNvPicPr>
                <a:picLocks noChangeAspect="1"/>
              </p:cNvPicPr>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2549076" y="4061835"/>
                <a:ext cx="296518" cy="296518"/>
              </a:xfrm>
              <a:prstGeom prst="rect">
                <a:avLst/>
              </a:prstGeom>
            </p:spPr>
          </p:pic>
        </p:grpSp>
        <p:sp>
          <p:nvSpPr>
            <p:cNvPr id="12" name="TextBox 11">
              <a:extLst>
                <a:ext uri="{FF2B5EF4-FFF2-40B4-BE49-F238E27FC236}">
                  <a16:creationId xmlns:a16="http://schemas.microsoft.com/office/drawing/2014/main" id="{B07F4EA8-8026-5884-F10A-D77ACC7F01EE}"/>
                </a:ext>
                <a:ext uri="{C183D7F6-B498-43B3-948B-1728B52AA6E4}">
                  <adec:decorative xmlns:adec="http://schemas.microsoft.com/office/drawing/2017/decorative" val="0"/>
                </a:ext>
              </a:extLst>
            </p:cNvPr>
            <p:cNvSpPr txBox="1"/>
            <p:nvPr/>
          </p:nvSpPr>
          <p:spPr>
            <a:xfrm>
              <a:off x="7949019" y="4593755"/>
              <a:ext cx="2079219" cy="646331"/>
            </a:xfrm>
            <a:prstGeom prst="rect">
              <a:avLst/>
            </a:prstGeom>
            <a:noFill/>
          </p:spPr>
          <p:txBody>
            <a:bodyPr wrap="square" lIns="0" tIns="0" rIns="0" bIns="0" anchor="ctr">
              <a:spAutoFit/>
            </a:bodyPr>
            <a:lstStyle/>
            <a:p>
              <a:pPr algn="ctr">
                <a:defRPr/>
              </a:pPr>
              <a:r>
                <a:rPr lang="en-US" sz="1400">
                  <a:latin typeface="+mj-lt"/>
                </a:rPr>
                <a:t>Track posture with analytic trends and reports</a:t>
              </a:r>
            </a:p>
          </p:txBody>
        </p:sp>
        <p:sp>
          <p:nvSpPr>
            <p:cNvPr id="160" name="Graphic 302">
              <a:extLst>
                <a:ext uri="{FF2B5EF4-FFF2-40B4-BE49-F238E27FC236}">
                  <a16:creationId xmlns:a16="http://schemas.microsoft.com/office/drawing/2014/main" id="{60C40D9B-FE14-341E-F084-76BFC73C43F2}"/>
                </a:ext>
              </a:extLst>
            </p:cNvPr>
            <p:cNvSpPr/>
            <p:nvPr/>
          </p:nvSpPr>
          <p:spPr>
            <a:xfrm>
              <a:off x="5514255" y="3008866"/>
              <a:ext cx="154205" cy="138369"/>
            </a:xfrm>
            <a:custGeom>
              <a:avLst/>
              <a:gdLst>
                <a:gd name="connsiteX0" fmla="*/ 72019 w 191109"/>
                <a:gd name="connsiteY0" fmla="*/ 0 h 171483"/>
                <a:gd name="connsiteX1" fmla="*/ 560 w 191109"/>
                <a:gd name="connsiteY1" fmla="*/ 71416 h 171483"/>
                <a:gd name="connsiteX2" fmla="*/ 7268 w 191109"/>
                <a:gd name="connsiteY2" fmla="*/ 101660 h 171483"/>
                <a:gd name="connsiteX3" fmla="*/ 372 w 191109"/>
                <a:gd name="connsiteY3" fmla="*/ 128730 h 171483"/>
                <a:gd name="connsiteX4" fmla="*/ 8968 w 191109"/>
                <a:gd name="connsiteY4" fmla="*/ 143208 h 171483"/>
                <a:gd name="connsiteX5" fmla="*/ 14697 w 191109"/>
                <a:gd name="connsiteY5" fmla="*/ 143246 h 171483"/>
                <a:gd name="connsiteX6" fmla="*/ 42606 w 191109"/>
                <a:gd name="connsiteY6" fmla="*/ 136560 h 171483"/>
                <a:gd name="connsiteX7" fmla="*/ 137095 w 191109"/>
                <a:gd name="connsiteY7" fmla="*/ 100804 h 171483"/>
                <a:gd name="connsiteX8" fmla="*/ 101339 w 191109"/>
                <a:gd name="connsiteY8" fmla="*/ 6315 h 171483"/>
                <a:gd name="connsiteX9" fmla="*/ 72009 w 191109"/>
                <a:gd name="connsiteY9" fmla="*/ 0 h 171483"/>
                <a:gd name="connsiteX10" fmla="*/ 14869 w 191109"/>
                <a:gd name="connsiteY10" fmla="*/ 71438 h 171483"/>
                <a:gd name="connsiteX11" fmla="*/ 72036 w 191109"/>
                <a:gd name="connsiteY11" fmla="*/ 14305 h 171483"/>
                <a:gd name="connsiteX12" fmla="*/ 129169 w 191109"/>
                <a:gd name="connsiteY12" fmla="*/ 71472 h 171483"/>
                <a:gd name="connsiteX13" fmla="*/ 72001 w 191109"/>
                <a:gd name="connsiteY13" fmla="*/ 128605 h 171483"/>
                <a:gd name="connsiteX14" fmla="*/ 46587 w 191109"/>
                <a:gd name="connsiteY14" fmla="*/ 122634 h 171483"/>
                <a:gd name="connsiteX15" fmla="*/ 44263 w 191109"/>
                <a:gd name="connsiteY15" fmla="*/ 121482 h 171483"/>
                <a:gd name="connsiteX16" fmla="*/ 41748 w 191109"/>
                <a:gd name="connsiteY16" fmla="*/ 122082 h 171483"/>
                <a:gd name="connsiteX17" fmla="*/ 15193 w 191109"/>
                <a:gd name="connsiteY17" fmla="*/ 128435 h 171483"/>
                <a:gd name="connsiteX18" fmla="*/ 21765 w 191109"/>
                <a:gd name="connsiteY18" fmla="*/ 102641 h 171483"/>
                <a:gd name="connsiteX19" fmla="*/ 22432 w 191109"/>
                <a:gd name="connsiteY19" fmla="*/ 100013 h 171483"/>
                <a:gd name="connsiteX20" fmla="*/ 21193 w 191109"/>
                <a:gd name="connsiteY20" fmla="*/ 97603 h 171483"/>
                <a:gd name="connsiteX21" fmla="*/ 14869 w 191109"/>
                <a:gd name="connsiteY21" fmla="*/ 71438 h 171483"/>
                <a:gd name="connsiteX22" fmla="*/ 119644 w 191109"/>
                <a:gd name="connsiteY22" fmla="*/ 171450 h 171483"/>
                <a:gd name="connsiteX23" fmla="*/ 71066 w 191109"/>
                <a:gd name="connsiteY23" fmla="*/ 152400 h 171483"/>
                <a:gd name="connsiteX24" fmla="*/ 72019 w 191109"/>
                <a:gd name="connsiteY24" fmla="*/ 152400 h 171483"/>
                <a:gd name="connsiteX25" fmla="*/ 91831 w 191109"/>
                <a:gd name="connsiteY25" fmla="*/ 149952 h 171483"/>
                <a:gd name="connsiteX26" fmla="*/ 119644 w 191109"/>
                <a:gd name="connsiteY26" fmla="*/ 157163 h 171483"/>
                <a:gd name="connsiteX27" fmla="*/ 145076 w 191109"/>
                <a:gd name="connsiteY27" fmla="*/ 151209 h 171483"/>
                <a:gd name="connsiteX28" fmla="*/ 147390 w 191109"/>
                <a:gd name="connsiteY28" fmla="*/ 150057 h 171483"/>
                <a:gd name="connsiteX29" fmla="*/ 149905 w 191109"/>
                <a:gd name="connsiteY29" fmla="*/ 150657 h 171483"/>
                <a:gd name="connsiteX30" fmla="*/ 176003 w 191109"/>
                <a:gd name="connsiteY30" fmla="*/ 156467 h 171483"/>
                <a:gd name="connsiteX31" fmla="*/ 169888 w 191109"/>
                <a:gd name="connsiteY31" fmla="*/ 131216 h 171483"/>
                <a:gd name="connsiteX32" fmla="*/ 169221 w 191109"/>
                <a:gd name="connsiteY32" fmla="*/ 128588 h 171483"/>
                <a:gd name="connsiteX33" fmla="*/ 170460 w 191109"/>
                <a:gd name="connsiteY33" fmla="*/ 126178 h 171483"/>
                <a:gd name="connsiteX34" fmla="*/ 176794 w 191109"/>
                <a:gd name="connsiteY34" fmla="*/ 100013 h 171483"/>
                <a:gd name="connsiteX35" fmla="*/ 150629 w 191109"/>
                <a:gd name="connsiteY35" fmla="*/ 51987 h 171483"/>
                <a:gd name="connsiteX36" fmla="*/ 143009 w 191109"/>
                <a:gd name="connsiteY36" fmla="*/ 32490 h 171483"/>
                <a:gd name="connsiteX37" fmla="*/ 187156 w 191109"/>
                <a:gd name="connsiteY37" fmla="*/ 123406 h 171483"/>
                <a:gd name="connsiteX38" fmla="*/ 184385 w 191109"/>
                <a:gd name="connsiteY38" fmla="*/ 130245 h 171483"/>
                <a:gd name="connsiteX39" fmla="*/ 190777 w 191109"/>
                <a:gd name="connsiteY39" fmla="*/ 156943 h 171483"/>
                <a:gd name="connsiteX40" fmla="*/ 181928 w 191109"/>
                <a:gd name="connsiteY40" fmla="*/ 171174 h 171483"/>
                <a:gd name="connsiteX41" fmla="*/ 176803 w 191109"/>
                <a:gd name="connsiteY41" fmla="*/ 171231 h 171483"/>
                <a:gd name="connsiteX42" fmla="*/ 149057 w 191109"/>
                <a:gd name="connsiteY42" fmla="*/ 165135 h 171483"/>
                <a:gd name="connsiteX43" fmla="*/ 119644 w 191109"/>
                <a:gd name="connsiteY43" fmla="*/ 171450 h 17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91109" h="171483">
                  <a:moveTo>
                    <a:pt x="72019" y="0"/>
                  </a:moveTo>
                  <a:cubicBezTo>
                    <a:pt x="32565" y="-12"/>
                    <a:pt x="572" y="31962"/>
                    <a:pt x="560" y="71416"/>
                  </a:cubicBezTo>
                  <a:cubicBezTo>
                    <a:pt x="557" y="81866"/>
                    <a:pt x="2846" y="92191"/>
                    <a:pt x="7268" y="101660"/>
                  </a:cubicBezTo>
                  <a:lnTo>
                    <a:pt x="372" y="128730"/>
                  </a:lnTo>
                  <a:cubicBezTo>
                    <a:pt x="-1252" y="135103"/>
                    <a:pt x="2596" y="141584"/>
                    <a:pt x="8968" y="143208"/>
                  </a:cubicBezTo>
                  <a:cubicBezTo>
                    <a:pt x="10846" y="143687"/>
                    <a:pt x="12813" y="143701"/>
                    <a:pt x="14697" y="143246"/>
                  </a:cubicBezTo>
                  <a:cubicBezTo>
                    <a:pt x="21841" y="141532"/>
                    <a:pt x="32823" y="138894"/>
                    <a:pt x="42606" y="136560"/>
                  </a:cubicBezTo>
                  <a:cubicBezTo>
                    <a:pt x="78572" y="152778"/>
                    <a:pt x="120875" y="136770"/>
                    <a:pt x="137095" y="100804"/>
                  </a:cubicBezTo>
                  <a:cubicBezTo>
                    <a:pt x="153313" y="64838"/>
                    <a:pt x="137304" y="22534"/>
                    <a:pt x="101339" y="6315"/>
                  </a:cubicBezTo>
                  <a:cubicBezTo>
                    <a:pt x="92119" y="2158"/>
                    <a:pt x="82122" y="5"/>
                    <a:pt x="72009" y="0"/>
                  </a:cubicBezTo>
                  <a:close/>
                  <a:moveTo>
                    <a:pt x="14869" y="71438"/>
                  </a:moveTo>
                  <a:cubicBezTo>
                    <a:pt x="14878" y="39874"/>
                    <a:pt x="40473" y="14295"/>
                    <a:pt x="72036" y="14305"/>
                  </a:cubicBezTo>
                  <a:cubicBezTo>
                    <a:pt x="103599" y="14314"/>
                    <a:pt x="129178" y="39909"/>
                    <a:pt x="129169" y="71472"/>
                  </a:cubicBezTo>
                  <a:cubicBezTo>
                    <a:pt x="129159" y="103035"/>
                    <a:pt x="103565" y="128614"/>
                    <a:pt x="72001" y="128605"/>
                  </a:cubicBezTo>
                  <a:cubicBezTo>
                    <a:pt x="63183" y="128602"/>
                    <a:pt x="54484" y="126559"/>
                    <a:pt x="46587" y="122634"/>
                  </a:cubicBezTo>
                  <a:lnTo>
                    <a:pt x="44263" y="121482"/>
                  </a:lnTo>
                  <a:lnTo>
                    <a:pt x="41748" y="122082"/>
                  </a:lnTo>
                  <a:cubicBezTo>
                    <a:pt x="32957" y="124177"/>
                    <a:pt x="22794" y="126606"/>
                    <a:pt x="15193" y="128435"/>
                  </a:cubicBezTo>
                  <a:lnTo>
                    <a:pt x="21765" y="102641"/>
                  </a:lnTo>
                  <a:lnTo>
                    <a:pt x="22432" y="100013"/>
                  </a:lnTo>
                  <a:lnTo>
                    <a:pt x="21193" y="97603"/>
                  </a:lnTo>
                  <a:cubicBezTo>
                    <a:pt x="17022" y="89513"/>
                    <a:pt x="14853" y="80540"/>
                    <a:pt x="14869" y="71438"/>
                  </a:cubicBezTo>
                  <a:close/>
                  <a:moveTo>
                    <a:pt x="119644" y="171450"/>
                  </a:moveTo>
                  <a:cubicBezTo>
                    <a:pt x="100880" y="171450"/>
                    <a:pt x="83811" y="164221"/>
                    <a:pt x="71066" y="152400"/>
                  </a:cubicBezTo>
                  <a:lnTo>
                    <a:pt x="72019" y="152400"/>
                  </a:lnTo>
                  <a:cubicBezTo>
                    <a:pt x="78858" y="152400"/>
                    <a:pt x="85497" y="151552"/>
                    <a:pt x="91831" y="149952"/>
                  </a:cubicBezTo>
                  <a:cubicBezTo>
                    <a:pt x="100070" y="154543"/>
                    <a:pt x="109547" y="157163"/>
                    <a:pt x="119644" y="157163"/>
                  </a:cubicBezTo>
                  <a:cubicBezTo>
                    <a:pt x="128788" y="157163"/>
                    <a:pt x="137417" y="155019"/>
                    <a:pt x="145076" y="151209"/>
                  </a:cubicBezTo>
                  <a:lnTo>
                    <a:pt x="147390" y="150057"/>
                  </a:lnTo>
                  <a:lnTo>
                    <a:pt x="149905" y="150657"/>
                  </a:lnTo>
                  <a:cubicBezTo>
                    <a:pt x="158687" y="152752"/>
                    <a:pt x="168631" y="154896"/>
                    <a:pt x="176003" y="156467"/>
                  </a:cubicBezTo>
                  <a:cubicBezTo>
                    <a:pt x="174336" y="149314"/>
                    <a:pt x="172060" y="139741"/>
                    <a:pt x="169888" y="131216"/>
                  </a:cubicBezTo>
                  <a:lnTo>
                    <a:pt x="169221" y="128588"/>
                  </a:lnTo>
                  <a:lnTo>
                    <a:pt x="170460" y="126178"/>
                  </a:lnTo>
                  <a:cubicBezTo>
                    <a:pt x="174635" y="118088"/>
                    <a:pt x="176807" y="109116"/>
                    <a:pt x="176794" y="100013"/>
                  </a:cubicBezTo>
                  <a:cubicBezTo>
                    <a:pt x="176804" y="80597"/>
                    <a:pt x="166948" y="62506"/>
                    <a:pt x="150629" y="51987"/>
                  </a:cubicBezTo>
                  <a:cubicBezTo>
                    <a:pt x="148949" y="45184"/>
                    <a:pt x="146387" y="38629"/>
                    <a:pt x="143009" y="32490"/>
                  </a:cubicBezTo>
                  <a:cubicBezTo>
                    <a:pt x="180306" y="45405"/>
                    <a:pt x="200071" y="86109"/>
                    <a:pt x="187156" y="123406"/>
                  </a:cubicBezTo>
                  <a:cubicBezTo>
                    <a:pt x="186351" y="125732"/>
                    <a:pt x="185426" y="128014"/>
                    <a:pt x="184385" y="130245"/>
                  </a:cubicBezTo>
                  <a:cubicBezTo>
                    <a:pt x="186795" y="139846"/>
                    <a:pt x="189233" y="150247"/>
                    <a:pt x="190777" y="156943"/>
                  </a:cubicBezTo>
                  <a:cubicBezTo>
                    <a:pt x="192262" y="163317"/>
                    <a:pt x="188301" y="169688"/>
                    <a:pt x="181928" y="171174"/>
                  </a:cubicBezTo>
                  <a:cubicBezTo>
                    <a:pt x="180245" y="171566"/>
                    <a:pt x="178495" y="171586"/>
                    <a:pt x="176803" y="171231"/>
                  </a:cubicBezTo>
                  <a:cubicBezTo>
                    <a:pt x="167532" y="169303"/>
                    <a:pt x="158283" y="167270"/>
                    <a:pt x="149057" y="165135"/>
                  </a:cubicBezTo>
                  <a:cubicBezTo>
                    <a:pt x="139814" y="169311"/>
                    <a:pt x="129786" y="171463"/>
                    <a:pt x="119644" y="171450"/>
                  </a:cubicBezTo>
                  <a:close/>
                </a:path>
              </a:pathLst>
            </a:custGeom>
            <a:solidFill>
              <a:schemeClr val="bg1"/>
            </a:solidFill>
            <a:ln w="8334" cap="flat">
              <a:noFill/>
              <a:prstDash val="solid"/>
              <a:miter/>
            </a:ln>
          </p:spPr>
          <p:txBody>
            <a:bodyPr rtlCol="0" anchor="ctr"/>
            <a:lstStyle/>
            <a:p>
              <a:endParaRPr lang="en-IN"/>
            </a:p>
          </p:txBody>
        </p:sp>
        <p:grpSp>
          <p:nvGrpSpPr>
            <p:cNvPr id="56" name="Group 55">
              <a:extLst>
                <a:ext uri="{FF2B5EF4-FFF2-40B4-BE49-F238E27FC236}">
                  <a16:creationId xmlns:a16="http://schemas.microsoft.com/office/drawing/2014/main" id="{7770B26E-5078-2E8E-932A-80E5999D104C}"/>
                </a:ext>
              </a:extLst>
            </p:cNvPr>
            <p:cNvGrpSpPr/>
            <p:nvPr/>
          </p:nvGrpSpPr>
          <p:grpSpPr>
            <a:xfrm>
              <a:off x="5918274" y="4162548"/>
              <a:ext cx="332834" cy="272822"/>
              <a:chOff x="5918274" y="4162548"/>
              <a:chExt cx="332834" cy="272822"/>
            </a:xfrm>
          </p:grpSpPr>
          <p:sp>
            <p:nvSpPr>
              <p:cNvPr id="168" name="Oval 167">
                <a:extLst>
                  <a:ext uri="{FF2B5EF4-FFF2-40B4-BE49-F238E27FC236}">
                    <a16:creationId xmlns:a16="http://schemas.microsoft.com/office/drawing/2014/main" id="{2CA677D2-2D25-94C1-3323-3B6F1726766B}"/>
                  </a:ext>
                </a:extLst>
              </p:cNvPr>
              <p:cNvSpPr/>
              <p:nvPr/>
            </p:nvSpPr>
            <p:spPr bwMode="auto">
              <a:xfrm>
                <a:off x="5978286" y="4162548"/>
                <a:ext cx="272822" cy="272822"/>
              </a:xfrm>
              <a:prstGeom prst="ellipse">
                <a:avLst/>
              </a:prstGeom>
              <a:solidFill>
                <a:schemeClr val="accent3"/>
              </a:solidFill>
              <a:ln w="9525">
                <a:noFill/>
                <a:headEnd type="none" w="med" len="med"/>
                <a:tailEnd type="none" w="med" len="med"/>
              </a:ln>
              <a:effectLst>
                <a:outerShdw blurRad="114300" algn="ctr" rotWithShape="0">
                  <a:schemeClr val="bg1">
                    <a:lumMod val="50000"/>
                    <a:alpha val="2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err="1">
                  <a:solidFill>
                    <a:schemeClr val="tx1"/>
                  </a:solidFill>
                  <a:latin typeface="+mj-lt"/>
                  <a:cs typeface="Segoe UI" pitchFamily="34" charset="0"/>
                </a:endParaRPr>
              </a:p>
            </p:txBody>
          </p:sp>
          <p:pic>
            <p:nvPicPr>
              <p:cNvPr id="170" name="Graphic 169">
                <a:extLst>
                  <a:ext uri="{FF2B5EF4-FFF2-40B4-BE49-F238E27FC236}">
                    <a16:creationId xmlns:a16="http://schemas.microsoft.com/office/drawing/2014/main" id="{965B61D1-E3A1-BA28-DF7F-6EA39DFC04F4}"/>
                  </a:ext>
                  <a:ext uri="{C183D7F6-B498-43B3-948B-1728B52AA6E4}">
                    <adec:decorative xmlns:adec="http://schemas.microsoft.com/office/drawing/2017/decorative" val="1"/>
                  </a:ext>
                </a:extLst>
              </p:cNvPr>
              <p:cNvPicPr>
                <a:picLocks/>
              </p:cNvPicPr>
              <p:nvPr/>
            </p:nvPicPr>
            <p:blipFill>
              <a:blip r:embed="rId12">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6024270" y="4208534"/>
                <a:ext cx="180859" cy="180856"/>
              </a:xfrm>
              <a:prstGeom prst="rect">
                <a:avLst/>
              </a:prstGeom>
            </p:spPr>
          </p:pic>
          <p:grpSp>
            <p:nvGrpSpPr>
              <p:cNvPr id="171" name="Group 170">
                <a:extLst>
                  <a:ext uri="{FF2B5EF4-FFF2-40B4-BE49-F238E27FC236}">
                    <a16:creationId xmlns:a16="http://schemas.microsoft.com/office/drawing/2014/main" id="{403016FB-19EE-B741-94AE-4D220EDD6669}"/>
                  </a:ext>
                </a:extLst>
              </p:cNvPr>
              <p:cNvGrpSpPr/>
              <p:nvPr/>
            </p:nvGrpSpPr>
            <p:grpSpPr>
              <a:xfrm>
                <a:off x="5918274" y="4177034"/>
                <a:ext cx="127384" cy="117364"/>
                <a:chOff x="4184217" y="4293394"/>
                <a:chExt cx="177208" cy="163270"/>
              </a:xfrm>
            </p:grpSpPr>
            <p:pic>
              <p:nvPicPr>
                <p:cNvPr id="172" name="Graphic 171">
                  <a:extLst>
                    <a:ext uri="{FF2B5EF4-FFF2-40B4-BE49-F238E27FC236}">
                      <a16:creationId xmlns:a16="http://schemas.microsoft.com/office/drawing/2014/main" id="{44203148-BEF2-C4F8-E179-627C13160065}"/>
                    </a:ext>
                  </a:extLst>
                </p:cNvPr>
                <p:cNvPicPr>
                  <a:picLocks noChangeAspect="1"/>
                </p:cNvPicPr>
                <p:nvPr/>
              </p:nvPicPr>
              <p:blipFill>
                <a:blip r:embed="rId14" cstate="print">
                  <a:extLst>
                    <a:ext uri="{28A0092B-C50C-407E-A947-70E740481C1C}">
                      <a14:useLocalDpi xmlns:a14="http://schemas.microsoft.com/office/drawing/2010/main"/>
                    </a:ext>
                    <a:ext uri="{96DAC541-7B7A-43D3-8B79-37D633B846F1}">
                      <asvg:svgBlip xmlns:asvg="http://schemas.microsoft.com/office/drawing/2016/SVG/main" r:embed="rId15"/>
                    </a:ext>
                  </a:extLst>
                </a:blip>
                <a:stretch>
                  <a:fillRect/>
                </a:stretch>
              </p:blipFill>
              <p:spPr>
                <a:xfrm>
                  <a:off x="4184217" y="4293394"/>
                  <a:ext cx="177208" cy="163270"/>
                </a:xfrm>
                <a:prstGeom prst="rect">
                  <a:avLst/>
                </a:prstGeom>
              </p:spPr>
            </p:pic>
            <p:sp>
              <p:nvSpPr>
                <p:cNvPr id="174" name="Rectangle 173">
                  <a:extLst>
                    <a:ext uri="{FF2B5EF4-FFF2-40B4-BE49-F238E27FC236}">
                      <a16:creationId xmlns:a16="http://schemas.microsoft.com/office/drawing/2014/main" id="{C74CF3C3-96AC-6321-1292-AE8EBDF9A67C}"/>
                    </a:ext>
                  </a:extLst>
                </p:cNvPr>
                <p:cNvSpPr/>
                <p:nvPr/>
              </p:nvSpPr>
              <p:spPr bwMode="auto">
                <a:xfrm>
                  <a:off x="4258471" y="4342126"/>
                  <a:ext cx="28771" cy="764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chemeClr val="tx1"/>
                    </a:solidFill>
                    <a:effectLst/>
                    <a:uLnTx/>
                    <a:uFillTx/>
                    <a:ea typeface="Segoe UI" pitchFamily="34" charset="0"/>
                    <a:cs typeface="Segoe UI" pitchFamily="34" charset="0"/>
                  </a:endParaRPr>
                </a:p>
              </p:txBody>
            </p:sp>
          </p:grpSp>
          <p:sp>
            <p:nvSpPr>
              <p:cNvPr id="30" name="Graphic 28">
                <a:extLst>
                  <a:ext uri="{FF2B5EF4-FFF2-40B4-BE49-F238E27FC236}">
                    <a16:creationId xmlns:a16="http://schemas.microsoft.com/office/drawing/2014/main" id="{DD96A5EE-0CBC-CE5A-EBFB-70E48D4CC1CB}"/>
                  </a:ext>
                </a:extLst>
              </p:cNvPr>
              <p:cNvSpPr/>
              <p:nvPr/>
            </p:nvSpPr>
            <p:spPr>
              <a:xfrm>
                <a:off x="5938009" y="4197598"/>
                <a:ext cx="87914" cy="80998"/>
              </a:xfrm>
              <a:custGeom>
                <a:avLst/>
                <a:gdLst>
                  <a:gd name="connsiteX0" fmla="*/ 84934 w 190649"/>
                  <a:gd name="connsiteY0" fmla="*/ 2685 h 176297"/>
                  <a:gd name="connsiteX1" fmla="*/ 113271 w 190649"/>
                  <a:gd name="connsiteY1" fmla="*/ 9733 h 176297"/>
                  <a:gd name="connsiteX2" fmla="*/ 114062 w 190649"/>
                  <a:gd name="connsiteY2" fmla="*/ 11048 h 176297"/>
                  <a:gd name="connsiteX3" fmla="*/ 187966 w 190649"/>
                  <a:gd name="connsiteY3" fmla="*/ 144484 h 176297"/>
                  <a:gd name="connsiteX4" fmla="*/ 179590 w 190649"/>
                  <a:gd name="connsiteY4" fmla="*/ 173611 h 176297"/>
                  <a:gd name="connsiteX5" fmla="*/ 170688 w 190649"/>
                  <a:gd name="connsiteY5" fmla="*/ 176240 h 176297"/>
                  <a:gd name="connsiteX6" fmla="*/ 169221 w 190649"/>
                  <a:gd name="connsiteY6" fmla="*/ 176297 h 176297"/>
                  <a:gd name="connsiteX7" fmla="*/ 21431 w 190649"/>
                  <a:gd name="connsiteY7" fmla="*/ 176297 h 176297"/>
                  <a:gd name="connsiteX8" fmla="*/ 0 w 190649"/>
                  <a:gd name="connsiteY8" fmla="*/ 154866 h 176297"/>
                  <a:gd name="connsiteX9" fmla="*/ 1991 w 190649"/>
                  <a:gd name="connsiteY9" fmla="*/ 145846 h 176297"/>
                  <a:gd name="connsiteX10" fmla="*/ 2677 w 190649"/>
                  <a:gd name="connsiteY10" fmla="*/ 144484 h 176297"/>
                  <a:gd name="connsiteX11" fmla="*/ 76562 w 190649"/>
                  <a:gd name="connsiteY11" fmla="*/ 11048 h 176297"/>
                  <a:gd name="connsiteX12" fmla="*/ 84925 w 190649"/>
                  <a:gd name="connsiteY12" fmla="*/ 2685 h 176297"/>
                  <a:gd name="connsiteX13" fmla="*/ 175470 w 190649"/>
                  <a:gd name="connsiteY13" fmla="*/ 151399 h 176297"/>
                  <a:gd name="connsiteX14" fmla="*/ 101556 w 190649"/>
                  <a:gd name="connsiteY14" fmla="*/ 17973 h 176297"/>
                  <a:gd name="connsiteX15" fmla="*/ 91842 w 190649"/>
                  <a:gd name="connsiteY15" fmla="*/ 15196 h 176297"/>
                  <a:gd name="connsiteX16" fmla="*/ 89611 w 190649"/>
                  <a:gd name="connsiteY16" fmla="*/ 17134 h 176297"/>
                  <a:gd name="connsiteX17" fmla="*/ 89068 w 190649"/>
                  <a:gd name="connsiteY17" fmla="*/ 17973 h 176297"/>
                  <a:gd name="connsiteX18" fmla="*/ 15183 w 190649"/>
                  <a:gd name="connsiteY18" fmla="*/ 151399 h 176297"/>
                  <a:gd name="connsiteX19" fmla="*/ 17962 w 190649"/>
                  <a:gd name="connsiteY19" fmla="*/ 161112 h 176297"/>
                  <a:gd name="connsiteX20" fmla="*/ 20526 w 190649"/>
                  <a:gd name="connsiteY20" fmla="*/ 161952 h 176297"/>
                  <a:gd name="connsiteX21" fmla="*/ 21431 w 190649"/>
                  <a:gd name="connsiteY21" fmla="*/ 162010 h 176297"/>
                  <a:gd name="connsiteX22" fmla="*/ 169221 w 190649"/>
                  <a:gd name="connsiteY22" fmla="*/ 162010 h 176297"/>
                  <a:gd name="connsiteX23" fmla="*/ 176359 w 190649"/>
                  <a:gd name="connsiteY23" fmla="*/ 154860 h 176297"/>
                  <a:gd name="connsiteX24" fmla="*/ 175851 w 190649"/>
                  <a:gd name="connsiteY24" fmla="*/ 152218 h 176297"/>
                  <a:gd name="connsiteX25" fmla="*/ 175470 w 190649"/>
                  <a:gd name="connsiteY25" fmla="*/ 151399 h 176297"/>
                  <a:gd name="connsiteX26" fmla="*/ 101556 w 190649"/>
                  <a:gd name="connsiteY26" fmla="*/ 17973 h 176297"/>
                  <a:gd name="connsiteX27" fmla="*/ 175470 w 190649"/>
                  <a:gd name="connsiteY27" fmla="*/ 151399 h 176297"/>
                  <a:gd name="connsiteX28" fmla="*/ 95317 w 190649"/>
                  <a:gd name="connsiteY28" fmla="*/ 128605 h 176297"/>
                  <a:gd name="connsiteX29" fmla="*/ 105128 w 190649"/>
                  <a:gd name="connsiteY29" fmla="*/ 137815 h 176297"/>
                  <a:gd name="connsiteX30" fmla="*/ 95919 w 190649"/>
                  <a:gd name="connsiteY30" fmla="*/ 147627 h 176297"/>
                  <a:gd name="connsiteX31" fmla="*/ 95317 w 190649"/>
                  <a:gd name="connsiteY31" fmla="*/ 147627 h 176297"/>
                  <a:gd name="connsiteX32" fmla="*/ 86107 w 190649"/>
                  <a:gd name="connsiteY32" fmla="*/ 137815 h 176297"/>
                  <a:gd name="connsiteX33" fmla="*/ 95317 w 190649"/>
                  <a:gd name="connsiteY33" fmla="*/ 128605 h 176297"/>
                  <a:gd name="connsiteX34" fmla="*/ 95269 w 190649"/>
                  <a:gd name="connsiteY34" fmla="*/ 57149 h 176297"/>
                  <a:gd name="connsiteX35" fmla="*/ 102356 w 190649"/>
                  <a:gd name="connsiteY35" fmla="*/ 63312 h 176297"/>
                  <a:gd name="connsiteX36" fmla="*/ 102422 w 190649"/>
                  <a:gd name="connsiteY36" fmla="*/ 64283 h 176297"/>
                  <a:gd name="connsiteX37" fmla="*/ 102460 w 190649"/>
                  <a:gd name="connsiteY37" fmla="*/ 107165 h 176297"/>
                  <a:gd name="connsiteX38" fmla="*/ 95400 w 190649"/>
                  <a:gd name="connsiteY38" fmla="*/ 114391 h 176297"/>
                  <a:gd name="connsiteX39" fmla="*/ 88230 w 190649"/>
                  <a:gd name="connsiteY39" fmla="*/ 108146 h 176297"/>
                  <a:gd name="connsiteX40" fmla="*/ 88173 w 190649"/>
                  <a:gd name="connsiteY40" fmla="*/ 107174 h 176297"/>
                  <a:gd name="connsiteX41" fmla="*/ 88135 w 190649"/>
                  <a:gd name="connsiteY41" fmla="*/ 64293 h 176297"/>
                  <a:gd name="connsiteX42" fmla="*/ 95279 w 190649"/>
                  <a:gd name="connsiteY42" fmla="*/ 57149 h 17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90649" h="176297">
                    <a:moveTo>
                      <a:pt x="84934" y="2685"/>
                    </a:moveTo>
                    <a:cubicBezTo>
                      <a:pt x="94767" y="-2760"/>
                      <a:pt x="107135" y="317"/>
                      <a:pt x="113271" y="9733"/>
                    </a:cubicBezTo>
                    <a:lnTo>
                      <a:pt x="114062" y="11048"/>
                    </a:lnTo>
                    <a:lnTo>
                      <a:pt x="187966" y="144484"/>
                    </a:lnTo>
                    <a:cubicBezTo>
                      <a:pt x="193697" y="154840"/>
                      <a:pt x="189947" y="167881"/>
                      <a:pt x="179590" y="173611"/>
                    </a:cubicBezTo>
                    <a:cubicBezTo>
                      <a:pt x="176851" y="175127"/>
                      <a:pt x="173812" y="176025"/>
                      <a:pt x="170688" y="176240"/>
                    </a:cubicBezTo>
                    <a:lnTo>
                      <a:pt x="169221" y="176297"/>
                    </a:lnTo>
                    <a:lnTo>
                      <a:pt x="21431" y="176297"/>
                    </a:lnTo>
                    <a:cubicBezTo>
                      <a:pt x="9595" y="176297"/>
                      <a:pt x="0" y="166702"/>
                      <a:pt x="0" y="154866"/>
                    </a:cubicBezTo>
                    <a:cubicBezTo>
                      <a:pt x="0" y="151750"/>
                      <a:pt x="679" y="148672"/>
                      <a:pt x="1991" y="145846"/>
                    </a:cubicBezTo>
                    <a:lnTo>
                      <a:pt x="2677" y="144484"/>
                    </a:lnTo>
                    <a:lnTo>
                      <a:pt x="76562" y="11048"/>
                    </a:lnTo>
                    <a:cubicBezTo>
                      <a:pt x="78510" y="7531"/>
                      <a:pt x="81408" y="4633"/>
                      <a:pt x="84925" y="2685"/>
                    </a:cubicBezTo>
                    <a:close/>
                    <a:moveTo>
                      <a:pt x="175470" y="151399"/>
                    </a:moveTo>
                    <a:lnTo>
                      <a:pt x="101556" y="17973"/>
                    </a:lnTo>
                    <a:cubicBezTo>
                      <a:pt x="99640" y="14524"/>
                      <a:pt x="95291" y="13281"/>
                      <a:pt x="91842" y="15196"/>
                    </a:cubicBezTo>
                    <a:cubicBezTo>
                      <a:pt x="90971" y="15680"/>
                      <a:pt x="90211" y="16340"/>
                      <a:pt x="89611" y="17134"/>
                    </a:cubicBezTo>
                    <a:lnTo>
                      <a:pt x="89068" y="17973"/>
                    </a:lnTo>
                    <a:lnTo>
                      <a:pt x="15183" y="151399"/>
                    </a:lnTo>
                    <a:cubicBezTo>
                      <a:pt x="13268" y="154849"/>
                      <a:pt x="14512" y="159197"/>
                      <a:pt x="17962" y="161112"/>
                    </a:cubicBezTo>
                    <a:cubicBezTo>
                      <a:pt x="18755" y="161552"/>
                      <a:pt x="19626" y="161838"/>
                      <a:pt x="20526" y="161952"/>
                    </a:cubicBezTo>
                    <a:lnTo>
                      <a:pt x="21431" y="162010"/>
                    </a:lnTo>
                    <a:lnTo>
                      <a:pt x="169221" y="162010"/>
                    </a:lnTo>
                    <a:cubicBezTo>
                      <a:pt x="173166" y="162007"/>
                      <a:pt x="176362" y="158805"/>
                      <a:pt x="176359" y="154860"/>
                    </a:cubicBezTo>
                    <a:cubicBezTo>
                      <a:pt x="176359" y="153955"/>
                      <a:pt x="176186" y="153059"/>
                      <a:pt x="175851" y="152218"/>
                    </a:cubicBezTo>
                    <a:lnTo>
                      <a:pt x="175470" y="151399"/>
                    </a:lnTo>
                    <a:lnTo>
                      <a:pt x="101556" y="17973"/>
                    </a:lnTo>
                    <a:lnTo>
                      <a:pt x="175470" y="151399"/>
                    </a:lnTo>
                    <a:close/>
                    <a:moveTo>
                      <a:pt x="95317" y="128605"/>
                    </a:moveTo>
                    <a:cubicBezTo>
                      <a:pt x="100570" y="128439"/>
                      <a:pt x="104962" y="132562"/>
                      <a:pt x="105128" y="137815"/>
                    </a:cubicBezTo>
                    <a:cubicBezTo>
                      <a:pt x="105295" y="143068"/>
                      <a:pt x="101172" y="147460"/>
                      <a:pt x="95919" y="147627"/>
                    </a:cubicBezTo>
                    <a:cubicBezTo>
                      <a:pt x="95718" y="147633"/>
                      <a:pt x="95518" y="147633"/>
                      <a:pt x="95317" y="147627"/>
                    </a:cubicBezTo>
                    <a:cubicBezTo>
                      <a:pt x="90064" y="147460"/>
                      <a:pt x="85940" y="143068"/>
                      <a:pt x="86107" y="137815"/>
                    </a:cubicBezTo>
                    <a:cubicBezTo>
                      <a:pt x="86266" y="132796"/>
                      <a:pt x="90298" y="128764"/>
                      <a:pt x="95317" y="128605"/>
                    </a:cubicBezTo>
                    <a:close/>
                    <a:moveTo>
                      <a:pt x="95269" y="57149"/>
                    </a:moveTo>
                    <a:cubicBezTo>
                      <a:pt x="98839" y="57144"/>
                      <a:pt x="101865" y="59775"/>
                      <a:pt x="102356" y="63312"/>
                    </a:cubicBezTo>
                    <a:lnTo>
                      <a:pt x="102422" y="64283"/>
                    </a:lnTo>
                    <a:lnTo>
                      <a:pt x="102460" y="107165"/>
                    </a:lnTo>
                    <a:cubicBezTo>
                      <a:pt x="102506" y="111110"/>
                      <a:pt x="99346" y="114346"/>
                      <a:pt x="95400" y="114391"/>
                    </a:cubicBezTo>
                    <a:cubicBezTo>
                      <a:pt x="91771" y="114433"/>
                      <a:pt x="88686" y="111747"/>
                      <a:pt x="88230" y="108146"/>
                    </a:cubicBezTo>
                    <a:lnTo>
                      <a:pt x="88173" y="107174"/>
                    </a:lnTo>
                    <a:lnTo>
                      <a:pt x="88135" y="64293"/>
                    </a:lnTo>
                    <a:cubicBezTo>
                      <a:pt x="88135" y="60347"/>
                      <a:pt x="91333" y="57149"/>
                      <a:pt x="95279" y="57149"/>
                    </a:cubicBezTo>
                    <a:close/>
                  </a:path>
                </a:pathLst>
              </a:custGeom>
              <a:solidFill>
                <a:schemeClr val="accent3"/>
              </a:solidFill>
              <a:ln w="9525" cap="flat">
                <a:noFill/>
                <a:prstDash val="solid"/>
                <a:miter/>
              </a:ln>
            </p:spPr>
            <p:txBody>
              <a:bodyPr rtlCol="0" anchor="ctr"/>
              <a:lstStyle/>
              <a:p>
                <a:endParaRPr lang="en-US"/>
              </a:p>
            </p:txBody>
          </p:sp>
        </p:grpSp>
        <p:grpSp>
          <p:nvGrpSpPr>
            <p:cNvPr id="33" name="Group 32">
              <a:extLst>
                <a:ext uri="{FF2B5EF4-FFF2-40B4-BE49-F238E27FC236}">
                  <a16:creationId xmlns:a16="http://schemas.microsoft.com/office/drawing/2014/main" id="{5B473B05-DED9-7895-4258-3F6990F26BC8}"/>
                </a:ext>
              </a:extLst>
            </p:cNvPr>
            <p:cNvGrpSpPr/>
            <p:nvPr/>
          </p:nvGrpSpPr>
          <p:grpSpPr>
            <a:xfrm>
              <a:off x="5394471" y="2965106"/>
              <a:ext cx="127384" cy="117364"/>
              <a:chOff x="4157381" y="7263411"/>
              <a:chExt cx="127384" cy="117364"/>
            </a:xfrm>
          </p:grpSpPr>
          <p:grpSp>
            <p:nvGrpSpPr>
              <p:cNvPr id="34" name="Group 33">
                <a:extLst>
                  <a:ext uri="{FF2B5EF4-FFF2-40B4-BE49-F238E27FC236}">
                    <a16:creationId xmlns:a16="http://schemas.microsoft.com/office/drawing/2014/main" id="{A70362A4-0B12-EAFC-3AE7-26102CE45B23}"/>
                  </a:ext>
                </a:extLst>
              </p:cNvPr>
              <p:cNvGrpSpPr/>
              <p:nvPr/>
            </p:nvGrpSpPr>
            <p:grpSpPr>
              <a:xfrm>
                <a:off x="4157381" y="7263411"/>
                <a:ext cx="127384" cy="117364"/>
                <a:chOff x="4184217" y="4293394"/>
                <a:chExt cx="177208" cy="163270"/>
              </a:xfrm>
            </p:grpSpPr>
            <p:pic>
              <p:nvPicPr>
                <p:cNvPr id="36" name="Graphic 35">
                  <a:extLst>
                    <a:ext uri="{FF2B5EF4-FFF2-40B4-BE49-F238E27FC236}">
                      <a16:creationId xmlns:a16="http://schemas.microsoft.com/office/drawing/2014/main" id="{ECE5108C-BD21-4BD8-A1CF-D2036130CD4C}"/>
                    </a:ext>
                  </a:extLst>
                </p:cNvPr>
                <p:cNvPicPr>
                  <a:picLocks noChangeAspect="1"/>
                </p:cNvPicPr>
                <p:nvPr/>
              </p:nvPicPr>
              <p:blipFill>
                <a:blip r:embed="rId14" cstate="print">
                  <a:extLst>
                    <a:ext uri="{28A0092B-C50C-407E-A947-70E740481C1C}">
                      <a14:useLocalDpi xmlns:a14="http://schemas.microsoft.com/office/drawing/2010/main"/>
                    </a:ext>
                    <a:ext uri="{96DAC541-7B7A-43D3-8B79-37D633B846F1}">
                      <asvg:svgBlip xmlns:asvg="http://schemas.microsoft.com/office/drawing/2016/SVG/main" r:embed="rId15"/>
                    </a:ext>
                  </a:extLst>
                </a:blip>
                <a:stretch>
                  <a:fillRect/>
                </a:stretch>
              </p:blipFill>
              <p:spPr>
                <a:xfrm>
                  <a:off x="4184217" y="4293394"/>
                  <a:ext cx="177208" cy="163270"/>
                </a:xfrm>
                <a:prstGeom prst="rect">
                  <a:avLst/>
                </a:prstGeom>
              </p:spPr>
            </p:pic>
            <p:sp>
              <p:nvSpPr>
                <p:cNvPr id="37" name="Rectangle 36">
                  <a:extLst>
                    <a:ext uri="{FF2B5EF4-FFF2-40B4-BE49-F238E27FC236}">
                      <a16:creationId xmlns:a16="http://schemas.microsoft.com/office/drawing/2014/main" id="{4DB59F8E-B265-A711-D897-3B4FA457171D}"/>
                    </a:ext>
                  </a:extLst>
                </p:cNvPr>
                <p:cNvSpPr/>
                <p:nvPr/>
              </p:nvSpPr>
              <p:spPr bwMode="auto">
                <a:xfrm>
                  <a:off x="4258471" y="4342126"/>
                  <a:ext cx="28771" cy="764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err="1">
                    <a:ln>
                      <a:noFill/>
                    </a:ln>
                    <a:solidFill>
                      <a:schemeClr val="tx1"/>
                    </a:solidFill>
                    <a:effectLst/>
                    <a:uLnTx/>
                    <a:uFillTx/>
                    <a:ea typeface="Segoe UI" pitchFamily="34" charset="0"/>
                    <a:cs typeface="Segoe UI" pitchFamily="34" charset="0"/>
                  </a:endParaRPr>
                </a:p>
              </p:txBody>
            </p:sp>
          </p:grpSp>
          <p:sp>
            <p:nvSpPr>
              <p:cNvPr id="35" name="Graphic 28">
                <a:extLst>
                  <a:ext uri="{FF2B5EF4-FFF2-40B4-BE49-F238E27FC236}">
                    <a16:creationId xmlns:a16="http://schemas.microsoft.com/office/drawing/2014/main" id="{8C79AFA9-E9F3-DF69-F5E6-5E462894DCBE}"/>
                  </a:ext>
                </a:extLst>
              </p:cNvPr>
              <p:cNvSpPr/>
              <p:nvPr/>
            </p:nvSpPr>
            <p:spPr>
              <a:xfrm>
                <a:off x="4179497" y="7283975"/>
                <a:ext cx="87914" cy="80998"/>
              </a:xfrm>
              <a:custGeom>
                <a:avLst/>
                <a:gdLst>
                  <a:gd name="connsiteX0" fmla="*/ 84934 w 190649"/>
                  <a:gd name="connsiteY0" fmla="*/ 2685 h 176297"/>
                  <a:gd name="connsiteX1" fmla="*/ 113271 w 190649"/>
                  <a:gd name="connsiteY1" fmla="*/ 9733 h 176297"/>
                  <a:gd name="connsiteX2" fmla="*/ 114062 w 190649"/>
                  <a:gd name="connsiteY2" fmla="*/ 11048 h 176297"/>
                  <a:gd name="connsiteX3" fmla="*/ 187966 w 190649"/>
                  <a:gd name="connsiteY3" fmla="*/ 144484 h 176297"/>
                  <a:gd name="connsiteX4" fmla="*/ 179590 w 190649"/>
                  <a:gd name="connsiteY4" fmla="*/ 173611 h 176297"/>
                  <a:gd name="connsiteX5" fmla="*/ 170688 w 190649"/>
                  <a:gd name="connsiteY5" fmla="*/ 176240 h 176297"/>
                  <a:gd name="connsiteX6" fmla="*/ 169221 w 190649"/>
                  <a:gd name="connsiteY6" fmla="*/ 176297 h 176297"/>
                  <a:gd name="connsiteX7" fmla="*/ 21431 w 190649"/>
                  <a:gd name="connsiteY7" fmla="*/ 176297 h 176297"/>
                  <a:gd name="connsiteX8" fmla="*/ 0 w 190649"/>
                  <a:gd name="connsiteY8" fmla="*/ 154866 h 176297"/>
                  <a:gd name="connsiteX9" fmla="*/ 1991 w 190649"/>
                  <a:gd name="connsiteY9" fmla="*/ 145846 h 176297"/>
                  <a:gd name="connsiteX10" fmla="*/ 2677 w 190649"/>
                  <a:gd name="connsiteY10" fmla="*/ 144484 h 176297"/>
                  <a:gd name="connsiteX11" fmla="*/ 76562 w 190649"/>
                  <a:gd name="connsiteY11" fmla="*/ 11048 h 176297"/>
                  <a:gd name="connsiteX12" fmla="*/ 84925 w 190649"/>
                  <a:gd name="connsiteY12" fmla="*/ 2685 h 176297"/>
                  <a:gd name="connsiteX13" fmla="*/ 175470 w 190649"/>
                  <a:gd name="connsiteY13" fmla="*/ 151399 h 176297"/>
                  <a:gd name="connsiteX14" fmla="*/ 101556 w 190649"/>
                  <a:gd name="connsiteY14" fmla="*/ 17973 h 176297"/>
                  <a:gd name="connsiteX15" fmla="*/ 91842 w 190649"/>
                  <a:gd name="connsiteY15" fmla="*/ 15196 h 176297"/>
                  <a:gd name="connsiteX16" fmla="*/ 89611 w 190649"/>
                  <a:gd name="connsiteY16" fmla="*/ 17134 h 176297"/>
                  <a:gd name="connsiteX17" fmla="*/ 89068 w 190649"/>
                  <a:gd name="connsiteY17" fmla="*/ 17973 h 176297"/>
                  <a:gd name="connsiteX18" fmla="*/ 15183 w 190649"/>
                  <a:gd name="connsiteY18" fmla="*/ 151399 h 176297"/>
                  <a:gd name="connsiteX19" fmla="*/ 17962 w 190649"/>
                  <a:gd name="connsiteY19" fmla="*/ 161112 h 176297"/>
                  <a:gd name="connsiteX20" fmla="*/ 20526 w 190649"/>
                  <a:gd name="connsiteY20" fmla="*/ 161952 h 176297"/>
                  <a:gd name="connsiteX21" fmla="*/ 21431 w 190649"/>
                  <a:gd name="connsiteY21" fmla="*/ 162010 h 176297"/>
                  <a:gd name="connsiteX22" fmla="*/ 169221 w 190649"/>
                  <a:gd name="connsiteY22" fmla="*/ 162010 h 176297"/>
                  <a:gd name="connsiteX23" fmla="*/ 176359 w 190649"/>
                  <a:gd name="connsiteY23" fmla="*/ 154860 h 176297"/>
                  <a:gd name="connsiteX24" fmla="*/ 175851 w 190649"/>
                  <a:gd name="connsiteY24" fmla="*/ 152218 h 176297"/>
                  <a:gd name="connsiteX25" fmla="*/ 175470 w 190649"/>
                  <a:gd name="connsiteY25" fmla="*/ 151399 h 176297"/>
                  <a:gd name="connsiteX26" fmla="*/ 101556 w 190649"/>
                  <a:gd name="connsiteY26" fmla="*/ 17973 h 176297"/>
                  <a:gd name="connsiteX27" fmla="*/ 175470 w 190649"/>
                  <a:gd name="connsiteY27" fmla="*/ 151399 h 176297"/>
                  <a:gd name="connsiteX28" fmla="*/ 95317 w 190649"/>
                  <a:gd name="connsiteY28" fmla="*/ 128605 h 176297"/>
                  <a:gd name="connsiteX29" fmla="*/ 105128 w 190649"/>
                  <a:gd name="connsiteY29" fmla="*/ 137815 h 176297"/>
                  <a:gd name="connsiteX30" fmla="*/ 95919 w 190649"/>
                  <a:gd name="connsiteY30" fmla="*/ 147627 h 176297"/>
                  <a:gd name="connsiteX31" fmla="*/ 95317 w 190649"/>
                  <a:gd name="connsiteY31" fmla="*/ 147627 h 176297"/>
                  <a:gd name="connsiteX32" fmla="*/ 86107 w 190649"/>
                  <a:gd name="connsiteY32" fmla="*/ 137815 h 176297"/>
                  <a:gd name="connsiteX33" fmla="*/ 95317 w 190649"/>
                  <a:gd name="connsiteY33" fmla="*/ 128605 h 176297"/>
                  <a:gd name="connsiteX34" fmla="*/ 95269 w 190649"/>
                  <a:gd name="connsiteY34" fmla="*/ 57149 h 176297"/>
                  <a:gd name="connsiteX35" fmla="*/ 102356 w 190649"/>
                  <a:gd name="connsiteY35" fmla="*/ 63312 h 176297"/>
                  <a:gd name="connsiteX36" fmla="*/ 102422 w 190649"/>
                  <a:gd name="connsiteY36" fmla="*/ 64283 h 176297"/>
                  <a:gd name="connsiteX37" fmla="*/ 102460 w 190649"/>
                  <a:gd name="connsiteY37" fmla="*/ 107165 h 176297"/>
                  <a:gd name="connsiteX38" fmla="*/ 95400 w 190649"/>
                  <a:gd name="connsiteY38" fmla="*/ 114391 h 176297"/>
                  <a:gd name="connsiteX39" fmla="*/ 88230 w 190649"/>
                  <a:gd name="connsiteY39" fmla="*/ 108146 h 176297"/>
                  <a:gd name="connsiteX40" fmla="*/ 88173 w 190649"/>
                  <a:gd name="connsiteY40" fmla="*/ 107174 h 176297"/>
                  <a:gd name="connsiteX41" fmla="*/ 88135 w 190649"/>
                  <a:gd name="connsiteY41" fmla="*/ 64293 h 176297"/>
                  <a:gd name="connsiteX42" fmla="*/ 95279 w 190649"/>
                  <a:gd name="connsiteY42" fmla="*/ 57149 h 17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90649" h="176297">
                    <a:moveTo>
                      <a:pt x="84934" y="2685"/>
                    </a:moveTo>
                    <a:cubicBezTo>
                      <a:pt x="94767" y="-2760"/>
                      <a:pt x="107135" y="317"/>
                      <a:pt x="113271" y="9733"/>
                    </a:cubicBezTo>
                    <a:lnTo>
                      <a:pt x="114062" y="11048"/>
                    </a:lnTo>
                    <a:lnTo>
                      <a:pt x="187966" y="144484"/>
                    </a:lnTo>
                    <a:cubicBezTo>
                      <a:pt x="193697" y="154840"/>
                      <a:pt x="189947" y="167881"/>
                      <a:pt x="179590" y="173611"/>
                    </a:cubicBezTo>
                    <a:cubicBezTo>
                      <a:pt x="176851" y="175127"/>
                      <a:pt x="173812" y="176025"/>
                      <a:pt x="170688" y="176240"/>
                    </a:cubicBezTo>
                    <a:lnTo>
                      <a:pt x="169221" y="176297"/>
                    </a:lnTo>
                    <a:lnTo>
                      <a:pt x="21431" y="176297"/>
                    </a:lnTo>
                    <a:cubicBezTo>
                      <a:pt x="9595" y="176297"/>
                      <a:pt x="0" y="166702"/>
                      <a:pt x="0" y="154866"/>
                    </a:cubicBezTo>
                    <a:cubicBezTo>
                      <a:pt x="0" y="151750"/>
                      <a:pt x="679" y="148672"/>
                      <a:pt x="1991" y="145846"/>
                    </a:cubicBezTo>
                    <a:lnTo>
                      <a:pt x="2677" y="144484"/>
                    </a:lnTo>
                    <a:lnTo>
                      <a:pt x="76562" y="11048"/>
                    </a:lnTo>
                    <a:cubicBezTo>
                      <a:pt x="78510" y="7531"/>
                      <a:pt x="81408" y="4633"/>
                      <a:pt x="84925" y="2685"/>
                    </a:cubicBezTo>
                    <a:close/>
                    <a:moveTo>
                      <a:pt x="175470" y="151399"/>
                    </a:moveTo>
                    <a:lnTo>
                      <a:pt x="101556" y="17973"/>
                    </a:lnTo>
                    <a:cubicBezTo>
                      <a:pt x="99640" y="14524"/>
                      <a:pt x="95291" y="13281"/>
                      <a:pt x="91842" y="15196"/>
                    </a:cubicBezTo>
                    <a:cubicBezTo>
                      <a:pt x="90971" y="15680"/>
                      <a:pt x="90211" y="16340"/>
                      <a:pt x="89611" y="17134"/>
                    </a:cubicBezTo>
                    <a:lnTo>
                      <a:pt x="89068" y="17973"/>
                    </a:lnTo>
                    <a:lnTo>
                      <a:pt x="15183" y="151399"/>
                    </a:lnTo>
                    <a:cubicBezTo>
                      <a:pt x="13268" y="154849"/>
                      <a:pt x="14512" y="159197"/>
                      <a:pt x="17962" y="161112"/>
                    </a:cubicBezTo>
                    <a:cubicBezTo>
                      <a:pt x="18755" y="161552"/>
                      <a:pt x="19626" y="161838"/>
                      <a:pt x="20526" y="161952"/>
                    </a:cubicBezTo>
                    <a:lnTo>
                      <a:pt x="21431" y="162010"/>
                    </a:lnTo>
                    <a:lnTo>
                      <a:pt x="169221" y="162010"/>
                    </a:lnTo>
                    <a:cubicBezTo>
                      <a:pt x="173166" y="162007"/>
                      <a:pt x="176362" y="158805"/>
                      <a:pt x="176359" y="154860"/>
                    </a:cubicBezTo>
                    <a:cubicBezTo>
                      <a:pt x="176359" y="153955"/>
                      <a:pt x="176186" y="153059"/>
                      <a:pt x="175851" y="152218"/>
                    </a:cubicBezTo>
                    <a:lnTo>
                      <a:pt x="175470" y="151399"/>
                    </a:lnTo>
                    <a:lnTo>
                      <a:pt x="101556" y="17973"/>
                    </a:lnTo>
                    <a:lnTo>
                      <a:pt x="175470" y="151399"/>
                    </a:lnTo>
                    <a:close/>
                    <a:moveTo>
                      <a:pt x="95317" y="128605"/>
                    </a:moveTo>
                    <a:cubicBezTo>
                      <a:pt x="100570" y="128439"/>
                      <a:pt x="104962" y="132562"/>
                      <a:pt x="105128" y="137815"/>
                    </a:cubicBezTo>
                    <a:cubicBezTo>
                      <a:pt x="105295" y="143068"/>
                      <a:pt x="101172" y="147460"/>
                      <a:pt x="95919" y="147627"/>
                    </a:cubicBezTo>
                    <a:cubicBezTo>
                      <a:pt x="95718" y="147633"/>
                      <a:pt x="95518" y="147633"/>
                      <a:pt x="95317" y="147627"/>
                    </a:cubicBezTo>
                    <a:cubicBezTo>
                      <a:pt x="90064" y="147460"/>
                      <a:pt x="85940" y="143068"/>
                      <a:pt x="86107" y="137815"/>
                    </a:cubicBezTo>
                    <a:cubicBezTo>
                      <a:pt x="86266" y="132796"/>
                      <a:pt x="90298" y="128764"/>
                      <a:pt x="95317" y="128605"/>
                    </a:cubicBezTo>
                    <a:close/>
                    <a:moveTo>
                      <a:pt x="95269" y="57149"/>
                    </a:moveTo>
                    <a:cubicBezTo>
                      <a:pt x="98839" y="57144"/>
                      <a:pt x="101865" y="59775"/>
                      <a:pt x="102356" y="63312"/>
                    </a:cubicBezTo>
                    <a:lnTo>
                      <a:pt x="102422" y="64283"/>
                    </a:lnTo>
                    <a:lnTo>
                      <a:pt x="102460" y="107165"/>
                    </a:lnTo>
                    <a:cubicBezTo>
                      <a:pt x="102506" y="111110"/>
                      <a:pt x="99346" y="114346"/>
                      <a:pt x="95400" y="114391"/>
                    </a:cubicBezTo>
                    <a:cubicBezTo>
                      <a:pt x="91771" y="114433"/>
                      <a:pt x="88686" y="111747"/>
                      <a:pt x="88230" y="108146"/>
                    </a:cubicBezTo>
                    <a:lnTo>
                      <a:pt x="88173" y="107174"/>
                    </a:lnTo>
                    <a:lnTo>
                      <a:pt x="88135" y="64293"/>
                    </a:lnTo>
                    <a:cubicBezTo>
                      <a:pt x="88135" y="60347"/>
                      <a:pt x="91333" y="57149"/>
                      <a:pt x="95279" y="57149"/>
                    </a:cubicBezTo>
                    <a:close/>
                  </a:path>
                </a:pathLst>
              </a:custGeom>
              <a:solidFill>
                <a:schemeClr val="accent3"/>
              </a:solidFill>
              <a:ln w="9525" cap="flat">
                <a:noFill/>
                <a:prstDash val="solid"/>
                <a:miter/>
              </a:ln>
            </p:spPr>
            <p:txBody>
              <a:bodyPr rtlCol="0" anchor="ctr"/>
              <a:lstStyle/>
              <a:p>
                <a:endParaRPr lang="en-US"/>
              </a:p>
            </p:txBody>
          </p:sp>
        </p:grpSp>
        <p:grpSp>
          <p:nvGrpSpPr>
            <p:cNvPr id="48" name="Group 47">
              <a:extLst>
                <a:ext uri="{FF2B5EF4-FFF2-40B4-BE49-F238E27FC236}">
                  <a16:creationId xmlns:a16="http://schemas.microsoft.com/office/drawing/2014/main" id="{CC030ECC-7EA9-327C-146E-49180A368304}"/>
                </a:ext>
              </a:extLst>
            </p:cNvPr>
            <p:cNvGrpSpPr/>
            <p:nvPr/>
          </p:nvGrpSpPr>
          <p:grpSpPr>
            <a:xfrm>
              <a:off x="4465753" y="1925058"/>
              <a:ext cx="577455" cy="577455"/>
              <a:chOff x="4465753" y="1944936"/>
              <a:chExt cx="577455" cy="577455"/>
            </a:xfrm>
          </p:grpSpPr>
          <p:sp>
            <p:nvSpPr>
              <p:cNvPr id="129" name="Oval 128">
                <a:extLst>
                  <a:ext uri="{FF2B5EF4-FFF2-40B4-BE49-F238E27FC236}">
                    <a16:creationId xmlns:a16="http://schemas.microsoft.com/office/drawing/2014/main" id="{01C9D173-A20B-259F-A155-50949E3D74EC}"/>
                  </a:ext>
                </a:extLst>
              </p:cNvPr>
              <p:cNvSpPr/>
              <p:nvPr/>
            </p:nvSpPr>
            <p:spPr bwMode="auto">
              <a:xfrm>
                <a:off x="4465753" y="1944936"/>
                <a:ext cx="577455" cy="577455"/>
              </a:xfrm>
              <a:prstGeom prst="ellipse">
                <a:avLst/>
              </a:prstGeom>
              <a:solidFill>
                <a:srgbClr val="FAF0D4"/>
              </a:solidFill>
              <a:ln w="9525">
                <a:solidFill>
                  <a:schemeClr val="accent1"/>
                </a:solidFill>
                <a:headEnd type="none" w="med" len="med"/>
                <a:tailEnd type="none" w="med" len="med"/>
              </a:ln>
              <a:effectLst>
                <a:outerShdw blurRad="114300" algn="ctr" rotWithShape="0">
                  <a:schemeClr val="bg1">
                    <a:lumMod val="50000"/>
                    <a:alpha val="2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a:solidFill>
                    <a:schemeClr val="tx1"/>
                  </a:solidFill>
                  <a:latin typeface="+mj-lt"/>
                  <a:cs typeface="Segoe UI" pitchFamily="34" charset="0"/>
                </a:endParaRPr>
              </a:p>
            </p:txBody>
          </p:sp>
          <p:pic>
            <p:nvPicPr>
              <p:cNvPr id="47" name="Graphic 46">
                <a:extLst>
                  <a:ext uri="{FF2B5EF4-FFF2-40B4-BE49-F238E27FC236}">
                    <a16:creationId xmlns:a16="http://schemas.microsoft.com/office/drawing/2014/main" id="{2D270B87-AB8B-9F6C-3FA0-64FB52B83E6B}"/>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580598" y="2059781"/>
                <a:ext cx="347764" cy="347764"/>
              </a:xfrm>
              <a:prstGeom prst="rect">
                <a:avLst/>
              </a:prstGeom>
            </p:spPr>
          </p:pic>
        </p:grpSp>
        <p:grpSp>
          <p:nvGrpSpPr>
            <p:cNvPr id="55" name="Group 54">
              <a:extLst>
                <a:ext uri="{FF2B5EF4-FFF2-40B4-BE49-F238E27FC236}">
                  <a16:creationId xmlns:a16="http://schemas.microsoft.com/office/drawing/2014/main" id="{770F3B69-4681-32B8-18EE-331A8E7728AA}"/>
                </a:ext>
              </a:extLst>
            </p:cNvPr>
            <p:cNvGrpSpPr/>
            <p:nvPr/>
          </p:nvGrpSpPr>
          <p:grpSpPr>
            <a:xfrm>
              <a:off x="7164668" y="1925058"/>
              <a:ext cx="577455" cy="577455"/>
              <a:chOff x="7164668" y="1925058"/>
              <a:chExt cx="577455" cy="577455"/>
            </a:xfrm>
          </p:grpSpPr>
          <p:sp>
            <p:nvSpPr>
              <p:cNvPr id="130" name="Oval 129">
                <a:extLst>
                  <a:ext uri="{FF2B5EF4-FFF2-40B4-BE49-F238E27FC236}">
                    <a16:creationId xmlns:a16="http://schemas.microsoft.com/office/drawing/2014/main" id="{C2E51676-F2F3-E42A-ECED-81B9E879CC27}"/>
                  </a:ext>
                </a:extLst>
              </p:cNvPr>
              <p:cNvSpPr/>
              <p:nvPr/>
            </p:nvSpPr>
            <p:spPr bwMode="auto">
              <a:xfrm>
                <a:off x="7164668" y="1925058"/>
                <a:ext cx="577455" cy="577455"/>
              </a:xfrm>
              <a:prstGeom prst="ellipse">
                <a:avLst/>
              </a:prstGeom>
              <a:solidFill>
                <a:srgbClr val="FBE2DD"/>
              </a:solidFill>
              <a:ln w="9525">
                <a:solidFill>
                  <a:schemeClr val="accent2"/>
                </a:solidFill>
                <a:headEnd type="none" w="med" len="med"/>
                <a:tailEnd type="none" w="med" len="med"/>
              </a:ln>
              <a:effectLst>
                <a:outerShdw blurRad="114300" algn="ctr" rotWithShape="0">
                  <a:schemeClr val="bg1">
                    <a:lumMod val="50000"/>
                    <a:alpha val="2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err="1">
                  <a:solidFill>
                    <a:schemeClr val="tx1"/>
                  </a:solidFill>
                  <a:latin typeface="+mj-lt"/>
                  <a:cs typeface="Segoe UI" pitchFamily="34" charset="0"/>
                </a:endParaRPr>
              </a:p>
            </p:txBody>
          </p:sp>
          <p:sp>
            <p:nvSpPr>
              <p:cNvPr id="49" name="Graphic 115" descr="Icon of a padlock with a shield at the bottom">
                <a:extLst>
                  <a:ext uri="{FF2B5EF4-FFF2-40B4-BE49-F238E27FC236}">
                    <a16:creationId xmlns:a16="http://schemas.microsoft.com/office/drawing/2014/main" id="{6A2C7E0E-D737-CDC7-96BE-112DACC60305}"/>
                  </a:ext>
                </a:extLst>
              </p:cNvPr>
              <p:cNvSpPr>
                <a:spLocks/>
              </p:cNvSpPr>
              <p:nvPr/>
            </p:nvSpPr>
            <p:spPr>
              <a:xfrm>
                <a:off x="7337621" y="2074199"/>
                <a:ext cx="269644" cy="269649"/>
              </a:xfrm>
              <a:custGeom>
                <a:avLst/>
                <a:gdLst>
                  <a:gd name="connsiteX0" fmla="*/ 76200 w 190500"/>
                  <a:gd name="connsiteY0" fmla="*/ 0 h 190504"/>
                  <a:gd name="connsiteX1" fmla="*/ 114300 w 190500"/>
                  <a:gd name="connsiteY1" fmla="*/ 38100 h 190504"/>
                  <a:gd name="connsiteX2" fmla="*/ 114300 w 190500"/>
                  <a:gd name="connsiteY2" fmla="*/ 57150 h 190504"/>
                  <a:gd name="connsiteX3" fmla="*/ 130969 w 190500"/>
                  <a:gd name="connsiteY3" fmla="*/ 57150 h 190504"/>
                  <a:gd name="connsiteX4" fmla="*/ 152400 w 190500"/>
                  <a:gd name="connsiteY4" fmla="*/ 78581 h 190504"/>
                  <a:gd name="connsiteX5" fmla="*/ 152404 w 190500"/>
                  <a:gd name="connsiteY5" fmla="*/ 85725 h 190504"/>
                  <a:gd name="connsiteX6" fmla="*/ 143864 w 190500"/>
                  <a:gd name="connsiteY6" fmla="*/ 88855 h 190504"/>
                  <a:gd name="connsiteX7" fmla="*/ 142843 w 190500"/>
                  <a:gd name="connsiteY7" fmla="*/ 89814 h 190504"/>
                  <a:gd name="connsiteX8" fmla="*/ 138121 w 190500"/>
                  <a:gd name="connsiteY8" fmla="*/ 94164 h 190504"/>
                  <a:gd name="connsiteX9" fmla="*/ 138113 w 190500"/>
                  <a:gd name="connsiteY9" fmla="*/ 78581 h 190504"/>
                  <a:gd name="connsiteX10" fmla="*/ 130969 w 190500"/>
                  <a:gd name="connsiteY10" fmla="*/ 71438 h 190504"/>
                  <a:gd name="connsiteX11" fmla="*/ 21431 w 190500"/>
                  <a:gd name="connsiteY11" fmla="*/ 71438 h 190504"/>
                  <a:gd name="connsiteX12" fmla="*/ 14288 w 190500"/>
                  <a:gd name="connsiteY12" fmla="*/ 78581 h 190504"/>
                  <a:gd name="connsiteX13" fmla="*/ 14288 w 190500"/>
                  <a:gd name="connsiteY13" fmla="*/ 169069 h 190504"/>
                  <a:gd name="connsiteX14" fmla="*/ 21431 w 190500"/>
                  <a:gd name="connsiteY14" fmla="*/ 176213 h 190504"/>
                  <a:gd name="connsiteX15" fmla="*/ 115618 w 190500"/>
                  <a:gd name="connsiteY15" fmla="*/ 176220 h 190504"/>
                  <a:gd name="connsiteX16" fmla="*/ 130286 w 190500"/>
                  <a:gd name="connsiteY16" fmla="*/ 190505 h 190504"/>
                  <a:gd name="connsiteX17" fmla="*/ 21431 w 190500"/>
                  <a:gd name="connsiteY17" fmla="*/ 190500 h 190504"/>
                  <a:gd name="connsiteX18" fmla="*/ 0 w 190500"/>
                  <a:gd name="connsiteY18" fmla="*/ 169069 h 190504"/>
                  <a:gd name="connsiteX19" fmla="*/ 0 w 190500"/>
                  <a:gd name="connsiteY19" fmla="*/ 78581 h 190504"/>
                  <a:gd name="connsiteX20" fmla="*/ 21431 w 190500"/>
                  <a:gd name="connsiteY20" fmla="*/ 57150 h 190504"/>
                  <a:gd name="connsiteX21" fmla="*/ 38100 w 190500"/>
                  <a:gd name="connsiteY21" fmla="*/ 57150 h 190504"/>
                  <a:gd name="connsiteX22" fmla="*/ 38100 w 190500"/>
                  <a:gd name="connsiteY22" fmla="*/ 38100 h 190504"/>
                  <a:gd name="connsiteX23" fmla="*/ 76200 w 190500"/>
                  <a:gd name="connsiteY23" fmla="*/ 0 h 190504"/>
                  <a:gd name="connsiteX24" fmla="*/ 155102 w 190500"/>
                  <a:gd name="connsiteY24" fmla="*/ 96415 h 190504"/>
                  <a:gd name="connsiteX25" fmla="*/ 186690 w 190500"/>
                  <a:gd name="connsiteY25" fmla="*/ 111125 h 190504"/>
                  <a:gd name="connsiteX26" fmla="*/ 190423 w 190500"/>
                  <a:gd name="connsiteY26" fmla="*/ 114294 h 190504"/>
                  <a:gd name="connsiteX27" fmla="*/ 190500 w 190500"/>
                  <a:gd name="connsiteY27" fmla="*/ 115093 h 190504"/>
                  <a:gd name="connsiteX28" fmla="*/ 190500 w 190500"/>
                  <a:gd name="connsiteY28" fmla="*/ 138916 h 190504"/>
                  <a:gd name="connsiteX29" fmla="*/ 153605 w 190500"/>
                  <a:gd name="connsiteY29" fmla="*/ 190296 h 190504"/>
                  <a:gd name="connsiteX30" fmla="*/ 151195 w 190500"/>
                  <a:gd name="connsiteY30" fmla="*/ 190296 h 190504"/>
                  <a:gd name="connsiteX31" fmla="*/ 114342 w 190500"/>
                  <a:gd name="connsiteY31" fmla="*/ 141443 h 190504"/>
                  <a:gd name="connsiteX32" fmla="*/ 114300 w 190500"/>
                  <a:gd name="connsiteY32" fmla="*/ 138916 h 190504"/>
                  <a:gd name="connsiteX33" fmla="*/ 114300 w 190500"/>
                  <a:gd name="connsiteY33" fmla="*/ 115093 h 190504"/>
                  <a:gd name="connsiteX34" fmla="*/ 118110 w 190500"/>
                  <a:gd name="connsiteY34" fmla="*/ 111125 h 190504"/>
                  <a:gd name="connsiteX35" fmla="*/ 149712 w 190500"/>
                  <a:gd name="connsiteY35" fmla="*/ 96412 h 190504"/>
                  <a:gd name="connsiteX36" fmla="*/ 155102 w 190500"/>
                  <a:gd name="connsiteY36" fmla="*/ 96415 h 190504"/>
                  <a:gd name="connsiteX37" fmla="*/ 76201 w 190500"/>
                  <a:gd name="connsiteY37" fmla="*/ 109538 h 190504"/>
                  <a:gd name="connsiteX38" fmla="*/ 90488 w 190500"/>
                  <a:gd name="connsiteY38" fmla="*/ 123825 h 190504"/>
                  <a:gd name="connsiteX39" fmla="*/ 76201 w 190500"/>
                  <a:gd name="connsiteY39" fmla="*/ 138113 h 190504"/>
                  <a:gd name="connsiteX40" fmla="*/ 61914 w 190500"/>
                  <a:gd name="connsiteY40" fmla="*/ 123825 h 190504"/>
                  <a:gd name="connsiteX41" fmla="*/ 76201 w 190500"/>
                  <a:gd name="connsiteY41" fmla="*/ 109538 h 190504"/>
                  <a:gd name="connsiteX42" fmla="*/ 76200 w 190500"/>
                  <a:gd name="connsiteY42" fmla="*/ 14288 h 190504"/>
                  <a:gd name="connsiteX43" fmla="*/ 52388 w 190500"/>
                  <a:gd name="connsiteY43" fmla="*/ 38100 h 190504"/>
                  <a:gd name="connsiteX44" fmla="*/ 52388 w 190500"/>
                  <a:gd name="connsiteY44" fmla="*/ 57150 h 190504"/>
                  <a:gd name="connsiteX45" fmla="*/ 100013 w 190500"/>
                  <a:gd name="connsiteY45" fmla="*/ 57150 h 190504"/>
                  <a:gd name="connsiteX46" fmla="*/ 100013 w 190500"/>
                  <a:gd name="connsiteY46" fmla="*/ 38100 h 190504"/>
                  <a:gd name="connsiteX47" fmla="*/ 76200 w 190500"/>
                  <a:gd name="connsiteY47" fmla="*/ 14288 h 190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90500" h="190504">
                    <a:moveTo>
                      <a:pt x="76200" y="0"/>
                    </a:moveTo>
                    <a:cubicBezTo>
                      <a:pt x="97242" y="0"/>
                      <a:pt x="114300" y="17058"/>
                      <a:pt x="114300" y="38100"/>
                    </a:cubicBezTo>
                    <a:lnTo>
                      <a:pt x="114300" y="57150"/>
                    </a:lnTo>
                    <a:lnTo>
                      <a:pt x="130969" y="57150"/>
                    </a:lnTo>
                    <a:cubicBezTo>
                      <a:pt x="142805" y="57150"/>
                      <a:pt x="152400" y="66745"/>
                      <a:pt x="152400" y="78581"/>
                    </a:cubicBezTo>
                    <a:lnTo>
                      <a:pt x="152404" y="85725"/>
                    </a:lnTo>
                    <a:cubicBezTo>
                      <a:pt x="149366" y="85725"/>
                      <a:pt x="146329" y="86769"/>
                      <a:pt x="143864" y="88855"/>
                    </a:cubicBezTo>
                    <a:lnTo>
                      <a:pt x="142843" y="89814"/>
                    </a:lnTo>
                    <a:cubicBezTo>
                      <a:pt x="141282" y="91438"/>
                      <a:pt x="139711" y="92887"/>
                      <a:pt x="138121" y="94164"/>
                    </a:cubicBezTo>
                    <a:lnTo>
                      <a:pt x="138113" y="78581"/>
                    </a:lnTo>
                    <a:cubicBezTo>
                      <a:pt x="138113" y="74636"/>
                      <a:pt x="134914" y="71438"/>
                      <a:pt x="130969" y="71438"/>
                    </a:cubicBezTo>
                    <a:lnTo>
                      <a:pt x="21431" y="71438"/>
                    </a:lnTo>
                    <a:cubicBezTo>
                      <a:pt x="17486" y="71438"/>
                      <a:pt x="14288" y="74636"/>
                      <a:pt x="14288" y="78581"/>
                    </a:cubicBezTo>
                    <a:lnTo>
                      <a:pt x="14288" y="169069"/>
                    </a:lnTo>
                    <a:cubicBezTo>
                      <a:pt x="14288" y="173014"/>
                      <a:pt x="17486" y="176213"/>
                      <a:pt x="21431" y="176213"/>
                    </a:cubicBezTo>
                    <a:lnTo>
                      <a:pt x="115618" y="176220"/>
                    </a:lnTo>
                    <a:cubicBezTo>
                      <a:pt x="119501" y="181712"/>
                      <a:pt x="124402" y="186490"/>
                      <a:pt x="130286" y="190505"/>
                    </a:cubicBezTo>
                    <a:lnTo>
                      <a:pt x="21431" y="190500"/>
                    </a:lnTo>
                    <a:cubicBezTo>
                      <a:pt x="9595" y="190500"/>
                      <a:pt x="0" y="180905"/>
                      <a:pt x="0" y="169069"/>
                    </a:cubicBezTo>
                    <a:lnTo>
                      <a:pt x="0" y="78581"/>
                    </a:lnTo>
                    <a:cubicBezTo>
                      <a:pt x="0" y="66745"/>
                      <a:pt x="9595" y="57150"/>
                      <a:pt x="21431" y="57150"/>
                    </a:cubicBezTo>
                    <a:lnTo>
                      <a:pt x="38100" y="57150"/>
                    </a:lnTo>
                    <a:lnTo>
                      <a:pt x="38100" y="38100"/>
                    </a:lnTo>
                    <a:cubicBezTo>
                      <a:pt x="38100" y="17058"/>
                      <a:pt x="55158" y="0"/>
                      <a:pt x="76200" y="0"/>
                    </a:cubicBezTo>
                    <a:close/>
                    <a:moveTo>
                      <a:pt x="155102" y="96415"/>
                    </a:moveTo>
                    <a:cubicBezTo>
                      <a:pt x="164552" y="106276"/>
                      <a:pt x="175023" y="111125"/>
                      <a:pt x="186690" y="111125"/>
                    </a:cubicBezTo>
                    <a:cubicBezTo>
                      <a:pt x="188531" y="111125"/>
                      <a:pt x="190068" y="112485"/>
                      <a:pt x="190423" y="114294"/>
                    </a:cubicBezTo>
                    <a:lnTo>
                      <a:pt x="190500" y="115093"/>
                    </a:lnTo>
                    <a:lnTo>
                      <a:pt x="190500" y="138916"/>
                    </a:lnTo>
                    <a:cubicBezTo>
                      <a:pt x="190500" y="164462"/>
                      <a:pt x="177994" y="181828"/>
                      <a:pt x="153605" y="190296"/>
                    </a:cubicBezTo>
                    <a:cubicBezTo>
                      <a:pt x="152823" y="190568"/>
                      <a:pt x="151977" y="190568"/>
                      <a:pt x="151195" y="190296"/>
                    </a:cubicBezTo>
                    <a:cubicBezTo>
                      <a:pt x="127620" y="182110"/>
                      <a:pt x="115147" y="165609"/>
                      <a:pt x="114342" y="141443"/>
                    </a:cubicBezTo>
                    <a:lnTo>
                      <a:pt x="114300" y="138916"/>
                    </a:lnTo>
                    <a:lnTo>
                      <a:pt x="114300" y="115093"/>
                    </a:lnTo>
                    <a:cubicBezTo>
                      <a:pt x="114300" y="112902"/>
                      <a:pt x="116006" y="111125"/>
                      <a:pt x="118110" y="111125"/>
                    </a:cubicBezTo>
                    <a:cubicBezTo>
                      <a:pt x="129763" y="111125"/>
                      <a:pt x="140239" y="106275"/>
                      <a:pt x="149712" y="96412"/>
                    </a:cubicBezTo>
                    <a:cubicBezTo>
                      <a:pt x="151201" y="94861"/>
                      <a:pt x="153615" y="94863"/>
                      <a:pt x="155102" y="96415"/>
                    </a:cubicBezTo>
                    <a:close/>
                    <a:moveTo>
                      <a:pt x="76201" y="109538"/>
                    </a:moveTo>
                    <a:cubicBezTo>
                      <a:pt x="84092" y="109538"/>
                      <a:pt x="90488" y="115934"/>
                      <a:pt x="90488" y="123825"/>
                    </a:cubicBezTo>
                    <a:cubicBezTo>
                      <a:pt x="90488" y="131716"/>
                      <a:pt x="84092" y="138113"/>
                      <a:pt x="76201" y="138113"/>
                    </a:cubicBezTo>
                    <a:cubicBezTo>
                      <a:pt x="68310" y="138113"/>
                      <a:pt x="61914" y="131716"/>
                      <a:pt x="61914" y="123825"/>
                    </a:cubicBezTo>
                    <a:cubicBezTo>
                      <a:pt x="61914" y="115934"/>
                      <a:pt x="68310" y="109538"/>
                      <a:pt x="76201" y="109538"/>
                    </a:cubicBezTo>
                    <a:close/>
                    <a:moveTo>
                      <a:pt x="76200" y="14288"/>
                    </a:moveTo>
                    <a:cubicBezTo>
                      <a:pt x="63049" y="14288"/>
                      <a:pt x="52388" y="24949"/>
                      <a:pt x="52388" y="38100"/>
                    </a:cubicBezTo>
                    <a:lnTo>
                      <a:pt x="52388" y="57150"/>
                    </a:lnTo>
                    <a:lnTo>
                      <a:pt x="100013" y="57150"/>
                    </a:lnTo>
                    <a:lnTo>
                      <a:pt x="100013" y="38100"/>
                    </a:lnTo>
                    <a:cubicBezTo>
                      <a:pt x="100013" y="24949"/>
                      <a:pt x="89351" y="14288"/>
                      <a:pt x="76200" y="14288"/>
                    </a:cubicBezTo>
                    <a:close/>
                  </a:path>
                </a:pathLst>
              </a:custGeom>
              <a:solidFill>
                <a:schemeClr val="tx1"/>
              </a:solidFill>
              <a:ln w="1508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60" rtl="0" eaLnBrk="1" fontAlgn="auto" latinLnBrk="0" hangingPunct="1">
                  <a:lnSpc>
                    <a:spcPct val="100000"/>
                  </a:lnSpc>
                  <a:spcBef>
                    <a:spcPts val="0"/>
                  </a:spcBef>
                  <a:spcAft>
                    <a:spcPts val="0"/>
                  </a:spcAft>
                  <a:buClrTx/>
                  <a:buSzTx/>
                  <a:buFontTx/>
                  <a:buNone/>
                  <a:tabLst/>
                  <a:defRPr/>
                </a:pPr>
                <a:endParaRPr kumimoji="0" lang="en-US" sz="1765"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52" name="Group 51">
              <a:extLst>
                <a:ext uri="{FF2B5EF4-FFF2-40B4-BE49-F238E27FC236}">
                  <a16:creationId xmlns:a16="http://schemas.microsoft.com/office/drawing/2014/main" id="{FF4008C7-29A8-EDAA-BE44-75A412C83A20}"/>
                </a:ext>
              </a:extLst>
            </p:cNvPr>
            <p:cNvGrpSpPr/>
            <p:nvPr/>
          </p:nvGrpSpPr>
          <p:grpSpPr>
            <a:xfrm>
              <a:off x="4465753" y="4628193"/>
              <a:ext cx="577455" cy="577455"/>
              <a:chOff x="4465753" y="4648071"/>
              <a:chExt cx="577455" cy="577455"/>
            </a:xfrm>
          </p:grpSpPr>
          <p:sp>
            <p:nvSpPr>
              <p:cNvPr id="131" name="Oval 130">
                <a:extLst>
                  <a:ext uri="{FF2B5EF4-FFF2-40B4-BE49-F238E27FC236}">
                    <a16:creationId xmlns:a16="http://schemas.microsoft.com/office/drawing/2014/main" id="{ECFEF518-4961-A6F1-F28F-F4A1B425389B}"/>
                  </a:ext>
                </a:extLst>
              </p:cNvPr>
              <p:cNvSpPr/>
              <p:nvPr/>
            </p:nvSpPr>
            <p:spPr bwMode="auto">
              <a:xfrm>
                <a:off x="4465753" y="4648071"/>
                <a:ext cx="577455" cy="577455"/>
              </a:xfrm>
              <a:prstGeom prst="ellipse">
                <a:avLst/>
              </a:prstGeom>
              <a:solidFill>
                <a:srgbClr val="F9DDE0"/>
              </a:solidFill>
              <a:ln w="9525">
                <a:solidFill>
                  <a:schemeClr val="accent3"/>
                </a:solidFill>
                <a:headEnd type="none" w="med" len="med"/>
                <a:tailEnd type="none" w="med" len="med"/>
              </a:ln>
              <a:effectLst>
                <a:outerShdw blurRad="114300" algn="ctr" rotWithShape="0">
                  <a:schemeClr val="bg1">
                    <a:lumMod val="50000"/>
                    <a:alpha val="2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a:solidFill>
                    <a:schemeClr val="tx1"/>
                  </a:solidFill>
                  <a:latin typeface="+mj-lt"/>
                  <a:cs typeface="Segoe UI" pitchFamily="34" charset="0"/>
                </a:endParaRPr>
              </a:p>
            </p:txBody>
          </p:sp>
          <p:sp>
            <p:nvSpPr>
              <p:cNvPr id="50" name="Graphic 9" descr="Icon of a warning sign">
                <a:extLst>
                  <a:ext uri="{FF2B5EF4-FFF2-40B4-BE49-F238E27FC236}">
                    <a16:creationId xmlns:a16="http://schemas.microsoft.com/office/drawing/2014/main" id="{A3B4F9B5-2FE4-1314-3E18-FA878184EA19}"/>
                  </a:ext>
                </a:extLst>
              </p:cNvPr>
              <p:cNvSpPr/>
              <p:nvPr/>
            </p:nvSpPr>
            <p:spPr>
              <a:xfrm>
                <a:off x="4625017" y="4802795"/>
                <a:ext cx="258928" cy="239434"/>
              </a:xfrm>
              <a:custGeom>
                <a:avLst/>
                <a:gdLst>
                  <a:gd name="connsiteX0" fmla="*/ 118550 w 266105"/>
                  <a:gd name="connsiteY0" fmla="*/ 3748 h 246072"/>
                  <a:gd name="connsiteX1" fmla="*/ 158102 w 266105"/>
                  <a:gd name="connsiteY1" fmla="*/ 13586 h 246072"/>
                  <a:gd name="connsiteX2" fmla="*/ 159206 w 266105"/>
                  <a:gd name="connsiteY2" fmla="*/ 15420 h 246072"/>
                  <a:gd name="connsiteX3" fmla="*/ 262360 w 266105"/>
                  <a:gd name="connsiteY3" fmla="*/ 201668 h 246072"/>
                  <a:gd name="connsiteX4" fmla="*/ 250669 w 266105"/>
                  <a:gd name="connsiteY4" fmla="*/ 242323 h 246072"/>
                  <a:gd name="connsiteX5" fmla="*/ 238243 w 266105"/>
                  <a:gd name="connsiteY5" fmla="*/ 245993 h 246072"/>
                  <a:gd name="connsiteX6" fmla="*/ 236196 w 266105"/>
                  <a:gd name="connsiteY6" fmla="*/ 246072 h 246072"/>
                  <a:gd name="connsiteX7" fmla="*/ 29913 w 266105"/>
                  <a:gd name="connsiteY7" fmla="*/ 246072 h 246072"/>
                  <a:gd name="connsiteX8" fmla="*/ 0 w 266105"/>
                  <a:gd name="connsiteY8" fmla="*/ 216159 h 246072"/>
                  <a:gd name="connsiteX9" fmla="*/ 2779 w 266105"/>
                  <a:gd name="connsiteY9" fmla="*/ 203569 h 246072"/>
                  <a:gd name="connsiteX10" fmla="*/ 3736 w 266105"/>
                  <a:gd name="connsiteY10" fmla="*/ 201668 h 246072"/>
                  <a:gd name="connsiteX11" fmla="*/ 106864 w 266105"/>
                  <a:gd name="connsiteY11" fmla="*/ 15420 h 246072"/>
                  <a:gd name="connsiteX12" fmla="*/ 118537 w 266105"/>
                  <a:gd name="connsiteY12" fmla="*/ 3748 h 246072"/>
                  <a:gd name="connsiteX13" fmla="*/ 244917 w 266105"/>
                  <a:gd name="connsiteY13" fmla="*/ 211320 h 246072"/>
                  <a:gd name="connsiteX14" fmla="*/ 141750 w 266105"/>
                  <a:gd name="connsiteY14" fmla="*/ 25086 h 246072"/>
                  <a:gd name="connsiteX15" fmla="*/ 128191 w 266105"/>
                  <a:gd name="connsiteY15" fmla="*/ 21211 h 246072"/>
                  <a:gd name="connsiteX16" fmla="*/ 125078 w 266105"/>
                  <a:gd name="connsiteY16" fmla="*/ 23916 h 246072"/>
                  <a:gd name="connsiteX17" fmla="*/ 124320 w 266105"/>
                  <a:gd name="connsiteY17" fmla="*/ 25086 h 246072"/>
                  <a:gd name="connsiteX18" fmla="*/ 21192 w 266105"/>
                  <a:gd name="connsiteY18" fmla="*/ 211320 h 246072"/>
                  <a:gd name="connsiteX19" fmla="*/ 25070 w 266105"/>
                  <a:gd name="connsiteY19" fmla="*/ 224878 h 246072"/>
                  <a:gd name="connsiteX20" fmla="*/ 28650 w 266105"/>
                  <a:gd name="connsiteY20" fmla="*/ 226050 h 246072"/>
                  <a:gd name="connsiteX21" fmla="*/ 29913 w 266105"/>
                  <a:gd name="connsiteY21" fmla="*/ 226130 h 246072"/>
                  <a:gd name="connsiteX22" fmla="*/ 236196 w 266105"/>
                  <a:gd name="connsiteY22" fmla="*/ 226130 h 246072"/>
                  <a:gd name="connsiteX23" fmla="*/ 246159 w 266105"/>
                  <a:gd name="connsiteY23" fmla="*/ 216151 h 246072"/>
                  <a:gd name="connsiteX24" fmla="*/ 245449 w 266105"/>
                  <a:gd name="connsiteY24" fmla="*/ 212463 h 246072"/>
                  <a:gd name="connsiteX25" fmla="*/ 244917 w 266105"/>
                  <a:gd name="connsiteY25" fmla="*/ 211320 h 246072"/>
                  <a:gd name="connsiteX26" fmla="*/ 141750 w 266105"/>
                  <a:gd name="connsiteY26" fmla="*/ 25086 h 246072"/>
                  <a:gd name="connsiteX27" fmla="*/ 244917 w 266105"/>
                  <a:gd name="connsiteY27" fmla="*/ 211320 h 246072"/>
                  <a:gd name="connsiteX28" fmla="*/ 133041 w 266105"/>
                  <a:gd name="connsiteY28" fmla="*/ 179505 h 246072"/>
                  <a:gd name="connsiteX29" fmla="*/ 146736 w 266105"/>
                  <a:gd name="connsiteY29" fmla="*/ 192360 h 246072"/>
                  <a:gd name="connsiteX30" fmla="*/ 133882 w 266105"/>
                  <a:gd name="connsiteY30" fmla="*/ 206055 h 246072"/>
                  <a:gd name="connsiteX31" fmla="*/ 133041 w 266105"/>
                  <a:gd name="connsiteY31" fmla="*/ 206055 h 246072"/>
                  <a:gd name="connsiteX32" fmla="*/ 120187 w 266105"/>
                  <a:gd name="connsiteY32" fmla="*/ 192360 h 246072"/>
                  <a:gd name="connsiteX33" fmla="*/ 133041 w 266105"/>
                  <a:gd name="connsiteY33" fmla="*/ 179505 h 246072"/>
                  <a:gd name="connsiteX34" fmla="*/ 132975 w 266105"/>
                  <a:gd name="connsiteY34" fmla="*/ 79767 h 246072"/>
                  <a:gd name="connsiteX35" fmla="*/ 142866 w 266105"/>
                  <a:gd name="connsiteY35" fmla="*/ 88369 h 246072"/>
                  <a:gd name="connsiteX36" fmla="*/ 142959 w 266105"/>
                  <a:gd name="connsiteY36" fmla="*/ 89725 h 246072"/>
                  <a:gd name="connsiteX37" fmla="*/ 143013 w 266105"/>
                  <a:gd name="connsiteY37" fmla="*/ 149579 h 246072"/>
                  <a:gd name="connsiteX38" fmla="*/ 133158 w 266105"/>
                  <a:gd name="connsiteY38" fmla="*/ 159665 h 246072"/>
                  <a:gd name="connsiteX39" fmla="*/ 123150 w 266105"/>
                  <a:gd name="connsiteY39" fmla="*/ 150948 h 246072"/>
                  <a:gd name="connsiteX40" fmla="*/ 123070 w 266105"/>
                  <a:gd name="connsiteY40" fmla="*/ 149592 h 246072"/>
                  <a:gd name="connsiteX41" fmla="*/ 123017 w 266105"/>
                  <a:gd name="connsiteY41" fmla="*/ 89738 h 246072"/>
                  <a:gd name="connsiteX42" fmla="*/ 132988 w 266105"/>
                  <a:gd name="connsiteY42" fmla="*/ 79767 h 246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66105" h="246072">
                    <a:moveTo>
                      <a:pt x="118550" y="3748"/>
                    </a:moveTo>
                    <a:cubicBezTo>
                      <a:pt x="132274" y="-3852"/>
                      <a:pt x="149538" y="442"/>
                      <a:pt x="158102" y="13586"/>
                    </a:cubicBezTo>
                    <a:lnTo>
                      <a:pt x="159206" y="15420"/>
                    </a:lnTo>
                    <a:lnTo>
                      <a:pt x="262360" y="201668"/>
                    </a:lnTo>
                    <a:cubicBezTo>
                      <a:pt x="270358" y="216123"/>
                      <a:pt x="265124" y="234325"/>
                      <a:pt x="250669" y="242323"/>
                    </a:cubicBezTo>
                    <a:cubicBezTo>
                      <a:pt x="246845" y="244440"/>
                      <a:pt x="242604" y="245692"/>
                      <a:pt x="238243" y="245993"/>
                    </a:cubicBezTo>
                    <a:lnTo>
                      <a:pt x="236196" y="246072"/>
                    </a:lnTo>
                    <a:lnTo>
                      <a:pt x="29913" y="246072"/>
                    </a:lnTo>
                    <a:cubicBezTo>
                      <a:pt x="13393" y="246072"/>
                      <a:pt x="0" y="232679"/>
                      <a:pt x="0" y="216159"/>
                    </a:cubicBezTo>
                    <a:cubicBezTo>
                      <a:pt x="0" y="211810"/>
                      <a:pt x="948" y="207513"/>
                      <a:pt x="2779" y="203569"/>
                    </a:cubicBezTo>
                    <a:lnTo>
                      <a:pt x="3736" y="201668"/>
                    </a:lnTo>
                    <a:lnTo>
                      <a:pt x="106864" y="15420"/>
                    </a:lnTo>
                    <a:cubicBezTo>
                      <a:pt x="109583" y="10512"/>
                      <a:pt x="113628" y="6467"/>
                      <a:pt x="118537" y="3748"/>
                    </a:cubicBezTo>
                    <a:close/>
                    <a:moveTo>
                      <a:pt x="244917" y="211320"/>
                    </a:moveTo>
                    <a:lnTo>
                      <a:pt x="141750" y="25086"/>
                    </a:lnTo>
                    <a:cubicBezTo>
                      <a:pt x="139076" y="20272"/>
                      <a:pt x="133006" y="18537"/>
                      <a:pt x="128191" y="21211"/>
                    </a:cubicBezTo>
                    <a:cubicBezTo>
                      <a:pt x="126976" y="21886"/>
                      <a:pt x="125915" y="22807"/>
                      <a:pt x="125078" y="23916"/>
                    </a:cubicBezTo>
                    <a:lnTo>
                      <a:pt x="124320" y="25086"/>
                    </a:lnTo>
                    <a:lnTo>
                      <a:pt x="21192" y="211320"/>
                    </a:lnTo>
                    <a:cubicBezTo>
                      <a:pt x="18519" y="216135"/>
                      <a:pt x="20256" y="222204"/>
                      <a:pt x="25070" y="224878"/>
                    </a:cubicBezTo>
                    <a:cubicBezTo>
                      <a:pt x="26178" y="225492"/>
                      <a:pt x="27393" y="225891"/>
                      <a:pt x="28650" y="226050"/>
                    </a:cubicBezTo>
                    <a:lnTo>
                      <a:pt x="29913" y="226130"/>
                    </a:lnTo>
                    <a:lnTo>
                      <a:pt x="236196" y="226130"/>
                    </a:lnTo>
                    <a:cubicBezTo>
                      <a:pt x="241703" y="226126"/>
                      <a:pt x="246163" y="221658"/>
                      <a:pt x="246159" y="216151"/>
                    </a:cubicBezTo>
                    <a:cubicBezTo>
                      <a:pt x="246159" y="214888"/>
                      <a:pt x="245917" y="213637"/>
                      <a:pt x="245449" y="212463"/>
                    </a:cubicBezTo>
                    <a:lnTo>
                      <a:pt x="244917" y="211320"/>
                    </a:lnTo>
                    <a:lnTo>
                      <a:pt x="141750" y="25086"/>
                    </a:lnTo>
                    <a:lnTo>
                      <a:pt x="244917" y="211320"/>
                    </a:lnTo>
                    <a:close/>
                    <a:moveTo>
                      <a:pt x="133041" y="179505"/>
                    </a:moveTo>
                    <a:cubicBezTo>
                      <a:pt x="140374" y="179273"/>
                      <a:pt x="146504" y="185028"/>
                      <a:pt x="146736" y="192360"/>
                    </a:cubicBezTo>
                    <a:cubicBezTo>
                      <a:pt x="146969" y="199692"/>
                      <a:pt x="141214" y="205822"/>
                      <a:pt x="133882" y="206055"/>
                    </a:cubicBezTo>
                    <a:cubicBezTo>
                      <a:pt x="133601" y="206064"/>
                      <a:pt x="133322" y="206064"/>
                      <a:pt x="133041" y="206055"/>
                    </a:cubicBezTo>
                    <a:cubicBezTo>
                      <a:pt x="125709" y="205822"/>
                      <a:pt x="119954" y="199692"/>
                      <a:pt x="120187" y="192360"/>
                    </a:cubicBezTo>
                    <a:cubicBezTo>
                      <a:pt x="120409" y="185355"/>
                      <a:pt x="126036" y="179727"/>
                      <a:pt x="133041" y="179505"/>
                    </a:cubicBezTo>
                    <a:close/>
                    <a:moveTo>
                      <a:pt x="132975" y="79767"/>
                    </a:moveTo>
                    <a:cubicBezTo>
                      <a:pt x="137958" y="79760"/>
                      <a:pt x="142182" y="83433"/>
                      <a:pt x="142866" y="88369"/>
                    </a:cubicBezTo>
                    <a:lnTo>
                      <a:pt x="142959" y="89725"/>
                    </a:lnTo>
                    <a:lnTo>
                      <a:pt x="143013" y="149579"/>
                    </a:lnTo>
                    <a:cubicBezTo>
                      <a:pt x="143076" y="155085"/>
                      <a:pt x="138665" y="159602"/>
                      <a:pt x="133158" y="159665"/>
                    </a:cubicBezTo>
                    <a:cubicBezTo>
                      <a:pt x="128092" y="159724"/>
                      <a:pt x="123787" y="155975"/>
                      <a:pt x="123150" y="150948"/>
                    </a:cubicBezTo>
                    <a:lnTo>
                      <a:pt x="123070" y="149592"/>
                    </a:lnTo>
                    <a:lnTo>
                      <a:pt x="123017" y="89738"/>
                    </a:lnTo>
                    <a:cubicBezTo>
                      <a:pt x="123017" y="84232"/>
                      <a:pt x="127482" y="79767"/>
                      <a:pt x="132988" y="79767"/>
                    </a:cubicBezTo>
                    <a:close/>
                  </a:path>
                </a:pathLst>
              </a:custGeom>
              <a:solidFill>
                <a:schemeClr val="tx1"/>
              </a:solidFill>
              <a:ln w="15081" cap="flat">
                <a:noFill/>
                <a:prstDash val="solid"/>
                <a:miter/>
              </a:ln>
            </p:spPr>
            <p:txBody>
              <a:bodyPr wrap="square" rtlCol="0" anchor="ctr">
                <a:noAutofit/>
              </a:bodyPr>
              <a:lstStyle/>
              <a:p>
                <a:endParaRPr lang="en-US"/>
              </a:p>
            </p:txBody>
          </p:sp>
        </p:grpSp>
        <p:grpSp>
          <p:nvGrpSpPr>
            <p:cNvPr id="53" name="Group 52">
              <a:extLst>
                <a:ext uri="{FF2B5EF4-FFF2-40B4-BE49-F238E27FC236}">
                  <a16:creationId xmlns:a16="http://schemas.microsoft.com/office/drawing/2014/main" id="{333B96D5-5CD1-366C-6E6D-7ED295B4BD60}"/>
                </a:ext>
              </a:extLst>
            </p:cNvPr>
            <p:cNvGrpSpPr/>
            <p:nvPr/>
          </p:nvGrpSpPr>
          <p:grpSpPr>
            <a:xfrm>
              <a:off x="7164668" y="4628193"/>
              <a:ext cx="577455" cy="577455"/>
              <a:chOff x="7164668" y="4648071"/>
              <a:chExt cx="577455" cy="577455"/>
            </a:xfrm>
          </p:grpSpPr>
          <p:sp>
            <p:nvSpPr>
              <p:cNvPr id="132" name="Oval 131">
                <a:extLst>
                  <a:ext uri="{FF2B5EF4-FFF2-40B4-BE49-F238E27FC236}">
                    <a16:creationId xmlns:a16="http://schemas.microsoft.com/office/drawing/2014/main" id="{E3108087-EE05-423D-AC0E-33FDF4B2D54A}"/>
                  </a:ext>
                </a:extLst>
              </p:cNvPr>
              <p:cNvSpPr/>
              <p:nvPr/>
            </p:nvSpPr>
            <p:spPr bwMode="auto">
              <a:xfrm>
                <a:off x="7164668" y="4648071"/>
                <a:ext cx="577455" cy="577455"/>
              </a:xfrm>
              <a:prstGeom prst="ellipse">
                <a:avLst/>
              </a:prstGeom>
              <a:solidFill>
                <a:srgbClr val="FBE0CD"/>
              </a:solidFill>
              <a:ln w="9525">
                <a:solidFill>
                  <a:schemeClr val="accent5">
                    <a:lumMod val="50000"/>
                  </a:schemeClr>
                </a:solidFill>
                <a:headEnd type="none" w="med" len="med"/>
                <a:tailEnd type="none" w="med" len="med"/>
              </a:ln>
              <a:effectLst>
                <a:outerShdw blurRad="114300" algn="ctr" rotWithShape="0">
                  <a:schemeClr val="bg1">
                    <a:lumMod val="50000"/>
                    <a:alpha val="2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800">
                  <a:solidFill>
                    <a:schemeClr val="tx1"/>
                  </a:solidFill>
                  <a:latin typeface="+mj-lt"/>
                  <a:cs typeface="Segoe UI" pitchFamily="34" charset="0"/>
                </a:endParaRPr>
              </a:p>
            </p:txBody>
          </p:sp>
          <p:sp>
            <p:nvSpPr>
              <p:cNvPr id="51" name="Graphic 32">
                <a:extLst>
                  <a:ext uri="{FF2B5EF4-FFF2-40B4-BE49-F238E27FC236}">
                    <a16:creationId xmlns:a16="http://schemas.microsoft.com/office/drawing/2014/main" id="{96142F22-63DD-ED69-EC8F-14FD8E326FBF}"/>
                  </a:ext>
                </a:extLst>
              </p:cNvPr>
              <p:cNvSpPr>
                <a:spLocks/>
              </p:cNvSpPr>
              <p:nvPr/>
            </p:nvSpPr>
            <p:spPr>
              <a:xfrm>
                <a:off x="7335579" y="4814886"/>
                <a:ext cx="245158" cy="272398"/>
              </a:xfrm>
              <a:custGeom>
                <a:avLst/>
                <a:gdLst>
                  <a:gd name="connsiteX0" fmla="*/ 0 w 171450"/>
                  <a:gd name="connsiteY0" fmla="*/ 35719 h 190501"/>
                  <a:gd name="connsiteX1" fmla="*/ 7144 w 171450"/>
                  <a:gd name="connsiteY1" fmla="*/ 28575 h 190501"/>
                  <a:gd name="connsiteX2" fmla="*/ 81439 w 171450"/>
                  <a:gd name="connsiteY2" fmla="*/ 1429 h 190501"/>
                  <a:gd name="connsiteX3" fmla="*/ 90011 w 171450"/>
                  <a:gd name="connsiteY3" fmla="*/ 1429 h 190501"/>
                  <a:gd name="connsiteX4" fmla="*/ 164306 w 171450"/>
                  <a:gd name="connsiteY4" fmla="*/ 28575 h 190501"/>
                  <a:gd name="connsiteX5" fmla="*/ 171450 w 171450"/>
                  <a:gd name="connsiteY5" fmla="*/ 35719 h 190501"/>
                  <a:gd name="connsiteX6" fmla="*/ 171450 w 171450"/>
                  <a:gd name="connsiteY6" fmla="*/ 85725 h 190501"/>
                  <a:gd name="connsiteX7" fmla="*/ 88344 w 171450"/>
                  <a:gd name="connsiteY7" fmla="*/ 190005 h 190501"/>
                  <a:gd name="connsiteX8" fmla="*/ 83106 w 171450"/>
                  <a:gd name="connsiteY8" fmla="*/ 190005 h 190501"/>
                  <a:gd name="connsiteX9" fmla="*/ 0 w 171450"/>
                  <a:gd name="connsiteY9" fmla="*/ 85725 h 190501"/>
                  <a:gd name="connsiteX10" fmla="*/ 0 w 171450"/>
                  <a:gd name="connsiteY10" fmla="*/ 35719 h 190501"/>
                  <a:gd name="connsiteX11" fmla="*/ 14288 w 171450"/>
                  <a:gd name="connsiteY11" fmla="*/ 42653 h 190501"/>
                  <a:gd name="connsiteX12" fmla="*/ 14288 w 171450"/>
                  <a:gd name="connsiteY12" fmla="*/ 85725 h 190501"/>
                  <a:gd name="connsiteX13" fmla="*/ 85725 w 171450"/>
                  <a:gd name="connsiteY13" fmla="*/ 175660 h 190501"/>
                  <a:gd name="connsiteX14" fmla="*/ 157163 w 171450"/>
                  <a:gd name="connsiteY14" fmla="*/ 85725 h 190501"/>
                  <a:gd name="connsiteX15" fmla="*/ 157163 w 171450"/>
                  <a:gd name="connsiteY15" fmla="*/ 42653 h 190501"/>
                  <a:gd name="connsiteX16" fmla="*/ 85725 w 171450"/>
                  <a:gd name="connsiteY16" fmla="*/ 15983 h 190501"/>
                  <a:gd name="connsiteX17" fmla="*/ 14288 w 171450"/>
                  <a:gd name="connsiteY17" fmla="*/ 42653 h 190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1450" h="190501">
                    <a:moveTo>
                      <a:pt x="0" y="35719"/>
                    </a:moveTo>
                    <a:cubicBezTo>
                      <a:pt x="0" y="31773"/>
                      <a:pt x="3198" y="28575"/>
                      <a:pt x="7144" y="28575"/>
                    </a:cubicBezTo>
                    <a:cubicBezTo>
                      <a:pt x="32509" y="28575"/>
                      <a:pt x="57226" y="19593"/>
                      <a:pt x="81439" y="1429"/>
                    </a:cubicBezTo>
                    <a:cubicBezTo>
                      <a:pt x="83979" y="-476"/>
                      <a:pt x="87471" y="-476"/>
                      <a:pt x="90011" y="1429"/>
                    </a:cubicBezTo>
                    <a:cubicBezTo>
                      <a:pt x="114224" y="19593"/>
                      <a:pt x="138941" y="28575"/>
                      <a:pt x="164306" y="28575"/>
                    </a:cubicBezTo>
                    <a:cubicBezTo>
                      <a:pt x="168252" y="28575"/>
                      <a:pt x="171450" y="31773"/>
                      <a:pt x="171450" y="35719"/>
                    </a:cubicBezTo>
                    <a:lnTo>
                      <a:pt x="171450" y="85725"/>
                    </a:lnTo>
                    <a:cubicBezTo>
                      <a:pt x="171450" y="133360"/>
                      <a:pt x="143275" y="168364"/>
                      <a:pt x="88344" y="190005"/>
                    </a:cubicBezTo>
                    <a:cubicBezTo>
                      <a:pt x="86661" y="190668"/>
                      <a:pt x="84789" y="190668"/>
                      <a:pt x="83106" y="190005"/>
                    </a:cubicBezTo>
                    <a:cubicBezTo>
                      <a:pt x="28175" y="168364"/>
                      <a:pt x="0" y="133350"/>
                      <a:pt x="0" y="85725"/>
                    </a:cubicBezTo>
                    <a:lnTo>
                      <a:pt x="0" y="35719"/>
                    </a:lnTo>
                    <a:close/>
                    <a:moveTo>
                      <a:pt x="14288" y="42653"/>
                    </a:moveTo>
                    <a:lnTo>
                      <a:pt x="14288" y="85725"/>
                    </a:lnTo>
                    <a:cubicBezTo>
                      <a:pt x="14288" y="126263"/>
                      <a:pt x="37652" y="156010"/>
                      <a:pt x="85725" y="175660"/>
                    </a:cubicBezTo>
                    <a:cubicBezTo>
                      <a:pt x="133798" y="156010"/>
                      <a:pt x="157163" y="126263"/>
                      <a:pt x="157163" y="85725"/>
                    </a:cubicBezTo>
                    <a:lnTo>
                      <a:pt x="157163" y="42653"/>
                    </a:lnTo>
                    <a:cubicBezTo>
                      <a:pt x="132617" y="41205"/>
                      <a:pt x="108776" y="32271"/>
                      <a:pt x="85725" y="15983"/>
                    </a:cubicBezTo>
                    <a:cubicBezTo>
                      <a:pt x="62675" y="32271"/>
                      <a:pt x="38833" y="41205"/>
                      <a:pt x="14288" y="42653"/>
                    </a:cubicBezTo>
                    <a:close/>
                  </a:path>
                </a:pathLst>
              </a:custGeom>
              <a:solidFill>
                <a:schemeClr val="tx1"/>
              </a:solidFill>
              <a:ln w="1508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14460"/>
                <a:endParaRPr lang="en-US" sz="1765">
                  <a:solidFill>
                    <a:srgbClr val="000000"/>
                  </a:solidFill>
                  <a:latin typeface="Segoe UI"/>
                </a:endParaRPr>
              </a:p>
            </p:txBody>
          </p:sp>
        </p:grpSp>
      </p:grpSp>
      <p:sp>
        <p:nvSpPr>
          <p:cNvPr id="4" name="TextBox 3">
            <a:extLst>
              <a:ext uri="{FF2B5EF4-FFF2-40B4-BE49-F238E27FC236}">
                <a16:creationId xmlns:a16="http://schemas.microsoft.com/office/drawing/2014/main" id="{B1AE8FBC-C3BF-86C7-4934-6678A98BF655}"/>
              </a:ext>
              <a:ext uri="{C183D7F6-B498-43B3-948B-1728B52AA6E4}">
                <adec:decorative xmlns:adec="http://schemas.microsoft.com/office/drawing/2017/decorative" val="0"/>
              </a:ext>
            </a:extLst>
          </p:cNvPr>
          <p:cNvSpPr txBox="1">
            <a:spLocks/>
          </p:cNvSpPr>
          <p:nvPr/>
        </p:nvSpPr>
        <p:spPr>
          <a:xfrm>
            <a:off x="821883" y="1468056"/>
            <a:ext cx="10548234" cy="451006"/>
          </a:xfrm>
          <a:prstGeom prst="roundRect">
            <a:avLst>
              <a:gd name="adj" fmla="val 11495"/>
            </a:avLst>
          </a:prstGeom>
          <a:gradFill flip="none" rotWithShape="1">
            <a:gsLst>
              <a:gs pos="10000">
                <a:srgbClr val="0278D3"/>
              </a:gs>
              <a:gs pos="90000">
                <a:srgbClr val="107C19"/>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defPPr>
              <a:defRPr lang="en-US"/>
            </a:defPPr>
            <a:lvl1pPr defTabSz="932472" fontAlgn="base">
              <a:spcBef>
                <a:spcPct val="0"/>
              </a:spcBef>
              <a:spcAft>
                <a:spcPct val="0"/>
              </a:spcAft>
              <a:defRPr sz="2000">
                <a:solidFill>
                  <a:srgbClr val="FFFFFF"/>
                </a:solidFill>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sz="1600" dirty="0">
                <a:solidFill>
                  <a:schemeClr val="bg1"/>
                </a:solidFill>
                <a:latin typeface="+mj-lt"/>
              </a:rPr>
              <a:t>Opt-in to analytics processing</a:t>
            </a:r>
          </a:p>
        </p:txBody>
      </p:sp>
    </p:spTree>
    <p:extLst>
      <p:ext uri="{BB962C8B-B14F-4D97-AF65-F5344CB8AC3E}">
        <p14:creationId xmlns:p14="http://schemas.microsoft.com/office/powerpoint/2010/main" val="303597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19F0A0-A59A-0A62-3621-6A8BB0C8D1EB}"/>
            </a:ext>
          </a:extLst>
        </p:cNvPr>
        <p:cNvGrpSpPr/>
        <p:nvPr/>
      </p:nvGrpSpPr>
      <p:grpSpPr>
        <a:xfrm>
          <a:off x="0" y="0"/>
          <a:ext cx="0" cy="0"/>
          <a:chOff x="0" y="0"/>
          <a:chExt cx="0" cy="0"/>
        </a:xfrm>
      </p:grpSpPr>
      <p:sp>
        <p:nvSpPr>
          <p:cNvPr id="54" name="Title 53">
            <a:extLst>
              <a:ext uri="{FF2B5EF4-FFF2-40B4-BE49-F238E27FC236}">
                <a16:creationId xmlns:a16="http://schemas.microsoft.com/office/drawing/2014/main" id="{77BA51C5-8196-D176-2DC9-8924A737B699}"/>
              </a:ext>
            </a:extLst>
          </p:cNvPr>
          <p:cNvSpPr>
            <a:spLocks noGrp="1"/>
          </p:cNvSpPr>
          <p:nvPr>
            <p:ph type="title"/>
          </p:nvPr>
        </p:nvSpPr>
        <p:spPr>
          <a:xfrm>
            <a:off x="588963" y="457200"/>
            <a:ext cx="11017250" cy="492125"/>
          </a:xfrm>
        </p:spPr>
        <p:txBody>
          <a:bodyPr>
            <a:normAutofit fontScale="90000"/>
          </a:bodyPr>
          <a:lstStyle/>
          <a:p>
            <a:pPr lvl="0"/>
            <a:r>
              <a:rPr lang="en-US" dirty="0"/>
              <a:t>Acronyms</a:t>
            </a:r>
          </a:p>
        </p:txBody>
      </p:sp>
      <p:sp>
        <p:nvSpPr>
          <p:cNvPr id="3" name="Rectangle: Rounded Corners 2">
            <a:extLst>
              <a:ext uri="{FF2B5EF4-FFF2-40B4-BE49-F238E27FC236}">
                <a16:creationId xmlns:a16="http://schemas.microsoft.com/office/drawing/2014/main" id="{700FB0D5-93FC-F98D-375A-8A6E4501DC8C}"/>
              </a:ext>
              <a:ext uri="{C183D7F6-B498-43B3-948B-1728B52AA6E4}">
                <adec:decorative xmlns:adec="http://schemas.microsoft.com/office/drawing/2017/decorative" val="1"/>
              </a:ext>
            </a:extLst>
          </p:cNvPr>
          <p:cNvSpPr>
            <a:spLocks/>
          </p:cNvSpPr>
          <p:nvPr/>
        </p:nvSpPr>
        <p:spPr bwMode="auto">
          <a:xfrm>
            <a:off x="1528969" y="1560447"/>
            <a:ext cx="9134061" cy="3975652"/>
          </a:xfrm>
          <a:prstGeom prst="roundRect">
            <a:avLst>
              <a:gd name="adj" fmla="val 2373"/>
            </a:avLst>
          </a:prstGeom>
          <a:solidFill>
            <a:srgbClr val="FFF8F3"/>
          </a:solidFill>
          <a:ln w="6350">
            <a:solidFill>
              <a:schemeClr val="bg1">
                <a:lumMod val="85000"/>
              </a:schemeClr>
            </a:solidFill>
            <a:headEnd type="none" w="med" len="med"/>
            <a:tailEnd type="none" w="med" len="med"/>
          </a:ln>
          <a:effectLst>
            <a:outerShdw blurRad="63500" algn="ctr" rotWithShape="0">
              <a:schemeClr val="bg1">
                <a:lumMod val="50000"/>
                <a:alpha val="5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spcBef>
                <a:spcPct val="0"/>
              </a:spcBef>
              <a:spcAft>
                <a:spcPct val="0"/>
              </a:spcAft>
            </a:pPr>
            <a:endParaRPr lang="en-GB" sz="1400">
              <a:solidFill>
                <a:schemeClr val="tx1"/>
              </a:solidFill>
              <a:latin typeface="+mj-lt"/>
              <a:cs typeface="Segoe UI" pitchFamily="34" charset="0"/>
            </a:endParaRPr>
          </a:p>
        </p:txBody>
      </p:sp>
      <p:sp>
        <p:nvSpPr>
          <p:cNvPr id="4" name="Rectangle: Rounded Corners 3">
            <a:extLst>
              <a:ext uri="{FF2B5EF4-FFF2-40B4-BE49-F238E27FC236}">
                <a16:creationId xmlns:a16="http://schemas.microsoft.com/office/drawing/2014/main" id="{F12E118A-7079-3DAE-4CD6-A3481211BD7C}"/>
              </a:ext>
              <a:ext uri="{C183D7F6-B498-43B3-948B-1728B52AA6E4}">
                <adec:decorative xmlns:adec="http://schemas.microsoft.com/office/drawing/2017/decorative" val="1"/>
              </a:ext>
            </a:extLst>
          </p:cNvPr>
          <p:cNvSpPr>
            <a:spLocks/>
          </p:cNvSpPr>
          <p:nvPr/>
        </p:nvSpPr>
        <p:spPr>
          <a:xfrm>
            <a:off x="1739348" y="1789046"/>
            <a:ext cx="8726556" cy="3558209"/>
          </a:xfrm>
          <a:prstGeom prst="roundRect">
            <a:avLst>
              <a:gd name="adj" fmla="val 2350"/>
            </a:avLst>
          </a:prstGeom>
          <a:solidFill>
            <a:schemeClr val="bg1"/>
          </a:solidFill>
          <a:ln>
            <a:noFill/>
            <a:headEnd type="none" w="med" len="med"/>
            <a:tailEnd type="none" w="med" len="med"/>
          </a:ln>
          <a:effectLst>
            <a:outerShdw blurRad="63500" algn="ctr" rotWithShape="0">
              <a:schemeClr val="accent3">
                <a:lumMod val="60000"/>
                <a:lumOff val="40000"/>
                <a:alpha val="5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a:solidFill>
                <a:srgbClr val="FFFFFF"/>
              </a:solidFill>
              <a:latin typeface="Segoe Sans Display"/>
              <a:cs typeface="Segoe UI" pitchFamily="34" charset="0"/>
            </a:endParaRPr>
          </a:p>
        </p:txBody>
      </p:sp>
      <p:graphicFrame>
        <p:nvGraphicFramePr>
          <p:cNvPr id="5" name="Table 4">
            <a:extLst>
              <a:ext uri="{FF2B5EF4-FFF2-40B4-BE49-F238E27FC236}">
                <a16:creationId xmlns:a16="http://schemas.microsoft.com/office/drawing/2014/main" id="{56DB240B-8376-C67C-AAAD-3FFC6888F700}"/>
              </a:ext>
            </a:extLst>
          </p:cNvPr>
          <p:cNvGraphicFramePr>
            <a:graphicFrameLocks noGrp="1"/>
          </p:cNvGraphicFramePr>
          <p:nvPr>
            <p:extLst>
              <p:ext uri="{D42A27DB-BD31-4B8C-83A1-F6EECF244321}">
                <p14:modId xmlns:p14="http://schemas.microsoft.com/office/powerpoint/2010/main" val="3157821644"/>
              </p:ext>
            </p:extLst>
          </p:nvPr>
        </p:nvGraphicFramePr>
        <p:xfrm>
          <a:off x="2032000" y="2086681"/>
          <a:ext cx="8128000" cy="2966720"/>
        </p:xfrm>
        <a:graphic>
          <a:graphicData uri="http://schemas.openxmlformats.org/drawingml/2006/table">
            <a:tbl>
              <a:tblPr firstRow="1" bandRow="1">
                <a:tableStyleId>{5A111915-BE36-4E01-A7E5-04B1672EAD32}</a:tableStyleId>
              </a:tblPr>
              <a:tblGrid>
                <a:gridCol w="4064000">
                  <a:extLst>
                    <a:ext uri="{9D8B030D-6E8A-4147-A177-3AD203B41FA5}">
                      <a16:colId xmlns:a16="http://schemas.microsoft.com/office/drawing/2014/main" val="2059648464"/>
                    </a:ext>
                  </a:extLst>
                </a:gridCol>
                <a:gridCol w="4064000">
                  <a:extLst>
                    <a:ext uri="{9D8B030D-6E8A-4147-A177-3AD203B41FA5}">
                      <a16:colId xmlns:a16="http://schemas.microsoft.com/office/drawing/2014/main" val="997440912"/>
                    </a:ext>
                  </a:extLst>
                </a:gridCol>
              </a:tblGrid>
              <a:tr h="370840">
                <a:tc gridSpan="2">
                  <a:txBody>
                    <a:bodyPr/>
                    <a:lstStyle/>
                    <a:p>
                      <a:pPr algn="l"/>
                      <a:r>
                        <a:rPr lang="en-US" dirty="0"/>
                        <a:t>Acronym                                                 Definition</a:t>
                      </a:r>
                    </a:p>
                  </a:txBody>
                  <a:tcPr>
                    <a:gradFill>
                      <a:gsLst>
                        <a:gs pos="10000">
                          <a:srgbClr val="0278D3"/>
                        </a:gs>
                        <a:gs pos="90000">
                          <a:srgbClr val="107C19"/>
                        </a:gs>
                      </a:gsLst>
                      <a:lin ang="0" scaled="1"/>
                    </a:gradFill>
                  </a:tcPr>
                </a:tc>
                <a:tc hMerge="1">
                  <a:txBody>
                    <a:bodyPr/>
                    <a:lstStyle/>
                    <a:p>
                      <a:endParaRPr dirty="0"/>
                    </a:p>
                  </a:txBody>
                  <a:tcPr>
                    <a:gradFill>
                      <a:gsLst>
                        <a:gs pos="10000">
                          <a:srgbClr val="0278D3"/>
                        </a:gs>
                        <a:gs pos="90000">
                          <a:srgbClr val="107C19"/>
                        </a:gs>
                      </a:gsLst>
                      <a:lin ang="0" scaled="1"/>
                    </a:gradFill>
                  </a:tcPr>
                </a:tc>
                <a:extLst>
                  <a:ext uri="{0D108BD9-81ED-4DB2-BD59-A6C34878D82A}">
                    <a16:rowId xmlns:a16="http://schemas.microsoft.com/office/drawing/2014/main" val="2153473199"/>
                  </a:ext>
                </a:extLst>
              </a:tr>
              <a:tr h="370840">
                <a:tc>
                  <a:txBody>
                    <a:bodyPr/>
                    <a:lstStyle/>
                    <a:p>
                      <a:r>
                        <a:rPr lang="en-US" dirty="0"/>
                        <a:t>OOB</a:t>
                      </a:r>
                    </a:p>
                  </a:txBody>
                  <a:tcPr>
                    <a:noFill/>
                  </a:tcPr>
                </a:tc>
                <a:tc>
                  <a:txBody>
                    <a:bodyPr/>
                    <a:lstStyle/>
                    <a:p>
                      <a:r>
                        <a:rPr lang="en-US" dirty="0"/>
                        <a:t>Out-of-Box</a:t>
                      </a:r>
                    </a:p>
                  </a:txBody>
                  <a:tcPr>
                    <a:noFill/>
                  </a:tcPr>
                </a:tc>
                <a:extLst>
                  <a:ext uri="{0D108BD9-81ED-4DB2-BD59-A6C34878D82A}">
                    <a16:rowId xmlns:a16="http://schemas.microsoft.com/office/drawing/2014/main" val="2576174749"/>
                  </a:ext>
                </a:extLst>
              </a:tr>
              <a:tr h="370840">
                <a:tc>
                  <a:txBody>
                    <a:bodyPr/>
                    <a:lstStyle/>
                    <a:p>
                      <a:r>
                        <a:rPr lang="en-US" dirty="0"/>
                        <a:t>IRM</a:t>
                      </a:r>
                    </a:p>
                  </a:txBody>
                  <a:tcPr>
                    <a:noFill/>
                  </a:tcPr>
                </a:tc>
                <a:tc>
                  <a:txBody>
                    <a:bodyPr/>
                    <a:lstStyle/>
                    <a:p>
                      <a:r>
                        <a:rPr lang="en-US" dirty="0"/>
                        <a:t>Insider Risk Management</a:t>
                      </a:r>
                    </a:p>
                  </a:txBody>
                  <a:tcPr>
                    <a:noFill/>
                  </a:tcPr>
                </a:tc>
                <a:extLst>
                  <a:ext uri="{0D108BD9-81ED-4DB2-BD59-A6C34878D82A}">
                    <a16:rowId xmlns:a16="http://schemas.microsoft.com/office/drawing/2014/main" val="2469206927"/>
                  </a:ext>
                </a:extLst>
              </a:tr>
              <a:tr h="370840">
                <a:tc>
                  <a:txBody>
                    <a:bodyPr/>
                    <a:lstStyle/>
                    <a:p>
                      <a:r>
                        <a:rPr lang="en-US" dirty="0"/>
                        <a:t>DLP</a:t>
                      </a:r>
                    </a:p>
                  </a:txBody>
                  <a:tcPr>
                    <a:noFill/>
                  </a:tcPr>
                </a:tc>
                <a:tc>
                  <a:txBody>
                    <a:bodyPr/>
                    <a:lstStyle/>
                    <a:p>
                      <a:r>
                        <a:rPr lang="en-US" dirty="0"/>
                        <a:t>Data Loss Prevention</a:t>
                      </a:r>
                    </a:p>
                  </a:txBody>
                  <a:tcPr>
                    <a:noFill/>
                  </a:tcPr>
                </a:tc>
                <a:extLst>
                  <a:ext uri="{0D108BD9-81ED-4DB2-BD59-A6C34878D82A}">
                    <a16:rowId xmlns:a16="http://schemas.microsoft.com/office/drawing/2014/main" val="3004394843"/>
                  </a:ext>
                </a:extLst>
              </a:tr>
              <a:tr h="370840">
                <a:tc>
                  <a:txBody>
                    <a:bodyPr/>
                    <a:lstStyle/>
                    <a:p>
                      <a:r>
                        <a:rPr lang="en-US" dirty="0"/>
                        <a:t>DSPM</a:t>
                      </a:r>
                    </a:p>
                  </a:txBody>
                  <a:tcPr>
                    <a:noFill/>
                  </a:tcPr>
                </a:tc>
                <a:tc>
                  <a:txBody>
                    <a:bodyPr/>
                    <a:lstStyle/>
                    <a:p>
                      <a:r>
                        <a:rPr lang="en-US" dirty="0"/>
                        <a:t>Data Security Posture Management</a:t>
                      </a:r>
                    </a:p>
                  </a:txBody>
                  <a:tcPr>
                    <a:noFill/>
                  </a:tcPr>
                </a:tc>
                <a:extLst>
                  <a:ext uri="{0D108BD9-81ED-4DB2-BD59-A6C34878D82A}">
                    <a16:rowId xmlns:a16="http://schemas.microsoft.com/office/drawing/2014/main" val="3469610229"/>
                  </a:ext>
                </a:extLst>
              </a:tr>
              <a:tr h="370840">
                <a:tc>
                  <a:txBody>
                    <a:bodyPr/>
                    <a:lstStyle/>
                    <a:p>
                      <a:r>
                        <a:rPr lang="en-US" dirty="0"/>
                        <a:t>AI</a:t>
                      </a:r>
                    </a:p>
                  </a:txBody>
                  <a:tcPr>
                    <a:noFill/>
                  </a:tcPr>
                </a:tc>
                <a:tc>
                  <a:txBody>
                    <a:bodyPr/>
                    <a:lstStyle/>
                    <a:p>
                      <a:r>
                        <a:rPr lang="en-US" dirty="0"/>
                        <a:t>Artificial Intelligence</a:t>
                      </a:r>
                    </a:p>
                  </a:txBody>
                  <a:tcPr>
                    <a:noFill/>
                  </a:tcPr>
                </a:tc>
                <a:extLst>
                  <a:ext uri="{0D108BD9-81ED-4DB2-BD59-A6C34878D82A}">
                    <a16:rowId xmlns:a16="http://schemas.microsoft.com/office/drawing/2014/main" val="1059279418"/>
                  </a:ext>
                </a:extLst>
              </a:tr>
              <a:tr h="370840">
                <a:tc>
                  <a:txBody>
                    <a:bodyPr/>
                    <a:lstStyle/>
                    <a:p>
                      <a:r>
                        <a:rPr kumimoji="0" lang="en-US" sz="1800" b="0" u="none" strike="noStrike" kern="0" cap="none" spc="0" normalizeH="0" baseline="0" noProof="0" dirty="0">
                          <a:ln>
                            <a:noFill/>
                          </a:ln>
                          <a:effectLst/>
                          <a:uLnTx/>
                          <a:uFillTx/>
                        </a:rPr>
                        <a:t>SITs</a:t>
                      </a:r>
                      <a:endParaRPr lang="en-US" dirty="0"/>
                    </a:p>
                  </a:txBody>
                  <a:tcPr>
                    <a:noFill/>
                  </a:tcPr>
                </a:tc>
                <a:tc>
                  <a:txBody>
                    <a:bodyPr/>
                    <a:lstStyle/>
                    <a:p>
                      <a:r>
                        <a:rPr lang="en-US" dirty="0"/>
                        <a:t>Sensitive Information Types</a:t>
                      </a:r>
                    </a:p>
                  </a:txBody>
                  <a:tcPr>
                    <a:noFill/>
                  </a:tcPr>
                </a:tc>
                <a:extLst>
                  <a:ext uri="{0D108BD9-81ED-4DB2-BD59-A6C34878D82A}">
                    <a16:rowId xmlns:a16="http://schemas.microsoft.com/office/drawing/2014/main" val="1930436790"/>
                  </a:ext>
                </a:extLst>
              </a:tr>
              <a:tr h="370840">
                <a:tc>
                  <a:txBody>
                    <a:bodyPr/>
                    <a:lstStyle/>
                    <a:p>
                      <a:r>
                        <a:rPr lang="en-US" dirty="0"/>
                        <a:t>DS</a:t>
                      </a:r>
                    </a:p>
                  </a:txBody>
                  <a:tcPr>
                    <a:noFill/>
                  </a:tcPr>
                </a:tc>
                <a:tc>
                  <a:txBody>
                    <a:bodyPr/>
                    <a:lstStyle/>
                    <a:p>
                      <a:r>
                        <a:rPr lang="en-US" dirty="0"/>
                        <a:t>Data Security</a:t>
                      </a:r>
                    </a:p>
                  </a:txBody>
                  <a:tcPr>
                    <a:noFill/>
                  </a:tcPr>
                </a:tc>
                <a:extLst>
                  <a:ext uri="{0D108BD9-81ED-4DB2-BD59-A6C34878D82A}">
                    <a16:rowId xmlns:a16="http://schemas.microsoft.com/office/drawing/2014/main" val="2643278660"/>
                  </a:ext>
                </a:extLst>
              </a:tr>
            </a:tbl>
          </a:graphicData>
        </a:graphic>
      </p:graphicFrame>
    </p:spTree>
    <p:extLst>
      <p:ext uri="{BB962C8B-B14F-4D97-AF65-F5344CB8AC3E}">
        <p14:creationId xmlns:p14="http://schemas.microsoft.com/office/powerpoint/2010/main" val="1793502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Microsoft Security">
      <a:dk1>
        <a:srgbClr val="2F2F2F"/>
      </a:dk1>
      <a:lt1>
        <a:srgbClr val="FFFFFF"/>
      </a:lt1>
      <a:dk2>
        <a:srgbClr val="505050"/>
      </a:dk2>
      <a:lt2>
        <a:srgbClr val="F2F2F2"/>
      </a:lt2>
      <a:accent1>
        <a:srgbClr val="0078D4"/>
      </a:accent1>
      <a:accent2>
        <a:srgbClr val="107C10"/>
      </a:accent2>
      <a:accent3>
        <a:srgbClr val="D83B01"/>
      </a:accent3>
      <a:accent4>
        <a:srgbClr val="FFB900"/>
      </a:accent4>
      <a:accent5>
        <a:srgbClr val="243A5E"/>
      </a:accent5>
      <a:accent6>
        <a:srgbClr val="054B16"/>
      </a:accent6>
      <a:hlink>
        <a:srgbClr val="0078D4"/>
      </a:hlink>
      <a:folHlink>
        <a:srgbClr val="243A5E"/>
      </a:folHlink>
    </a:clrScheme>
    <a:fontScheme name="Microsoft Branding">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de4618fc-6149-4e3c-8d60-8c10e2c5f294" xsi:nil="true"/>
    <lcf76f155ced4ddcb4097134ff3c332f xmlns="1c2d2333-52a8-4302-ac30-127cc4e96695">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ECAD3D0689E184DA8BA7028D9DC08CF" ma:contentTypeVersion="15" ma:contentTypeDescription="Create a new document." ma:contentTypeScope="" ma:versionID="f4d63d36256a28a281189461d7e36ecb">
  <xsd:schema xmlns:xsd="http://www.w3.org/2001/XMLSchema" xmlns:xs="http://www.w3.org/2001/XMLSchema" xmlns:p="http://schemas.microsoft.com/office/2006/metadata/properties" xmlns:ns1="http://schemas.microsoft.com/sharepoint/v3" xmlns:ns2="1c2d2333-52a8-4302-ac30-127cc4e96695" xmlns:ns3="de4618fc-6149-4e3c-8d60-8c10e2c5f294" targetNamespace="http://schemas.microsoft.com/office/2006/metadata/properties" ma:root="true" ma:fieldsID="65ecb90b70682fc14668b22917c32964" ns1:_="" ns2:_="" ns3:_="">
    <xsd:import namespace="http://schemas.microsoft.com/sharepoint/v3"/>
    <xsd:import namespace="1c2d2333-52a8-4302-ac30-127cc4e96695"/>
    <xsd:import namespace="de4618fc-6149-4e3c-8d60-8c10e2c5f294"/>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c2d2333-52a8-4302-ac30-127cc4e9669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BillingMetadata" ma:index="22"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e4618fc-6149-4e3c-8d60-8c10e2c5f294"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53602c0e-9dc8-4b08-97d6-98db9f98080a}" ma:internalName="TaxCatchAll" ma:showField="CatchAllData" ma:web="de4618fc-6149-4e3c-8d60-8c10e2c5f29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00427C-0972-4C1A-A30C-364C5143B72E}">
  <ds:schemaRefs>
    <ds:schemaRef ds:uri="http://schemas.microsoft.com/sharepoint/v3/contenttype/forms"/>
  </ds:schemaRefs>
</ds:datastoreItem>
</file>

<file path=customXml/itemProps2.xml><?xml version="1.0" encoding="utf-8"?>
<ds:datastoreItem xmlns:ds="http://schemas.openxmlformats.org/officeDocument/2006/customXml" ds:itemID="{FF45EE85-D329-43BC-933D-E535DF1A8A42}">
  <ds:schemaRefs>
    <ds:schemaRef ds:uri="1c2d2333-52a8-4302-ac30-127cc4e96695"/>
    <ds:schemaRef ds:uri="de4618fc-6149-4e3c-8d60-8c10e2c5f29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3FB1C1B-48B8-4F34-B551-AEBF8C724D5D}">
  <ds:schemaRefs>
    <ds:schemaRef ds:uri="1c2d2333-52a8-4302-ac30-127cc4e96695"/>
    <ds:schemaRef ds:uri="de4618fc-6149-4e3c-8d60-8c10e2c5f29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87867195-f2b8-4ac2-b0b6-6bb73cb33af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72</TotalTime>
  <Words>2066</Words>
  <Application>Microsoft Office PowerPoint</Application>
  <PresentationFormat>Widescreen</PresentationFormat>
  <Paragraphs>218</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Aptos</vt:lpstr>
      <vt:lpstr>Arial</vt:lpstr>
      <vt:lpstr>Calibri</vt:lpstr>
      <vt:lpstr>Segoe Sans Display</vt:lpstr>
      <vt:lpstr>Segoe UI</vt:lpstr>
      <vt:lpstr>Segoe UI Light</vt:lpstr>
      <vt:lpstr>Segoe UI Semibold</vt:lpstr>
      <vt:lpstr>1_Office Theme</vt:lpstr>
      <vt:lpstr>Microsoft Purview Data Security Posture Management (DSPM)</vt:lpstr>
      <vt:lpstr>PowerPoint Presentation</vt:lpstr>
      <vt:lpstr>PowerPoint Presentation</vt:lpstr>
      <vt:lpstr>PowerPoint Presentation</vt:lpstr>
      <vt:lpstr>PowerPoint Presentation</vt:lpstr>
      <vt:lpstr>PowerPoint Presentation</vt:lpstr>
      <vt:lpstr>DSPM, Simplified Visual</vt:lpstr>
      <vt:lpstr>Acronyms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Sarahzin Shane</dc:creator>
  <cp:lastModifiedBy>Sarahzin Shane</cp:lastModifiedBy>
  <cp:revision>2</cp:revision>
  <dcterms:created xsi:type="dcterms:W3CDTF">2024-07-18T14:14:27Z</dcterms:created>
  <dcterms:modified xsi:type="dcterms:W3CDTF">2025-10-09T17:02:38Z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0x010100CECAD3D0689E184DA8BA7028D9DC08CF</vt:lpwstr>
  </property>
  <property fmtid="{D5CDD505-2E9C-101B-9397-08002B2CF9AE}" pid="3" name="MediaServiceImageTags">
    <vt:lpwstr/>
  </property>
</Properties>
</file>