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6c6a4123e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6c6a4123e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36c6a4123e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6c33587c1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6c33587c1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36c33587c1_0_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6c33587c1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6c33587c1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36c33587c1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6c6a4123e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6c6a4123e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36c6a4123e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6c6a4123e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6c6a4123e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36c6a4123e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6c33587c1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6c33587c1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36c33587c1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6c33587c1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6c33587c1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36c33587c1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6c33587c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6c33587c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136c33587c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6c33587c1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6c33587c1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36c33587c1_0_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6c33587c1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6c33587c1_0_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36c33587c1_0_10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6c33587c1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6c33587c1_0_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36c33587c1_0_1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6c33587c1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6c33587c1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36c33587c1_0_1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6c33587c1_0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6c33587c1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36c33587c1_0_1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1" name="Google Shape;21;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 name="Google Shape;33;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4" name="Google Shape;64;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1792288" y="612775"/>
            <a:ext cx="5486400" cy="4114800"/>
          </a:xfrm>
          <a:prstGeom prst="rect">
            <a:avLst/>
          </a:prstGeom>
          <a:noFill/>
          <a:ln>
            <a:noFill/>
          </a:ln>
        </p:spPr>
      </p:sp>
      <p:sp>
        <p:nvSpPr>
          <p:cNvPr id="71" name="Google Shape;71;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2" name="Google Shape;7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descr="D:\1.PGPBA\01. Marketing\GL High Res Logos\Greatlearning Logo_160915.png" id="15" name="Google Shape;15;p1"/>
          <p:cNvPicPr preferRelativeResize="0"/>
          <p:nvPr/>
        </p:nvPicPr>
        <p:blipFill rotWithShape="1">
          <a:blip r:embed="rId1">
            <a:alphaModFix/>
          </a:blip>
          <a:srcRect b="0" l="0" r="0" t="0"/>
          <a:stretch/>
        </p:blipFill>
        <p:spPr>
          <a:xfrm>
            <a:off x="6553200" y="-25898"/>
            <a:ext cx="2362200" cy="327947"/>
          </a:xfrm>
          <a:prstGeom prst="rect">
            <a:avLst/>
          </a:prstGeom>
          <a:noFill/>
          <a:ln>
            <a:noFill/>
          </a:ln>
        </p:spPr>
      </p:pic>
      <p:sp>
        <p:nvSpPr>
          <p:cNvPr id="16" name="Google Shape;16;p1"/>
          <p:cNvSpPr/>
          <p:nvPr/>
        </p:nvSpPr>
        <p:spPr>
          <a:xfrm>
            <a:off x="45026" y="842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45026" y="2373076"/>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kaggle.com/datasets/kamilpytlak/personal-key-indicators-of-heart-dise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2" name="Google Shape;92;p13"/>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13"/>
          <p:cNvSpPr txBox="1"/>
          <p:nvPr/>
        </p:nvSpPr>
        <p:spPr>
          <a:xfrm>
            <a:off x="838200" y="1676400"/>
            <a:ext cx="80772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chemeClr val="dk1"/>
                </a:solidFill>
                <a:latin typeface="Calibri"/>
                <a:ea typeface="Calibri"/>
                <a:cs typeface="Calibri"/>
                <a:sym typeface="Calibri"/>
              </a:rPr>
              <a:t>Cardiovascular Disease Prediction</a:t>
            </a:r>
            <a:endParaRPr b="0" i="0" sz="4000" u="none" cap="none" strike="noStrike">
              <a:solidFill>
                <a:schemeClr val="dk1"/>
              </a:solidFill>
              <a:latin typeface="Calibri"/>
              <a:ea typeface="Calibri"/>
              <a:cs typeface="Calibri"/>
              <a:sym typeface="Calibri"/>
            </a:endParaRPr>
          </a:p>
        </p:txBody>
      </p:sp>
      <p:sp>
        <p:nvSpPr>
          <p:cNvPr id="94" name="Google Shape;94;p13"/>
          <p:cNvSpPr txBox="1"/>
          <p:nvPr/>
        </p:nvSpPr>
        <p:spPr>
          <a:xfrm>
            <a:off x="-1792550" y="3465864"/>
            <a:ext cx="80307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800" u="none" cap="none" strike="noStrike">
                <a:solidFill>
                  <a:schemeClr val="dk1"/>
                </a:solidFill>
                <a:latin typeface="Calibri"/>
                <a:ea typeface="Calibri"/>
                <a:cs typeface="Calibri"/>
                <a:sym typeface="Calibri"/>
              </a:rPr>
              <a:t>Team Details</a:t>
            </a:r>
            <a:endParaRPr b="0" i="0" sz="2800" u="none" cap="none" strike="noStrike">
              <a:solidFill>
                <a:schemeClr val="dk1"/>
              </a:solidFill>
              <a:latin typeface="Calibri"/>
              <a:ea typeface="Calibri"/>
              <a:cs typeface="Calibri"/>
              <a:sym typeface="Calibri"/>
            </a:endParaRPr>
          </a:p>
        </p:txBody>
      </p:sp>
      <p:sp>
        <p:nvSpPr>
          <p:cNvPr id="95" name="Google Shape;95;p13"/>
          <p:cNvSpPr txBox="1"/>
          <p:nvPr/>
        </p:nvSpPr>
        <p:spPr>
          <a:xfrm>
            <a:off x="-1792550" y="4214525"/>
            <a:ext cx="8030700" cy="1631700"/>
          </a:xfrm>
          <a:prstGeom prst="rect">
            <a:avLst/>
          </a:prstGeom>
          <a:noFill/>
          <a:ln>
            <a:noFill/>
          </a:ln>
        </p:spPr>
        <p:txBody>
          <a:bodyPr anchorCtr="0" anchor="t" bIns="45700" lIns="91425" spcFirstLastPara="1" rIns="91425" wrap="square" tIns="45700">
            <a:spAutoFit/>
          </a:bodyPr>
          <a:lstStyle/>
          <a:p>
            <a:pPr indent="0" lvl="0" marL="457200" marR="0" rtl="0" algn="ctr">
              <a:spcBef>
                <a:spcPts val="0"/>
              </a:spcBef>
              <a:spcAft>
                <a:spcPts val="0"/>
              </a:spcAft>
              <a:buNone/>
            </a:pPr>
            <a:r>
              <a:rPr lang="en-IN" sz="2000">
                <a:solidFill>
                  <a:schemeClr val="dk1"/>
                </a:solidFill>
                <a:latin typeface="Calibri"/>
                <a:ea typeface="Calibri"/>
                <a:cs typeface="Calibri"/>
                <a:sym typeface="Calibri"/>
              </a:rPr>
              <a:t>Ravi Shankar A V</a:t>
            </a:r>
            <a:endParaRPr sz="2000">
              <a:solidFill>
                <a:schemeClr val="dk1"/>
              </a:solidFill>
              <a:latin typeface="Calibri"/>
              <a:ea typeface="Calibri"/>
              <a:cs typeface="Calibri"/>
              <a:sym typeface="Calibri"/>
            </a:endParaRPr>
          </a:p>
          <a:p>
            <a:pPr indent="0" lvl="0" marL="457200" marR="0" rtl="0" algn="ctr">
              <a:spcBef>
                <a:spcPts val="0"/>
              </a:spcBef>
              <a:spcAft>
                <a:spcPts val="0"/>
              </a:spcAft>
              <a:buNone/>
            </a:pPr>
            <a:r>
              <a:rPr lang="en-IN" sz="2000">
                <a:solidFill>
                  <a:schemeClr val="dk1"/>
                </a:solidFill>
                <a:latin typeface="Calibri"/>
                <a:ea typeface="Calibri"/>
                <a:cs typeface="Calibri"/>
                <a:sym typeface="Calibri"/>
              </a:rPr>
              <a:t>Tintu B John </a:t>
            </a:r>
            <a:endParaRPr sz="2000">
              <a:solidFill>
                <a:schemeClr val="dk1"/>
              </a:solidFill>
              <a:latin typeface="Calibri"/>
              <a:ea typeface="Calibri"/>
              <a:cs typeface="Calibri"/>
              <a:sym typeface="Calibri"/>
            </a:endParaRPr>
          </a:p>
          <a:p>
            <a:pPr indent="0" lvl="0" marL="457200" marR="0" rtl="0" algn="ctr">
              <a:spcBef>
                <a:spcPts val="0"/>
              </a:spcBef>
              <a:spcAft>
                <a:spcPts val="0"/>
              </a:spcAft>
              <a:buNone/>
            </a:pPr>
            <a:r>
              <a:rPr lang="en-IN" sz="2000">
                <a:solidFill>
                  <a:schemeClr val="dk1"/>
                </a:solidFill>
                <a:latin typeface="Calibri"/>
                <a:ea typeface="Calibri"/>
                <a:cs typeface="Calibri"/>
                <a:sym typeface="Calibri"/>
              </a:rPr>
              <a:t>Abdul Rahman P J</a:t>
            </a:r>
            <a:endParaRPr sz="2000">
              <a:solidFill>
                <a:schemeClr val="dk1"/>
              </a:solidFill>
              <a:latin typeface="Calibri"/>
              <a:ea typeface="Calibri"/>
              <a:cs typeface="Calibri"/>
              <a:sym typeface="Calibri"/>
            </a:endParaRPr>
          </a:p>
          <a:p>
            <a:pPr indent="0" lvl="0" marL="457200" marR="0" rtl="0" algn="ctr">
              <a:spcBef>
                <a:spcPts val="0"/>
              </a:spcBef>
              <a:spcAft>
                <a:spcPts val="0"/>
              </a:spcAft>
              <a:buNone/>
            </a:pPr>
            <a:r>
              <a:rPr lang="en-IN" sz="2000">
                <a:solidFill>
                  <a:schemeClr val="dk1"/>
                </a:solidFill>
                <a:latin typeface="Calibri"/>
                <a:ea typeface="Calibri"/>
                <a:cs typeface="Calibri"/>
                <a:sym typeface="Calibri"/>
              </a:rPr>
              <a:t>Baskar D</a:t>
            </a:r>
            <a:endParaRPr sz="2000">
              <a:solidFill>
                <a:schemeClr val="dk1"/>
              </a:solidFill>
              <a:latin typeface="Calibri"/>
              <a:ea typeface="Calibri"/>
              <a:cs typeface="Calibri"/>
              <a:sym typeface="Calibri"/>
            </a:endParaRPr>
          </a:p>
          <a:p>
            <a:pPr indent="0" lvl="0" marL="457200" marR="0" rtl="0" algn="ctr">
              <a:spcBef>
                <a:spcPts val="0"/>
              </a:spcBef>
              <a:spcAft>
                <a:spcPts val="0"/>
              </a:spcAft>
              <a:buNone/>
            </a:pPr>
            <a:r>
              <a:rPr lang="en-IN" sz="2000">
                <a:solidFill>
                  <a:schemeClr val="dk1"/>
                </a:solidFill>
                <a:latin typeface="Calibri"/>
                <a:ea typeface="Calibri"/>
                <a:cs typeface="Calibri"/>
                <a:sym typeface="Calibri"/>
              </a:rPr>
              <a:t>Febin Thomas</a:t>
            </a:r>
            <a:endParaRPr sz="2000">
              <a:solidFill>
                <a:schemeClr val="dk1"/>
              </a:solidFill>
              <a:latin typeface="Calibri"/>
              <a:ea typeface="Calibri"/>
              <a:cs typeface="Calibri"/>
              <a:sym typeface="Calibri"/>
            </a:endParaRPr>
          </a:p>
        </p:txBody>
      </p:sp>
      <p:sp>
        <p:nvSpPr>
          <p:cNvPr id="96" name="Google Shape;96;p13"/>
          <p:cNvSpPr txBox="1"/>
          <p:nvPr/>
        </p:nvSpPr>
        <p:spPr>
          <a:xfrm>
            <a:off x="3486700" y="3419675"/>
            <a:ext cx="73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800">
                <a:latin typeface="Calibri"/>
                <a:ea typeface="Calibri"/>
                <a:cs typeface="Calibri"/>
                <a:sym typeface="Calibri"/>
              </a:rPr>
              <a:t>Mentor</a:t>
            </a:r>
            <a:endParaRPr sz="2800">
              <a:latin typeface="Calibri"/>
              <a:ea typeface="Calibri"/>
              <a:cs typeface="Calibri"/>
              <a:sym typeface="Calibri"/>
            </a:endParaRPr>
          </a:p>
        </p:txBody>
      </p:sp>
      <p:sp>
        <p:nvSpPr>
          <p:cNvPr id="97" name="Google Shape;97;p13"/>
          <p:cNvSpPr txBox="1"/>
          <p:nvPr/>
        </p:nvSpPr>
        <p:spPr>
          <a:xfrm>
            <a:off x="3394450" y="4214513"/>
            <a:ext cx="734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000">
                <a:latin typeface="Calibri"/>
                <a:ea typeface="Calibri"/>
                <a:cs typeface="Calibri"/>
                <a:sym typeface="Calibri"/>
              </a:rPr>
              <a:t>Vibha Santhanam</a:t>
            </a:r>
            <a:endParaRPr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303288" y="462448"/>
            <a:ext cx="85374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000">
                <a:solidFill>
                  <a:schemeClr val="dk1"/>
                </a:solidFill>
                <a:latin typeface="Calibri"/>
                <a:ea typeface="Calibri"/>
                <a:cs typeface="Calibri"/>
                <a:sym typeface="Calibri"/>
              </a:rPr>
              <a:t>DIABETIC CONDITION</a:t>
            </a:r>
            <a:endParaRPr b="1" sz="3000">
              <a:solidFill>
                <a:schemeClr val="dk1"/>
              </a:solidFill>
              <a:latin typeface="Calibri"/>
              <a:ea typeface="Calibri"/>
              <a:cs typeface="Calibri"/>
              <a:sym typeface="Calibri"/>
            </a:endParaRPr>
          </a:p>
        </p:txBody>
      </p:sp>
      <p:pic>
        <p:nvPicPr>
          <p:cNvPr id="167" name="Google Shape;167;p22"/>
          <p:cNvPicPr preferRelativeResize="0"/>
          <p:nvPr/>
        </p:nvPicPr>
        <p:blipFill>
          <a:blip r:embed="rId3">
            <a:alphaModFix/>
          </a:blip>
          <a:stretch>
            <a:fillRect/>
          </a:stretch>
        </p:blipFill>
        <p:spPr>
          <a:xfrm>
            <a:off x="654500" y="1291400"/>
            <a:ext cx="7945200" cy="512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3"/>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3"/>
          <p:cNvSpPr txBox="1"/>
          <p:nvPr/>
        </p:nvSpPr>
        <p:spPr>
          <a:xfrm>
            <a:off x="429658" y="980501"/>
            <a:ext cx="8485742" cy="5648899"/>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480"/>
              </a:spcBef>
              <a:spcAft>
                <a:spcPts val="0"/>
              </a:spcAft>
              <a:buClr>
                <a:srgbClr val="0055A0"/>
              </a:buClr>
              <a:buSzPts val="2400"/>
              <a:buFont typeface="Noto Sans Symbols"/>
              <a:buChar char="⮚"/>
            </a:pPr>
            <a:r>
              <a:rPr lang="en-IN" sz="2400">
                <a:solidFill>
                  <a:srgbClr val="0055A0"/>
                </a:solidFill>
                <a:latin typeface="Calibri"/>
                <a:ea typeface="Calibri"/>
                <a:cs typeface="Calibri"/>
                <a:sym typeface="Calibri"/>
              </a:rPr>
              <a:t>GaussianNB :</a:t>
            </a:r>
            <a:endParaRPr sz="2400">
              <a:solidFill>
                <a:srgbClr val="0055A0"/>
              </a:solidFill>
              <a:latin typeface="Calibri"/>
              <a:ea typeface="Calibri"/>
              <a:cs typeface="Calibri"/>
              <a:sym typeface="Calibri"/>
            </a:endParaRPr>
          </a:p>
          <a:p>
            <a:pPr indent="0" lvl="0" marL="457200" marR="0" rtl="0" algn="l">
              <a:spcBef>
                <a:spcPts val="480"/>
              </a:spcBef>
              <a:spcAft>
                <a:spcPts val="0"/>
              </a:spcAft>
              <a:buNone/>
            </a:pPr>
            <a:r>
              <a:rPr lang="en-IN" sz="2400">
                <a:solidFill>
                  <a:srgbClr val="0055A0"/>
                </a:solidFill>
                <a:highlight>
                  <a:srgbClr val="FFFFFF"/>
                </a:highlight>
                <a:latin typeface="Calibri"/>
                <a:ea typeface="Calibri"/>
                <a:cs typeface="Calibri"/>
                <a:sym typeface="Calibri"/>
              </a:rPr>
              <a:t>Naive Bayes methods are a set of supervised learning algorithms based on applying Bayes’ theorem with the “naive” assumption of conditional independence between every pair of features given the value of the class variable.</a:t>
            </a:r>
            <a:endParaRPr sz="3600">
              <a:solidFill>
                <a:srgbClr val="0055A0"/>
              </a:solidFill>
              <a:latin typeface="Calibri"/>
              <a:ea typeface="Calibri"/>
              <a:cs typeface="Calibri"/>
              <a:sym typeface="Calibri"/>
            </a:endParaRPr>
          </a:p>
          <a:p>
            <a:pPr indent="-381000" lvl="0" marL="914400" marR="0" rtl="0" algn="l">
              <a:spcBef>
                <a:spcPts val="480"/>
              </a:spcBef>
              <a:spcAft>
                <a:spcPts val="0"/>
              </a:spcAft>
              <a:buClr>
                <a:srgbClr val="0055A0"/>
              </a:buClr>
              <a:buSzPts val="2400"/>
              <a:buFont typeface="Calibri"/>
              <a:buChar char="●"/>
            </a:pPr>
            <a:r>
              <a:rPr lang="en-IN" sz="2400">
                <a:solidFill>
                  <a:srgbClr val="0055A0"/>
                </a:solidFill>
                <a:latin typeface="Calibri"/>
                <a:ea typeface="Calibri"/>
                <a:cs typeface="Calibri"/>
                <a:sym typeface="Calibri"/>
              </a:rPr>
              <a:t>Accuracy Score: 0.7619048562107172</a:t>
            </a:r>
            <a:endParaRPr sz="2400">
              <a:solidFill>
                <a:srgbClr val="0055A0"/>
              </a:solidFill>
              <a:latin typeface="Calibri"/>
              <a:ea typeface="Calibri"/>
              <a:cs typeface="Calibri"/>
              <a:sym typeface="Calibri"/>
            </a:endParaRPr>
          </a:p>
          <a:p>
            <a:pPr indent="-381000" lvl="0" marL="914400" marR="0" rtl="0" algn="l">
              <a:spcBef>
                <a:spcPts val="0"/>
              </a:spcBef>
              <a:spcAft>
                <a:spcPts val="0"/>
              </a:spcAft>
              <a:buClr>
                <a:srgbClr val="0055A0"/>
              </a:buClr>
              <a:buSzPts val="2400"/>
              <a:buFont typeface="Calibri"/>
              <a:buChar char="●"/>
            </a:pPr>
            <a:r>
              <a:rPr lang="en-IN" sz="2400">
                <a:solidFill>
                  <a:srgbClr val="0055A0"/>
                </a:solidFill>
                <a:latin typeface="Calibri"/>
                <a:ea typeface="Calibri"/>
                <a:cs typeface="Calibri"/>
                <a:sym typeface="Calibri"/>
              </a:rPr>
              <a:t>Precision Score: 0.22755280407865987</a:t>
            </a:r>
            <a:endParaRPr sz="2400">
              <a:solidFill>
                <a:srgbClr val="0055A0"/>
              </a:solidFill>
              <a:latin typeface="Calibri"/>
              <a:ea typeface="Calibri"/>
              <a:cs typeface="Calibri"/>
              <a:sym typeface="Calibri"/>
            </a:endParaRPr>
          </a:p>
          <a:p>
            <a:pPr indent="-381000" lvl="0" marL="914400" marR="0" rtl="0" algn="l">
              <a:spcBef>
                <a:spcPts val="0"/>
              </a:spcBef>
              <a:spcAft>
                <a:spcPts val="0"/>
              </a:spcAft>
              <a:buClr>
                <a:srgbClr val="0055A0"/>
              </a:buClr>
              <a:buSzPts val="2400"/>
              <a:buFont typeface="Calibri"/>
              <a:buChar char="●"/>
            </a:pPr>
            <a:r>
              <a:rPr lang="en-IN" sz="2400">
                <a:solidFill>
                  <a:srgbClr val="0055A0"/>
                </a:solidFill>
                <a:latin typeface="Calibri"/>
                <a:ea typeface="Calibri"/>
                <a:cs typeface="Calibri"/>
                <a:sym typeface="Calibri"/>
              </a:rPr>
              <a:t>Recall Score: 0.706827261761158</a:t>
            </a:r>
            <a:endParaRPr sz="2400">
              <a:solidFill>
                <a:srgbClr val="0055A0"/>
              </a:solidFill>
              <a:latin typeface="Calibri"/>
              <a:ea typeface="Calibri"/>
              <a:cs typeface="Calibri"/>
              <a:sym typeface="Calibri"/>
            </a:endParaRPr>
          </a:p>
          <a:p>
            <a:pPr indent="-381000" lvl="0" marL="914400" marR="0" rtl="0" algn="l">
              <a:spcBef>
                <a:spcPts val="0"/>
              </a:spcBef>
              <a:spcAft>
                <a:spcPts val="0"/>
              </a:spcAft>
              <a:buClr>
                <a:srgbClr val="0055A0"/>
              </a:buClr>
              <a:buSzPts val="2400"/>
              <a:buFont typeface="Calibri"/>
              <a:buChar char="●"/>
            </a:pPr>
            <a:r>
              <a:rPr lang="en-IN" sz="2400">
                <a:solidFill>
                  <a:srgbClr val="0055A0"/>
                </a:solidFill>
                <a:latin typeface="Calibri"/>
                <a:ea typeface="Calibri"/>
                <a:cs typeface="Calibri"/>
                <a:sym typeface="Calibri"/>
              </a:rPr>
              <a:t>F1-Score: 0.3392097902097902</a:t>
            </a:r>
            <a:endParaRPr sz="2400">
              <a:solidFill>
                <a:srgbClr val="0055A0"/>
              </a:solidFill>
              <a:latin typeface="Calibri"/>
              <a:ea typeface="Calibri"/>
              <a:cs typeface="Calibri"/>
              <a:sym typeface="Calibri"/>
            </a:endParaRPr>
          </a:p>
          <a:p>
            <a:pPr indent="0" lvl="0" marL="457200" rtl="0" algn="l">
              <a:spcBef>
                <a:spcPts val="480"/>
              </a:spcBef>
              <a:spcAft>
                <a:spcPts val="0"/>
              </a:spcAft>
              <a:buClr>
                <a:schemeClr val="dk1"/>
              </a:buClr>
              <a:buSzPts val="1100"/>
              <a:buFont typeface="Arial"/>
              <a:buNone/>
            </a:pPr>
            <a:r>
              <a:t/>
            </a:r>
            <a:endParaRPr sz="2400">
              <a:solidFill>
                <a:srgbClr val="0055A0"/>
              </a:solidFill>
              <a:latin typeface="Calibri"/>
              <a:ea typeface="Calibri"/>
              <a:cs typeface="Calibri"/>
              <a:sym typeface="Calibri"/>
            </a:endParaRPr>
          </a:p>
          <a:p>
            <a:pPr indent="0" lvl="0" marL="457200" rtl="0" algn="l">
              <a:spcBef>
                <a:spcPts val="480"/>
              </a:spcBef>
              <a:spcAft>
                <a:spcPts val="0"/>
              </a:spcAft>
              <a:buNone/>
            </a:pPr>
            <a:r>
              <a:t/>
            </a:r>
            <a:endParaRPr sz="2400">
              <a:solidFill>
                <a:srgbClr val="0055A0"/>
              </a:solidFill>
              <a:latin typeface="Calibri"/>
              <a:ea typeface="Calibri"/>
              <a:cs typeface="Calibri"/>
              <a:sym typeface="Calibri"/>
            </a:endParaRPr>
          </a:p>
          <a:p>
            <a:pPr indent="0" lvl="0" marL="457200" marR="0" rtl="0" algn="l">
              <a:spcBef>
                <a:spcPts val="480"/>
              </a:spcBef>
              <a:spcAft>
                <a:spcPts val="0"/>
              </a:spcAft>
              <a:buNone/>
            </a:pPr>
            <a:r>
              <a:t/>
            </a:r>
            <a:endParaRPr sz="2400">
              <a:solidFill>
                <a:srgbClr val="0055A0"/>
              </a:solidFill>
              <a:latin typeface="Calibri"/>
              <a:ea typeface="Calibri"/>
              <a:cs typeface="Calibri"/>
              <a:sym typeface="Calibri"/>
            </a:endParaRPr>
          </a:p>
        </p:txBody>
      </p:sp>
      <p:sp>
        <p:nvSpPr>
          <p:cNvPr id="175" name="Google Shape;175;p23"/>
          <p:cNvSpPr txBox="1"/>
          <p:nvPr/>
        </p:nvSpPr>
        <p:spPr>
          <a:xfrm>
            <a:off x="454231" y="54114"/>
            <a:ext cx="853736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Calibri"/>
                <a:ea typeface="Calibri"/>
                <a:cs typeface="Calibri"/>
                <a:sym typeface="Calibri"/>
              </a:rPr>
              <a:t>Algorithms </a:t>
            </a:r>
            <a:endParaRPr b="1" sz="4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424225" y="815700"/>
            <a:ext cx="8477700" cy="5472300"/>
          </a:xfrm>
          <a:prstGeom prst="rect">
            <a:avLst/>
          </a:prstGeom>
          <a:noFill/>
          <a:ln>
            <a:noFill/>
          </a:ln>
        </p:spPr>
        <p:txBody>
          <a:bodyPr anchorCtr="0" anchor="t" bIns="45700" lIns="91425" spcFirstLastPara="1" rIns="91425" wrap="square" tIns="45700">
            <a:normAutofit lnSpcReduction="10000"/>
          </a:bodyPr>
          <a:lstStyle/>
          <a:p>
            <a:pPr indent="-381000" lvl="0" marL="457200" rtl="0" algn="l">
              <a:spcBef>
                <a:spcPts val="480"/>
              </a:spcBef>
              <a:spcAft>
                <a:spcPts val="0"/>
              </a:spcAft>
              <a:buClr>
                <a:srgbClr val="0055A0"/>
              </a:buClr>
              <a:buSzPts val="2400"/>
              <a:buFont typeface="Noto Sans Symbols"/>
              <a:buChar char="⮚"/>
            </a:pPr>
            <a:r>
              <a:rPr lang="en-IN" sz="2400">
                <a:solidFill>
                  <a:srgbClr val="0055A0"/>
                </a:solidFill>
                <a:latin typeface="Calibri"/>
                <a:ea typeface="Calibri"/>
                <a:cs typeface="Calibri"/>
                <a:sym typeface="Calibri"/>
              </a:rPr>
              <a:t>RandomForestClassifier :</a:t>
            </a:r>
            <a:endParaRPr sz="2400">
              <a:solidFill>
                <a:srgbClr val="0055A0"/>
              </a:solidFill>
              <a:latin typeface="Calibri"/>
              <a:ea typeface="Calibri"/>
              <a:cs typeface="Calibri"/>
              <a:sym typeface="Calibri"/>
            </a:endParaRPr>
          </a:p>
          <a:p>
            <a:pPr indent="0" lvl="0" marL="457200" rtl="0" algn="l">
              <a:spcBef>
                <a:spcPts val="480"/>
              </a:spcBef>
              <a:spcAft>
                <a:spcPts val="0"/>
              </a:spcAft>
              <a:buNone/>
            </a:pPr>
            <a:r>
              <a:rPr lang="en-IN" sz="2400">
                <a:solidFill>
                  <a:srgbClr val="0055A0"/>
                </a:solidFill>
                <a:highlight>
                  <a:srgbClr val="FFFFFF"/>
                </a:highlight>
                <a:latin typeface="Calibri"/>
                <a:ea typeface="Calibri"/>
                <a:cs typeface="Calibri"/>
                <a:sym typeface="Calibri"/>
              </a:rPr>
              <a:t>A random forest is a meta estimator that fits a number of decision tree classifiers on various sub-samples of the dataset and uses averaging to improve the predictive accuracy and control over-fitting.</a:t>
            </a:r>
            <a:endParaRPr sz="2400">
              <a:solidFill>
                <a:srgbClr val="0055A0"/>
              </a:solidFill>
              <a:latin typeface="Calibri"/>
              <a:ea typeface="Calibri"/>
              <a:cs typeface="Calibri"/>
              <a:sym typeface="Calibri"/>
            </a:endParaRPr>
          </a:p>
          <a:p>
            <a:pPr indent="-381000" lvl="0" marL="914400" rtl="0" algn="l">
              <a:spcBef>
                <a:spcPts val="480"/>
              </a:spcBef>
              <a:spcAft>
                <a:spcPts val="0"/>
              </a:spcAft>
              <a:buClr>
                <a:srgbClr val="0055A0"/>
              </a:buClr>
              <a:buSzPts val="2400"/>
              <a:buFont typeface="Calibri"/>
              <a:buChar char="●"/>
            </a:pPr>
            <a:r>
              <a:rPr lang="en-IN" sz="2400">
                <a:solidFill>
                  <a:srgbClr val="0055A0"/>
                </a:solidFill>
                <a:latin typeface="Calibri"/>
                <a:ea typeface="Calibri"/>
                <a:cs typeface="Calibri"/>
                <a:sym typeface="Calibri"/>
              </a:rPr>
              <a:t>Accuracy Score: 0.8935469412856085</a:t>
            </a:r>
            <a:endParaRPr sz="2400">
              <a:solidFill>
                <a:srgbClr val="0055A0"/>
              </a:solidFill>
              <a:latin typeface="Calibri"/>
              <a:ea typeface="Calibri"/>
              <a:cs typeface="Calibri"/>
              <a:sym typeface="Calibri"/>
            </a:endParaRPr>
          </a:p>
          <a:p>
            <a:pPr indent="-381000" lvl="0" marL="914400" rtl="0" algn="l">
              <a:spcBef>
                <a:spcPts val="0"/>
              </a:spcBef>
              <a:spcAft>
                <a:spcPts val="0"/>
              </a:spcAft>
              <a:buClr>
                <a:srgbClr val="0055A0"/>
              </a:buClr>
              <a:buSzPts val="2400"/>
              <a:buFont typeface="Calibri"/>
              <a:buChar char="●"/>
            </a:pPr>
            <a:r>
              <a:rPr lang="en-IN" sz="2400">
                <a:solidFill>
                  <a:srgbClr val="0055A0"/>
                </a:solidFill>
                <a:latin typeface="Calibri"/>
                <a:ea typeface="Calibri"/>
                <a:cs typeface="Calibri"/>
                <a:sym typeface="Calibri"/>
              </a:rPr>
              <a:t>Precision Score: 0.29183806018618746</a:t>
            </a:r>
            <a:endParaRPr sz="2400">
              <a:solidFill>
                <a:srgbClr val="0055A0"/>
              </a:solidFill>
              <a:latin typeface="Calibri"/>
              <a:ea typeface="Calibri"/>
              <a:cs typeface="Calibri"/>
              <a:sym typeface="Calibri"/>
            </a:endParaRPr>
          </a:p>
          <a:p>
            <a:pPr indent="-381000" lvl="0" marL="914400" rtl="0" algn="l">
              <a:spcBef>
                <a:spcPts val="0"/>
              </a:spcBef>
              <a:spcAft>
                <a:spcPts val="0"/>
              </a:spcAft>
              <a:buClr>
                <a:srgbClr val="0055A0"/>
              </a:buClr>
              <a:buSzPts val="2400"/>
              <a:buFont typeface="Calibri"/>
              <a:buChar char="●"/>
            </a:pPr>
            <a:r>
              <a:rPr lang="en-IN" sz="2400">
                <a:solidFill>
                  <a:srgbClr val="0055A0"/>
                </a:solidFill>
                <a:latin typeface="Calibri"/>
                <a:ea typeface="Calibri"/>
                <a:cs typeface="Calibri"/>
                <a:sym typeface="Calibri"/>
              </a:rPr>
              <a:t>Recall Score: 0.16260554885404102</a:t>
            </a:r>
            <a:endParaRPr sz="2400">
              <a:solidFill>
                <a:srgbClr val="0055A0"/>
              </a:solidFill>
              <a:latin typeface="Calibri"/>
              <a:ea typeface="Calibri"/>
              <a:cs typeface="Calibri"/>
              <a:sym typeface="Calibri"/>
            </a:endParaRPr>
          </a:p>
          <a:p>
            <a:pPr indent="-381000" lvl="0" marL="914400" rtl="0" algn="l">
              <a:spcBef>
                <a:spcPts val="0"/>
              </a:spcBef>
              <a:spcAft>
                <a:spcPts val="0"/>
              </a:spcAft>
              <a:buClr>
                <a:srgbClr val="0055A0"/>
              </a:buClr>
              <a:buSzPts val="2400"/>
              <a:buFont typeface="Calibri"/>
              <a:buChar char="●"/>
            </a:pPr>
            <a:r>
              <a:rPr lang="en-IN" sz="2400">
                <a:solidFill>
                  <a:srgbClr val="0055A0"/>
                </a:solidFill>
                <a:latin typeface="Calibri"/>
                <a:ea typeface="Calibri"/>
                <a:cs typeface="Calibri"/>
                <a:sym typeface="Calibri"/>
              </a:rPr>
              <a:t>F1-Score: 0.20884654117282517</a:t>
            </a:r>
            <a:endParaRPr sz="2400">
              <a:solidFill>
                <a:srgbClr val="0055A0"/>
              </a:solidFill>
              <a:latin typeface="Calibri"/>
              <a:ea typeface="Calibri"/>
              <a:cs typeface="Calibri"/>
              <a:sym typeface="Calibri"/>
            </a:endParaRPr>
          </a:p>
          <a:p>
            <a:pPr indent="0" lvl="0" marL="457200" rtl="0" algn="l">
              <a:spcBef>
                <a:spcPts val="480"/>
              </a:spcBef>
              <a:spcAft>
                <a:spcPts val="0"/>
              </a:spcAft>
              <a:buNone/>
            </a:pPr>
            <a:r>
              <a:t/>
            </a:r>
            <a:endParaRPr sz="2400">
              <a:solidFill>
                <a:srgbClr val="0055A0"/>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457200" rtl="0" algn="just">
              <a:lnSpc>
                <a:spcPct val="130000"/>
              </a:lnSpc>
              <a:spcBef>
                <a:spcPts val="0"/>
              </a:spcBef>
              <a:spcAft>
                <a:spcPts val="0"/>
              </a:spcAft>
              <a:buNone/>
            </a:pPr>
            <a:r>
              <a:rPr lang="en-IN" sz="2100">
                <a:solidFill>
                  <a:srgbClr val="0055A0"/>
                </a:solidFill>
                <a:latin typeface="Calibri"/>
                <a:ea typeface="Calibri"/>
                <a:cs typeface="Calibri"/>
                <a:sym typeface="Calibri"/>
              </a:rPr>
              <a:t> </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nvSpPr>
        <p:spPr>
          <a:xfrm>
            <a:off x="454231" y="54114"/>
            <a:ext cx="8537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Calibri"/>
                <a:ea typeface="Calibri"/>
                <a:cs typeface="Calibri"/>
                <a:sym typeface="Calibri"/>
              </a:rPr>
              <a:t>Conclusion</a:t>
            </a:r>
            <a:endParaRPr b="1" sz="4000">
              <a:solidFill>
                <a:schemeClr val="dk1"/>
              </a:solidFill>
              <a:latin typeface="Calibri"/>
              <a:ea typeface="Calibri"/>
              <a:cs typeface="Calibri"/>
              <a:sym typeface="Calibri"/>
            </a:endParaRPr>
          </a:p>
        </p:txBody>
      </p:sp>
      <p:sp>
        <p:nvSpPr>
          <p:cNvPr id="188" name="Google Shape;188;p25"/>
          <p:cNvSpPr txBox="1"/>
          <p:nvPr/>
        </p:nvSpPr>
        <p:spPr>
          <a:xfrm>
            <a:off x="454225" y="1073075"/>
            <a:ext cx="8537400" cy="3728100"/>
          </a:xfrm>
          <a:prstGeom prst="rect">
            <a:avLst/>
          </a:prstGeom>
          <a:noFill/>
          <a:ln>
            <a:noFill/>
          </a:ln>
        </p:spPr>
        <p:txBody>
          <a:bodyPr anchorCtr="0" anchor="t" bIns="91425" lIns="91425" spcFirstLastPara="1" rIns="91425" wrap="square" tIns="91425">
            <a:spAutoFit/>
          </a:bodyPr>
          <a:lstStyle/>
          <a:p>
            <a:pPr indent="0" lvl="0" marL="0" rtl="0" algn="l">
              <a:spcBef>
                <a:spcPts val="480"/>
              </a:spcBef>
              <a:spcAft>
                <a:spcPts val="0"/>
              </a:spcAft>
              <a:buNone/>
            </a:pPr>
            <a:r>
              <a:rPr lang="en-IN" sz="2400">
                <a:solidFill>
                  <a:srgbClr val="0055A0"/>
                </a:solidFill>
                <a:latin typeface="Calibri"/>
                <a:ea typeface="Calibri"/>
                <a:cs typeface="Calibri"/>
                <a:sym typeface="Calibri"/>
              </a:rPr>
              <a:t>The prediction exhibition of each technique and apply the proposed system for the area it required, The accuracy achieved for Naive Bayes is 76.19% and  Random Forest showed 89.35%. </a:t>
            </a:r>
            <a:endParaRPr sz="2400">
              <a:solidFill>
                <a:srgbClr val="0055A0"/>
              </a:solidFill>
              <a:latin typeface="Calibri"/>
              <a:ea typeface="Calibri"/>
              <a:cs typeface="Calibri"/>
              <a:sym typeface="Calibri"/>
            </a:endParaRPr>
          </a:p>
          <a:p>
            <a:pPr indent="0" lvl="0" marL="457200" rtl="0" algn="l">
              <a:spcBef>
                <a:spcPts val="480"/>
              </a:spcBef>
              <a:spcAft>
                <a:spcPts val="0"/>
              </a:spcAft>
              <a:buNone/>
            </a:pPr>
            <a:r>
              <a:t/>
            </a:r>
            <a:endParaRPr sz="2400">
              <a:solidFill>
                <a:srgbClr val="0055A0"/>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457200" rtl="0" algn="just">
              <a:lnSpc>
                <a:spcPct val="130000"/>
              </a:lnSpc>
              <a:spcBef>
                <a:spcPts val="0"/>
              </a:spcBef>
              <a:spcAft>
                <a:spcPts val="0"/>
              </a:spcAft>
              <a:buNone/>
            </a:pPr>
            <a:r>
              <a:rPr lang="en-IN" sz="2100">
                <a:solidFill>
                  <a:srgbClr val="0055A0"/>
                </a:solidFill>
                <a:latin typeface="Calibri"/>
                <a:ea typeface="Calibri"/>
                <a:cs typeface="Calibri"/>
                <a:sym typeface="Calibri"/>
              </a:rPr>
              <a:t> </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Appendix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7"/>
          <p:cNvPicPr preferRelativeResize="0"/>
          <p:nvPr/>
        </p:nvPicPr>
        <p:blipFill>
          <a:blip r:embed="rId3">
            <a:alphaModFix/>
          </a:blip>
          <a:stretch>
            <a:fillRect/>
          </a:stretch>
        </p:blipFill>
        <p:spPr>
          <a:xfrm>
            <a:off x="1309025" y="304800"/>
            <a:ext cx="7237864" cy="6553201"/>
          </a:xfrm>
          <a:prstGeom prst="rect">
            <a:avLst/>
          </a:prstGeom>
          <a:noFill/>
          <a:ln>
            <a:noFill/>
          </a:ln>
        </p:spPr>
      </p:pic>
      <p:sp>
        <p:nvSpPr>
          <p:cNvPr id="201" name="Google Shape;201;p27"/>
          <p:cNvSpPr txBox="1"/>
          <p:nvPr/>
        </p:nvSpPr>
        <p:spPr>
          <a:xfrm>
            <a:off x="412138" y="-2"/>
            <a:ext cx="85374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000">
                <a:solidFill>
                  <a:schemeClr val="dk1"/>
                </a:solidFill>
                <a:latin typeface="Calibri"/>
                <a:ea typeface="Calibri"/>
                <a:cs typeface="Calibri"/>
                <a:sym typeface="Calibri"/>
              </a:rPr>
              <a:t>Heatmap</a:t>
            </a:r>
            <a:endParaRPr b="1" sz="3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nvSpPr>
        <p:spPr>
          <a:xfrm>
            <a:off x="394363" y="850673"/>
            <a:ext cx="85374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Other Inferences from the data :</a:t>
            </a:r>
            <a:endParaRPr sz="2800">
              <a:solidFill>
                <a:schemeClr val="dk1"/>
              </a:solidFill>
              <a:latin typeface="Calibri"/>
              <a:ea typeface="Calibri"/>
              <a:cs typeface="Calibri"/>
              <a:sym typeface="Calibri"/>
            </a:endParaRPr>
          </a:p>
        </p:txBody>
      </p:sp>
      <p:sp>
        <p:nvSpPr>
          <p:cNvPr id="208" name="Google Shape;208;p28"/>
          <p:cNvSpPr txBox="1"/>
          <p:nvPr/>
        </p:nvSpPr>
        <p:spPr>
          <a:xfrm>
            <a:off x="424225" y="1586100"/>
            <a:ext cx="8477700" cy="4701900"/>
          </a:xfrm>
          <a:prstGeom prst="rect">
            <a:avLst/>
          </a:prstGeom>
          <a:noFill/>
          <a:ln>
            <a:noFill/>
          </a:ln>
        </p:spPr>
        <p:txBody>
          <a:bodyPr anchorCtr="0" anchor="t" bIns="45700" lIns="91425" spcFirstLastPara="1" rIns="91425" wrap="square" tIns="45700">
            <a:normAutofit/>
          </a:bodyPr>
          <a:lstStyle/>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Alcoholic drinking habits does not contribute to heart disease, which is quite counter-intuitive.</a:t>
            </a:r>
            <a:endParaRPr sz="2100">
              <a:solidFill>
                <a:srgbClr val="0055A0"/>
              </a:solidFill>
              <a:latin typeface="Calibri"/>
              <a:ea typeface="Calibri"/>
              <a:cs typeface="Calibri"/>
              <a:sym typeface="Calibri"/>
            </a:endParaRPr>
          </a:p>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Stroke contributes to heart disease.</a:t>
            </a:r>
            <a:endParaRPr sz="2100">
              <a:solidFill>
                <a:srgbClr val="0055A0"/>
              </a:solidFill>
              <a:latin typeface="Calibri"/>
              <a:ea typeface="Calibri"/>
              <a:cs typeface="Calibri"/>
              <a:sym typeface="Calibri"/>
            </a:endParaRPr>
          </a:p>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People older than 60 tend to have heart disease than those younger than 60.</a:t>
            </a:r>
            <a:endParaRPr sz="2100">
              <a:solidFill>
                <a:srgbClr val="0055A0"/>
              </a:solidFill>
              <a:latin typeface="Calibri"/>
              <a:ea typeface="Calibri"/>
              <a:cs typeface="Calibri"/>
              <a:sym typeface="Calibri"/>
            </a:endParaRPr>
          </a:p>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Kidney disease and diabetes contribute to heart disease.</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rPr lang="en-IN" sz="2100">
                <a:solidFill>
                  <a:srgbClr val="0055A0"/>
                </a:solidFill>
                <a:latin typeface="Calibri"/>
                <a:ea typeface="Calibri"/>
                <a:cs typeface="Calibri"/>
                <a:sym typeface="Calibri"/>
              </a:rPr>
              <a:t> </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nvSpPr>
        <p:spPr>
          <a:xfrm>
            <a:off x="424225" y="815700"/>
            <a:ext cx="8477700" cy="5472300"/>
          </a:xfrm>
          <a:prstGeom prst="rect">
            <a:avLst/>
          </a:prstGeom>
          <a:noFill/>
          <a:ln>
            <a:noFill/>
          </a:ln>
        </p:spPr>
        <p:txBody>
          <a:bodyPr anchorCtr="0" anchor="t" bIns="45700" lIns="91425" spcFirstLastPara="1" rIns="91425" wrap="square" tIns="45700">
            <a:normAutofit/>
          </a:bodyPr>
          <a:lstStyle/>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The amount of sleep time in a day does not seem to give a considerable contribution to heart disease. However, people without heart disease commonly have a better sleep time,  that is about 6 to 8 hours in a day.</a:t>
            </a:r>
            <a:endParaRPr sz="2100">
              <a:solidFill>
                <a:srgbClr val="0055A0"/>
              </a:solidFill>
              <a:latin typeface="Calibri"/>
              <a:ea typeface="Calibri"/>
              <a:cs typeface="Calibri"/>
              <a:sym typeface="Calibri"/>
            </a:endParaRPr>
          </a:p>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Asthma only gives a small contribution.</a:t>
            </a:r>
            <a:endParaRPr sz="2100">
              <a:solidFill>
                <a:srgbClr val="0055A0"/>
              </a:solidFill>
              <a:latin typeface="Calibri"/>
              <a:ea typeface="Calibri"/>
              <a:cs typeface="Calibri"/>
              <a:sym typeface="Calibri"/>
            </a:endParaRPr>
          </a:p>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The amount of sleep time in a day does not seem to give a considerable contribution to heart disease. However, people without heart disease commonly have a better sleep time,  that is about 6 to 8 hours in a day.</a:t>
            </a:r>
            <a:endParaRPr sz="2100">
              <a:solidFill>
                <a:srgbClr val="0055A0"/>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457200" rtl="0" algn="just">
              <a:lnSpc>
                <a:spcPct val="130000"/>
              </a:lnSpc>
              <a:spcBef>
                <a:spcPts val="0"/>
              </a:spcBef>
              <a:spcAft>
                <a:spcPts val="0"/>
              </a:spcAft>
              <a:buNone/>
            </a:pPr>
            <a:r>
              <a:rPr lang="en-IN" sz="2100">
                <a:solidFill>
                  <a:srgbClr val="0055A0"/>
                </a:solidFill>
                <a:latin typeface="Calibri"/>
                <a:ea typeface="Calibri"/>
                <a:cs typeface="Calibri"/>
                <a:sym typeface="Calibri"/>
              </a:rPr>
              <a:t> </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30"/>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30"/>
          <p:cNvSpPr txBox="1"/>
          <p:nvPr/>
        </p:nvSpPr>
        <p:spPr>
          <a:xfrm>
            <a:off x="3042062" y="1958439"/>
            <a:ext cx="4730338" cy="1546761"/>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4000"/>
              <a:buFont typeface="Arial"/>
              <a:buNone/>
            </a:pPr>
            <a:r>
              <a:t/>
            </a:r>
            <a:endParaRPr b="0" i="0" sz="4000" u="none" cap="none" strike="noStrike">
              <a:solidFill>
                <a:srgbClr val="0055A0"/>
              </a:solidFill>
              <a:latin typeface="Calibri"/>
              <a:ea typeface="Calibri"/>
              <a:cs typeface="Calibri"/>
              <a:sym typeface="Calibri"/>
            </a:endParaRPr>
          </a:p>
          <a:p>
            <a:pPr indent="0" lvl="1" marL="457200" marR="0" rtl="0" algn="l">
              <a:spcBef>
                <a:spcPts val="800"/>
              </a:spcBef>
              <a:spcAft>
                <a:spcPts val="0"/>
              </a:spcAft>
              <a:buClr>
                <a:srgbClr val="0055A0"/>
              </a:buClr>
              <a:buSzPts val="4000"/>
              <a:buFont typeface="Arial"/>
              <a:buNone/>
            </a:pPr>
            <a:r>
              <a:rPr b="0" i="0" lang="en-IN" sz="4000" u="none" cap="none" strike="noStrike">
                <a:solidFill>
                  <a:srgbClr val="0055A0"/>
                </a:solidFill>
                <a:latin typeface="Calibri"/>
                <a:ea typeface="Calibri"/>
                <a:cs typeface="Calibri"/>
                <a:sym typeface="Calibri"/>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4"/>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4"/>
          <p:cNvSpPr txBox="1"/>
          <p:nvPr/>
        </p:nvSpPr>
        <p:spPr>
          <a:xfrm>
            <a:off x="429658" y="980501"/>
            <a:ext cx="8485742" cy="5648899"/>
          </a:xfrm>
          <a:prstGeom prst="rect">
            <a:avLst/>
          </a:prstGeom>
          <a:noFill/>
          <a:ln>
            <a:noFill/>
          </a:ln>
        </p:spPr>
        <p:txBody>
          <a:bodyPr anchorCtr="0" anchor="t" bIns="45700" lIns="91425" spcFirstLastPara="1" rIns="91425" wrap="square" tIns="45700">
            <a:normAutofit/>
          </a:bodyPr>
          <a:lstStyle/>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Heart disease is one of the leading causes of death for people in our country. Public health estimates indicate that India accounts for approximately 60% of the world's heart disease burden. </a:t>
            </a:r>
            <a:endParaRPr sz="2100">
              <a:solidFill>
                <a:srgbClr val="0055A0"/>
              </a:solidFill>
              <a:latin typeface="Calibri"/>
              <a:ea typeface="Calibri"/>
              <a:cs typeface="Calibri"/>
              <a:sym typeface="Calibri"/>
            </a:endParaRPr>
          </a:p>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About half of all Indians have at least 1 of 3 key risk factors for heart disease: high blood pressure, high cholesterol, and smoking. Other key indicator includes diabetic status, obesity (high BMI), not getting enough physical activity or drinking too much alcohol.</a:t>
            </a:r>
            <a:endParaRPr sz="2100">
              <a:solidFill>
                <a:srgbClr val="0055A0"/>
              </a:solidFill>
              <a:latin typeface="Calibri"/>
              <a:ea typeface="Calibri"/>
              <a:cs typeface="Calibri"/>
              <a:sym typeface="Calibri"/>
            </a:endParaRPr>
          </a:p>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We need a system to predict a patient's hearts condition using these factors.</a:t>
            </a:r>
            <a:endParaRPr sz="2100">
              <a:solidFill>
                <a:srgbClr val="0055A0"/>
              </a:solidFill>
              <a:latin typeface="Calibri"/>
              <a:ea typeface="Calibri"/>
              <a:cs typeface="Calibri"/>
              <a:sym typeface="Calibri"/>
            </a:endParaRPr>
          </a:p>
        </p:txBody>
      </p:sp>
      <p:sp>
        <p:nvSpPr>
          <p:cNvPr id="105" name="Google Shape;105;p14"/>
          <p:cNvSpPr txBox="1"/>
          <p:nvPr/>
        </p:nvSpPr>
        <p:spPr>
          <a:xfrm>
            <a:off x="454231" y="54114"/>
            <a:ext cx="853736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Calibri"/>
                <a:ea typeface="Calibri"/>
                <a:cs typeface="Calibri"/>
                <a:sym typeface="Calibri"/>
              </a:rPr>
              <a:t>Problem Definition</a:t>
            </a:r>
            <a:endParaRPr b="1" sz="4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nvSpPr>
        <p:spPr>
          <a:xfrm>
            <a:off x="429650" y="3472301"/>
            <a:ext cx="8485800" cy="2057400"/>
          </a:xfrm>
          <a:prstGeom prst="rect">
            <a:avLst/>
          </a:prstGeom>
          <a:noFill/>
          <a:ln>
            <a:noFill/>
          </a:ln>
        </p:spPr>
        <p:txBody>
          <a:bodyPr anchorCtr="0" anchor="t" bIns="45700" lIns="91425" spcFirstLastPara="1" rIns="91425" wrap="square" tIns="45700">
            <a:normAutofit/>
          </a:bodyPr>
          <a:lstStyle/>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Build a machine learning model to accurately detect "patterns" from the Key Indicators to predict a patient's heart condition.</a:t>
            </a:r>
            <a:endParaRPr sz="2100">
              <a:solidFill>
                <a:srgbClr val="0055A0"/>
              </a:solidFill>
              <a:latin typeface="Calibri"/>
              <a:ea typeface="Calibri"/>
              <a:cs typeface="Calibri"/>
              <a:sym typeface="Calibri"/>
            </a:endParaRPr>
          </a:p>
        </p:txBody>
      </p:sp>
      <p:sp>
        <p:nvSpPr>
          <p:cNvPr id="112" name="Google Shape;112;p15"/>
          <p:cNvSpPr txBox="1"/>
          <p:nvPr/>
        </p:nvSpPr>
        <p:spPr>
          <a:xfrm>
            <a:off x="403856" y="2620464"/>
            <a:ext cx="8537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Calibri"/>
                <a:ea typeface="Calibri"/>
                <a:cs typeface="Calibri"/>
                <a:sym typeface="Calibri"/>
              </a:rPr>
              <a:t>Approach</a:t>
            </a:r>
            <a:endParaRPr b="1" sz="4000">
              <a:solidFill>
                <a:schemeClr val="dk1"/>
              </a:solidFill>
              <a:latin typeface="Calibri"/>
              <a:ea typeface="Calibri"/>
              <a:cs typeface="Calibri"/>
              <a:sym typeface="Calibri"/>
            </a:endParaRPr>
          </a:p>
        </p:txBody>
      </p:sp>
      <p:sp>
        <p:nvSpPr>
          <p:cNvPr id="113" name="Google Shape;113;p15"/>
          <p:cNvSpPr txBox="1"/>
          <p:nvPr/>
        </p:nvSpPr>
        <p:spPr>
          <a:xfrm>
            <a:off x="403856" y="424214"/>
            <a:ext cx="8537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Calibri"/>
                <a:ea typeface="Calibri"/>
                <a:cs typeface="Calibri"/>
                <a:sym typeface="Calibri"/>
              </a:rPr>
              <a:t>Business Objective</a:t>
            </a:r>
            <a:endParaRPr b="1" sz="4000">
              <a:solidFill>
                <a:schemeClr val="dk1"/>
              </a:solidFill>
              <a:latin typeface="Calibri"/>
              <a:ea typeface="Calibri"/>
              <a:cs typeface="Calibri"/>
              <a:sym typeface="Calibri"/>
            </a:endParaRPr>
          </a:p>
        </p:txBody>
      </p:sp>
      <p:sp>
        <p:nvSpPr>
          <p:cNvPr id="114" name="Google Shape;114;p15"/>
          <p:cNvSpPr txBox="1"/>
          <p:nvPr/>
        </p:nvSpPr>
        <p:spPr>
          <a:xfrm>
            <a:off x="429650" y="1276050"/>
            <a:ext cx="8485800" cy="1200600"/>
          </a:xfrm>
          <a:prstGeom prst="rect">
            <a:avLst/>
          </a:prstGeom>
          <a:noFill/>
          <a:ln>
            <a:noFill/>
          </a:ln>
        </p:spPr>
        <p:txBody>
          <a:bodyPr anchorCtr="0" anchor="t" bIns="45700" lIns="91425" spcFirstLastPara="1" rIns="91425" wrap="square" tIns="45700">
            <a:normAutofit/>
          </a:bodyPr>
          <a:lstStyle/>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To create a solution for predicting a patient’s heart condition using the key indicators from the acquired data.</a:t>
            </a:r>
            <a:endParaRPr sz="2100">
              <a:solidFill>
                <a:srgbClr val="0055A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6"/>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6"/>
          <p:cNvSpPr txBox="1"/>
          <p:nvPr/>
        </p:nvSpPr>
        <p:spPr>
          <a:xfrm>
            <a:off x="454231" y="54114"/>
            <a:ext cx="853736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Calibri"/>
                <a:ea typeface="Calibri"/>
                <a:cs typeface="Calibri"/>
                <a:sym typeface="Calibri"/>
              </a:rPr>
              <a:t>EDA</a:t>
            </a:r>
            <a:endParaRPr b="1" sz="4000">
              <a:solidFill>
                <a:schemeClr val="dk1"/>
              </a:solidFill>
              <a:latin typeface="Calibri"/>
              <a:ea typeface="Calibri"/>
              <a:cs typeface="Calibri"/>
              <a:sym typeface="Calibri"/>
            </a:endParaRPr>
          </a:p>
        </p:txBody>
      </p:sp>
      <p:sp>
        <p:nvSpPr>
          <p:cNvPr id="122" name="Google Shape;122;p16"/>
          <p:cNvSpPr txBox="1"/>
          <p:nvPr/>
        </p:nvSpPr>
        <p:spPr>
          <a:xfrm>
            <a:off x="454213" y="941298"/>
            <a:ext cx="85374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000">
                <a:solidFill>
                  <a:schemeClr val="dk1"/>
                </a:solidFill>
                <a:latin typeface="Calibri"/>
                <a:ea typeface="Calibri"/>
                <a:cs typeface="Calibri"/>
                <a:sym typeface="Calibri"/>
              </a:rPr>
              <a:t>Dataset</a:t>
            </a:r>
            <a:endParaRPr b="1" sz="3000">
              <a:solidFill>
                <a:schemeClr val="dk1"/>
              </a:solidFill>
              <a:latin typeface="Calibri"/>
              <a:ea typeface="Calibri"/>
              <a:cs typeface="Calibri"/>
              <a:sym typeface="Calibri"/>
            </a:endParaRPr>
          </a:p>
        </p:txBody>
      </p:sp>
      <p:sp>
        <p:nvSpPr>
          <p:cNvPr id="123" name="Google Shape;123;p16"/>
          <p:cNvSpPr txBox="1"/>
          <p:nvPr/>
        </p:nvSpPr>
        <p:spPr>
          <a:xfrm>
            <a:off x="585100" y="1569800"/>
            <a:ext cx="8286900" cy="4461300"/>
          </a:xfrm>
          <a:prstGeom prst="rect">
            <a:avLst/>
          </a:prstGeom>
          <a:noFill/>
          <a:ln>
            <a:noFill/>
          </a:ln>
        </p:spPr>
        <p:txBody>
          <a:bodyPr anchorCtr="0" anchor="t" bIns="45700" lIns="91425" spcFirstLastPara="1" rIns="91425" wrap="square" tIns="45700">
            <a:normAutofit lnSpcReduction="10000"/>
          </a:bodyPr>
          <a:lstStyle/>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The dataset provides us </a:t>
            </a:r>
            <a:r>
              <a:rPr lang="en-IN" sz="2100">
                <a:solidFill>
                  <a:srgbClr val="0055A0"/>
                </a:solidFill>
                <a:latin typeface="Calibri"/>
                <a:ea typeface="Calibri"/>
                <a:cs typeface="Calibri"/>
                <a:sym typeface="Calibri"/>
              </a:rPr>
              <a:t>319796</a:t>
            </a:r>
            <a:r>
              <a:rPr lang="en-IN" sz="2100">
                <a:solidFill>
                  <a:srgbClr val="353744"/>
                </a:solidFill>
                <a:latin typeface="Calibri"/>
                <a:ea typeface="Calibri"/>
                <a:cs typeface="Calibri"/>
                <a:sym typeface="Calibri"/>
              </a:rPr>
              <a:t> </a:t>
            </a:r>
            <a:r>
              <a:rPr lang="en-IN" sz="2100">
                <a:solidFill>
                  <a:srgbClr val="0055A0"/>
                </a:solidFill>
                <a:latin typeface="Calibri"/>
                <a:ea typeface="Calibri"/>
                <a:cs typeface="Calibri"/>
                <a:sym typeface="Calibri"/>
              </a:rPr>
              <a:t>records </a:t>
            </a:r>
            <a:r>
              <a:rPr lang="en-IN" sz="2100">
                <a:solidFill>
                  <a:srgbClr val="0055A0"/>
                </a:solidFill>
                <a:latin typeface="Calibri"/>
                <a:ea typeface="Calibri"/>
                <a:cs typeface="Calibri"/>
                <a:sym typeface="Calibri"/>
              </a:rPr>
              <a:t>with the various factors that lead to Heart Disease such as BMI, Smoking, Alcohol Drinking, Stroke, Physical Health, Mental Health, Diff Walking, Sex, Age Category, Race, Diabetic, Physical Activity, Gen Health, Sleep Time, Asthma, Kidney Disease, Skin Cancer.</a:t>
            </a:r>
            <a:endParaRPr sz="2100">
              <a:solidFill>
                <a:srgbClr val="0055A0"/>
              </a:solidFill>
              <a:latin typeface="Calibri"/>
              <a:ea typeface="Calibri"/>
              <a:cs typeface="Calibri"/>
              <a:sym typeface="Calibri"/>
            </a:endParaRPr>
          </a:p>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highlight>
                  <a:srgbClr val="FFFFFF"/>
                </a:highlight>
                <a:latin typeface="Calibri"/>
                <a:ea typeface="Calibri"/>
                <a:cs typeface="Calibri"/>
                <a:sym typeface="Calibri"/>
              </a:rPr>
              <a:t>The dataset come from the CDC and is a major part of the Behavioral Risk Factor Surveillance System (BRFSS), which conducts annual telephone surveys to gather data on the health status</a:t>
            </a:r>
            <a:br>
              <a:rPr lang="en-IN" sz="2100">
                <a:solidFill>
                  <a:srgbClr val="0055A0"/>
                </a:solidFill>
                <a:highlight>
                  <a:srgbClr val="FFFFFF"/>
                </a:highlight>
                <a:latin typeface="Calibri"/>
                <a:ea typeface="Calibri"/>
                <a:cs typeface="Calibri"/>
                <a:sym typeface="Calibri"/>
              </a:rPr>
            </a:br>
            <a:r>
              <a:rPr lang="en-IN" sz="2100" u="sng">
                <a:solidFill>
                  <a:schemeClr val="hlink"/>
                </a:solidFill>
                <a:highlight>
                  <a:srgbClr val="FFFFFF"/>
                </a:highlight>
                <a:latin typeface="Calibri"/>
                <a:ea typeface="Calibri"/>
                <a:cs typeface="Calibri"/>
                <a:sym typeface="Calibri"/>
                <a:hlinkClick r:id="rId3"/>
              </a:rPr>
              <a:t>https://www.kaggle.com/datasets/kamilpytlak/personal-key-indicators-of-heart-disease</a:t>
            </a:r>
            <a:endParaRPr sz="2100">
              <a:solidFill>
                <a:srgbClr val="0055A0"/>
              </a:solidFill>
              <a:latin typeface="Calibri"/>
              <a:ea typeface="Calibri"/>
              <a:cs typeface="Calibri"/>
              <a:sym typeface="Calibri"/>
            </a:endParaRPr>
          </a:p>
          <a:p>
            <a:pPr indent="0" lvl="0" marL="0" rtl="0" algn="just">
              <a:lnSpc>
                <a:spcPct val="130000"/>
              </a:lnSpc>
              <a:spcBef>
                <a:spcPts val="0"/>
              </a:spcBef>
              <a:spcAft>
                <a:spcPts val="0"/>
              </a:spcAft>
              <a:buNone/>
            </a:pPr>
            <a:r>
              <a:t/>
            </a:r>
            <a:endParaRPr sz="2100">
              <a:solidFill>
                <a:srgbClr val="0055A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7"/>
          <p:cNvPicPr preferRelativeResize="0"/>
          <p:nvPr/>
        </p:nvPicPr>
        <p:blipFill rotWithShape="1">
          <a:blip r:embed="rId3">
            <a:alphaModFix/>
          </a:blip>
          <a:srcRect b="0" l="2799" r="0" t="12808"/>
          <a:stretch/>
        </p:blipFill>
        <p:spPr>
          <a:xfrm>
            <a:off x="370625" y="881025"/>
            <a:ext cx="8402749" cy="494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nvSpPr>
        <p:spPr>
          <a:xfrm>
            <a:off x="454231" y="54114"/>
            <a:ext cx="8537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Calibri"/>
                <a:ea typeface="Calibri"/>
                <a:cs typeface="Calibri"/>
                <a:sym typeface="Calibri"/>
              </a:rPr>
              <a:t>CORRELATION GRAPH</a:t>
            </a:r>
            <a:endParaRPr b="1" sz="4000">
              <a:solidFill>
                <a:schemeClr val="dk1"/>
              </a:solidFill>
              <a:latin typeface="Calibri"/>
              <a:ea typeface="Calibri"/>
              <a:cs typeface="Calibri"/>
              <a:sym typeface="Calibri"/>
            </a:endParaRPr>
          </a:p>
        </p:txBody>
      </p:sp>
      <p:pic>
        <p:nvPicPr>
          <p:cNvPr id="136" name="Google Shape;136;p18"/>
          <p:cNvPicPr preferRelativeResize="0"/>
          <p:nvPr/>
        </p:nvPicPr>
        <p:blipFill rotWithShape="1">
          <a:blip r:embed="rId3">
            <a:alphaModFix/>
          </a:blip>
          <a:srcRect b="0" l="0" r="7364" t="0"/>
          <a:stretch/>
        </p:blipFill>
        <p:spPr>
          <a:xfrm>
            <a:off x="454225" y="948725"/>
            <a:ext cx="8537400" cy="477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nvSpPr>
        <p:spPr>
          <a:xfrm>
            <a:off x="303288" y="462448"/>
            <a:ext cx="85374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000">
                <a:solidFill>
                  <a:schemeClr val="dk1"/>
                </a:solidFill>
                <a:latin typeface="Calibri"/>
                <a:ea typeface="Calibri"/>
                <a:cs typeface="Calibri"/>
                <a:sym typeface="Calibri"/>
              </a:rPr>
              <a:t>BMI</a:t>
            </a:r>
            <a:endParaRPr b="1" sz="3000">
              <a:solidFill>
                <a:schemeClr val="dk1"/>
              </a:solidFill>
              <a:latin typeface="Calibri"/>
              <a:ea typeface="Calibri"/>
              <a:cs typeface="Calibri"/>
              <a:sym typeface="Calibri"/>
            </a:endParaRPr>
          </a:p>
        </p:txBody>
      </p:sp>
      <p:pic>
        <p:nvPicPr>
          <p:cNvPr id="143" name="Google Shape;143;p19"/>
          <p:cNvPicPr preferRelativeResize="0"/>
          <p:nvPr/>
        </p:nvPicPr>
        <p:blipFill>
          <a:blip r:embed="rId3">
            <a:alphaModFix/>
          </a:blip>
          <a:stretch>
            <a:fillRect/>
          </a:stretch>
        </p:blipFill>
        <p:spPr>
          <a:xfrm>
            <a:off x="463375" y="1157175"/>
            <a:ext cx="8377326" cy="4197950"/>
          </a:xfrm>
          <a:prstGeom prst="rect">
            <a:avLst/>
          </a:prstGeom>
          <a:noFill/>
          <a:ln>
            <a:noFill/>
          </a:ln>
        </p:spPr>
      </p:pic>
      <p:sp>
        <p:nvSpPr>
          <p:cNvPr id="144" name="Google Shape;144;p19"/>
          <p:cNvSpPr txBox="1"/>
          <p:nvPr/>
        </p:nvSpPr>
        <p:spPr>
          <a:xfrm>
            <a:off x="846450" y="5579675"/>
            <a:ext cx="7994400" cy="1348200"/>
          </a:xfrm>
          <a:prstGeom prst="rect">
            <a:avLst/>
          </a:prstGeom>
          <a:noFill/>
          <a:ln>
            <a:noFill/>
          </a:ln>
        </p:spPr>
        <p:txBody>
          <a:bodyPr anchorCtr="0" anchor="t" bIns="91425" lIns="91425" spcFirstLastPara="1" rIns="91425" wrap="square" tIns="91425">
            <a:spAutoFit/>
          </a:bodyPr>
          <a:lstStyle/>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BMI contributes to heart disease.</a:t>
            </a:r>
            <a:endParaRPr sz="2100">
              <a:solidFill>
                <a:srgbClr val="0055A0"/>
              </a:solidFill>
              <a:latin typeface="Calibri"/>
              <a:ea typeface="Calibri"/>
              <a:cs typeface="Calibri"/>
              <a:sym typeface="Calibri"/>
            </a:endParaRPr>
          </a:p>
          <a:p>
            <a:pPr indent="0" lvl="0" marL="457200" rtl="0" algn="l">
              <a:lnSpc>
                <a:spcPct val="130000"/>
              </a:lnSpc>
              <a:spcBef>
                <a:spcPts val="0"/>
              </a:spcBef>
              <a:spcAft>
                <a:spcPts val="0"/>
              </a:spcAft>
              <a:buClr>
                <a:schemeClr val="dk1"/>
              </a:buClr>
              <a:buSzPts val="1100"/>
              <a:buFont typeface="Arial"/>
              <a:buNone/>
            </a:pPr>
            <a:r>
              <a:rPr lang="en-IN" sz="2100">
                <a:solidFill>
                  <a:srgbClr val="0055A0"/>
                </a:solidFill>
                <a:latin typeface="Calibri"/>
                <a:ea typeface="Calibri"/>
                <a:cs typeface="Calibri"/>
                <a:sym typeface="Calibri"/>
              </a:rPr>
              <a:t> People with BMI less than 20 or greater than 25 tend to have a higher chance  of getting heart disease.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nvSpPr>
        <p:spPr>
          <a:xfrm>
            <a:off x="303288" y="462448"/>
            <a:ext cx="85374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000">
                <a:solidFill>
                  <a:schemeClr val="dk1"/>
                </a:solidFill>
                <a:latin typeface="Calibri"/>
                <a:ea typeface="Calibri"/>
                <a:cs typeface="Calibri"/>
                <a:sym typeface="Calibri"/>
              </a:rPr>
              <a:t>SMOKING</a:t>
            </a:r>
            <a:endParaRPr b="1" sz="3000">
              <a:solidFill>
                <a:schemeClr val="dk1"/>
              </a:solidFill>
              <a:latin typeface="Calibri"/>
              <a:ea typeface="Calibri"/>
              <a:cs typeface="Calibri"/>
              <a:sym typeface="Calibri"/>
            </a:endParaRPr>
          </a:p>
        </p:txBody>
      </p:sp>
      <p:pic>
        <p:nvPicPr>
          <p:cNvPr id="151" name="Google Shape;151;p20"/>
          <p:cNvPicPr preferRelativeResize="0"/>
          <p:nvPr/>
        </p:nvPicPr>
        <p:blipFill>
          <a:blip r:embed="rId3">
            <a:alphaModFix/>
          </a:blip>
          <a:stretch>
            <a:fillRect/>
          </a:stretch>
        </p:blipFill>
        <p:spPr>
          <a:xfrm>
            <a:off x="463325" y="1238048"/>
            <a:ext cx="8534400" cy="4629150"/>
          </a:xfrm>
          <a:prstGeom prst="rect">
            <a:avLst/>
          </a:prstGeom>
          <a:noFill/>
          <a:ln>
            <a:noFill/>
          </a:ln>
        </p:spPr>
      </p:pic>
      <p:sp>
        <p:nvSpPr>
          <p:cNvPr id="152" name="Google Shape;152;p20"/>
          <p:cNvSpPr txBox="1"/>
          <p:nvPr/>
        </p:nvSpPr>
        <p:spPr>
          <a:xfrm>
            <a:off x="967375" y="6080650"/>
            <a:ext cx="7873200" cy="507900"/>
          </a:xfrm>
          <a:prstGeom prst="rect">
            <a:avLst/>
          </a:prstGeom>
          <a:noFill/>
          <a:ln>
            <a:noFill/>
          </a:ln>
        </p:spPr>
        <p:txBody>
          <a:bodyPr anchorCtr="0" anchor="t" bIns="91425" lIns="91425" spcFirstLastPara="1" rIns="91425" wrap="square" tIns="91425">
            <a:spAutoFit/>
          </a:bodyPr>
          <a:lstStyle/>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Smoking habits contributes to heart disease.</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nvSpPr>
        <p:spPr>
          <a:xfrm>
            <a:off x="303288" y="462448"/>
            <a:ext cx="85374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000">
                <a:solidFill>
                  <a:schemeClr val="dk1"/>
                </a:solidFill>
                <a:latin typeface="Calibri"/>
                <a:ea typeface="Calibri"/>
                <a:cs typeface="Calibri"/>
                <a:sym typeface="Calibri"/>
              </a:rPr>
              <a:t>SEX</a:t>
            </a:r>
            <a:endParaRPr b="1" sz="3000">
              <a:solidFill>
                <a:schemeClr val="dk1"/>
              </a:solidFill>
              <a:latin typeface="Calibri"/>
              <a:ea typeface="Calibri"/>
              <a:cs typeface="Calibri"/>
              <a:sym typeface="Calibri"/>
            </a:endParaRPr>
          </a:p>
        </p:txBody>
      </p:sp>
      <p:pic>
        <p:nvPicPr>
          <p:cNvPr id="159" name="Google Shape;159;p21"/>
          <p:cNvPicPr preferRelativeResize="0"/>
          <p:nvPr/>
        </p:nvPicPr>
        <p:blipFill>
          <a:blip r:embed="rId3">
            <a:alphaModFix/>
          </a:blip>
          <a:stretch>
            <a:fillRect/>
          </a:stretch>
        </p:blipFill>
        <p:spPr>
          <a:xfrm>
            <a:off x="532425" y="1016548"/>
            <a:ext cx="8534400" cy="4629150"/>
          </a:xfrm>
          <a:prstGeom prst="rect">
            <a:avLst/>
          </a:prstGeom>
          <a:noFill/>
          <a:ln>
            <a:noFill/>
          </a:ln>
        </p:spPr>
      </p:pic>
      <p:sp>
        <p:nvSpPr>
          <p:cNvPr id="160" name="Google Shape;160;p21"/>
          <p:cNvSpPr txBox="1"/>
          <p:nvPr/>
        </p:nvSpPr>
        <p:spPr>
          <a:xfrm>
            <a:off x="950100" y="5683325"/>
            <a:ext cx="7890600" cy="928200"/>
          </a:xfrm>
          <a:prstGeom prst="rect">
            <a:avLst/>
          </a:prstGeom>
          <a:noFill/>
          <a:ln>
            <a:noFill/>
          </a:ln>
        </p:spPr>
        <p:txBody>
          <a:bodyPr anchorCtr="0" anchor="t" bIns="91425" lIns="91425" spcFirstLastPara="1" rIns="91425" wrap="square" tIns="91425">
            <a:spAutoFit/>
          </a:bodyPr>
          <a:lstStyle/>
          <a:p>
            <a:pPr indent="-361950" lvl="0" marL="457200" rtl="0" algn="just">
              <a:lnSpc>
                <a:spcPct val="130000"/>
              </a:lnSpc>
              <a:spcBef>
                <a:spcPts val="0"/>
              </a:spcBef>
              <a:spcAft>
                <a:spcPts val="0"/>
              </a:spcAft>
              <a:buClr>
                <a:srgbClr val="0055A0"/>
              </a:buClr>
              <a:buSzPts val="2100"/>
              <a:buFont typeface="Calibri"/>
              <a:buChar char="⮚"/>
            </a:pPr>
            <a:r>
              <a:rPr lang="en-IN" sz="2100">
                <a:solidFill>
                  <a:srgbClr val="0055A0"/>
                </a:solidFill>
                <a:latin typeface="Calibri"/>
                <a:ea typeface="Calibri"/>
                <a:cs typeface="Calibri"/>
                <a:sym typeface="Calibri"/>
              </a:rPr>
              <a:t>In terms of sexes, males tend to have a higher chance of heart disease than females.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