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906000" cy="6858000" type="A4"/>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1pPr>
    <a:lvl2pPr marL="0" marR="0" indent="4572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2pPr>
    <a:lvl3pPr marL="0" marR="0" indent="9144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3pPr>
    <a:lvl4pPr marL="0" marR="0" indent="13716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4pPr>
    <a:lvl5pPr marL="0" marR="0" indent="18288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5pPr>
    <a:lvl6pPr marL="0" marR="0" indent="22860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6pPr>
    <a:lvl7pPr marL="0" marR="0" indent="27432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7pPr>
    <a:lvl8pPr marL="0" marR="0" indent="32004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8pPr>
    <a:lvl9pPr marL="0" marR="0" indent="365760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6701"/>
    <a:srgbClr val="9F0F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4"/>
          </a:solidFill>
        </a:fill>
      </a:tcStyle>
    </a:wholeTbl>
    <a:band2H>
      <a:tcTxStyle/>
      <a:tcStyle>
        <a:tcBdr/>
        <a:fill>
          <a:solidFill>
            <a:srgbClr val="E6E7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7FA"/>
          </a:solidFill>
        </a:fill>
      </a:tcStyle>
    </a:wholeTbl>
    <a:band2H>
      <a:tcTxStyle/>
      <a:tcStyle>
        <a:tcBdr/>
        <a:fill>
          <a:solidFill>
            <a:srgbClr val="E6F4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E"/>
          </a:solidFill>
        </a:fill>
      </a:tcStyle>
    </a:wholeTbl>
    <a:band2H>
      <a:tcTxStyle/>
      <a:tcStyle>
        <a:tcBdr/>
        <a:fill>
          <a:solidFill>
            <a:srgbClr val="EFEF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chemeClr val="accent5"/>
        </a:fontRef>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5"/>
        </a:fontRef>
        <a:schemeClr val="accent5"/>
      </a:tcTxStyle>
      <a:tcStyle>
        <a:tcBdr>
          <a:left>
            <a:ln w="12700" cap="flat">
              <a:noFill/>
              <a:miter lim="400000"/>
            </a:ln>
          </a:left>
          <a:right>
            <a:ln w="12700" cap="flat">
              <a:noFill/>
              <a:miter lim="400000"/>
            </a:ln>
          </a:right>
          <a:top>
            <a:ln w="508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chemeClr val="accent5"/>
              </a:solidFill>
              <a:prstDash val="solid"/>
              <a:round/>
            </a:ln>
          </a:top>
          <a:bottom>
            <a:ln w="25400" cap="flat">
              <a:solidFill>
                <a:schemeClr val="accent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5"/>
        </a:fontRef>
        <a:schemeClr val="accent5"/>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0"/>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solidFill>
        </a:fill>
      </a:tcStyle>
    </a:firstRow>
  </a:tblStyle>
  <a:tblStyle styleId="{2708684C-4D16-4618-839F-0558EEFCDFE6}" styleName="">
    <a:tblBg/>
    <a:wholeTbl>
      <a:tcTxStyle b="off" i="off">
        <a:fontRef idx="maj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Ref idx="maj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aj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ajor">
          <a:schemeClr val="accent5"/>
        </a:fontRef>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100" d="100"/>
          <a:sy n="100" d="100"/>
        </p:scale>
        <p:origin x="27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1Virtual%20Internships\banking%20field\Citi%20APAC%20Investment%20Banking%20Virtual%20Reality%20Intern%20Experience\module1%20Prepare%20a%20one-page%20company%20profile\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c:f>
              <c:strCache>
                <c:ptCount val="1"/>
                <c:pt idx="0">
                  <c:v>Revenue</c:v>
                </c:pt>
              </c:strCache>
            </c:strRef>
          </c:tx>
          <c:spPr>
            <a:solidFill>
              <a:schemeClr val="accent1"/>
            </a:solidFill>
            <a:ln>
              <a:noFill/>
            </a:ln>
            <a:effectLst/>
          </c:spPr>
          <c:invertIfNegative val="0"/>
          <c:cat>
            <c:numRef>
              <c:f>Sheet1!$C$2:$E$2</c:f>
              <c:numCache>
                <c:formatCode>General</c:formatCode>
                <c:ptCount val="3"/>
                <c:pt idx="0">
                  <c:v>2017</c:v>
                </c:pt>
                <c:pt idx="1">
                  <c:v>2018</c:v>
                </c:pt>
                <c:pt idx="2">
                  <c:v>2019</c:v>
                </c:pt>
              </c:numCache>
            </c:numRef>
          </c:cat>
          <c:val>
            <c:numRef>
              <c:f>Sheet1!$C$3:$E$3</c:f>
              <c:numCache>
                <c:formatCode>General</c:formatCode>
                <c:ptCount val="3"/>
                <c:pt idx="0">
                  <c:v>2197</c:v>
                </c:pt>
                <c:pt idx="1">
                  <c:v>1832</c:v>
                </c:pt>
                <c:pt idx="2">
                  <c:v>1971</c:v>
                </c:pt>
              </c:numCache>
            </c:numRef>
          </c:val>
          <c:extLst>
            <c:ext xmlns:c16="http://schemas.microsoft.com/office/drawing/2014/chart" uri="{C3380CC4-5D6E-409C-BE32-E72D297353CC}">
              <c16:uniqueId val="{00000000-45CE-41E2-898C-130F8B9E33C1}"/>
            </c:ext>
          </c:extLst>
        </c:ser>
        <c:ser>
          <c:idx val="1"/>
          <c:order val="1"/>
          <c:tx>
            <c:strRef>
              <c:f>Sheet1!$B$4</c:f>
              <c:strCache>
                <c:ptCount val="1"/>
                <c:pt idx="0">
                  <c:v>EBITDA</c:v>
                </c:pt>
              </c:strCache>
            </c:strRef>
          </c:tx>
          <c:spPr>
            <a:solidFill>
              <a:schemeClr val="accent2"/>
            </a:solidFill>
            <a:ln>
              <a:noFill/>
            </a:ln>
            <a:effectLst/>
          </c:spPr>
          <c:invertIfNegative val="0"/>
          <c:cat>
            <c:numRef>
              <c:f>Sheet1!$C$2:$E$2</c:f>
              <c:numCache>
                <c:formatCode>General</c:formatCode>
                <c:ptCount val="3"/>
                <c:pt idx="0">
                  <c:v>2017</c:v>
                </c:pt>
                <c:pt idx="1">
                  <c:v>2018</c:v>
                </c:pt>
                <c:pt idx="2">
                  <c:v>2019</c:v>
                </c:pt>
              </c:numCache>
            </c:numRef>
          </c:cat>
          <c:val>
            <c:numRef>
              <c:f>Sheet1!$C$4:$E$4</c:f>
              <c:numCache>
                <c:formatCode>General</c:formatCode>
                <c:ptCount val="3"/>
                <c:pt idx="0">
                  <c:v>498</c:v>
                </c:pt>
                <c:pt idx="1">
                  <c:v>336</c:v>
                </c:pt>
                <c:pt idx="2">
                  <c:v>190</c:v>
                </c:pt>
              </c:numCache>
            </c:numRef>
          </c:val>
          <c:extLst>
            <c:ext xmlns:c16="http://schemas.microsoft.com/office/drawing/2014/chart" uri="{C3380CC4-5D6E-409C-BE32-E72D297353CC}">
              <c16:uniqueId val="{00000001-45CE-41E2-898C-130F8B9E33C1}"/>
            </c:ext>
          </c:extLst>
        </c:ser>
        <c:ser>
          <c:idx val="2"/>
          <c:order val="2"/>
          <c:tx>
            <c:strRef>
              <c:f>Sheet1!$B$5</c:f>
              <c:strCache>
                <c:ptCount val="1"/>
                <c:pt idx="0">
                  <c:v>EBIT</c:v>
                </c:pt>
              </c:strCache>
            </c:strRef>
          </c:tx>
          <c:spPr>
            <a:solidFill>
              <a:schemeClr val="accent3"/>
            </a:solidFill>
            <a:ln>
              <a:noFill/>
            </a:ln>
            <a:effectLst/>
          </c:spPr>
          <c:invertIfNegative val="0"/>
          <c:cat>
            <c:numRef>
              <c:f>Sheet1!$C$2:$E$2</c:f>
              <c:numCache>
                <c:formatCode>General</c:formatCode>
                <c:ptCount val="3"/>
                <c:pt idx="0">
                  <c:v>2017</c:v>
                </c:pt>
                <c:pt idx="1">
                  <c:v>2018</c:v>
                </c:pt>
                <c:pt idx="2">
                  <c:v>2019</c:v>
                </c:pt>
              </c:numCache>
            </c:numRef>
          </c:cat>
          <c:val>
            <c:numRef>
              <c:f>Sheet1!$C$5:$E$5</c:f>
              <c:numCache>
                <c:formatCode>General</c:formatCode>
                <c:ptCount val="3"/>
                <c:pt idx="0">
                  <c:v>449</c:v>
                </c:pt>
                <c:pt idx="1">
                  <c:v>219</c:v>
                </c:pt>
                <c:pt idx="2">
                  <c:v>183</c:v>
                </c:pt>
              </c:numCache>
            </c:numRef>
          </c:val>
          <c:extLst>
            <c:ext xmlns:c16="http://schemas.microsoft.com/office/drawing/2014/chart" uri="{C3380CC4-5D6E-409C-BE32-E72D297353CC}">
              <c16:uniqueId val="{00000002-45CE-41E2-898C-130F8B9E33C1}"/>
            </c:ext>
          </c:extLst>
        </c:ser>
        <c:ser>
          <c:idx val="3"/>
          <c:order val="3"/>
          <c:tx>
            <c:strRef>
              <c:f>Sheet1!$B$6</c:f>
              <c:strCache>
                <c:ptCount val="1"/>
                <c:pt idx="0">
                  <c:v>Net Income</c:v>
                </c:pt>
              </c:strCache>
            </c:strRef>
          </c:tx>
          <c:spPr>
            <a:solidFill>
              <a:schemeClr val="accent4"/>
            </a:solidFill>
            <a:ln>
              <a:noFill/>
            </a:ln>
            <a:effectLst/>
          </c:spPr>
          <c:invertIfNegative val="0"/>
          <c:cat>
            <c:numRef>
              <c:f>Sheet1!$C$2:$E$2</c:f>
              <c:numCache>
                <c:formatCode>General</c:formatCode>
                <c:ptCount val="3"/>
                <c:pt idx="0">
                  <c:v>2017</c:v>
                </c:pt>
                <c:pt idx="1">
                  <c:v>2018</c:v>
                </c:pt>
                <c:pt idx="2">
                  <c:v>2019</c:v>
                </c:pt>
              </c:numCache>
            </c:numRef>
          </c:cat>
          <c:val>
            <c:numRef>
              <c:f>Sheet1!$C$6:$E$6</c:f>
              <c:numCache>
                <c:formatCode>General</c:formatCode>
                <c:ptCount val="3"/>
                <c:pt idx="0">
                  <c:v>281</c:v>
                </c:pt>
                <c:pt idx="1">
                  <c:v>172</c:v>
                </c:pt>
                <c:pt idx="2">
                  <c:v>144</c:v>
                </c:pt>
              </c:numCache>
            </c:numRef>
          </c:val>
          <c:extLst>
            <c:ext xmlns:c16="http://schemas.microsoft.com/office/drawing/2014/chart" uri="{C3380CC4-5D6E-409C-BE32-E72D297353CC}">
              <c16:uniqueId val="{00000003-45CE-41E2-898C-130F8B9E33C1}"/>
            </c:ext>
          </c:extLst>
        </c:ser>
        <c:dLbls>
          <c:showLegendKey val="0"/>
          <c:showVal val="0"/>
          <c:showCatName val="0"/>
          <c:showSerName val="0"/>
          <c:showPercent val="0"/>
          <c:showBubbleSize val="0"/>
        </c:dLbls>
        <c:gapWidth val="219"/>
        <c:overlap val="-27"/>
        <c:axId val="1664783791"/>
        <c:axId val="1664790447"/>
      </c:barChart>
      <c:catAx>
        <c:axId val="1664783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790447"/>
        <c:crosses val="autoZero"/>
        <c:auto val="1"/>
        <c:lblAlgn val="ctr"/>
        <c:lblOffset val="100"/>
        <c:noMultiLvlLbl val="0"/>
      </c:catAx>
      <c:valAx>
        <c:axId val="166479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7837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1143000" y="685800"/>
            <a:ext cx="4572000" cy="3429000"/>
          </a:xfrm>
          <a:prstGeom prst="rect">
            <a:avLst/>
          </a:prstGeom>
        </p:spPr>
        <p:txBody>
          <a:bodyPr/>
          <a:lstStyle/>
          <a:p>
            <a:endParaRPr/>
          </a:p>
        </p:txBody>
      </p:sp>
      <p:sp>
        <p:nvSpPr>
          <p:cNvPr id="97" name="Shape 9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algn="ctr" latinLnBrk="0">
      <a:defRPr sz="1200">
        <a:solidFill>
          <a:schemeClr val="accent5"/>
        </a:solidFill>
        <a:latin typeface="+mj-lt"/>
        <a:ea typeface="+mj-ea"/>
        <a:cs typeface="+mj-cs"/>
        <a:sym typeface="Arial"/>
      </a:defRPr>
    </a:lvl1pPr>
    <a:lvl2pPr indent="228600" algn="ctr" latinLnBrk="0">
      <a:defRPr sz="1200">
        <a:solidFill>
          <a:schemeClr val="accent5"/>
        </a:solidFill>
        <a:latin typeface="+mj-lt"/>
        <a:ea typeface="+mj-ea"/>
        <a:cs typeface="+mj-cs"/>
        <a:sym typeface="Arial"/>
      </a:defRPr>
    </a:lvl2pPr>
    <a:lvl3pPr indent="457200" algn="ctr" latinLnBrk="0">
      <a:defRPr sz="1200">
        <a:solidFill>
          <a:schemeClr val="accent5"/>
        </a:solidFill>
        <a:latin typeface="+mj-lt"/>
        <a:ea typeface="+mj-ea"/>
        <a:cs typeface="+mj-cs"/>
        <a:sym typeface="Arial"/>
      </a:defRPr>
    </a:lvl3pPr>
    <a:lvl4pPr indent="685800" algn="ctr" latinLnBrk="0">
      <a:defRPr sz="1200">
        <a:solidFill>
          <a:schemeClr val="accent5"/>
        </a:solidFill>
        <a:latin typeface="+mj-lt"/>
        <a:ea typeface="+mj-ea"/>
        <a:cs typeface="+mj-cs"/>
        <a:sym typeface="Arial"/>
      </a:defRPr>
    </a:lvl4pPr>
    <a:lvl5pPr indent="914400" algn="ctr" latinLnBrk="0">
      <a:defRPr sz="1200">
        <a:solidFill>
          <a:schemeClr val="accent5"/>
        </a:solidFill>
        <a:latin typeface="+mj-lt"/>
        <a:ea typeface="+mj-ea"/>
        <a:cs typeface="+mj-cs"/>
        <a:sym typeface="Arial"/>
      </a:defRPr>
    </a:lvl5pPr>
    <a:lvl6pPr indent="1143000" algn="ctr" latinLnBrk="0">
      <a:defRPr sz="1200">
        <a:solidFill>
          <a:schemeClr val="accent5"/>
        </a:solidFill>
        <a:latin typeface="+mj-lt"/>
        <a:ea typeface="+mj-ea"/>
        <a:cs typeface="+mj-cs"/>
        <a:sym typeface="Arial"/>
      </a:defRPr>
    </a:lvl6pPr>
    <a:lvl7pPr indent="1371600" algn="ctr" latinLnBrk="0">
      <a:defRPr sz="1200">
        <a:solidFill>
          <a:schemeClr val="accent5"/>
        </a:solidFill>
        <a:latin typeface="+mj-lt"/>
        <a:ea typeface="+mj-ea"/>
        <a:cs typeface="+mj-cs"/>
        <a:sym typeface="Arial"/>
      </a:defRPr>
    </a:lvl7pPr>
    <a:lvl8pPr indent="1600200" algn="ctr" latinLnBrk="0">
      <a:defRPr sz="1200">
        <a:solidFill>
          <a:schemeClr val="accent5"/>
        </a:solidFill>
        <a:latin typeface="+mj-lt"/>
        <a:ea typeface="+mj-ea"/>
        <a:cs typeface="+mj-cs"/>
        <a:sym typeface="Arial"/>
      </a:defRPr>
    </a:lvl8pPr>
    <a:lvl9pPr indent="1828800" algn="ctr" latinLnBrk="0">
      <a:defRPr sz="1200">
        <a:solidFill>
          <a:schemeClr val="accent5"/>
        </a:solidFill>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4" name="Picture 19" descr="Picture 19"/>
          <p:cNvPicPr>
            <a:picLocks noChangeAspect="1"/>
          </p:cNvPicPr>
          <p:nvPr/>
        </p:nvPicPr>
        <p:blipFill>
          <a:blip r:embed="rId2"/>
          <a:stretch>
            <a:fillRect/>
          </a:stretch>
        </p:blipFill>
        <p:spPr>
          <a:xfrm>
            <a:off x="9356725" y="6569075"/>
            <a:ext cx="474663" cy="273050"/>
          </a:xfrm>
          <a:prstGeom prst="rect">
            <a:avLst/>
          </a:prstGeom>
          <a:ln w="12700">
            <a:miter lim="400000"/>
          </a:ln>
        </p:spPr>
      </p:pic>
      <p:sp>
        <p:nvSpPr>
          <p:cNvPr id="15" name="Body Level One…"/>
          <p:cNvSpPr txBox="1">
            <a:spLocks noGrp="1"/>
          </p:cNvSpPr>
          <p:nvPr>
            <p:ph type="body" sz="quarter" idx="1"/>
          </p:nvPr>
        </p:nvSpPr>
        <p:spPr>
          <a:xfrm>
            <a:off x="152400" y="3429000"/>
            <a:ext cx="9601200" cy="990600"/>
          </a:xfrm>
          <a:prstGeom prst="rect">
            <a:avLst/>
          </a:prstGeom>
        </p:spPr>
        <p:txBody>
          <a:bodyPr>
            <a:normAutofit/>
          </a:bodyPr>
          <a:lstStyle>
            <a:lvl1pPr marL="0" indent="0">
              <a:spcBef>
                <a:spcPts val="1800"/>
              </a:spcBef>
              <a:buClrTx/>
              <a:buSzTx/>
              <a:buFontTx/>
              <a:buNone/>
              <a:defRPr sz="2000">
                <a:solidFill>
                  <a:schemeClr val="accent3"/>
                </a:solidFill>
              </a:defRPr>
            </a:lvl1pPr>
            <a:lvl2pPr marL="416378" indent="-244928">
              <a:spcBef>
                <a:spcPts val="1800"/>
              </a:spcBef>
              <a:buClrTx/>
              <a:buFontTx/>
              <a:defRPr sz="2000">
                <a:solidFill>
                  <a:schemeClr val="accent3"/>
                </a:solidFill>
              </a:defRPr>
            </a:lvl2pPr>
            <a:lvl3pPr marL="587828" indent="-244928">
              <a:spcBef>
                <a:spcPts val="1800"/>
              </a:spcBef>
              <a:buClrTx/>
              <a:buFontTx/>
              <a:defRPr sz="2000">
                <a:solidFill>
                  <a:schemeClr val="accent3"/>
                </a:solidFill>
              </a:defRPr>
            </a:lvl3pPr>
            <a:lvl4pPr marL="759278" indent="-244928">
              <a:spcBef>
                <a:spcPts val="1800"/>
              </a:spcBef>
              <a:buClrTx/>
              <a:buFontTx/>
              <a:defRPr sz="2000">
                <a:solidFill>
                  <a:schemeClr val="accent3"/>
                </a:solidFill>
              </a:defRPr>
            </a:lvl4pPr>
            <a:lvl5pPr marL="930728" indent="-244928">
              <a:spcBef>
                <a:spcPts val="1800"/>
              </a:spcBef>
              <a:buClrTx/>
              <a:buFontTx/>
              <a:buChar char="•"/>
              <a:defRPr sz="20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sp>
        <p:nvSpPr>
          <p:cNvPr id="16" name="Title Text"/>
          <p:cNvSpPr txBox="1">
            <a:spLocks noGrp="1"/>
          </p:cNvSpPr>
          <p:nvPr>
            <p:ph type="title"/>
          </p:nvPr>
        </p:nvSpPr>
        <p:spPr>
          <a:xfrm>
            <a:off x="152400" y="2133600"/>
            <a:ext cx="9601200" cy="990600"/>
          </a:xfrm>
          <a:prstGeom prst="rect">
            <a:avLst/>
          </a:prstGeom>
          <a:ln>
            <a:noFill/>
            <a:miter lim="400000"/>
          </a:ln>
        </p:spPr>
        <p:txBody>
          <a:bodyPr anchor="b"/>
          <a:lstStyle>
            <a:lvl1pPr>
              <a:defRPr sz="3200"/>
            </a:lvl1pPr>
          </a:lstStyle>
          <a:p>
            <a:r>
              <a:t>Title Text</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Body Level One…"/>
          <p:cNvSpPr txBox="1">
            <a:spLocks noGrp="1"/>
          </p:cNvSpPr>
          <p:nvPr>
            <p:ph type="body" idx="1"/>
          </p:nvPr>
        </p:nvSpPr>
        <p:spPr>
          <a:xfrm>
            <a:off x="152400" y="1295400"/>
            <a:ext cx="96012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5" name="Title Text"/>
          <p:cNvSpPr txBox="1">
            <a:spLocks noGrp="1"/>
          </p:cNvSpPr>
          <p:nvPr>
            <p:ph type="title"/>
          </p:nvPr>
        </p:nvSpPr>
        <p:spPr>
          <a:prstGeom prst="rect">
            <a:avLst/>
          </a:prstGeom>
        </p:spPr>
        <p:txBody>
          <a:bodyP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3" name="Body Level One…"/>
          <p:cNvSpPr txBox="1">
            <a:spLocks noGrp="1"/>
          </p:cNvSpPr>
          <p:nvPr>
            <p:ph type="body" sz="half" idx="1"/>
          </p:nvPr>
        </p:nvSpPr>
        <p:spPr>
          <a:xfrm>
            <a:off x="5105400" y="1295400"/>
            <a:ext cx="46482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 name="Title Text"/>
          <p:cNvSpPr txBox="1">
            <a:spLocks noGrp="1"/>
          </p:cNvSpPr>
          <p:nvPr>
            <p:ph type="title"/>
          </p:nvPr>
        </p:nvSpPr>
        <p:spPr>
          <a:prstGeom prst="rect">
            <a:avLst/>
          </a:prstGeom>
        </p:spPr>
        <p:txBody>
          <a:bodyPr/>
          <a:lstStyle/>
          <a:p>
            <a:r>
              <a:t>Title Text</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hree Content">
    <p:spTree>
      <p:nvGrpSpPr>
        <p:cNvPr id="1" name=""/>
        <p:cNvGrpSpPr/>
        <p:nvPr/>
      </p:nvGrpSpPr>
      <p:grpSpPr>
        <a:xfrm>
          <a:off x="0" y="0"/>
          <a:ext cx="0" cy="0"/>
          <a:chOff x="0" y="0"/>
          <a:chExt cx="0" cy="0"/>
        </a:xfrm>
      </p:grpSpPr>
      <p:sp>
        <p:nvSpPr>
          <p:cNvPr id="42" name="Body Level One…"/>
          <p:cNvSpPr txBox="1">
            <a:spLocks noGrp="1"/>
          </p:cNvSpPr>
          <p:nvPr>
            <p:ph type="body" sz="half" idx="1"/>
          </p:nvPr>
        </p:nvSpPr>
        <p:spPr>
          <a:xfrm>
            <a:off x="6780213" y="1295400"/>
            <a:ext cx="2973388"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prstGeom prst="rect">
            <a:avLst/>
          </a:prstGeom>
        </p:spPr>
        <p:txBody>
          <a:bodyPr/>
          <a:lstStyle/>
          <a:p>
            <a:r>
              <a:t>Title Text</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Quad Page">
    <p:spTree>
      <p:nvGrpSpPr>
        <p:cNvPr id="1" name=""/>
        <p:cNvGrpSpPr/>
        <p:nvPr/>
      </p:nvGrpSpPr>
      <p:grpSpPr>
        <a:xfrm>
          <a:off x="0" y="0"/>
          <a:ext cx="0" cy="0"/>
          <a:chOff x="0" y="0"/>
          <a:chExt cx="0" cy="0"/>
        </a:xfrm>
      </p:grpSpPr>
      <p:sp>
        <p:nvSpPr>
          <p:cNvPr id="51" name="Body Level One…"/>
          <p:cNvSpPr txBox="1">
            <a:spLocks noGrp="1"/>
          </p:cNvSpPr>
          <p:nvPr>
            <p:ph type="body" sz="quarter" idx="1"/>
          </p:nvPr>
        </p:nvSpPr>
        <p:spPr>
          <a:xfrm>
            <a:off x="5105400" y="3886200"/>
            <a:ext cx="4648200" cy="22860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0" name="Body Level One…"/>
          <p:cNvSpPr txBox="1">
            <a:spLocks noGrp="1"/>
          </p:cNvSpPr>
          <p:nvPr>
            <p:ph type="body" sz="half" idx="1"/>
          </p:nvPr>
        </p:nvSpPr>
        <p:spPr>
          <a:xfrm>
            <a:off x="5105400" y="1295400"/>
            <a:ext cx="4648200" cy="4876800"/>
          </a:xfrm>
          <a:prstGeom prst="rect">
            <a:avLst/>
          </a:prstGeom>
        </p:spPr>
        <p:txBody>
          <a:bodyPr>
            <a:normAutofit/>
          </a:bodyPr>
          <a:lstStyle>
            <a:lvl1pPr>
              <a:buClr>
                <a:srgbClr val="CB6015"/>
              </a:buClr>
              <a:buSzPct val="80000"/>
              <a:buFont typeface="Arial"/>
              <a:buChar char="▼"/>
            </a:lvl1pPr>
            <a:lvl2pPr>
              <a:buClr>
                <a:srgbClr val="CB6015"/>
              </a:buClr>
              <a:buFont typeface="Arial"/>
            </a:lvl2pPr>
            <a:lvl3pPr>
              <a:buClr>
                <a:srgbClr val="CB6015"/>
              </a:buClr>
              <a:buFont typeface="Arial"/>
            </a:lvl3pPr>
            <a:lvl4pPr>
              <a:buClr>
                <a:srgbClr val="CB6015"/>
              </a:buClr>
              <a:buFont typeface="Arial"/>
            </a:lvl4pPr>
            <a:lvl5pPr>
              <a:buClr>
                <a:srgbClr val="CB6015"/>
              </a:buClr>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61" name="Title Text"/>
          <p:cNvSpPr txBox="1">
            <a:spLocks noGrp="1"/>
          </p:cNvSpPr>
          <p:nvPr>
            <p:ph type="title"/>
          </p:nvPr>
        </p:nvSpPr>
        <p:spPr>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87" name="Picture 19" descr="Picture 19"/>
          <p:cNvPicPr>
            <a:picLocks noChangeAspect="1"/>
          </p:cNvPicPr>
          <p:nvPr/>
        </p:nvPicPr>
        <p:blipFill>
          <a:blip r:embed="rId2"/>
          <a:stretch>
            <a:fillRect/>
          </a:stretch>
        </p:blipFill>
        <p:spPr>
          <a:xfrm>
            <a:off x="9356727" y="6569075"/>
            <a:ext cx="474664" cy="273050"/>
          </a:xfrm>
          <a:prstGeom prst="rect">
            <a:avLst/>
          </a:prstGeom>
          <a:ln w="12700">
            <a:miter lim="400000"/>
          </a:ln>
        </p:spPr>
      </p:pic>
      <p:sp>
        <p:nvSpPr>
          <p:cNvPr id="88" name="Body Level One…"/>
          <p:cNvSpPr txBox="1">
            <a:spLocks noGrp="1"/>
          </p:cNvSpPr>
          <p:nvPr>
            <p:ph type="body" sz="quarter" idx="1"/>
          </p:nvPr>
        </p:nvSpPr>
        <p:spPr>
          <a:xfrm>
            <a:off x="152400" y="3429000"/>
            <a:ext cx="9601200" cy="990600"/>
          </a:xfrm>
          <a:prstGeom prst="rect">
            <a:avLst/>
          </a:prstGeom>
        </p:spPr>
        <p:txBody>
          <a:bodyPr>
            <a:normAutofit/>
          </a:bodyPr>
          <a:lstStyle>
            <a:lvl1pPr marL="0" indent="0" defTabSz="1828800">
              <a:spcBef>
                <a:spcPts val="1800"/>
              </a:spcBef>
              <a:buClrTx/>
              <a:buSzTx/>
              <a:buFontTx/>
              <a:buNone/>
              <a:defRPr sz="2000">
                <a:solidFill>
                  <a:schemeClr val="accent3"/>
                </a:solidFill>
              </a:defRPr>
            </a:lvl1pPr>
            <a:lvl2pPr marL="414111" indent="-242661" defTabSz="1828800">
              <a:spcBef>
                <a:spcPts val="1800"/>
              </a:spcBef>
              <a:buClrTx/>
              <a:buFontTx/>
              <a:defRPr sz="2000">
                <a:solidFill>
                  <a:schemeClr val="accent3"/>
                </a:solidFill>
              </a:defRPr>
            </a:lvl2pPr>
            <a:lvl3pPr marL="587148" indent="-242661" defTabSz="1828800">
              <a:spcBef>
                <a:spcPts val="1800"/>
              </a:spcBef>
              <a:buClrTx/>
              <a:buFontTx/>
              <a:buChar char="•"/>
              <a:defRPr sz="2000">
                <a:solidFill>
                  <a:schemeClr val="accent3"/>
                </a:solidFill>
              </a:defRPr>
            </a:lvl3pPr>
            <a:lvl4pPr marL="751795" indent="-235857" defTabSz="1828800">
              <a:spcBef>
                <a:spcPts val="1800"/>
              </a:spcBef>
              <a:buClrTx/>
              <a:buFontTx/>
              <a:buChar char="–"/>
              <a:defRPr sz="2000">
                <a:solidFill>
                  <a:schemeClr val="accent3"/>
                </a:solidFill>
              </a:defRPr>
            </a:lvl4pPr>
            <a:lvl5pPr marL="917802" indent="-233590" defTabSz="1828800">
              <a:spcBef>
                <a:spcPts val="1800"/>
              </a:spcBef>
              <a:buClrTx/>
              <a:buFontTx/>
              <a:buChar char="•"/>
              <a:defRPr sz="2000">
                <a:solidFill>
                  <a:schemeClr val="accent3"/>
                </a:solidFill>
              </a:defRPr>
            </a:lvl5pPr>
          </a:lstStyle>
          <a:p>
            <a:r>
              <a:t>Body Level One</a:t>
            </a:r>
          </a:p>
          <a:p>
            <a:pPr lvl="1"/>
            <a:r>
              <a:t>Body Level Two</a:t>
            </a:r>
          </a:p>
          <a:p>
            <a:pPr lvl="2"/>
            <a:r>
              <a:t>Body Level Three</a:t>
            </a:r>
          </a:p>
          <a:p>
            <a:pPr lvl="3"/>
            <a:r>
              <a:t>Body Level Four</a:t>
            </a:r>
          </a:p>
          <a:p>
            <a:pPr lvl="4"/>
            <a:r>
              <a:t>Body Level Five</a:t>
            </a:r>
          </a:p>
        </p:txBody>
      </p:sp>
      <p:sp>
        <p:nvSpPr>
          <p:cNvPr id="89" name="Title Text"/>
          <p:cNvSpPr txBox="1">
            <a:spLocks noGrp="1"/>
          </p:cNvSpPr>
          <p:nvPr>
            <p:ph type="title"/>
          </p:nvPr>
        </p:nvSpPr>
        <p:spPr>
          <a:xfrm>
            <a:off x="152400" y="2632043"/>
            <a:ext cx="9601200" cy="492444"/>
          </a:xfrm>
          <a:prstGeom prst="rect">
            <a:avLst/>
          </a:prstGeom>
          <a:ln>
            <a:noFill/>
            <a:miter lim="400000"/>
          </a:ln>
        </p:spPr>
        <p:txBody>
          <a:bodyPr anchor="b"/>
          <a:lstStyle>
            <a:lvl1pPr>
              <a:defRPr sz="3200"/>
            </a:lvl1pPr>
          </a:lstStyle>
          <a:p>
            <a:r>
              <a:t>Title Text</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14"/>
          <p:cNvSpPr/>
          <p:nvPr/>
        </p:nvSpPr>
        <p:spPr>
          <a:xfrm>
            <a:off x="146050" y="457200"/>
            <a:ext cx="9601201" cy="0"/>
          </a:xfrm>
          <a:prstGeom prst="line">
            <a:avLst/>
          </a:prstGeom>
          <a:ln w="6350">
            <a:solidFill>
              <a:schemeClr val="accent6"/>
            </a:solidFill>
          </a:ln>
        </p:spPr>
        <p:txBody>
          <a:bodyPr lIns="45719" rIns="45719"/>
          <a:lstStyle/>
          <a:p>
            <a:endParaRPr/>
          </a:p>
        </p:txBody>
      </p:sp>
      <p:sp>
        <p:nvSpPr>
          <p:cNvPr id="3" name="Line 11"/>
          <p:cNvSpPr/>
          <p:nvPr/>
        </p:nvSpPr>
        <p:spPr>
          <a:xfrm>
            <a:off x="146050" y="6400800"/>
            <a:ext cx="9601201" cy="0"/>
          </a:xfrm>
          <a:prstGeom prst="line">
            <a:avLst/>
          </a:prstGeom>
          <a:ln w="6350">
            <a:solidFill>
              <a:schemeClr val="accent6"/>
            </a:solidFill>
          </a:ln>
        </p:spPr>
        <p:txBody>
          <a:bodyPr lIns="45719" rIns="45719"/>
          <a:lstStyle/>
          <a:p>
            <a:endParaRPr/>
          </a:p>
        </p:txBody>
      </p:sp>
      <p:pic>
        <p:nvPicPr>
          <p:cNvPr id="4" name="Picture 9" descr="Picture 9"/>
          <p:cNvPicPr>
            <a:picLocks noChangeAspect="1"/>
          </p:cNvPicPr>
          <p:nvPr/>
        </p:nvPicPr>
        <p:blipFill>
          <a:blip r:embed="rId10"/>
          <a:stretch>
            <a:fillRect/>
          </a:stretch>
        </p:blipFill>
        <p:spPr>
          <a:xfrm>
            <a:off x="9356725" y="6569075"/>
            <a:ext cx="474663" cy="273050"/>
          </a:xfrm>
          <a:prstGeom prst="rect">
            <a:avLst/>
          </a:prstGeom>
          <a:ln w="12700">
            <a:miter lim="400000"/>
          </a:ln>
        </p:spPr>
      </p:pic>
      <p:sp>
        <p:nvSpPr>
          <p:cNvPr id="5" name="Title Text"/>
          <p:cNvSpPr txBox="1">
            <a:spLocks noGrp="1"/>
          </p:cNvSpPr>
          <p:nvPr>
            <p:ph type="title"/>
          </p:nvPr>
        </p:nvSpPr>
        <p:spPr>
          <a:xfrm>
            <a:off x="152400" y="60325"/>
            <a:ext cx="9598025" cy="377825"/>
          </a:xfrm>
          <a:prstGeom prst="rect">
            <a:avLst/>
          </a:prstGeom>
          <a:solidFill>
            <a:srgbClr val="FFFFFF"/>
          </a:solidFill>
          <a:ln w="12700">
            <a:solidFill>
              <a:srgbClr val="FFFFFF"/>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Title Text</a:t>
            </a:r>
          </a:p>
        </p:txBody>
      </p:sp>
      <p:sp>
        <p:nvSpPr>
          <p:cNvPr id="6" name="Body Level One…"/>
          <p:cNvSpPr txBox="1">
            <a:spLocks noGrp="1"/>
          </p:cNvSpPr>
          <p:nvPr>
            <p:ph type="body" idx="1"/>
          </p:nvPr>
        </p:nvSpPr>
        <p:spPr>
          <a:xfrm>
            <a:off x="495300" y="1600200"/>
            <a:ext cx="89154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787900" y="6172200"/>
            <a:ext cx="23114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accent1"/>
          </a:solidFill>
          <a:uFillTx/>
          <a:latin typeface="+mj-lt"/>
          <a:ea typeface="+mj-ea"/>
          <a:cs typeface="+mj-cs"/>
          <a:sym typeface="Arial"/>
        </a:defRPr>
      </a:lvl9pPr>
    </p:titleStyle>
    <p:bodyStyle>
      <a:lvl1pPr marL="17145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1pPr>
      <a:lvl2pPr marL="34290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2pPr>
      <a:lvl3pPr marL="51435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3pPr>
      <a:lvl4pPr marL="68580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4pPr>
      <a:lvl5pPr marL="85725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5pPr>
      <a:lvl6pPr marL="102870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6pPr>
      <a:lvl7pPr marL="120015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7pPr>
      <a:lvl8pPr marL="137160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8pPr>
      <a:lvl9pPr marL="1543050" marR="0" indent="-171450" algn="l" defTabSz="1838325" rtl="0" latinLnBrk="0">
        <a:lnSpc>
          <a:spcPct val="100000"/>
        </a:lnSpc>
        <a:spcBef>
          <a:spcPts val="1200"/>
        </a:spcBef>
        <a:spcAft>
          <a:spcPts val="0"/>
        </a:spcAft>
        <a:buClr>
          <a:schemeClr val="accent6"/>
        </a:buClr>
        <a:buSzPct val="100000"/>
        <a:buFont typeface="Symbol"/>
        <a:buChar char="·"/>
        <a:tabLst/>
        <a:defRPr sz="1400" b="0" i="0" u="none" strike="noStrike" cap="none" spc="0" baseline="0">
          <a:ln>
            <a:noFill/>
          </a:ln>
          <a:solidFill>
            <a:schemeClr val="accent5"/>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4"/>
          <p:cNvSpPr txBox="1">
            <a:spLocks noGrp="1"/>
          </p:cNvSpPr>
          <p:nvPr>
            <p:ph type="title"/>
          </p:nvPr>
        </p:nvSpPr>
        <p:spPr>
          <a:xfrm>
            <a:off x="153063" y="3030732"/>
            <a:ext cx="9599877" cy="1723550"/>
          </a:xfrm>
          <a:prstGeom prst="rect">
            <a:avLst/>
          </a:prstGeom>
          <a:noFill/>
        </p:spPr>
        <p:txBody>
          <a:bodyPr/>
          <a:lstStyle/>
          <a:p>
            <a:r>
              <a:t>Company Profile</a:t>
            </a:r>
            <a:br/>
            <a:br/>
            <a:r>
              <a:rPr sz="2000"/>
              <a:t>Zeta Inc.</a:t>
            </a:r>
            <a:br>
              <a:rPr sz="2000"/>
            </a:br>
            <a:endParaRPr sz="2000"/>
          </a:p>
        </p:txBody>
      </p:sp>
      <p:grpSp>
        <p:nvGrpSpPr>
          <p:cNvPr id="102" name="Group 2"/>
          <p:cNvGrpSpPr/>
          <p:nvPr/>
        </p:nvGrpSpPr>
        <p:grpSpPr>
          <a:xfrm>
            <a:off x="-1721" y="-1"/>
            <a:ext cx="9911162" cy="6858001"/>
            <a:chOff x="0" y="0"/>
            <a:chExt cx="9911160" cy="6858000"/>
          </a:xfrm>
        </p:grpSpPr>
        <p:pic>
          <p:nvPicPr>
            <p:cNvPr id="100" name="Picture 1" descr="Picture 1"/>
            <p:cNvPicPr>
              <a:picLocks noChangeAspect="1"/>
            </p:cNvPicPr>
            <p:nvPr/>
          </p:nvPicPr>
          <p:blipFill>
            <a:blip r:embed="rId2"/>
            <a:stretch>
              <a:fillRect/>
            </a:stretch>
          </p:blipFill>
          <p:spPr>
            <a:xfrm>
              <a:off x="-1" y="-1"/>
              <a:ext cx="9911162" cy="1023938"/>
            </a:xfrm>
            <a:prstGeom prst="rect">
              <a:avLst/>
            </a:prstGeom>
            <a:ln w="12700" cap="flat">
              <a:noFill/>
              <a:miter lim="400000"/>
            </a:ln>
            <a:effectLst/>
          </p:spPr>
        </p:pic>
        <p:sp>
          <p:nvSpPr>
            <p:cNvPr id="101" name="Rectangle 1"/>
            <p:cNvSpPr/>
            <p:nvPr/>
          </p:nvSpPr>
          <p:spPr>
            <a:xfrm>
              <a:off x="8917120" y="6400800"/>
              <a:ext cx="990601" cy="457200"/>
            </a:xfrm>
            <a:prstGeom prst="rect">
              <a:avLst/>
            </a:pr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103" name="Text Box 8"/>
          <p:cNvSpPr txBox="1"/>
          <p:nvPr/>
        </p:nvSpPr>
        <p:spPr>
          <a:xfrm>
            <a:off x="161660" y="551390"/>
            <a:ext cx="8392585" cy="2815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a:lnSpc>
                <a:spcPts val="2400"/>
              </a:lnSpc>
              <a:defRPr>
                <a:solidFill>
                  <a:srgbClr val="FFFFFF"/>
                </a:solidFill>
              </a:defRPr>
            </a:lvl1pPr>
          </a:lstStyle>
          <a:p>
            <a:r>
              <a:t>Institutional Clients Group | General Industrials &amp; Financial Sponsors</a:t>
            </a:r>
          </a:p>
        </p:txBody>
      </p:sp>
      <p:pic>
        <p:nvPicPr>
          <p:cNvPr id="104" name="Picture 11" descr="Picture 11"/>
          <p:cNvPicPr>
            <a:picLocks noChangeAspect="1"/>
          </p:cNvPicPr>
          <p:nvPr/>
        </p:nvPicPr>
        <p:blipFill>
          <a:blip r:embed="rId3"/>
          <a:stretch>
            <a:fillRect/>
          </a:stretch>
        </p:blipFill>
        <p:spPr>
          <a:xfrm>
            <a:off x="9043988" y="452437"/>
            <a:ext cx="763588" cy="438151"/>
          </a:xfrm>
          <a:prstGeom prst="rect">
            <a:avLst/>
          </a:prstGeom>
          <a:ln w="12700">
            <a:miter lim="400000"/>
          </a:ln>
        </p:spPr>
      </p:pic>
      <p:grpSp>
        <p:nvGrpSpPr>
          <p:cNvPr id="107" name="Rectangle 11"/>
          <p:cNvGrpSpPr/>
          <p:nvPr/>
        </p:nvGrpSpPr>
        <p:grpSpPr>
          <a:xfrm>
            <a:off x="7100046" y="1138795"/>
            <a:ext cx="2513996" cy="947338"/>
            <a:chOff x="-1" y="-1"/>
            <a:chExt cx="2513995" cy="947337"/>
          </a:xfrm>
        </p:grpSpPr>
        <p:sp>
          <p:nvSpPr>
            <p:cNvPr id="105" name="Rectangle"/>
            <p:cNvSpPr/>
            <p:nvPr/>
          </p:nvSpPr>
          <p:spPr>
            <a:xfrm>
              <a:off x="-1" y="-1"/>
              <a:ext cx="2513995" cy="947337"/>
            </a:xfrm>
            <a:prstGeom prst="rect">
              <a:avLst/>
            </a:prstGeom>
            <a:solidFill>
              <a:srgbClr val="CB6015">
                <a:alpha val="20000"/>
              </a:srgbClr>
            </a:solidFill>
            <a:ln w="12700" cap="flat">
              <a:solidFill>
                <a:srgbClr val="CB6015"/>
              </a:solidFill>
              <a:prstDash val="dash"/>
              <a:round/>
            </a:ln>
            <a:effectLst/>
          </p:spPr>
          <p:txBody>
            <a:bodyPr wrap="square" lIns="45719" tIns="45719" rIns="45719" bIns="45719" numCol="1" anchor="ctr">
              <a:noAutofit/>
            </a:bodyPr>
            <a:lstStyle/>
            <a:p>
              <a:pPr>
                <a:defRPr sz="1000" i="1">
                  <a:solidFill>
                    <a:srgbClr val="CB6015"/>
                  </a:solidFill>
                </a:defRPr>
              </a:pPr>
              <a:endParaRPr/>
            </a:p>
          </p:txBody>
        </p:sp>
        <p:sp>
          <p:nvSpPr>
            <p:cNvPr id="106" name="These materials were produced for InsideSherpa for educational and training purposes"/>
            <p:cNvSpPr txBox="1"/>
            <p:nvPr/>
          </p:nvSpPr>
          <p:spPr>
            <a:xfrm>
              <a:off x="-1" y="273614"/>
              <a:ext cx="2513995" cy="4001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1000" i="1">
                  <a:solidFill>
                    <a:srgbClr val="CB6015"/>
                  </a:solidFill>
                </a:defRPr>
              </a:lvl1pPr>
            </a:lstStyle>
            <a:p>
              <a:r>
                <a:rPr dirty="0"/>
                <a:t>These materials were produced for </a:t>
              </a:r>
              <a:r>
                <a:rPr lang="en-AU" dirty="0"/>
                <a:t>Forage</a:t>
              </a:r>
              <a:r>
                <a:rPr dirty="0"/>
                <a:t> for educational and training purposes</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5"/>
          <p:cNvSpPr txBox="1">
            <a:spLocks noGrp="1"/>
          </p:cNvSpPr>
          <p:nvPr>
            <p:ph type="title"/>
          </p:nvPr>
        </p:nvSpPr>
        <p:spPr>
          <a:prstGeom prst="rect">
            <a:avLst/>
          </a:prstGeom>
        </p:spPr>
        <p:txBody>
          <a:bodyPr/>
          <a:lstStyle/>
          <a:p>
            <a:r>
              <a:t>Company Profile</a:t>
            </a:r>
          </a:p>
        </p:txBody>
      </p:sp>
      <p:sp>
        <p:nvSpPr>
          <p:cNvPr id="110" name="Line 24"/>
          <p:cNvSpPr/>
          <p:nvPr/>
        </p:nvSpPr>
        <p:spPr>
          <a:xfrm>
            <a:off x="174624" y="3029282"/>
            <a:ext cx="4637089" cy="1"/>
          </a:xfrm>
          <a:prstGeom prst="line">
            <a:avLst/>
          </a:prstGeom>
          <a:ln>
            <a:solidFill>
              <a:schemeClr val="accent6"/>
            </a:solidFill>
            <a:prstDash val="sysDot"/>
          </a:ln>
        </p:spPr>
        <p:txBody>
          <a:bodyPr lIns="45719" rIns="45719"/>
          <a:lstStyle/>
          <a:p>
            <a:endParaRPr/>
          </a:p>
        </p:txBody>
      </p:sp>
      <p:grpSp>
        <p:nvGrpSpPr>
          <p:cNvPr id="113" name="Group 8"/>
          <p:cNvGrpSpPr/>
          <p:nvPr/>
        </p:nvGrpSpPr>
        <p:grpSpPr>
          <a:xfrm>
            <a:off x="151200" y="622720"/>
            <a:ext cx="9601202" cy="437912"/>
            <a:chOff x="0" y="-55195"/>
            <a:chExt cx="9601201" cy="437911"/>
          </a:xfrm>
        </p:grpSpPr>
        <p:sp>
          <p:nvSpPr>
            <p:cNvPr id="111" name="MessageBox"/>
            <p:cNvSpPr txBox="1"/>
            <p:nvPr/>
          </p:nvSpPr>
          <p:spPr>
            <a:xfrm>
              <a:off x="0" y="-55195"/>
              <a:ext cx="9601200" cy="3077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l">
                <a:defRPr>
                  <a:solidFill>
                    <a:schemeClr val="accent3"/>
                  </a:solidFill>
                </a:defRPr>
              </a:lvl1pPr>
            </a:lstStyle>
            <a:p>
              <a:r>
                <a:rPr lang="en-GB" sz="1000" b="1" dirty="0"/>
                <a:t>Zeta Inc. is a leading IP-based game operator and publisher, It had over 200mm registered users and it works with gaming developers, Ip owners and publishing channels to deliver an excellent product at the end. It made $6000 m for [2017-2018-2019] combined as revenue.</a:t>
              </a:r>
              <a:endParaRPr sz="1000" dirty="0"/>
            </a:p>
          </p:txBody>
        </p:sp>
        <p:sp>
          <p:nvSpPr>
            <p:cNvPr id="112" name="MessageLine"/>
            <p:cNvSpPr/>
            <p:nvPr/>
          </p:nvSpPr>
          <p:spPr>
            <a:xfrm>
              <a:off x="0" y="382715"/>
              <a:ext cx="9601201" cy="1"/>
            </a:xfrm>
            <a:prstGeom prst="line">
              <a:avLst/>
            </a:prstGeom>
            <a:solidFill>
              <a:srgbClr val="99DFE3"/>
            </a:solidFill>
            <a:ln w="6350" cap="flat">
              <a:solidFill>
                <a:schemeClr val="accent6"/>
              </a:solidFill>
              <a:prstDash val="solid"/>
              <a:round/>
            </a:ln>
            <a:effectLst/>
          </p:spPr>
          <p:txBody>
            <a:bodyPr wrap="square" lIns="45719" tIns="45719" rIns="45719" bIns="45719" numCol="1" anchor="t">
              <a:noAutofit/>
            </a:bodyPr>
            <a:lstStyle/>
            <a:p>
              <a:endParaRPr/>
            </a:p>
          </p:txBody>
        </p:sp>
      </p:grpSp>
      <p:sp>
        <p:nvSpPr>
          <p:cNvPr id="114" name="Line 24"/>
          <p:cNvSpPr/>
          <p:nvPr/>
        </p:nvSpPr>
        <p:spPr>
          <a:xfrm>
            <a:off x="5105400" y="3497486"/>
            <a:ext cx="4637089" cy="1"/>
          </a:xfrm>
          <a:prstGeom prst="line">
            <a:avLst/>
          </a:prstGeom>
          <a:ln>
            <a:solidFill>
              <a:schemeClr val="accent6"/>
            </a:solidFill>
            <a:prstDash val="sysDot"/>
          </a:ln>
        </p:spPr>
        <p:txBody>
          <a:bodyPr lIns="45719" rIns="45719"/>
          <a:lstStyle/>
          <a:p>
            <a:endParaRPr dirty="0"/>
          </a:p>
        </p:txBody>
      </p:sp>
      <p:sp>
        <p:nvSpPr>
          <p:cNvPr id="115" name="Line 8"/>
          <p:cNvSpPr/>
          <p:nvPr/>
        </p:nvSpPr>
        <p:spPr>
          <a:xfrm flipH="1">
            <a:off x="4953000" y="1268113"/>
            <a:ext cx="1" cy="5029201"/>
          </a:xfrm>
          <a:prstGeom prst="line">
            <a:avLst/>
          </a:prstGeom>
          <a:ln>
            <a:solidFill>
              <a:schemeClr val="accent6"/>
            </a:solidFill>
            <a:prstDash val="sysDot"/>
          </a:ln>
        </p:spPr>
        <p:txBody>
          <a:bodyPr lIns="45719" rIns="45719"/>
          <a:lstStyle/>
          <a:p>
            <a:endParaRPr/>
          </a:p>
        </p:txBody>
      </p:sp>
      <p:sp>
        <p:nvSpPr>
          <p:cNvPr id="116" name="Rectangle 27"/>
          <p:cNvSpPr txBox="1"/>
          <p:nvPr/>
        </p:nvSpPr>
        <p:spPr>
          <a:xfrm>
            <a:off x="5107487" y="1210963"/>
            <a:ext cx="46355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171450" indent="-171450" algn="l" defTabSz="1838325">
              <a:defRPr sz="1200" b="1">
                <a:solidFill>
                  <a:schemeClr val="accent1"/>
                </a:solidFill>
              </a:defRPr>
            </a:lvl1pPr>
          </a:lstStyle>
          <a:p>
            <a:r>
              <a:t>Industry Overview</a:t>
            </a:r>
          </a:p>
        </p:txBody>
      </p:sp>
      <p:sp>
        <p:nvSpPr>
          <p:cNvPr id="117" name="Rectangle 27"/>
          <p:cNvSpPr txBox="1"/>
          <p:nvPr/>
        </p:nvSpPr>
        <p:spPr>
          <a:xfrm>
            <a:off x="152400" y="1210963"/>
            <a:ext cx="4635500"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171450" indent="-171450" algn="l" defTabSz="1838325">
              <a:defRPr sz="1200" b="1">
                <a:solidFill>
                  <a:schemeClr val="accent1"/>
                </a:solidFill>
              </a:defRPr>
            </a:lvl1pPr>
          </a:lstStyle>
          <a:p>
            <a:r>
              <a:t>Company Overview</a:t>
            </a:r>
          </a:p>
        </p:txBody>
      </p:sp>
      <p:sp>
        <p:nvSpPr>
          <p:cNvPr id="118" name="Rectangle 27"/>
          <p:cNvSpPr txBox="1"/>
          <p:nvPr/>
        </p:nvSpPr>
        <p:spPr>
          <a:xfrm>
            <a:off x="163013" y="3115682"/>
            <a:ext cx="4635501" cy="1728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171450" indent="-171450" algn="l" defTabSz="1838325">
              <a:defRPr sz="1200" b="1">
                <a:solidFill>
                  <a:schemeClr val="accent1"/>
                </a:solidFill>
              </a:defRPr>
            </a:lvl1pPr>
          </a:lstStyle>
          <a:p>
            <a:r>
              <a:rPr dirty="0"/>
              <a:t>Business Model</a:t>
            </a:r>
          </a:p>
        </p:txBody>
      </p:sp>
      <p:sp>
        <p:nvSpPr>
          <p:cNvPr id="119" name="Rectangle 27"/>
          <p:cNvSpPr txBox="1"/>
          <p:nvPr/>
        </p:nvSpPr>
        <p:spPr>
          <a:xfrm>
            <a:off x="5097834" y="3519339"/>
            <a:ext cx="4645154" cy="1728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171450" indent="-171450" algn="l" defTabSz="1838325">
              <a:defRPr sz="1200" b="1">
                <a:solidFill>
                  <a:schemeClr val="accent1"/>
                </a:solidFill>
              </a:defRPr>
            </a:lvl1pPr>
          </a:lstStyle>
          <a:p>
            <a:r>
              <a:rPr dirty="0"/>
              <a:t>Summary Financials</a:t>
            </a:r>
          </a:p>
        </p:txBody>
      </p:sp>
      <p:sp>
        <p:nvSpPr>
          <p:cNvPr id="2" name="TextBox 1">
            <a:extLst>
              <a:ext uri="{FF2B5EF4-FFF2-40B4-BE49-F238E27FC236}">
                <a16:creationId xmlns:a16="http://schemas.microsoft.com/office/drawing/2014/main" id="{7D4FBE1A-0F30-6A25-625F-F668A8EC5566}"/>
              </a:ext>
            </a:extLst>
          </p:cNvPr>
          <p:cNvSpPr txBox="1"/>
          <p:nvPr/>
        </p:nvSpPr>
        <p:spPr>
          <a:xfrm>
            <a:off x="151200" y="1393887"/>
            <a:ext cx="4801798"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spcBef>
                <a:spcPts val="0"/>
              </a:spcBef>
              <a:spcAft>
                <a:spcPts val="0"/>
              </a:spcAft>
              <a:buClrTx/>
              <a:buSzTx/>
              <a:buFontTx/>
              <a:buNone/>
              <a:tabLst/>
            </a:pPr>
            <a:r>
              <a:rPr lang="en-GB" sz="1000" b="1" dirty="0">
                <a:solidFill>
                  <a:srgbClr val="9F0F8A"/>
                </a:solidFill>
              </a:rPr>
              <a:t>Zeta Inc. is a leading IP-based game operator and publisher; it ranked first in terms of revenue generated from publishing IP-based games in 2019. From 2017 to 2019, it launched 100 mobile games. </a:t>
            </a:r>
            <a:r>
              <a:rPr lang="en-GB" sz="1000" b="1" dirty="0">
                <a:solidFill>
                  <a:srgbClr val="FFC000"/>
                </a:solidFill>
              </a:rPr>
              <a:t>And as of 2019 it held </a:t>
            </a:r>
            <a:r>
              <a:rPr lang="en-GB" sz="1000" b="1" dirty="0"/>
              <a:t>: </a:t>
            </a:r>
          </a:p>
          <a:p>
            <a:pPr marL="0" marR="0" indent="0" algn="l" defTabSz="914400" rtl="0" fontAlgn="auto" latinLnBrk="0" hangingPunct="0">
              <a:spcBef>
                <a:spcPts val="0"/>
              </a:spcBef>
              <a:spcAft>
                <a:spcPts val="0"/>
              </a:spcAft>
              <a:buClrTx/>
              <a:buSzTx/>
              <a:buFontTx/>
              <a:buNone/>
              <a:tabLst/>
            </a:pPr>
            <a:r>
              <a:rPr lang="en-GB" sz="1000" b="1" dirty="0"/>
              <a:t>1- over 30 </a:t>
            </a:r>
            <a:r>
              <a:rPr lang="en-GB" sz="1000" b="1" dirty="0" err="1"/>
              <a:t>ips</a:t>
            </a:r>
            <a:r>
              <a:rPr lang="en-GB" sz="1000" b="1" dirty="0"/>
              <a:t> licence and owned 70 </a:t>
            </a:r>
            <a:r>
              <a:rPr lang="en-GB" sz="1000" b="1" dirty="0" err="1"/>
              <a:t>ips</a:t>
            </a:r>
            <a:r>
              <a:rPr lang="en-GB" sz="1000" b="1" dirty="0"/>
              <a:t>.</a:t>
            </a:r>
          </a:p>
          <a:p>
            <a:pPr marL="0" marR="0" indent="0" algn="l" defTabSz="914400" rtl="0" fontAlgn="auto" latinLnBrk="0" hangingPunct="0">
              <a:spcBef>
                <a:spcPts val="0"/>
              </a:spcBef>
              <a:spcAft>
                <a:spcPts val="0"/>
              </a:spcAft>
              <a:buClrTx/>
              <a:buSzTx/>
              <a:buFontTx/>
              <a:buNone/>
              <a:tabLst/>
            </a:pPr>
            <a:r>
              <a:rPr lang="en-GB" sz="1000" b="1" dirty="0"/>
              <a:t>2- it had average paying rate 8%. </a:t>
            </a:r>
          </a:p>
          <a:p>
            <a:pPr marL="0" marR="0" indent="0" algn="l" defTabSz="914400" rtl="0" fontAlgn="auto" latinLnBrk="0" hangingPunct="0">
              <a:spcBef>
                <a:spcPts val="0"/>
              </a:spcBef>
              <a:spcAft>
                <a:spcPts val="0"/>
              </a:spcAft>
              <a:buClrTx/>
              <a:buSzTx/>
              <a:buFontTx/>
              <a:buNone/>
              <a:tabLst/>
            </a:pPr>
            <a:r>
              <a:rPr lang="en-GB" sz="1000" b="1" dirty="0"/>
              <a:t>3- It held equity interests in 15 mobile game developing companies. </a:t>
            </a:r>
          </a:p>
          <a:p>
            <a:pPr marL="0" marR="0" indent="0" algn="l" defTabSz="914400" rtl="0" fontAlgn="auto" latinLnBrk="0" hangingPunct="0">
              <a:spcBef>
                <a:spcPts val="0"/>
              </a:spcBef>
              <a:spcAft>
                <a:spcPts val="0"/>
              </a:spcAft>
              <a:buClrTx/>
              <a:buSzTx/>
              <a:buFontTx/>
              <a:buNone/>
              <a:tabLst/>
            </a:pPr>
            <a:r>
              <a:rPr lang="en-GB" sz="1000" b="1" dirty="0"/>
              <a:t>4- it cooperated with over 500 third-party publishing channels. </a:t>
            </a:r>
          </a:p>
          <a:p>
            <a:pPr marL="0" marR="0" indent="0" algn="l" defTabSz="914400" rtl="0" fontAlgn="auto" latinLnBrk="0" hangingPunct="0">
              <a:spcBef>
                <a:spcPts val="0"/>
              </a:spcBef>
              <a:spcAft>
                <a:spcPts val="0"/>
              </a:spcAft>
              <a:buClrTx/>
              <a:buSzTx/>
              <a:buFontTx/>
              <a:buNone/>
              <a:tabLst/>
            </a:pPr>
            <a:r>
              <a:rPr lang="en-GB" sz="1000" b="1" dirty="0"/>
              <a:t>5- It had over 200mm registered users, over 15mm monthly active users and over 1mm monthly paying users.</a:t>
            </a:r>
          </a:p>
          <a:p>
            <a:pPr marL="0" marR="0" indent="0" algn="l" defTabSz="914400" rtl="0" fontAlgn="auto" latinLnBrk="0" hangingPunct="0">
              <a:spcBef>
                <a:spcPts val="0"/>
              </a:spcBef>
              <a:spcAft>
                <a:spcPts val="0"/>
              </a:spcAft>
              <a:buClrTx/>
              <a:buSzTx/>
              <a:buFontTx/>
              <a:buNone/>
              <a:tabLst/>
            </a:pPr>
            <a:r>
              <a:rPr kumimoji="0" lang="en-GB" sz="1000" b="1" i="0" u="none" strike="noStrike" cap="none" spc="0" normalizeH="0" baseline="0" dirty="0">
                <a:ln>
                  <a:noFill/>
                </a:ln>
                <a:solidFill>
                  <a:srgbClr val="FFC000"/>
                </a:solidFill>
                <a:effectLst/>
                <a:uFillTx/>
                <a:latin typeface="+mj-lt"/>
                <a:ea typeface="+mj-ea"/>
                <a:cs typeface="+mj-cs"/>
                <a:sym typeface="Arial"/>
              </a:rPr>
              <a:t>As of 2020</a:t>
            </a:r>
            <a:r>
              <a:rPr lang="en-GB" sz="1000" b="1" dirty="0">
                <a:solidFill>
                  <a:srgbClr val="FFC000"/>
                </a:solidFill>
              </a:rPr>
              <a:t>: </a:t>
            </a:r>
            <a:r>
              <a:rPr lang="en-GB" sz="1000" b="1" dirty="0"/>
              <a:t>it ‘d launch 30 games. </a:t>
            </a:r>
            <a:endParaRPr kumimoji="0" lang="en-US" sz="1000" b="1" i="0" u="none" strike="noStrike" cap="none" spc="0" normalizeH="0" baseline="0" dirty="0">
              <a:ln>
                <a:noFill/>
              </a:ln>
              <a:solidFill>
                <a:schemeClr val="accent5"/>
              </a:solidFill>
              <a:effectLst/>
              <a:uFillTx/>
              <a:latin typeface="+mj-lt"/>
              <a:ea typeface="+mj-ea"/>
              <a:cs typeface="+mj-cs"/>
              <a:sym typeface="Arial"/>
            </a:endParaRPr>
          </a:p>
        </p:txBody>
      </p:sp>
      <p:sp>
        <p:nvSpPr>
          <p:cNvPr id="5" name="Oval 4">
            <a:extLst>
              <a:ext uri="{FF2B5EF4-FFF2-40B4-BE49-F238E27FC236}">
                <a16:creationId xmlns:a16="http://schemas.microsoft.com/office/drawing/2014/main" id="{94BC8186-05F7-3933-95AD-B0D170706E4F}"/>
              </a:ext>
            </a:extLst>
          </p:cNvPr>
          <p:cNvSpPr/>
          <p:nvPr/>
        </p:nvSpPr>
        <p:spPr>
          <a:xfrm>
            <a:off x="1680907" y="3324372"/>
            <a:ext cx="1238249" cy="346231"/>
          </a:xfrm>
          <a:prstGeom prst="ellips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5"/>
                </a:solidFill>
                <a:effectLst/>
                <a:uFillTx/>
                <a:latin typeface="+mj-lt"/>
                <a:ea typeface="+mj-ea"/>
                <a:cs typeface="+mj-cs"/>
                <a:sym typeface="Arial"/>
              </a:rPr>
              <a:t>Zeta Inc.</a:t>
            </a:r>
          </a:p>
        </p:txBody>
      </p:sp>
      <p:cxnSp>
        <p:nvCxnSpPr>
          <p:cNvPr id="7" name="Straight Arrow Connector 6">
            <a:extLst>
              <a:ext uri="{FF2B5EF4-FFF2-40B4-BE49-F238E27FC236}">
                <a16:creationId xmlns:a16="http://schemas.microsoft.com/office/drawing/2014/main" id="{EFBF9E87-F8FD-00E1-793C-29FCC04A67EE}"/>
              </a:ext>
            </a:extLst>
          </p:cNvPr>
          <p:cNvCxnSpPr>
            <a:cxnSpLocks/>
            <a:stCxn id="5" idx="4"/>
            <a:endCxn id="8" idx="0"/>
          </p:cNvCxnSpPr>
          <p:nvPr/>
        </p:nvCxnSpPr>
        <p:spPr>
          <a:xfrm>
            <a:off x="2300032" y="3670603"/>
            <a:ext cx="0" cy="35537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Oval 7">
            <a:extLst>
              <a:ext uri="{FF2B5EF4-FFF2-40B4-BE49-F238E27FC236}">
                <a16:creationId xmlns:a16="http://schemas.microsoft.com/office/drawing/2014/main" id="{99B39AFC-E58A-0F2E-DFBF-CDD72E79BF5B}"/>
              </a:ext>
            </a:extLst>
          </p:cNvPr>
          <p:cNvSpPr/>
          <p:nvPr/>
        </p:nvSpPr>
        <p:spPr>
          <a:xfrm>
            <a:off x="1723770" y="4025975"/>
            <a:ext cx="1152524" cy="346231"/>
          </a:xfrm>
          <a:prstGeom prst="ellips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5"/>
                </a:solidFill>
                <a:effectLst/>
                <a:uFillTx/>
                <a:latin typeface="+mj-lt"/>
                <a:ea typeface="+mj-ea"/>
                <a:cs typeface="+mj-cs"/>
                <a:sym typeface="Arial"/>
              </a:rPr>
              <a:t>Eco System</a:t>
            </a:r>
          </a:p>
        </p:txBody>
      </p:sp>
      <p:sp>
        <p:nvSpPr>
          <p:cNvPr id="9" name="Oval 8">
            <a:extLst>
              <a:ext uri="{FF2B5EF4-FFF2-40B4-BE49-F238E27FC236}">
                <a16:creationId xmlns:a16="http://schemas.microsoft.com/office/drawing/2014/main" id="{AE87C312-1404-F568-6A3E-3F8787A57114}"/>
              </a:ext>
            </a:extLst>
          </p:cNvPr>
          <p:cNvSpPr/>
          <p:nvPr/>
        </p:nvSpPr>
        <p:spPr>
          <a:xfrm>
            <a:off x="1766632" y="4541204"/>
            <a:ext cx="1152524" cy="346231"/>
          </a:xfrm>
          <a:prstGeom prst="ellips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5"/>
                </a:solidFill>
                <a:effectLst/>
                <a:uFillTx/>
                <a:latin typeface="+mj-lt"/>
                <a:ea typeface="+mj-ea"/>
                <a:cs typeface="+mj-cs"/>
                <a:sym typeface="Arial"/>
              </a:rPr>
              <a:t>Ip owners</a:t>
            </a:r>
          </a:p>
        </p:txBody>
      </p:sp>
      <p:sp>
        <p:nvSpPr>
          <p:cNvPr id="10" name="Oval 9">
            <a:extLst>
              <a:ext uri="{FF2B5EF4-FFF2-40B4-BE49-F238E27FC236}">
                <a16:creationId xmlns:a16="http://schemas.microsoft.com/office/drawing/2014/main" id="{83165FED-5B1E-1D8B-E84D-271CDC85476C}"/>
              </a:ext>
            </a:extLst>
          </p:cNvPr>
          <p:cNvSpPr/>
          <p:nvPr/>
        </p:nvSpPr>
        <p:spPr>
          <a:xfrm>
            <a:off x="117928" y="3917777"/>
            <a:ext cx="1029581" cy="562627"/>
          </a:xfrm>
          <a:prstGeom prst="ellips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5"/>
                </a:solidFill>
                <a:effectLst/>
                <a:uFillTx/>
                <a:latin typeface="+mj-lt"/>
                <a:ea typeface="+mj-ea"/>
                <a:cs typeface="+mj-cs"/>
                <a:sym typeface="Arial"/>
              </a:rPr>
              <a:t>Game developers</a:t>
            </a:r>
          </a:p>
        </p:txBody>
      </p:sp>
      <p:sp>
        <p:nvSpPr>
          <p:cNvPr id="11" name="Oval 10">
            <a:extLst>
              <a:ext uri="{FF2B5EF4-FFF2-40B4-BE49-F238E27FC236}">
                <a16:creationId xmlns:a16="http://schemas.microsoft.com/office/drawing/2014/main" id="{6C02ED7D-D0C5-3BED-E4CD-D816049EC807}"/>
              </a:ext>
            </a:extLst>
          </p:cNvPr>
          <p:cNvSpPr/>
          <p:nvPr/>
        </p:nvSpPr>
        <p:spPr>
          <a:xfrm>
            <a:off x="3547943" y="3922655"/>
            <a:ext cx="1362195" cy="562627"/>
          </a:xfrm>
          <a:prstGeom prst="ellips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accent5"/>
                </a:solidFill>
                <a:effectLst/>
                <a:uFillTx/>
                <a:latin typeface="+mj-lt"/>
                <a:ea typeface="+mj-ea"/>
                <a:cs typeface="+mj-cs"/>
                <a:sym typeface="Arial"/>
              </a:rPr>
              <a:t>Publishing channels</a:t>
            </a:r>
          </a:p>
        </p:txBody>
      </p:sp>
      <p:cxnSp>
        <p:nvCxnSpPr>
          <p:cNvPr id="13" name="Straight Arrow Connector 12">
            <a:extLst>
              <a:ext uri="{FF2B5EF4-FFF2-40B4-BE49-F238E27FC236}">
                <a16:creationId xmlns:a16="http://schemas.microsoft.com/office/drawing/2014/main" id="{DD81C5D6-F95D-5688-4EBE-5C03112B73C2}"/>
              </a:ext>
            </a:extLst>
          </p:cNvPr>
          <p:cNvCxnSpPr>
            <a:cxnSpLocks/>
            <a:stCxn id="8" idx="6"/>
            <a:endCxn id="11" idx="2"/>
          </p:cNvCxnSpPr>
          <p:nvPr/>
        </p:nvCxnSpPr>
        <p:spPr>
          <a:xfrm>
            <a:off x="2876294" y="4199091"/>
            <a:ext cx="671649" cy="487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06A73BA-DAFF-7E10-1CE4-9E7D25630901}"/>
              </a:ext>
            </a:extLst>
          </p:cNvPr>
          <p:cNvCxnSpPr>
            <a:cxnSpLocks/>
          </p:cNvCxnSpPr>
          <p:nvPr/>
        </p:nvCxnSpPr>
        <p:spPr>
          <a:xfrm flipH="1">
            <a:off x="1142492" y="4192651"/>
            <a:ext cx="581278"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1FEA4976-ABFD-D472-A70D-38A295C97193}"/>
              </a:ext>
            </a:extLst>
          </p:cNvPr>
          <p:cNvCxnSpPr>
            <a:cxnSpLocks/>
            <a:stCxn id="8" idx="4"/>
          </p:cNvCxnSpPr>
          <p:nvPr/>
        </p:nvCxnSpPr>
        <p:spPr>
          <a:xfrm>
            <a:off x="2300032" y="4372206"/>
            <a:ext cx="0" cy="18074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TextBox 28">
            <a:extLst>
              <a:ext uri="{FF2B5EF4-FFF2-40B4-BE49-F238E27FC236}">
                <a16:creationId xmlns:a16="http://schemas.microsoft.com/office/drawing/2014/main" id="{164D61FA-7C95-1771-3669-E2E460393AAC}"/>
              </a:ext>
            </a:extLst>
          </p:cNvPr>
          <p:cNvSpPr txBox="1"/>
          <p:nvPr/>
        </p:nvSpPr>
        <p:spPr>
          <a:xfrm>
            <a:off x="18795" y="4499060"/>
            <a:ext cx="1473729" cy="1615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900" b="1" dirty="0"/>
              <a:t>develops mobile games based upon these IPs by cooperating with third-party game developers, and it licenses games directly from third-party game developers. it cooperates with game developers to optimize the games through beta testing</a:t>
            </a:r>
            <a:endParaRPr kumimoji="0" lang="en-US" sz="900" b="1" i="0" u="none" strike="noStrike" cap="none" spc="0" normalizeH="0" baseline="0" dirty="0">
              <a:ln>
                <a:noFill/>
              </a:ln>
              <a:solidFill>
                <a:schemeClr val="accent5"/>
              </a:solidFill>
              <a:effectLst/>
              <a:uFillTx/>
              <a:latin typeface="+mj-lt"/>
              <a:ea typeface="+mj-ea"/>
              <a:cs typeface="+mj-cs"/>
              <a:sym typeface="Arial"/>
            </a:endParaRPr>
          </a:p>
        </p:txBody>
      </p:sp>
      <p:sp>
        <p:nvSpPr>
          <p:cNvPr id="34" name="TextBox 33">
            <a:extLst>
              <a:ext uri="{FF2B5EF4-FFF2-40B4-BE49-F238E27FC236}">
                <a16:creationId xmlns:a16="http://schemas.microsoft.com/office/drawing/2014/main" id="{331D0107-37AC-56C8-1585-27BB4B8AC3DD}"/>
              </a:ext>
            </a:extLst>
          </p:cNvPr>
          <p:cNvSpPr txBox="1"/>
          <p:nvPr/>
        </p:nvSpPr>
        <p:spPr>
          <a:xfrm>
            <a:off x="1766631" y="4948678"/>
            <a:ext cx="164331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000" b="1" dirty="0"/>
              <a:t>The Company both licenses' IPs from their owners and possesses proprietary IPs</a:t>
            </a:r>
            <a:endParaRPr kumimoji="0" lang="en-US" sz="1000" b="1" i="0" u="none" strike="noStrike" cap="none" spc="0" normalizeH="0" baseline="0" dirty="0">
              <a:ln>
                <a:noFill/>
              </a:ln>
              <a:solidFill>
                <a:schemeClr val="accent5"/>
              </a:solidFill>
              <a:effectLst/>
              <a:uFillTx/>
              <a:latin typeface="+mj-lt"/>
              <a:ea typeface="+mj-ea"/>
              <a:cs typeface="+mj-cs"/>
              <a:sym typeface="Arial"/>
            </a:endParaRPr>
          </a:p>
        </p:txBody>
      </p:sp>
      <p:sp>
        <p:nvSpPr>
          <p:cNvPr id="35" name="TextBox 34">
            <a:extLst>
              <a:ext uri="{FF2B5EF4-FFF2-40B4-BE49-F238E27FC236}">
                <a16:creationId xmlns:a16="http://schemas.microsoft.com/office/drawing/2014/main" id="{1E35D747-89D4-990F-B81F-66A733A72CE3}"/>
              </a:ext>
            </a:extLst>
          </p:cNvPr>
          <p:cNvSpPr txBox="1"/>
          <p:nvPr/>
        </p:nvSpPr>
        <p:spPr>
          <a:xfrm>
            <a:off x="3266821" y="4541204"/>
            <a:ext cx="1643317"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000" b="1" dirty="0"/>
              <a:t>Its games are published and made available to players on publishing channels, which provide the Company with player feedback and player in-game behaviour data.</a:t>
            </a:r>
            <a:endParaRPr kumimoji="0" lang="en-US" sz="1000" b="1" i="0" u="none" strike="noStrike" cap="none" spc="0" normalizeH="0" baseline="0" dirty="0">
              <a:ln>
                <a:noFill/>
              </a:ln>
              <a:solidFill>
                <a:schemeClr val="accent5"/>
              </a:solidFill>
              <a:effectLst/>
              <a:uFillTx/>
              <a:latin typeface="+mj-lt"/>
              <a:ea typeface="+mj-ea"/>
              <a:cs typeface="+mj-cs"/>
              <a:sym typeface="Arial"/>
            </a:endParaRPr>
          </a:p>
        </p:txBody>
      </p:sp>
      <p:graphicFrame>
        <p:nvGraphicFramePr>
          <p:cNvPr id="37" name="Chart 36">
            <a:extLst>
              <a:ext uri="{FF2B5EF4-FFF2-40B4-BE49-F238E27FC236}">
                <a16:creationId xmlns:a16="http://schemas.microsoft.com/office/drawing/2014/main" id="{084F9B5E-2997-693D-AB08-DE3CF94904FD}"/>
              </a:ext>
            </a:extLst>
          </p:cNvPr>
          <p:cNvGraphicFramePr>
            <a:graphicFrameLocks/>
          </p:cNvGraphicFramePr>
          <p:nvPr>
            <p:extLst>
              <p:ext uri="{D42A27DB-BD31-4B8C-83A1-F6EECF244321}">
                <p14:modId xmlns:p14="http://schemas.microsoft.com/office/powerpoint/2010/main" val="2680866918"/>
              </p:ext>
            </p:extLst>
          </p:nvPr>
        </p:nvGraphicFramePr>
        <p:xfrm>
          <a:off x="5170488" y="367060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7C74C9C-B115-D234-3E2B-F8C1D668EB89}"/>
              </a:ext>
            </a:extLst>
          </p:cNvPr>
          <p:cNvSpPr txBox="1"/>
          <p:nvPr/>
        </p:nvSpPr>
        <p:spPr>
          <a:xfrm>
            <a:off x="5107487" y="1428291"/>
            <a:ext cx="4644915"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tabLst/>
            </a:pPr>
            <a:r>
              <a:rPr lang="en-US" sz="900" dirty="0">
                <a:solidFill>
                  <a:srgbClr val="FF0000"/>
                </a:solidFill>
              </a:rPr>
              <a:t>China’s online game market</a:t>
            </a:r>
            <a:r>
              <a:rPr lang="ar-EG" sz="900" dirty="0">
                <a:solidFill>
                  <a:srgbClr val="FF0000"/>
                </a:solidFill>
              </a:rPr>
              <a:t> </a:t>
            </a:r>
            <a:r>
              <a:rPr lang="en-US" sz="900" dirty="0">
                <a:solidFill>
                  <a:srgbClr val="FF0000"/>
                </a:solidFill>
              </a:rPr>
              <a:t> </a:t>
            </a:r>
            <a:r>
              <a:rPr lang="en-US" sz="900" dirty="0"/>
              <a:t>from 2019-2022 : </a:t>
            </a:r>
            <a:r>
              <a:rPr lang="en-US" sz="900" dirty="0">
                <a:solidFill>
                  <a:srgbClr val="AD6701"/>
                </a:solidFill>
              </a:rPr>
              <a:t>RMB260</a:t>
            </a:r>
            <a:r>
              <a:rPr lang="en-US" sz="900" dirty="0"/>
              <a:t> to </a:t>
            </a:r>
            <a:r>
              <a:rPr lang="en-US" sz="900" dirty="0">
                <a:solidFill>
                  <a:srgbClr val="AD6701"/>
                </a:solidFill>
              </a:rPr>
              <a:t>RMB360</a:t>
            </a:r>
            <a:r>
              <a:rPr lang="en-US" sz="900" dirty="0"/>
              <a:t> (b) representing a</a:t>
            </a:r>
            <a:r>
              <a:rPr lang="en-GB" sz="900" dirty="0"/>
              <a:t> CAGR of </a:t>
            </a:r>
            <a:r>
              <a:rPr lang="en-GB" sz="900" dirty="0">
                <a:solidFill>
                  <a:srgbClr val="7030A0"/>
                </a:solidFill>
              </a:rPr>
              <a:t>11.5%.</a:t>
            </a:r>
          </a:p>
          <a:p>
            <a:pPr marL="0" marR="0" indent="0" algn="l" defTabSz="914400" rtl="0" fontAlgn="auto" latinLnBrk="0" hangingPunct="0">
              <a:lnSpc>
                <a:spcPct val="150000"/>
              </a:lnSpc>
              <a:spcBef>
                <a:spcPts val="0"/>
              </a:spcBef>
              <a:spcAft>
                <a:spcPts val="0"/>
              </a:spcAft>
              <a:buClrTx/>
              <a:buSzTx/>
              <a:buFontTx/>
              <a:buNone/>
              <a:tabLst/>
            </a:pPr>
            <a:r>
              <a:rPr lang="en-US" sz="900" dirty="0">
                <a:solidFill>
                  <a:srgbClr val="FF0000"/>
                </a:solidFill>
              </a:rPr>
              <a:t>China’s mobile game market </a:t>
            </a:r>
            <a:r>
              <a:rPr lang="en-US" sz="900" dirty="0">
                <a:solidFill>
                  <a:schemeClr val="tx1"/>
                </a:solidFill>
              </a:rPr>
              <a:t>size from 2019-2022 </a:t>
            </a:r>
            <a:r>
              <a:rPr lang="en-US" sz="900" dirty="0">
                <a:solidFill>
                  <a:srgbClr val="7030A0"/>
                </a:solidFill>
              </a:rPr>
              <a:t>: </a:t>
            </a:r>
            <a:r>
              <a:rPr lang="en-US" sz="900" dirty="0"/>
              <a:t>RMB170 to RMB270 (b) </a:t>
            </a:r>
            <a:r>
              <a:rPr lang="en-GB" sz="900" dirty="0"/>
              <a:t>representing a CAGR of </a:t>
            </a:r>
            <a:r>
              <a:rPr lang="en-GB" sz="900" dirty="0">
                <a:solidFill>
                  <a:srgbClr val="7030A0"/>
                </a:solidFill>
              </a:rPr>
              <a:t>16.7%.</a:t>
            </a:r>
          </a:p>
          <a:p>
            <a:pPr marL="0" marR="0" indent="0" algn="l" defTabSz="914400" rtl="0" fontAlgn="auto" latinLnBrk="0" hangingPunct="0">
              <a:lnSpc>
                <a:spcPct val="150000"/>
              </a:lnSpc>
              <a:spcBef>
                <a:spcPts val="0"/>
              </a:spcBef>
              <a:spcAft>
                <a:spcPts val="0"/>
              </a:spcAft>
              <a:buClrTx/>
              <a:buSzTx/>
              <a:buFontTx/>
              <a:buNone/>
              <a:tabLst/>
            </a:pPr>
            <a:r>
              <a:rPr lang="en-GB" sz="900" dirty="0">
                <a:solidFill>
                  <a:srgbClr val="FF0000"/>
                </a:solidFill>
              </a:rPr>
              <a:t>China’s mobile game publishing market</a:t>
            </a:r>
            <a:r>
              <a:rPr lang="en-GB" sz="900" dirty="0">
                <a:solidFill>
                  <a:srgbClr val="7030A0"/>
                </a:solidFill>
              </a:rPr>
              <a:t> </a:t>
            </a:r>
            <a:r>
              <a:rPr lang="en-GB" sz="900" dirty="0">
                <a:solidFill>
                  <a:schemeClr val="tx1"/>
                </a:solidFill>
              </a:rPr>
              <a:t>from 2019-2021 </a:t>
            </a:r>
            <a:r>
              <a:rPr lang="en-GB" sz="900" dirty="0">
                <a:solidFill>
                  <a:srgbClr val="7030A0"/>
                </a:solidFill>
              </a:rPr>
              <a:t>: </a:t>
            </a:r>
            <a:r>
              <a:rPr lang="en-US" sz="900" dirty="0">
                <a:solidFill>
                  <a:srgbClr val="AD6701"/>
                </a:solidFill>
              </a:rPr>
              <a:t>RMB56</a:t>
            </a:r>
            <a:r>
              <a:rPr lang="en-US" sz="900" dirty="0"/>
              <a:t> to </a:t>
            </a:r>
            <a:r>
              <a:rPr lang="en-US" sz="900" dirty="0">
                <a:solidFill>
                  <a:srgbClr val="AD6701"/>
                </a:solidFill>
              </a:rPr>
              <a:t>RMB75</a:t>
            </a:r>
            <a:r>
              <a:rPr lang="en-US" sz="900" dirty="0"/>
              <a:t> (b) </a:t>
            </a:r>
            <a:r>
              <a:rPr lang="en-GB" sz="900" dirty="0"/>
              <a:t>representing a CAGR of </a:t>
            </a:r>
            <a:r>
              <a:rPr lang="en-GB" sz="900" dirty="0">
                <a:solidFill>
                  <a:srgbClr val="7030A0"/>
                </a:solidFill>
              </a:rPr>
              <a:t>10.2%.</a:t>
            </a:r>
          </a:p>
          <a:p>
            <a:pPr marL="0" marR="0" indent="0" algn="l" defTabSz="914400" rtl="0" fontAlgn="auto" latinLnBrk="0" hangingPunct="0">
              <a:lnSpc>
                <a:spcPct val="150000"/>
              </a:lnSpc>
              <a:spcBef>
                <a:spcPts val="0"/>
              </a:spcBef>
              <a:spcAft>
                <a:spcPts val="0"/>
              </a:spcAft>
              <a:buClrTx/>
              <a:buSzTx/>
              <a:buFontTx/>
              <a:buNone/>
              <a:tabLst/>
            </a:pPr>
            <a:endParaRPr lang="ar-EG" sz="900" dirty="0">
              <a:solidFill>
                <a:srgbClr val="00B050"/>
              </a:solidFill>
            </a:endParaRPr>
          </a:p>
          <a:p>
            <a:pPr algn="l"/>
            <a:r>
              <a:rPr lang="en-GB" sz="900" dirty="0">
                <a:solidFill>
                  <a:srgbClr val="00B050"/>
                </a:solidFill>
              </a:rPr>
              <a:t>The top 5 players in China’s mobile game publishing market are Eta Hill, Sixth Avenue, Zeta Inc., Above Clouds and Delta Team, with market share of 45%, 20%, 15%, 5% and 3%, respectively</a:t>
            </a:r>
            <a:endParaRPr kumimoji="0" lang="en-US" sz="900" b="0" i="0" u="none" strike="noStrike" cap="none" spc="0" normalizeH="0" baseline="0" dirty="0">
              <a:ln>
                <a:noFill/>
              </a:ln>
              <a:solidFill>
                <a:srgbClr val="00B05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ar-EG" sz="900" dirty="0">
              <a:solidFill>
                <a:schemeClr val="tx1"/>
              </a:solidFill>
            </a:endParaRPr>
          </a:p>
        </p:txBody>
      </p:sp>
    </p:spTree>
  </p:cSld>
  <p:clrMapOvr>
    <a:masterClrMapping/>
  </p:clrMapOvr>
  <p:transition spd="med"/>
</p:sld>
</file>

<file path=ppt/theme/theme1.xml><?xml version="1.0" encoding="utf-8"?>
<a:theme xmlns:a="http://schemas.openxmlformats.org/drawingml/2006/main" name="ICG_Pres(A4)">
  <a:themeElements>
    <a:clrScheme name="ICG_Pres(A4)">
      <a:dk1>
        <a:srgbClr val="53565A"/>
      </a:dk1>
      <a:lt1>
        <a:srgbClr val="FFFFFF"/>
      </a:lt1>
      <a:dk2>
        <a:srgbClr val="A7A7A7"/>
      </a:dk2>
      <a:lt2>
        <a:srgbClr val="535353"/>
      </a:lt2>
      <a:accent1>
        <a:srgbClr val="002D72"/>
      </a:accent1>
      <a:accent2>
        <a:srgbClr val="99ABC7"/>
      </a:accent2>
      <a:accent3>
        <a:srgbClr val="00BDF2"/>
      </a:accent3>
      <a:accent4>
        <a:srgbClr val="99E4FA"/>
      </a:accent4>
      <a:accent5>
        <a:srgbClr val="53565A"/>
      </a:accent5>
      <a:accent6>
        <a:srgbClr val="97999B"/>
      </a:accent6>
      <a:hlink>
        <a:srgbClr val="0000FF"/>
      </a:hlink>
      <a:folHlink>
        <a:srgbClr val="FF00FF"/>
      </a:folHlink>
    </a:clrScheme>
    <a:fontScheme name="ICG_Pres(A4)">
      <a:majorFont>
        <a:latin typeface="Arial"/>
        <a:ea typeface="Arial"/>
        <a:cs typeface="Arial"/>
      </a:majorFont>
      <a:minorFont>
        <a:latin typeface="Helvetica"/>
        <a:ea typeface="Helvetica"/>
        <a:cs typeface="Helvetica"/>
      </a:minorFont>
    </a:fontScheme>
    <a:fmtScheme name="ICG_Pres(A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CG_Pres(A4)">
  <a:themeElements>
    <a:clrScheme name="ICG_Pres(A4)">
      <a:dk1>
        <a:srgbClr val="53565A"/>
      </a:dk1>
      <a:lt1>
        <a:srgbClr val="5A3607"/>
      </a:lt1>
      <a:dk2>
        <a:srgbClr val="A7A7A7"/>
      </a:dk2>
      <a:lt2>
        <a:srgbClr val="535353"/>
      </a:lt2>
      <a:accent1>
        <a:srgbClr val="002D72"/>
      </a:accent1>
      <a:accent2>
        <a:srgbClr val="99ABC7"/>
      </a:accent2>
      <a:accent3>
        <a:srgbClr val="00BDF2"/>
      </a:accent3>
      <a:accent4>
        <a:srgbClr val="99E4FA"/>
      </a:accent4>
      <a:accent5>
        <a:srgbClr val="53565A"/>
      </a:accent5>
      <a:accent6>
        <a:srgbClr val="97999B"/>
      </a:accent6>
      <a:hlink>
        <a:srgbClr val="0000FF"/>
      </a:hlink>
      <a:folHlink>
        <a:srgbClr val="FF00FF"/>
      </a:folHlink>
    </a:clrScheme>
    <a:fontScheme name="ICG_Pres(A4)">
      <a:majorFont>
        <a:latin typeface="Arial"/>
        <a:ea typeface="Arial"/>
        <a:cs typeface="Arial"/>
      </a:majorFont>
      <a:minorFont>
        <a:latin typeface="Helvetica"/>
        <a:ea typeface="Helvetica"/>
        <a:cs typeface="Helvetica"/>
      </a:minorFont>
    </a:fontScheme>
    <a:fmtScheme name="ICG_Pres(A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TotalTime>
  <Words>393</Words>
  <Application>Microsoft Office PowerPoint</Application>
  <PresentationFormat>A4 Paper (210x297 mm)</PresentationFormat>
  <Paragraphs>29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Symbol</vt:lpstr>
      <vt:lpstr>ICG_Pres(A4)</vt:lpstr>
      <vt:lpstr>Company Profile  Zeta Inc. </vt:lpstr>
      <vt:lpstr>Company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Zeta Inc. </dc:title>
  <cp:lastModifiedBy>abdallrahman yasser</cp:lastModifiedBy>
  <cp:revision>9</cp:revision>
  <dcterms:modified xsi:type="dcterms:W3CDTF">2022-09-18T17:57:06Z</dcterms:modified>
</cp:coreProperties>
</file>