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0"/>
  </p:notesMasterIdLst>
  <p:sldIdLst>
    <p:sldId id="256" r:id="rId3"/>
    <p:sldId id="266" r:id="rId4"/>
    <p:sldId id="275" r:id="rId5"/>
    <p:sldId id="274" r:id="rId6"/>
    <p:sldId id="273" r:id="rId7"/>
    <p:sldId id="272" r:id="rId8"/>
    <p:sldId id="27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43"/>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70" d="100"/>
          <a:sy n="70" d="100"/>
        </p:scale>
        <p:origin x="1206" y="60"/>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 (version 1).xlsx]The Formal Analysis!PivotTable2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annual income &amp; borrowers per % minority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 Formal Analysis'!$J$10</c:f>
              <c:strCache>
                <c:ptCount val="1"/>
                <c:pt idx="0">
                  <c:v>Count of Borrower ID Number</c:v>
                </c:pt>
              </c:strCache>
            </c:strRef>
          </c:tx>
          <c:spPr>
            <a:solidFill>
              <a:schemeClr val="accent1"/>
            </a:solidFill>
            <a:ln>
              <a:noFill/>
            </a:ln>
            <a:effectLst/>
          </c:spPr>
          <c:invertIfNegative val="0"/>
          <c:cat>
            <c:strRef>
              <c:f>'The Formal Analysis'!$I$11:$I$22</c:f>
              <c:strCache>
                <c:ptCount val="11"/>
                <c:pt idx="0">
                  <c:v>&lt;1.5</c:v>
                </c:pt>
                <c:pt idx="1">
                  <c:v>1.5-11.5</c:v>
                </c:pt>
                <c:pt idx="2">
                  <c:v>11.5-21.5</c:v>
                </c:pt>
                <c:pt idx="3">
                  <c:v>21.5-31.5</c:v>
                </c:pt>
                <c:pt idx="4">
                  <c:v>31.5-41.5</c:v>
                </c:pt>
                <c:pt idx="5">
                  <c:v>41.5-51.5</c:v>
                </c:pt>
                <c:pt idx="6">
                  <c:v>51.5-61.5</c:v>
                </c:pt>
                <c:pt idx="7">
                  <c:v>61.5-71.5</c:v>
                </c:pt>
                <c:pt idx="8">
                  <c:v>71.5-81.5</c:v>
                </c:pt>
                <c:pt idx="9">
                  <c:v>81.5-91.5</c:v>
                </c:pt>
                <c:pt idx="10">
                  <c:v>91.5-101.5</c:v>
                </c:pt>
              </c:strCache>
            </c:strRef>
          </c:cat>
          <c:val>
            <c:numRef>
              <c:f>'The Formal Analysis'!$J$11:$J$22</c:f>
              <c:numCache>
                <c:formatCode>General</c:formatCode>
                <c:ptCount val="11"/>
                <c:pt idx="0">
                  <c:v>1</c:v>
                </c:pt>
                <c:pt idx="1">
                  <c:v>139</c:v>
                </c:pt>
                <c:pt idx="2">
                  <c:v>126</c:v>
                </c:pt>
                <c:pt idx="3">
                  <c:v>66</c:v>
                </c:pt>
                <c:pt idx="4">
                  <c:v>59</c:v>
                </c:pt>
                <c:pt idx="5">
                  <c:v>27</c:v>
                </c:pt>
                <c:pt idx="6">
                  <c:v>26</c:v>
                </c:pt>
                <c:pt idx="7">
                  <c:v>12</c:v>
                </c:pt>
                <c:pt idx="8">
                  <c:v>18</c:v>
                </c:pt>
                <c:pt idx="9">
                  <c:v>18</c:v>
                </c:pt>
                <c:pt idx="10">
                  <c:v>8</c:v>
                </c:pt>
              </c:numCache>
            </c:numRef>
          </c:val>
          <c:extLst>
            <c:ext xmlns:c16="http://schemas.microsoft.com/office/drawing/2014/chart" uri="{C3380CC4-5D6E-409C-BE32-E72D297353CC}">
              <c16:uniqueId val="{00000000-093F-4CB9-81FA-133AA38D7818}"/>
            </c:ext>
          </c:extLst>
        </c:ser>
        <c:dLbls>
          <c:showLegendKey val="0"/>
          <c:showVal val="0"/>
          <c:showCatName val="0"/>
          <c:showSerName val="0"/>
          <c:showPercent val="0"/>
          <c:showBubbleSize val="0"/>
        </c:dLbls>
        <c:gapWidth val="219"/>
        <c:axId val="1307004127"/>
        <c:axId val="1307003295"/>
      </c:barChart>
      <c:lineChart>
        <c:grouping val="standard"/>
        <c:varyColors val="0"/>
        <c:ser>
          <c:idx val="1"/>
          <c:order val="1"/>
          <c:tx>
            <c:strRef>
              <c:f>'The Formal Analysis'!$K$10</c:f>
              <c:strCache>
                <c:ptCount val="1"/>
                <c:pt idx="0">
                  <c:v>Sum of Borrower Annual Income</c:v>
                </c:pt>
              </c:strCache>
            </c:strRef>
          </c:tx>
          <c:spPr>
            <a:ln w="28575" cap="rnd">
              <a:solidFill>
                <a:schemeClr val="accent2"/>
              </a:solidFill>
              <a:round/>
            </a:ln>
            <a:effectLst/>
          </c:spPr>
          <c:marker>
            <c:symbol val="none"/>
          </c:marker>
          <c:cat>
            <c:strRef>
              <c:f>'The Formal Analysis'!$I$11:$I$22</c:f>
              <c:strCache>
                <c:ptCount val="11"/>
                <c:pt idx="0">
                  <c:v>&lt;1.5</c:v>
                </c:pt>
                <c:pt idx="1">
                  <c:v>1.5-11.5</c:v>
                </c:pt>
                <c:pt idx="2">
                  <c:v>11.5-21.5</c:v>
                </c:pt>
                <c:pt idx="3">
                  <c:v>21.5-31.5</c:v>
                </c:pt>
                <c:pt idx="4">
                  <c:v>31.5-41.5</c:v>
                </c:pt>
                <c:pt idx="5">
                  <c:v>41.5-51.5</c:v>
                </c:pt>
                <c:pt idx="6">
                  <c:v>51.5-61.5</c:v>
                </c:pt>
                <c:pt idx="7">
                  <c:v>61.5-71.5</c:v>
                </c:pt>
                <c:pt idx="8">
                  <c:v>71.5-81.5</c:v>
                </c:pt>
                <c:pt idx="9">
                  <c:v>81.5-91.5</c:v>
                </c:pt>
                <c:pt idx="10">
                  <c:v>91.5-101.5</c:v>
                </c:pt>
              </c:strCache>
            </c:strRef>
          </c:cat>
          <c:val>
            <c:numRef>
              <c:f>'The Formal Analysis'!$K$11:$K$22</c:f>
              <c:numCache>
                <c:formatCode>General</c:formatCode>
                <c:ptCount val="11"/>
                <c:pt idx="0">
                  <c:v>68000</c:v>
                </c:pt>
                <c:pt idx="1">
                  <c:v>16750000</c:v>
                </c:pt>
                <c:pt idx="2">
                  <c:v>16589000</c:v>
                </c:pt>
                <c:pt idx="3">
                  <c:v>8124000</c:v>
                </c:pt>
                <c:pt idx="4">
                  <c:v>8712000</c:v>
                </c:pt>
                <c:pt idx="5">
                  <c:v>3170000</c:v>
                </c:pt>
                <c:pt idx="6">
                  <c:v>2916000</c:v>
                </c:pt>
                <c:pt idx="7">
                  <c:v>1823000</c:v>
                </c:pt>
                <c:pt idx="8">
                  <c:v>2608000</c:v>
                </c:pt>
                <c:pt idx="9">
                  <c:v>2315000</c:v>
                </c:pt>
                <c:pt idx="10">
                  <c:v>738000</c:v>
                </c:pt>
              </c:numCache>
            </c:numRef>
          </c:val>
          <c:smooth val="0"/>
          <c:extLst>
            <c:ext xmlns:c16="http://schemas.microsoft.com/office/drawing/2014/chart" uri="{C3380CC4-5D6E-409C-BE32-E72D297353CC}">
              <c16:uniqueId val="{00000001-093F-4CB9-81FA-133AA38D7818}"/>
            </c:ext>
          </c:extLst>
        </c:ser>
        <c:dLbls>
          <c:showLegendKey val="0"/>
          <c:showVal val="0"/>
          <c:showCatName val="0"/>
          <c:showSerName val="0"/>
          <c:showPercent val="0"/>
          <c:showBubbleSize val="0"/>
        </c:dLbls>
        <c:marker val="1"/>
        <c:smooth val="0"/>
        <c:axId val="1306620623"/>
        <c:axId val="1306622703"/>
      </c:lineChart>
      <c:catAx>
        <c:axId val="1307004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minority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003295"/>
        <c:crosses val="autoZero"/>
        <c:auto val="1"/>
        <c:lblAlgn val="ctr"/>
        <c:lblOffset val="100"/>
        <c:noMultiLvlLbl val="0"/>
      </c:catAx>
      <c:valAx>
        <c:axId val="130700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004127"/>
        <c:crosses val="autoZero"/>
        <c:crossBetween val="between"/>
      </c:valAx>
      <c:valAx>
        <c:axId val="130662270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annual</a:t>
                </a:r>
                <a:r>
                  <a:rPr lang="en-US" baseline="0"/>
                  <a:t> income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620623"/>
        <c:crosses val="max"/>
        <c:crossBetween val="between"/>
      </c:valAx>
      <c:catAx>
        <c:axId val="1306620623"/>
        <c:scaling>
          <c:orientation val="minMax"/>
        </c:scaling>
        <c:delete val="1"/>
        <c:axPos val="b"/>
        <c:numFmt formatCode="General" sourceLinked="1"/>
        <c:majorTickMark val="out"/>
        <c:minorTickMark val="none"/>
        <c:tickLblPos val="nextTo"/>
        <c:crossAx val="1306622703"/>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 (version 1).xlsx]The Formal Analysis!PivotTable1</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 Of Borrowers with LTV</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 Formal Analysis'!$C$10</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'The Formal Analysis'!$B$11:$B$20</c:f>
              <c:strCache>
                <c:ptCount val="9"/>
                <c:pt idx="0">
                  <c:v>12-22</c:v>
                </c:pt>
                <c:pt idx="1">
                  <c:v>22-32</c:v>
                </c:pt>
                <c:pt idx="2">
                  <c:v>32-42</c:v>
                </c:pt>
                <c:pt idx="3">
                  <c:v>42-52</c:v>
                </c:pt>
                <c:pt idx="4">
                  <c:v>52-62</c:v>
                </c:pt>
                <c:pt idx="5">
                  <c:v>62-72</c:v>
                </c:pt>
                <c:pt idx="6">
                  <c:v>72-82</c:v>
                </c:pt>
                <c:pt idx="7">
                  <c:v>82-92</c:v>
                </c:pt>
                <c:pt idx="8">
                  <c:v>92-102</c:v>
                </c:pt>
              </c:strCache>
            </c:strRef>
          </c:cat>
          <c:val>
            <c:numRef>
              <c:f>'The Formal Analysis'!$C$11:$C$20</c:f>
              <c:numCache>
                <c:formatCode>General</c:formatCode>
                <c:ptCount val="9"/>
                <c:pt idx="0">
                  <c:v>5</c:v>
                </c:pt>
                <c:pt idx="1">
                  <c:v>8</c:v>
                </c:pt>
                <c:pt idx="2">
                  <c:v>17</c:v>
                </c:pt>
                <c:pt idx="3">
                  <c:v>49</c:v>
                </c:pt>
                <c:pt idx="4">
                  <c:v>53</c:v>
                </c:pt>
                <c:pt idx="5">
                  <c:v>90</c:v>
                </c:pt>
                <c:pt idx="6">
                  <c:v>174</c:v>
                </c:pt>
                <c:pt idx="7">
                  <c:v>59</c:v>
                </c:pt>
                <c:pt idx="8">
                  <c:v>45</c:v>
                </c:pt>
              </c:numCache>
            </c:numRef>
          </c:val>
          <c:extLst>
            <c:ext xmlns:c16="http://schemas.microsoft.com/office/drawing/2014/chart" uri="{C3380CC4-5D6E-409C-BE32-E72D297353CC}">
              <c16:uniqueId val="{00000000-347E-4F2E-BC8F-A31F26B71E72}"/>
            </c:ext>
          </c:extLst>
        </c:ser>
        <c:dLbls>
          <c:showLegendKey val="0"/>
          <c:showVal val="0"/>
          <c:showCatName val="0"/>
          <c:showSerName val="0"/>
          <c:showPercent val="0"/>
          <c:showBubbleSize val="0"/>
        </c:dLbls>
        <c:gapWidth val="100"/>
        <c:overlap val="-24"/>
        <c:axId val="1306997055"/>
        <c:axId val="1307002463"/>
      </c:barChart>
      <c:catAx>
        <c:axId val="1306997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07002463"/>
        <c:crosses val="autoZero"/>
        <c:auto val="1"/>
        <c:lblAlgn val="ctr"/>
        <c:lblOffset val="100"/>
        <c:noMultiLvlLbl val="0"/>
      </c:catAx>
      <c:valAx>
        <c:axId val="13070024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069970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[Home Loan Data for Analysis (version 1).xlsx]The Formal Analysis!PivotTable3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Borrowers Per Annual Income</a:t>
            </a:r>
          </a:p>
        </c:rich>
      </c:tx>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8"/>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8"/>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8"/>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8"/>
          <c:spPr>
            <a:solidFill>
              <a:schemeClr val="accent2"/>
            </a:solidFill>
            <a:ln w="9525">
              <a:solidFill>
                <a:schemeClr val="accent2"/>
              </a:solidFill>
            </a:ln>
            <a:effectLst/>
          </c:spPr>
        </c:marker>
      </c:pivotFmt>
      <c:pivotFmt>
        <c:idx val="4"/>
        <c:spPr>
          <a:solidFill>
            <a:schemeClr val="accent1"/>
          </a:solidFill>
          <a:ln w="28575" cap="rnd">
            <a:solidFill>
              <a:schemeClr val="accent1"/>
            </a:solidFill>
            <a:round/>
          </a:ln>
          <a:effectLst/>
        </c:spPr>
        <c:marker>
          <c:symbol val="circle"/>
          <c:size val="8"/>
          <c:spPr>
            <a:solidFill>
              <a:schemeClr val="accent3"/>
            </a:solidFill>
            <a:ln w="9525">
              <a:solidFill>
                <a:schemeClr val="accent3"/>
              </a:solidFill>
            </a:ln>
            <a:effectLst/>
          </c:spPr>
        </c:marker>
      </c:pivotFmt>
      <c:pivotFmt>
        <c:idx val="5"/>
        <c:spPr>
          <a:solidFill>
            <a:schemeClr val="accent1"/>
          </a:solidFill>
          <a:ln w="28575" cap="rnd">
            <a:solidFill>
              <a:schemeClr val="accent1"/>
            </a:solidFill>
            <a:round/>
          </a:ln>
          <a:effectLst/>
        </c:spPr>
        <c:marker>
          <c:symbol val="circle"/>
          <c:size val="8"/>
          <c:spPr>
            <a:solidFill>
              <a:schemeClr val="accent4"/>
            </a:solidFill>
            <a:ln w="9525">
              <a:solidFill>
                <a:schemeClr val="accent4"/>
              </a:solidFill>
            </a:ln>
            <a:effectLst/>
          </c:spPr>
        </c:marker>
      </c:pivotFmt>
      <c:pivotFmt>
        <c:idx val="6"/>
        <c:spPr>
          <a:solidFill>
            <a:schemeClr val="accent1"/>
          </a:solidFill>
          <a:ln w="28575" cap="rnd">
            <a:solidFill>
              <a:schemeClr val="accent1"/>
            </a:solidFill>
            <a:round/>
          </a:ln>
          <a:effectLst/>
        </c:spPr>
        <c:marker>
          <c:symbol val="circle"/>
          <c:size val="8"/>
          <c:spPr>
            <a:solidFill>
              <a:schemeClr val="accent5"/>
            </a:solidFill>
            <a:ln w="9525">
              <a:solidFill>
                <a:schemeClr val="accent5"/>
              </a:solidFill>
            </a:ln>
            <a:effectLst/>
          </c:spPr>
        </c:marker>
      </c:pivotFmt>
      <c:pivotFmt>
        <c:idx val="7"/>
        <c:spPr>
          <a:solidFill>
            <a:schemeClr val="accent1"/>
          </a:solidFill>
          <a:ln w="28575" cap="rnd">
            <a:solidFill>
              <a:schemeClr val="accent1"/>
            </a:solidFill>
            <a:round/>
          </a:ln>
          <a:effectLst/>
        </c:spPr>
        <c:marker>
          <c:symbol val="circle"/>
          <c:size val="8"/>
          <c:spPr>
            <a:solidFill>
              <a:schemeClr val="accent6"/>
            </a:solidFill>
            <a:ln w="9525">
              <a:solidFill>
                <a:schemeClr val="accent6"/>
              </a:solidFill>
            </a:ln>
            <a:effectLst/>
          </c:spPr>
        </c:marker>
      </c:pivotFmt>
      <c:pivotFmt>
        <c:idx val="8"/>
        <c:spPr>
          <a:solidFill>
            <a:schemeClr val="accent1"/>
          </a:solidFill>
          <a:ln w="28575" cap="rnd">
            <a:solidFill>
              <a:schemeClr val="accent1"/>
            </a:solidFill>
            <a:round/>
          </a:ln>
          <a:effectLst/>
        </c:spPr>
        <c:marker>
          <c:symbol val="circle"/>
          <c:size val="8"/>
          <c:spPr>
            <a:solidFill>
              <a:schemeClr val="accent1">
                <a:lumMod val="60000"/>
              </a:schemeClr>
            </a:solidFill>
            <a:ln w="9525">
              <a:solidFill>
                <a:schemeClr val="accent1">
                  <a:lumMod val="60000"/>
                </a:schemeClr>
              </a:solidFill>
            </a:ln>
            <a:effectLst/>
          </c:spPr>
        </c:marker>
      </c:pivotFmt>
      <c:pivotFmt>
        <c:idx val="9"/>
        <c:spPr>
          <a:solidFill>
            <a:schemeClr val="accent1"/>
          </a:solidFill>
          <a:ln w="28575" cap="rnd">
            <a:solidFill>
              <a:schemeClr val="accent1"/>
            </a:solidFill>
            <a:round/>
          </a:ln>
          <a:effectLst/>
        </c:spPr>
        <c:marker>
          <c:symbol val="circle"/>
          <c:size val="8"/>
          <c:spPr>
            <a:solidFill>
              <a:schemeClr val="accent2">
                <a:lumMod val="60000"/>
              </a:schemeClr>
            </a:solidFill>
            <a:ln w="9525">
              <a:solidFill>
                <a:schemeClr val="accent2">
                  <a:lumMod val="60000"/>
                </a:schemeClr>
              </a:solidFill>
            </a:ln>
            <a:effectLst/>
          </c:spPr>
        </c:marker>
      </c:pivotFmt>
      <c:pivotFmt>
        <c:idx val="10"/>
        <c:spPr>
          <a:solidFill>
            <a:schemeClr val="accent1"/>
          </a:solidFill>
          <a:ln w="28575" cap="rnd">
            <a:solidFill>
              <a:schemeClr val="accent1"/>
            </a:solidFill>
            <a:round/>
          </a:ln>
          <a:effectLst/>
        </c:spPr>
        <c:marker>
          <c:symbol val="circle"/>
          <c:size val="8"/>
        </c:marker>
        <c:dLbl>
          <c:idx val="0"/>
          <c:delete val="1"/>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8"/>
          <c:spPr>
            <a:solidFill>
              <a:schemeClr val="accent1"/>
            </a:solidFill>
            <a:ln w="9525">
              <a:solidFill>
                <a:schemeClr val="accent1"/>
              </a:solidFill>
            </a:ln>
            <a:effectLst/>
          </c:spPr>
        </c:marker>
      </c:pivotFmt>
      <c:pivotFmt>
        <c:idx val="12"/>
        <c:spPr>
          <a:solidFill>
            <a:schemeClr val="accent1"/>
          </a:solidFill>
          <a:ln w="28575" cap="rnd">
            <a:solidFill>
              <a:schemeClr val="accent1"/>
            </a:solidFill>
            <a:round/>
          </a:ln>
          <a:effectLst/>
        </c:spPr>
        <c:marker>
          <c:symbol val="circle"/>
          <c:size val="8"/>
          <c:spPr>
            <a:solidFill>
              <a:schemeClr val="accent2"/>
            </a:solidFill>
            <a:ln w="9525">
              <a:solidFill>
                <a:schemeClr val="accent2"/>
              </a:solidFill>
            </a:ln>
            <a:effectLst/>
          </c:spPr>
        </c:marker>
      </c:pivotFmt>
      <c:pivotFmt>
        <c:idx val="13"/>
        <c:spPr>
          <a:solidFill>
            <a:schemeClr val="accent1"/>
          </a:solidFill>
          <a:ln w="28575" cap="rnd">
            <a:solidFill>
              <a:schemeClr val="accent1"/>
            </a:solidFill>
            <a:round/>
          </a:ln>
          <a:effectLst/>
        </c:spPr>
        <c:marker>
          <c:symbol val="circle"/>
          <c:size val="8"/>
          <c:spPr>
            <a:solidFill>
              <a:schemeClr val="accent3"/>
            </a:solidFill>
            <a:ln w="9525">
              <a:solidFill>
                <a:schemeClr val="accent3"/>
              </a:solidFill>
            </a:ln>
            <a:effectLst/>
          </c:spPr>
        </c:marker>
      </c:pivotFmt>
      <c:pivotFmt>
        <c:idx val="14"/>
        <c:spPr>
          <a:solidFill>
            <a:schemeClr val="accent1"/>
          </a:solidFill>
          <a:ln w="28575" cap="rnd">
            <a:solidFill>
              <a:schemeClr val="accent1"/>
            </a:solidFill>
            <a:round/>
          </a:ln>
          <a:effectLst/>
        </c:spPr>
        <c:marker>
          <c:symbol val="circle"/>
          <c:size val="8"/>
          <c:spPr>
            <a:solidFill>
              <a:schemeClr val="accent4"/>
            </a:solidFill>
            <a:ln w="9525">
              <a:solidFill>
                <a:schemeClr val="accent4"/>
              </a:solidFill>
            </a:ln>
            <a:effectLst/>
          </c:spPr>
        </c:marker>
      </c:pivotFmt>
      <c:pivotFmt>
        <c:idx val="15"/>
        <c:spPr>
          <a:solidFill>
            <a:schemeClr val="accent1"/>
          </a:solidFill>
          <a:ln w="28575" cap="rnd">
            <a:solidFill>
              <a:schemeClr val="accent1"/>
            </a:solidFill>
            <a:round/>
          </a:ln>
          <a:effectLst/>
        </c:spPr>
        <c:marker>
          <c:symbol val="circle"/>
          <c:size val="8"/>
          <c:spPr>
            <a:solidFill>
              <a:schemeClr val="accent5"/>
            </a:solidFill>
            <a:ln w="9525">
              <a:solidFill>
                <a:schemeClr val="accent5"/>
              </a:solidFill>
            </a:ln>
            <a:effectLst/>
          </c:spPr>
        </c:marker>
      </c:pivotFmt>
      <c:pivotFmt>
        <c:idx val="16"/>
        <c:spPr>
          <a:solidFill>
            <a:schemeClr val="accent1"/>
          </a:solidFill>
          <a:ln w="28575" cap="rnd">
            <a:solidFill>
              <a:schemeClr val="accent1"/>
            </a:solidFill>
            <a:round/>
          </a:ln>
          <a:effectLst/>
        </c:spPr>
        <c:marker>
          <c:symbol val="circle"/>
          <c:size val="8"/>
          <c:spPr>
            <a:solidFill>
              <a:schemeClr val="accent6"/>
            </a:solidFill>
            <a:ln w="9525">
              <a:solidFill>
                <a:schemeClr val="accent6"/>
              </a:solidFill>
            </a:ln>
            <a:effectLst/>
          </c:spPr>
        </c:marker>
      </c:pivotFmt>
      <c:pivotFmt>
        <c:idx val="17"/>
        <c:spPr>
          <a:solidFill>
            <a:schemeClr val="accent1"/>
          </a:solidFill>
          <a:ln w="28575" cap="rnd">
            <a:solidFill>
              <a:schemeClr val="accent1"/>
            </a:solidFill>
            <a:round/>
          </a:ln>
          <a:effectLst/>
        </c:spPr>
        <c:marker>
          <c:symbol val="circle"/>
          <c:size val="8"/>
          <c:spPr>
            <a:solidFill>
              <a:schemeClr val="accent1">
                <a:lumMod val="60000"/>
              </a:schemeClr>
            </a:solidFill>
            <a:ln w="9525">
              <a:solidFill>
                <a:schemeClr val="accent1">
                  <a:lumMod val="60000"/>
                </a:schemeClr>
              </a:solidFill>
            </a:ln>
            <a:effectLst/>
          </c:spPr>
        </c:marker>
      </c:pivotFmt>
      <c:pivotFmt>
        <c:idx val="18"/>
        <c:spPr>
          <a:solidFill>
            <a:schemeClr val="accent1"/>
          </a:solidFill>
          <a:ln w="28575" cap="rnd">
            <a:solidFill>
              <a:schemeClr val="accent1"/>
            </a:solidFill>
            <a:round/>
          </a:ln>
          <a:effectLst/>
        </c:spPr>
        <c:marker>
          <c:symbol val="circle"/>
          <c:size val="8"/>
          <c:spPr>
            <a:solidFill>
              <a:schemeClr val="accent2">
                <a:lumMod val="60000"/>
              </a:schemeClr>
            </a:solidFill>
            <a:ln w="9525">
              <a:solidFill>
                <a:schemeClr val="accent2">
                  <a:lumMod val="60000"/>
                </a:schemeClr>
              </a:solidFill>
            </a:ln>
            <a:effectLst/>
          </c:spPr>
        </c:marker>
      </c:pivotFmt>
    </c:pivotFmts>
    <c:plotArea>
      <c:layout/>
      <c:lineChart>
        <c:grouping val="standard"/>
        <c:varyColors val="1"/>
        <c:ser>
          <c:idx val="0"/>
          <c:order val="0"/>
          <c:tx>
            <c:strRef>
              <c:f>'The Formal Analysis'!$Q$4</c:f>
              <c:strCache>
                <c:ptCount val="1"/>
                <c:pt idx="0">
                  <c:v>Total</c:v>
                </c:pt>
              </c:strCache>
            </c:strRef>
          </c:tx>
          <c:marker>
            <c:symbol val="circle"/>
            <c:size val="8"/>
          </c:marker>
          <c:dPt>
            <c:idx val="0"/>
            <c:marker>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7C7D-451E-B948-B55963143F9E}"/>
              </c:ext>
            </c:extLst>
          </c:dPt>
          <c:dPt>
            <c:idx val="1"/>
            <c:marker>
              <c:spPr>
                <a:solidFill>
                  <a:schemeClr val="accent2"/>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03-7C7D-451E-B948-B55963143F9E}"/>
              </c:ext>
            </c:extLst>
          </c:dPt>
          <c:dPt>
            <c:idx val="2"/>
            <c:marker>
              <c:spPr>
                <a:solidFill>
                  <a:schemeClr val="accent3"/>
                </a:solidFill>
                <a:ln w="9525">
                  <a:solidFill>
                    <a:schemeClr val="accent3"/>
                  </a:solidFill>
                </a:ln>
                <a:effectLst/>
              </c:spPr>
            </c:marker>
            <c:bubble3D val="0"/>
            <c:spPr>
              <a:ln w="28575" cap="rnd">
                <a:solidFill>
                  <a:schemeClr val="accent3"/>
                </a:solidFill>
                <a:round/>
              </a:ln>
              <a:effectLst/>
            </c:spPr>
            <c:extLst>
              <c:ext xmlns:c16="http://schemas.microsoft.com/office/drawing/2014/chart" uri="{C3380CC4-5D6E-409C-BE32-E72D297353CC}">
                <c16:uniqueId val="{00000005-7C7D-451E-B948-B55963143F9E}"/>
              </c:ext>
            </c:extLst>
          </c:dPt>
          <c:dPt>
            <c:idx val="3"/>
            <c:marker>
              <c:spPr>
                <a:solidFill>
                  <a:schemeClr val="accent4"/>
                </a:solidFill>
                <a:ln w="9525">
                  <a:solidFill>
                    <a:schemeClr val="accent4"/>
                  </a:solidFill>
                </a:ln>
                <a:effectLst/>
              </c:spPr>
            </c:marker>
            <c:bubble3D val="0"/>
            <c:spPr>
              <a:ln w="28575" cap="rnd">
                <a:solidFill>
                  <a:schemeClr val="accent4"/>
                </a:solidFill>
                <a:round/>
              </a:ln>
              <a:effectLst/>
            </c:spPr>
            <c:extLst>
              <c:ext xmlns:c16="http://schemas.microsoft.com/office/drawing/2014/chart" uri="{C3380CC4-5D6E-409C-BE32-E72D297353CC}">
                <c16:uniqueId val="{00000007-7C7D-451E-B948-B55963143F9E}"/>
              </c:ext>
            </c:extLst>
          </c:dPt>
          <c:dPt>
            <c:idx val="4"/>
            <c:marker>
              <c:spPr>
                <a:solidFill>
                  <a:schemeClr val="accent5"/>
                </a:solidFill>
                <a:ln w="9525">
                  <a:solidFill>
                    <a:schemeClr val="accent5"/>
                  </a:solidFill>
                </a:ln>
                <a:effectLst/>
              </c:spPr>
            </c:marker>
            <c:bubble3D val="0"/>
            <c:spPr>
              <a:ln w="28575" cap="rnd">
                <a:solidFill>
                  <a:schemeClr val="accent5"/>
                </a:solidFill>
                <a:round/>
              </a:ln>
              <a:effectLst/>
            </c:spPr>
            <c:extLst>
              <c:ext xmlns:c16="http://schemas.microsoft.com/office/drawing/2014/chart" uri="{C3380CC4-5D6E-409C-BE32-E72D297353CC}">
                <c16:uniqueId val="{00000009-7C7D-451E-B948-B55963143F9E}"/>
              </c:ext>
            </c:extLst>
          </c:dPt>
          <c:dPt>
            <c:idx val="5"/>
            <c:marker>
              <c:spPr>
                <a:solidFill>
                  <a:schemeClr val="accent6"/>
                </a:solidFill>
                <a:ln w="9525">
                  <a:solidFill>
                    <a:schemeClr val="accent6"/>
                  </a:solidFill>
                </a:ln>
                <a:effectLst/>
              </c:spPr>
            </c:marker>
            <c:bubble3D val="0"/>
            <c:spPr>
              <a:ln w="28575" cap="rnd">
                <a:solidFill>
                  <a:schemeClr val="accent6"/>
                </a:solidFill>
                <a:round/>
              </a:ln>
              <a:effectLst/>
            </c:spPr>
            <c:extLst>
              <c:ext xmlns:c16="http://schemas.microsoft.com/office/drawing/2014/chart" uri="{C3380CC4-5D6E-409C-BE32-E72D297353CC}">
                <c16:uniqueId val="{0000000B-7C7D-451E-B948-B55963143F9E}"/>
              </c:ext>
            </c:extLst>
          </c:dPt>
          <c:dPt>
            <c:idx val="6"/>
            <c:marker>
              <c:spPr>
                <a:solidFill>
                  <a:schemeClr val="accent1">
                    <a:lumMod val="60000"/>
                  </a:schemeClr>
                </a:solidFill>
                <a:ln w="9525">
                  <a:solidFill>
                    <a:schemeClr val="accent1">
                      <a:lumMod val="60000"/>
                    </a:schemeClr>
                  </a:solidFill>
                </a:ln>
                <a:effectLst/>
              </c:spPr>
            </c:marker>
            <c:bubble3D val="0"/>
            <c:spPr>
              <a:ln w="28575" cap="rnd">
                <a:solidFill>
                  <a:schemeClr val="accent1">
                    <a:lumMod val="60000"/>
                  </a:schemeClr>
                </a:solidFill>
                <a:round/>
              </a:ln>
              <a:effectLst/>
            </c:spPr>
            <c:extLst>
              <c:ext xmlns:c16="http://schemas.microsoft.com/office/drawing/2014/chart" uri="{C3380CC4-5D6E-409C-BE32-E72D297353CC}">
                <c16:uniqueId val="{0000000D-7C7D-451E-B948-B55963143F9E}"/>
              </c:ext>
            </c:extLst>
          </c:dPt>
          <c:dPt>
            <c:idx val="7"/>
            <c:marker>
              <c:spPr>
                <a:solidFill>
                  <a:schemeClr val="accent2">
                    <a:lumMod val="60000"/>
                  </a:schemeClr>
                </a:solidFill>
                <a:ln w="9525">
                  <a:solidFill>
                    <a:schemeClr val="accent2">
                      <a:lumMod val="60000"/>
                    </a:schemeClr>
                  </a:solidFill>
                </a:ln>
                <a:effectLst/>
              </c:spPr>
            </c:marker>
            <c:bubble3D val="0"/>
            <c:spPr>
              <a:ln w="28575" cap="rnd">
                <a:solidFill>
                  <a:schemeClr val="accent2">
                    <a:lumMod val="60000"/>
                  </a:schemeClr>
                </a:solidFill>
                <a:round/>
              </a:ln>
              <a:effectLst/>
            </c:spPr>
            <c:extLst>
              <c:ext xmlns:c16="http://schemas.microsoft.com/office/drawing/2014/chart" uri="{C3380CC4-5D6E-409C-BE32-E72D297353CC}">
                <c16:uniqueId val="{0000000F-7C7D-451E-B948-B55963143F9E}"/>
              </c:ext>
            </c:extLst>
          </c:dPt>
          <c:cat>
            <c:strRef>
              <c:f>'The Formal Analysis'!$P$5:$P$13</c:f>
              <c:strCache>
                <c:ptCount val="8"/>
                <c:pt idx="0">
                  <c:v>118000-217999</c:v>
                </c:pt>
                <c:pt idx="1">
                  <c:v>1518000-1617999</c:v>
                </c:pt>
                <c:pt idx="2">
                  <c:v>18000-117999</c:v>
                </c:pt>
                <c:pt idx="3">
                  <c:v>218000-317999</c:v>
                </c:pt>
                <c:pt idx="4">
                  <c:v>318000-417999</c:v>
                </c:pt>
                <c:pt idx="5">
                  <c:v>418000-517999</c:v>
                </c:pt>
                <c:pt idx="6">
                  <c:v>518000-617999</c:v>
                </c:pt>
                <c:pt idx="7">
                  <c:v>618000-717999</c:v>
                </c:pt>
              </c:strCache>
            </c:strRef>
          </c:cat>
          <c:val>
            <c:numRef>
              <c:f>'The Formal Analysis'!$Q$5:$Q$13</c:f>
              <c:numCache>
                <c:formatCode>General</c:formatCode>
                <c:ptCount val="8"/>
                <c:pt idx="0">
                  <c:v>151</c:v>
                </c:pt>
                <c:pt idx="1">
                  <c:v>1</c:v>
                </c:pt>
                <c:pt idx="2">
                  <c:v>294</c:v>
                </c:pt>
                <c:pt idx="3">
                  <c:v>40</c:v>
                </c:pt>
                <c:pt idx="4">
                  <c:v>9</c:v>
                </c:pt>
                <c:pt idx="5">
                  <c:v>1</c:v>
                </c:pt>
                <c:pt idx="6">
                  <c:v>3</c:v>
                </c:pt>
                <c:pt idx="7">
                  <c:v>1</c:v>
                </c:pt>
              </c:numCache>
            </c:numRef>
          </c:val>
          <c:smooth val="1"/>
          <c:extLst>
            <c:ext xmlns:c16="http://schemas.microsoft.com/office/drawing/2014/chart" uri="{C3380CC4-5D6E-409C-BE32-E72D297353CC}">
              <c16:uniqueId val="{00000010-7C7D-451E-B948-B55963143F9E}"/>
            </c:ext>
          </c:extLst>
        </c:ser>
        <c:dLbls>
          <c:showLegendKey val="0"/>
          <c:showVal val="0"/>
          <c:showCatName val="0"/>
          <c:showSerName val="0"/>
          <c:showPercent val="0"/>
          <c:showBubbleSize val="0"/>
        </c:dLbls>
        <c:marker val="1"/>
        <c:smooth val="0"/>
        <c:axId val="1238899295"/>
        <c:axId val="1238900127"/>
      </c:lineChart>
      <c:catAx>
        <c:axId val="12388992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Annual Income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900127"/>
        <c:crosses val="autoZero"/>
        <c:auto val="1"/>
        <c:lblAlgn val="ctr"/>
        <c:lblOffset val="100"/>
        <c:noMultiLvlLbl val="0"/>
      </c:catAx>
      <c:valAx>
        <c:axId val="1238900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899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 (version 1).xlsx]The Formal Analysis!PivotTable4</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b="1" i="0" dirty="0">
                <a:effectLst/>
              </a:rPr>
              <a:t>Number of borrowers in appraised home value ranges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 Formal Analysis'!$AA$10</c:f>
              <c:strCache>
                <c:ptCount val="1"/>
                <c:pt idx="0">
                  <c:v>Total</c:v>
                </c:pt>
              </c:strCache>
            </c:strRef>
          </c:tx>
          <c:spPr>
            <a:solidFill>
              <a:schemeClr val="accent1"/>
            </a:solidFill>
            <a:ln>
              <a:noFill/>
            </a:ln>
            <a:effectLst/>
          </c:spPr>
          <c:invertIfNegative val="0"/>
          <c:cat>
            <c:strRef>
              <c:f>'The Formal Analysis'!$Z$11:$Z$20</c:f>
              <c:strCache>
                <c:ptCount val="9"/>
                <c:pt idx="0">
                  <c:v>835000-1034999</c:v>
                </c:pt>
                <c:pt idx="1">
                  <c:v>635000-834999</c:v>
                </c:pt>
                <c:pt idx="2">
                  <c:v>435000-634999</c:v>
                </c:pt>
                <c:pt idx="3">
                  <c:v>35000-234999</c:v>
                </c:pt>
                <c:pt idx="4">
                  <c:v>235000-434999</c:v>
                </c:pt>
                <c:pt idx="5">
                  <c:v>1835000-2034999</c:v>
                </c:pt>
                <c:pt idx="6">
                  <c:v>1435000-1634999</c:v>
                </c:pt>
                <c:pt idx="7">
                  <c:v>1235000-1434999</c:v>
                </c:pt>
                <c:pt idx="8">
                  <c:v>1035000-1234999</c:v>
                </c:pt>
              </c:strCache>
            </c:strRef>
          </c:cat>
          <c:val>
            <c:numRef>
              <c:f>'The Formal Analysis'!$AA$11:$AA$20</c:f>
              <c:numCache>
                <c:formatCode>General</c:formatCode>
                <c:ptCount val="9"/>
                <c:pt idx="0">
                  <c:v>21</c:v>
                </c:pt>
                <c:pt idx="1">
                  <c:v>62</c:v>
                </c:pt>
                <c:pt idx="2">
                  <c:v>101</c:v>
                </c:pt>
                <c:pt idx="3">
                  <c:v>79</c:v>
                </c:pt>
                <c:pt idx="4">
                  <c:v>224</c:v>
                </c:pt>
                <c:pt idx="5">
                  <c:v>1</c:v>
                </c:pt>
                <c:pt idx="6">
                  <c:v>4</c:v>
                </c:pt>
                <c:pt idx="7">
                  <c:v>3</c:v>
                </c:pt>
                <c:pt idx="8">
                  <c:v>5</c:v>
                </c:pt>
              </c:numCache>
            </c:numRef>
          </c:val>
          <c:extLst>
            <c:ext xmlns:c16="http://schemas.microsoft.com/office/drawing/2014/chart" uri="{C3380CC4-5D6E-409C-BE32-E72D297353CC}">
              <c16:uniqueId val="{00000000-DD03-424B-B471-A98F5D9C7649}"/>
            </c:ext>
          </c:extLst>
        </c:ser>
        <c:dLbls>
          <c:showLegendKey val="0"/>
          <c:showVal val="0"/>
          <c:showCatName val="0"/>
          <c:showSerName val="0"/>
          <c:showPercent val="0"/>
          <c:showBubbleSize val="0"/>
        </c:dLbls>
        <c:gapWidth val="219"/>
        <c:overlap val="-27"/>
        <c:axId val="1306729679"/>
        <c:axId val="1306727599"/>
      </c:barChart>
      <c:catAx>
        <c:axId val="13067296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home values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727599"/>
        <c:crosses val="autoZero"/>
        <c:auto val="1"/>
        <c:lblAlgn val="ctr"/>
        <c:lblOffset val="100"/>
        <c:noMultiLvlLbl val="0"/>
      </c:catAx>
      <c:valAx>
        <c:axId val="1306727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72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Debit To Income Ratio</a:t>
            </a:r>
            <a:r>
              <a:rPr lang="en-US" baseline="0" dirty="0"/>
              <a:t> Per Age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'The Formal Analysis'!$DW$13</c:f>
              <c:strCache>
                <c:ptCount val="1"/>
                <c:pt idx="0">
                  <c:v>&lt; 25</c:v>
                </c:pt>
              </c:strCache>
            </c:strRef>
          </c:tx>
          <c:spPr>
            <a:solidFill>
              <a:schemeClr val="accent1">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Analysis'!$DW$14:$DW$31</c:f>
              <c:numCache>
                <c:formatCode>General</c:formatCode>
                <c:ptCount val="18"/>
                <c:pt idx="0">
                  <c:v>3</c:v>
                </c:pt>
                <c:pt idx="1">
                  <c:v>18</c:v>
                </c:pt>
                <c:pt idx="2">
                  <c:v>10</c:v>
                </c:pt>
                <c:pt idx="4">
                  <c:v>1</c:v>
                </c:pt>
                <c:pt idx="5">
                  <c:v>1</c:v>
                </c:pt>
                <c:pt idx="6">
                  <c:v>1</c:v>
                </c:pt>
                <c:pt idx="8">
                  <c:v>3</c:v>
                </c:pt>
                <c:pt idx="9">
                  <c:v>3</c:v>
                </c:pt>
                <c:pt idx="10">
                  <c:v>2</c:v>
                </c:pt>
                <c:pt idx="11">
                  <c:v>2</c:v>
                </c:pt>
                <c:pt idx="13">
                  <c:v>1</c:v>
                </c:pt>
                <c:pt idx="15">
                  <c:v>2</c:v>
                </c:pt>
              </c:numCache>
            </c:numRef>
          </c:yVal>
          <c:bubbleSize>
            <c:numRef>
              <c:f>'The Formal Analysis'!$DW$14:$DW$31</c:f>
              <c:numCache>
                <c:formatCode>General</c:formatCode>
                <c:ptCount val="18"/>
                <c:pt idx="0">
                  <c:v>3</c:v>
                </c:pt>
                <c:pt idx="1">
                  <c:v>18</c:v>
                </c:pt>
                <c:pt idx="2">
                  <c:v>10</c:v>
                </c:pt>
                <c:pt idx="4">
                  <c:v>1</c:v>
                </c:pt>
                <c:pt idx="5">
                  <c:v>1</c:v>
                </c:pt>
                <c:pt idx="6">
                  <c:v>1</c:v>
                </c:pt>
                <c:pt idx="8">
                  <c:v>3</c:v>
                </c:pt>
                <c:pt idx="9">
                  <c:v>3</c:v>
                </c:pt>
                <c:pt idx="10">
                  <c:v>2</c:v>
                </c:pt>
                <c:pt idx="11">
                  <c:v>2</c:v>
                </c:pt>
                <c:pt idx="13">
                  <c:v>1</c:v>
                </c:pt>
                <c:pt idx="15">
                  <c:v>2</c:v>
                </c:pt>
              </c:numCache>
            </c:numRef>
          </c:bubbleSize>
          <c:bubble3D val="1"/>
          <c:extLst>
            <c:ext xmlns:c16="http://schemas.microsoft.com/office/drawing/2014/chart" uri="{C3380CC4-5D6E-409C-BE32-E72D297353CC}">
              <c16:uniqueId val="{00000000-A91F-4485-BB40-F127FD9DECBD}"/>
            </c:ext>
          </c:extLst>
        </c:ser>
        <c:ser>
          <c:idx val="1"/>
          <c:order val="1"/>
          <c:tx>
            <c:strRef>
              <c:f>'The Formal Analysis'!$DX$13</c:f>
              <c:strCache>
                <c:ptCount val="1"/>
                <c:pt idx="0">
                  <c:v>25 to 34</c:v>
                </c:pt>
              </c:strCache>
            </c:strRef>
          </c:tx>
          <c:spPr>
            <a:solidFill>
              <a:schemeClr val="accent2">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Analysis'!$DX$14:$DX$31</c:f>
              <c:numCache>
                <c:formatCode>General</c:formatCode>
                <c:ptCount val="18"/>
                <c:pt idx="0">
                  <c:v>10</c:v>
                </c:pt>
                <c:pt idx="1">
                  <c:v>12</c:v>
                </c:pt>
                <c:pt idx="2">
                  <c:v>10</c:v>
                </c:pt>
                <c:pt idx="3">
                  <c:v>2</c:v>
                </c:pt>
                <c:pt idx="6">
                  <c:v>3</c:v>
                </c:pt>
                <c:pt idx="7">
                  <c:v>1</c:v>
                </c:pt>
                <c:pt idx="8">
                  <c:v>1</c:v>
                </c:pt>
                <c:pt idx="9">
                  <c:v>3</c:v>
                </c:pt>
                <c:pt idx="10">
                  <c:v>1</c:v>
                </c:pt>
                <c:pt idx="11">
                  <c:v>2</c:v>
                </c:pt>
                <c:pt idx="12">
                  <c:v>1</c:v>
                </c:pt>
                <c:pt idx="13">
                  <c:v>1</c:v>
                </c:pt>
                <c:pt idx="14">
                  <c:v>1</c:v>
                </c:pt>
                <c:pt idx="15">
                  <c:v>2</c:v>
                </c:pt>
              </c:numCache>
            </c:numRef>
          </c:yVal>
          <c:bubbleSize>
            <c:numRef>
              <c:f>'The Formal Analysis'!$DX$14:$DX$31</c:f>
              <c:numCache>
                <c:formatCode>General</c:formatCode>
                <c:ptCount val="18"/>
                <c:pt idx="0">
                  <c:v>10</c:v>
                </c:pt>
                <c:pt idx="1">
                  <c:v>12</c:v>
                </c:pt>
                <c:pt idx="2">
                  <c:v>10</c:v>
                </c:pt>
                <c:pt idx="3">
                  <c:v>2</c:v>
                </c:pt>
                <c:pt idx="6">
                  <c:v>3</c:v>
                </c:pt>
                <c:pt idx="7">
                  <c:v>1</c:v>
                </c:pt>
                <c:pt idx="8">
                  <c:v>1</c:v>
                </c:pt>
                <c:pt idx="9">
                  <c:v>3</c:v>
                </c:pt>
                <c:pt idx="10">
                  <c:v>1</c:v>
                </c:pt>
                <c:pt idx="11">
                  <c:v>2</c:v>
                </c:pt>
                <c:pt idx="12">
                  <c:v>1</c:v>
                </c:pt>
                <c:pt idx="13">
                  <c:v>1</c:v>
                </c:pt>
                <c:pt idx="14">
                  <c:v>1</c:v>
                </c:pt>
                <c:pt idx="15">
                  <c:v>2</c:v>
                </c:pt>
              </c:numCache>
            </c:numRef>
          </c:bubbleSize>
          <c:bubble3D val="1"/>
          <c:extLst>
            <c:ext xmlns:c16="http://schemas.microsoft.com/office/drawing/2014/chart" uri="{C3380CC4-5D6E-409C-BE32-E72D297353CC}">
              <c16:uniqueId val="{00000001-A91F-4485-BB40-F127FD9DECBD}"/>
            </c:ext>
          </c:extLst>
        </c:ser>
        <c:ser>
          <c:idx val="2"/>
          <c:order val="2"/>
          <c:tx>
            <c:strRef>
              <c:f>'The Formal Analysis'!$DY$13</c:f>
              <c:strCache>
                <c:ptCount val="1"/>
                <c:pt idx="0">
                  <c:v>35 to 44</c:v>
                </c:pt>
              </c:strCache>
            </c:strRef>
          </c:tx>
          <c:spPr>
            <a:solidFill>
              <a:schemeClr val="accent3">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Analysis'!$DY$14:$DY$31</c:f>
              <c:numCache>
                <c:formatCode>General</c:formatCode>
                <c:ptCount val="18"/>
                <c:pt idx="0">
                  <c:v>15</c:v>
                </c:pt>
                <c:pt idx="1">
                  <c:v>39</c:v>
                </c:pt>
                <c:pt idx="2">
                  <c:v>26</c:v>
                </c:pt>
                <c:pt idx="3">
                  <c:v>2</c:v>
                </c:pt>
                <c:pt idx="4">
                  <c:v>6</c:v>
                </c:pt>
                <c:pt idx="5">
                  <c:v>4</c:v>
                </c:pt>
                <c:pt idx="6">
                  <c:v>8</c:v>
                </c:pt>
                <c:pt idx="7">
                  <c:v>3</c:v>
                </c:pt>
                <c:pt idx="8">
                  <c:v>5</c:v>
                </c:pt>
                <c:pt idx="9">
                  <c:v>6</c:v>
                </c:pt>
                <c:pt idx="10">
                  <c:v>4</c:v>
                </c:pt>
                <c:pt idx="11">
                  <c:v>8</c:v>
                </c:pt>
                <c:pt idx="12">
                  <c:v>2</c:v>
                </c:pt>
                <c:pt idx="13">
                  <c:v>1</c:v>
                </c:pt>
                <c:pt idx="14">
                  <c:v>4</c:v>
                </c:pt>
                <c:pt idx="16">
                  <c:v>3</c:v>
                </c:pt>
                <c:pt idx="17">
                  <c:v>3</c:v>
                </c:pt>
              </c:numCache>
            </c:numRef>
          </c:yVal>
          <c:bubbleSize>
            <c:numRef>
              <c:f>'The Formal Analysis'!$DY$14:$DY$31</c:f>
              <c:numCache>
                <c:formatCode>General</c:formatCode>
                <c:ptCount val="18"/>
                <c:pt idx="0">
                  <c:v>15</c:v>
                </c:pt>
                <c:pt idx="1">
                  <c:v>39</c:v>
                </c:pt>
                <c:pt idx="2">
                  <c:v>26</c:v>
                </c:pt>
                <c:pt idx="3">
                  <c:v>2</c:v>
                </c:pt>
                <c:pt idx="4">
                  <c:v>6</c:v>
                </c:pt>
                <c:pt idx="5">
                  <c:v>4</c:v>
                </c:pt>
                <c:pt idx="6">
                  <c:v>8</c:v>
                </c:pt>
                <c:pt idx="7">
                  <c:v>3</c:v>
                </c:pt>
                <c:pt idx="8">
                  <c:v>5</c:v>
                </c:pt>
                <c:pt idx="9">
                  <c:v>6</c:v>
                </c:pt>
                <c:pt idx="10">
                  <c:v>4</c:v>
                </c:pt>
                <c:pt idx="11">
                  <c:v>8</c:v>
                </c:pt>
                <c:pt idx="12">
                  <c:v>2</c:v>
                </c:pt>
                <c:pt idx="13">
                  <c:v>1</c:v>
                </c:pt>
                <c:pt idx="14">
                  <c:v>4</c:v>
                </c:pt>
                <c:pt idx="16">
                  <c:v>3</c:v>
                </c:pt>
                <c:pt idx="17">
                  <c:v>3</c:v>
                </c:pt>
              </c:numCache>
            </c:numRef>
          </c:bubbleSize>
          <c:bubble3D val="1"/>
          <c:extLst>
            <c:ext xmlns:c16="http://schemas.microsoft.com/office/drawing/2014/chart" uri="{C3380CC4-5D6E-409C-BE32-E72D297353CC}">
              <c16:uniqueId val="{00000002-A91F-4485-BB40-F127FD9DECBD}"/>
            </c:ext>
          </c:extLst>
        </c:ser>
        <c:ser>
          <c:idx val="3"/>
          <c:order val="3"/>
          <c:tx>
            <c:strRef>
              <c:f>'The Formal Analysis'!$DZ$13</c:f>
              <c:strCache>
                <c:ptCount val="1"/>
                <c:pt idx="0">
                  <c:v>45 to 54</c:v>
                </c:pt>
              </c:strCache>
            </c:strRef>
          </c:tx>
          <c:spPr>
            <a:solidFill>
              <a:schemeClr val="accent4">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Analysis'!$DZ$14:$DZ$31</c:f>
              <c:numCache>
                <c:formatCode>General</c:formatCode>
                <c:ptCount val="18"/>
                <c:pt idx="0">
                  <c:v>13</c:v>
                </c:pt>
                <c:pt idx="1">
                  <c:v>20</c:v>
                </c:pt>
                <c:pt idx="2">
                  <c:v>18</c:v>
                </c:pt>
                <c:pt idx="3">
                  <c:v>2</c:v>
                </c:pt>
                <c:pt idx="4">
                  <c:v>4</c:v>
                </c:pt>
                <c:pt idx="5">
                  <c:v>2</c:v>
                </c:pt>
                <c:pt idx="6">
                  <c:v>5</c:v>
                </c:pt>
                <c:pt idx="7">
                  <c:v>6</c:v>
                </c:pt>
                <c:pt idx="8">
                  <c:v>2</c:v>
                </c:pt>
                <c:pt idx="9">
                  <c:v>4</c:v>
                </c:pt>
                <c:pt idx="10">
                  <c:v>4</c:v>
                </c:pt>
                <c:pt idx="11">
                  <c:v>3</c:v>
                </c:pt>
                <c:pt idx="12">
                  <c:v>4</c:v>
                </c:pt>
                <c:pt idx="13">
                  <c:v>1</c:v>
                </c:pt>
                <c:pt idx="14">
                  <c:v>3</c:v>
                </c:pt>
                <c:pt idx="16">
                  <c:v>5</c:v>
                </c:pt>
                <c:pt idx="17">
                  <c:v>1</c:v>
                </c:pt>
              </c:numCache>
            </c:numRef>
          </c:yVal>
          <c:bubbleSize>
            <c:numRef>
              <c:f>'The Formal Analysis'!$DZ$14:$DZ$31</c:f>
              <c:numCache>
                <c:formatCode>General</c:formatCode>
                <c:ptCount val="18"/>
                <c:pt idx="0">
                  <c:v>13</c:v>
                </c:pt>
                <c:pt idx="1">
                  <c:v>20</c:v>
                </c:pt>
                <c:pt idx="2">
                  <c:v>18</c:v>
                </c:pt>
                <c:pt idx="3">
                  <c:v>2</c:v>
                </c:pt>
                <c:pt idx="4">
                  <c:v>4</c:v>
                </c:pt>
                <c:pt idx="5">
                  <c:v>2</c:v>
                </c:pt>
                <c:pt idx="6">
                  <c:v>5</c:v>
                </c:pt>
                <c:pt idx="7">
                  <c:v>6</c:v>
                </c:pt>
                <c:pt idx="8">
                  <c:v>2</c:v>
                </c:pt>
                <c:pt idx="9">
                  <c:v>4</c:v>
                </c:pt>
                <c:pt idx="10">
                  <c:v>4</c:v>
                </c:pt>
                <c:pt idx="11">
                  <c:v>3</c:v>
                </c:pt>
                <c:pt idx="12">
                  <c:v>4</c:v>
                </c:pt>
                <c:pt idx="13">
                  <c:v>1</c:v>
                </c:pt>
                <c:pt idx="14">
                  <c:v>3</c:v>
                </c:pt>
                <c:pt idx="16">
                  <c:v>5</c:v>
                </c:pt>
                <c:pt idx="17">
                  <c:v>1</c:v>
                </c:pt>
              </c:numCache>
            </c:numRef>
          </c:bubbleSize>
          <c:bubble3D val="1"/>
          <c:extLst>
            <c:ext xmlns:c16="http://schemas.microsoft.com/office/drawing/2014/chart" uri="{C3380CC4-5D6E-409C-BE32-E72D297353CC}">
              <c16:uniqueId val="{00000003-A91F-4485-BB40-F127FD9DECBD}"/>
            </c:ext>
          </c:extLst>
        </c:ser>
        <c:ser>
          <c:idx val="4"/>
          <c:order val="4"/>
          <c:tx>
            <c:strRef>
              <c:f>'The Formal Analysis'!$EA$13</c:f>
              <c:strCache>
                <c:ptCount val="1"/>
                <c:pt idx="0">
                  <c:v>55 to 64</c:v>
                </c:pt>
              </c:strCache>
            </c:strRef>
          </c:tx>
          <c:spPr>
            <a:solidFill>
              <a:schemeClr val="accent5">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Analysis'!$EA$14:$EA$31</c:f>
              <c:numCache>
                <c:formatCode>General</c:formatCode>
                <c:ptCount val="18"/>
                <c:pt idx="0">
                  <c:v>15</c:v>
                </c:pt>
                <c:pt idx="1">
                  <c:v>18</c:v>
                </c:pt>
                <c:pt idx="2">
                  <c:v>15</c:v>
                </c:pt>
                <c:pt idx="3">
                  <c:v>6</c:v>
                </c:pt>
                <c:pt idx="4">
                  <c:v>3</c:v>
                </c:pt>
                <c:pt idx="5">
                  <c:v>3</c:v>
                </c:pt>
                <c:pt idx="6">
                  <c:v>2</c:v>
                </c:pt>
                <c:pt idx="7">
                  <c:v>4</c:v>
                </c:pt>
                <c:pt idx="8">
                  <c:v>4</c:v>
                </c:pt>
                <c:pt idx="9">
                  <c:v>2</c:v>
                </c:pt>
                <c:pt idx="10">
                  <c:v>2</c:v>
                </c:pt>
                <c:pt idx="11">
                  <c:v>3</c:v>
                </c:pt>
                <c:pt idx="12">
                  <c:v>2</c:v>
                </c:pt>
                <c:pt idx="13">
                  <c:v>4</c:v>
                </c:pt>
                <c:pt idx="14">
                  <c:v>2</c:v>
                </c:pt>
                <c:pt idx="15">
                  <c:v>2</c:v>
                </c:pt>
                <c:pt idx="16">
                  <c:v>1</c:v>
                </c:pt>
              </c:numCache>
            </c:numRef>
          </c:yVal>
          <c:bubbleSize>
            <c:numRef>
              <c:f>'The Formal Analysis'!$EA$14:$EA$31</c:f>
              <c:numCache>
                <c:formatCode>General</c:formatCode>
                <c:ptCount val="18"/>
                <c:pt idx="0">
                  <c:v>15</c:v>
                </c:pt>
                <c:pt idx="1">
                  <c:v>18</c:v>
                </c:pt>
                <c:pt idx="2">
                  <c:v>15</c:v>
                </c:pt>
                <c:pt idx="3">
                  <c:v>6</c:v>
                </c:pt>
                <c:pt idx="4">
                  <c:v>3</c:v>
                </c:pt>
                <c:pt idx="5">
                  <c:v>3</c:v>
                </c:pt>
                <c:pt idx="6">
                  <c:v>2</c:v>
                </c:pt>
                <c:pt idx="7">
                  <c:v>4</c:v>
                </c:pt>
                <c:pt idx="8">
                  <c:v>4</c:v>
                </c:pt>
                <c:pt idx="9">
                  <c:v>2</c:v>
                </c:pt>
                <c:pt idx="10">
                  <c:v>2</c:v>
                </c:pt>
                <c:pt idx="11">
                  <c:v>3</c:v>
                </c:pt>
                <c:pt idx="12">
                  <c:v>2</c:v>
                </c:pt>
                <c:pt idx="13">
                  <c:v>4</c:v>
                </c:pt>
                <c:pt idx="14">
                  <c:v>2</c:v>
                </c:pt>
                <c:pt idx="15">
                  <c:v>2</c:v>
                </c:pt>
                <c:pt idx="16">
                  <c:v>1</c:v>
                </c:pt>
              </c:numCache>
            </c:numRef>
          </c:bubbleSize>
          <c:bubble3D val="1"/>
          <c:extLst>
            <c:ext xmlns:c16="http://schemas.microsoft.com/office/drawing/2014/chart" uri="{C3380CC4-5D6E-409C-BE32-E72D297353CC}">
              <c16:uniqueId val="{00000004-A91F-4485-BB40-F127FD9DECBD}"/>
            </c:ext>
          </c:extLst>
        </c:ser>
        <c:ser>
          <c:idx val="5"/>
          <c:order val="5"/>
          <c:tx>
            <c:strRef>
              <c:f>'The Formal Analysis'!$EB$13</c:f>
              <c:strCache>
                <c:ptCount val="1"/>
                <c:pt idx="0">
                  <c:v>65 to 74</c:v>
                </c:pt>
              </c:strCache>
            </c:strRef>
          </c:tx>
          <c:spPr>
            <a:solidFill>
              <a:schemeClr val="accent6">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Analysis'!$EB$14:$EB$31</c:f>
              <c:numCache>
                <c:formatCode>General</c:formatCode>
                <c:ptCount val="18"/>
                <c:pt idx="0">
                  <c:v>4</c:v>
                </c:pt>
                <c:pt idx="1">
                  <c:v>11</c:v>
                </c:pt>
                <c:pt idx="2">
                  <c:v>12</c:v>
                </c:pt>
                <c:pt idx="3">
                  <c:v>4</c:v>
                </c:pt>
                <c:pt idx="4">
                  <c:v>3</c:v>
                </c:pt>
                <c:pt idx="5">
                  <c:v>3</c:v>
                </c:pt>
                <c:pt idx="6">
                  <c:v>3</c:v>
                </c:pt>
                <c:pt idx="7">
                  <c:v>3</c:v>
                </c:pt>
                <c:pt idx="8">
                  <c:v>3</c:v>
                </c:pt>
                <c:pt idx="9">
                  <c:v>3</c:v>
                </c:pt>
                <c:pt idx="10">
                  <c:v>1</c:v>
                </c:pt>
                <c:pt idx="11">
                  <c:v>3</c:v>
                </c:pt>
                <c:pt idx="13">
                  <c:v>3</c:v>
                </c:pt>
                <c:pt idx="14">
                  <c:v>1</c:v>
                </c:pt>
                <c:pt idx="15">
                  <c:v>2</c:v>
                </c:pt>
                <c:pt idx="17">
                  <c:v>1</c:v>
                </c:pt>
              </c:numCache>
            </c:numRef>
          </c:yVal>
          <c:bubbleSize>
            <c:numRef>
              <c:f>'The Formal Analysis'!$EB$14:$EB$31</c:f>
              <c:numCache>
                <c:formatCode>General</c:formatCode>
                <c:ptCount val="18"/>
                <c:pt idx="0">
                  <c:v>4</c:v>
                </c:pt>
                <c:pt idx="1">
                  <c:v>11</c:v>
                </c:pt>
                <c:pt idx="2">
                  <c:v>12</c:v>
                </c:pt>
                <c:pt idx="3">
                  <c:v>4</c:v>
                </c:pt>
                <c:pt idx="4">
                  <c:v>3</c:v>
                </c:pt>
                <c:pt idx="5">
                  <c:v>3</c:v>
                </c:pt>
                <c:pt idx="6">
                  <c:v>3</c:v>
                </c:pt>
                <c:pt idx="7">
                  <c:v>3</c:v>
                </c:pt>
                <c:pt idx="8">
                  <c:v>3</c:v>
                </c:pt>
                <c:pt idx="9">
                  <c:v>3</c:v>
                </c:pt>
                <c:pt idx="10">
                  <c:v>1</c:v>
                </c:pt>
                <c:pt idx="11">
                  <c:v>3</c:v>
                </c:pt>
                <c:pt idx="13">
                  <c:v>3</c:v>
                </c:pt>
                <c:pt idx="14">
                  <c:v>1</c:v>
                </c:pt>
                <c:pt idx="15">
                  <c:v>2</c:v>
                </c:pt>
                <c:pt idx="17">
                  <c:v>1</c:v>
                </c:pt>
              </c:numCache>
            </c:numRef>
          </c:bubbleSize>
          <c:bubble3D val="1"/>
          <c:extLst>
            <c:ext xmlns:c16="http://schemas.microsoft.com/office/drawing/2014/chart" uri="{C3380CC4-5D6E-409C-BE32-E72D297353CC}">
              <c16:uniqueId val="{00000005-A91F-4485-BB40-F127FD9DECBD}"/>
            </c:ext>
          </c:extLst>
        </c:ser>
        <c:ser>
          <c:idx val="6"/>
          <c:order val="6"/>
          <c:tx>
            <c:strRef>
              <c:f>'The Formal Analysis'!$EC$13</c:f>
              <c:strCache>
                <c:ptCount val="1"/>
                <c:pt idx="0">
                  <c:v>&gt; 74</c:v>
                </c:pt>
              </c:strCache>
            </c:strRef>
          </c:tx>
          <c:spPr>
            <a:solidFill>
              <a:schemeClr val="accent1">
                <a:lumMod val="60000"/>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Analysis'!$EC$14:$EC$31</c:f>
              <c:numCache>
                <c:formatCode>General</c:formatCode>
                <c:ptCount val="18"/>
                <c:pt idx="0">
                  <c:v>4</c:v>
                </c:pt>
                <c:pt idx="1">
                  <c:v>4</c:v>
                </c:pt>
                <c:pt idx="2">
                  <c:v>2</c:v>
                </c:pt>
                <c:pt idx="7">
                  <c:v>1</c:v>
                </c:pt>
                <c:pt idx="8">
                  <c:v>2</c:v>
                </c:pt>
                <c:pt idx="10">
                  <c:v>1</c:v>
                </c:pt>
                <c:pt idx="11">
                  <c:v>1</c:v>
                </c:pt>
                <c:pt idx="12">
                  <c:v>3</c:v>
                </c:pt>
                <c:pt idx="15">
                  <c:v>1</c:v>
                </c:pt>
              </c:numCache>
            </c:numRef>
          </c:yVal>
          <c:bubbleSize>
            <c:numRef>
              <c:f>'The Formal Analysis'!$EC$14:$EC$31</c:f>
              <c:numCache>
                <c:formatCode>General</c:formatCode>
                <c:ptCount val="18"/>
                <c:pt idx="0">
                  <c:v>4</c:v>
                </c:pt>
                <c:pt idx="1">
                  <c:v>4</c:v>
                </c:pt>
                <c:pt idx="2">
                  <c:v>2</c:v>
                </c:pt>
                <c:pt idx="7">
                  <c:v>1</c:v>
                </c:pt>
                <c:pt idx="8">
                  <c:v>2</c:v>
                </c:pt>
                <c:pt idx="10">
                  <c:v>1</c:v>
                </c:pt>
                <c:pt idx="11">
                  <c:v>1</c:v>
                </c:pt>
                <c:pt idx="12">
                  <c:v>3</c:v>
                </c:pt>
                <c:pt idx="15">
                  <c:v>1</c:v>
                </c:pt>
              </c:numCache>
            </c:numRef>
          </c:bubbleSize>
          <c:bubble3D val="1"/>
          <c:extLst>
            <c:ext xmlns:c16="http://schemas.microsoft.com/office/drawing/2014/chart" uri="{C3380CC4-5D6E-409C-BE32-E72D297353CC}">
              <c16:uniqueId val="{00000006-A91F-4485-BB40-F127FD9DECBD}"/>
            </c:ext>
          </c:extLst>
        </c:ser>
        <c:dLbls>
          <c:showLegendKey val="0"/>
          <c:showVal val="0"/>
          <c:showCatName val="0"/>
          <c:showSerName val="0"/>
          <c:showPercent val="0"/>
          <c:showBubbleSize val="0"/>
        </c:dLbls>
        <c:bubbleScale val="50"/>
        <c:showNegBubbles val="0"/>
        <c:axId val="566450335"/>
        <c:axId val="566468223"/>
      </c:bubbleChart>
      <c:valAx>
        <c:axId val="5664503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debit to income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468223"/>
        <c:crosses val="autoZero"/>
        <c:crossBetween val="midCat"/>
      </c:valAx>
      <c:valAx>
        <c:axId val="566468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45033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10/19/2022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FFDB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CB2E-3FE0-49B9-8B08-5CAA4428C4C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959F4-F09A-463A-A657-C8782712B0A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E2425-4D83-4310-9E38-1820CCF6001F}"/>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5" name="Footer Placeholder 4">
            <a:extLst>
              <a:ext uri="{FF2B5EF4-FFF2-40B4-BE49-F238E27FC236}">
                <a16:creationId xmlns:a16="http://schemas.microsoft.com/office/drawing/2014/main" id="{FF015BEC-0BD1-4824-808F-40FCC4FCB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67551-6F98-40AF-9EC6-BEC7430659B1}"/>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408176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F84-BA56-4F2B-A928-7DA323455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EBA215-7D34-4F08-80BF-A1262B2DE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1CA60-A3E7-4FFC-BD05-542660F078E9}"/>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5" name="Footer Placeholder 4">
            <a:extLst>
              <a:ext uri="{FF2B5EF4-FFF2-40B4-BE49-F238E27FC236}">
                <a16:creationId xmlns:a16="http://schemas.microsoft.com/office/drawing/2014/main" id="{A5095D30-B65D-4791-B6CC-9C03C228E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3C722-A3E0-47FE-98A0-D0913C814E95}"/>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340693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5A3B-6476-424C-BBED-C6625686220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EE0838-BDA0-4643-A145-DED99ADF6A6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02D0D-E449-47A3-B002-9148DFB2C95D}"/>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5" name="Footer Placeholder 4">
            <a:extLst>
              <a:ext uri="{FF2B5EF4-FFF2-40B4-BE49-F238E27FC236}">
                <a16:creationId xmlns:a16="http://schemas.microsoft.com/office/drawing/2014/main" id="{CAACADA9-9F71-4BD4-912E-2661F7ED2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7C696-3421-4FEC-A533-7CAACB0E3DA8}"/>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3999200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EAAA-FB1D-4325-A731-3EFCC4A03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D1268-52D3-436C-BB35-94393C342BA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BDA57-17DA-47C1-9470-3CA0FC8CC7E6}"/>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4AF5E-206A-45FB-9DB4-AED136313F12}"/>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6" name="Footer Placeholder 5">
            <a:extLst>
              <a:ext uri="{FF2B5EF4-FFF2-40B4-BE49-F238E27FC236}">
                <a16:creationId xmlns:a16="http://schemas.microsoft.com/office/drawing/2014/main" id="{1C942B93-886B-4813-9D2E-8EDF2BEF7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A632A-379A-40D0-B9CF-A41F9D5F8896}"/>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161297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D19C-DB5A-479E-BAD9-1B37154F132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CB55C-7EE1-4B5F-A2E3-F3EB342802B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D9A8A-9688-4B49-8DA6-F53F3AAE343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2422C-4674-455C-BD33-16177C15F90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F1162-829C-4DEF-93FF-8263D050114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E3B81-40E7-4547-8833-69EE24CA2C2F}"/>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8" name="Footer Placeholder 7">
            <a:extLst>
              <a:ext uri="{FF2B5EF4-FFF2-40B4-BE49-F238E27FC236}">
                <a16:creationId xmlns:a16="http://schemas.microsoft.com/office/drawing/2014/main" id="{22F13DB1-6171-417F-8AA9-E145E70B2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58FA22-51AD-4EF5-ABD6-920D555A1884}"/>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4144990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5066-CF09-49B2-B616-A9D62FACB3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C8007-6450-4264-AE28-2B7C99F247D7}"/>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4" name="Footer Placeholder 3">
            <a:extLst>
              <a:ext uri="{FF2B5EF4-FFF2-40B4-BE49-F238E27FC236}">
                <a16:creationId xmlns:a16="http://schemas.microsoft.com/office/drawing/2014/main" id="{1BE352A3-1460-4D46-A97C-FF7BB7D0B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9AC51-55E2-46D0-BF48-665981D296E7}"/>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401940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874411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133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A90F-457F-4F6A-BA1F-F2E612F5DED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B9C82F-4B14-4C1F-919D-462BB5BFE4E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B984FD-64CF-4F30-AAF2-94B23E6EAE2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09176-A316-4B69-95B2-D69FA58B8844}"/>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6" name="Footer Placeholder 5">
            <a:extLst>
              <a:ext uri="{FF2B5EF4-FFF2-40B4-BE49-F238E27FC236}">
                <a16:creationId xmlns:a16="http://schemas.microsoft.com/office/drawing/2014/main" id="{A7CAE297-87C9-441C-8AD7-A06F0A2C8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20D9F-7C3E-4BBF-A86D-2CCE64BAE437}"/>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71608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0F7A-2AAE-40E0-A3A1-8721504670C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8D5114-499C-4B57-BD67-5C9D12B3F18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5A4454-E0EC-4B1E-AB7E-08BB87EBE8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64686-38DE-4165-8454-B7315C3DA802}"/>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6" name="Footer Placeholder 5">
            <a:extLst>
              <a:ext uri="{FF2B5EF4-FFF2-40B4-BE49-F238E27FC236}">
                <a16:creationId xmlns:a16="http://schemas.microsoft.com/office/drawing/2014/main" id="{6B59B7A3-590A-4C16-A390-03581ED7C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21EBA-22B1-41DA-8CEA-B177D5DCF94F}"/>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206131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70AC-8486-46BC-A695-EC51E6922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3D147-4E55-467C-8A9D-3D99C4D9E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EB23F-BE10-4239-8AD8-92B4C5AA3BFD}"/>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5" name="Footer Placeholder 4">
            <a:extLst>
              <a:ext uri="{FF2B5EF4-FFF2-40B4-BE49-F238E27FC236}">
                <a16:creationId xmlns:a16="http://schemas.microsoft.com/office/drawing/2014/main" id="{2E67AC63-E9DB-4339-9128-B1E3AF56E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C03F1-837B-4D19-B0CB-6AB8A68A0839}"/>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257492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EF62F-754B-4154-86C4-780DF8A5ADF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571F0-C0CA-4325-80CB-017A03CF6AA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EED13-573B-471F-AAF8-D42513574A39}"/>
              </a:ext>
            </a:extLst>
          </p:cNvPr>
          <p:cNvSpPr>
            <a:spLocks noGrp="1"/>
          </p:cNvSpPr>
          <p:nvPr>
            <p:ph type="dt" sz="half" idx="10"/>
          </p:nvPr>
        </p:nvSpPr>
        <p:spPr/>
        <p:txBody>
          <a:bodyPr/>
          <a:lstStyle/>
          <a:p>
            <a:fld id="{F3087265-40F1-4E18-8160-6D4B695AB229}" type="datetimeFigureOut">
              <a:rPr lang="en-US" smtClean="0"/>
              <a:t>10/19/2022</a:t>
            </a:fld>
            <a:endParaRPr lang="en-US"/>
          </a:p>
        </p:txBody>
      </p:sp>
      <p:sp>
        <p:nvSpPr>
          <p:cNvPr id="5" name="Footer Placeholder 4">
            <a:extLst>
              <a:ext uri="{FF2B5EF4-FFF2-40B4-BE49-F238E27FC236}">
                <a16:creationId xmlns:a16="http://schemas.microsoft.com/office/drawing/2014/main" id="{DB2BACB5-40B9-48B1-A864-89B7F9C0F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891AA-7652-4FE5-A63C-C7A6C08A170D}"/>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8255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cxnSp>
        <p:nvCxnSpPr>
          <p:cNvPr id="6" name="Straight Connector 5">
            <a:extLst>
              <a:ext uri="{FF2B5EF4-FFF2-40B4-BE49-F238E27FC236}">
                <a16:creationId xmlns:a16="http://schemas.microsoft.com/office/drawing/2014/main" id="{992887CE-7D38-4C92-A138-F57F7BD32960}"/>
              </a:ext>
            </a:extLst>
          </p:cNvPr>
          <p:cNvCxnSpPr/>
          <p:nvPr userDrawn="1"/>
        </p:nvCxnSpPr>
        <p:spPr>
          <a:xfrm>
            <a:off x="475488" y="895393"/>
            <a:ext cx="8211312" cy="0"/>
          </a:xfrm>
          <a:prstGeom prst="line">
            <a:avLst/>
          </a:prstGeom>
          <a:ln w="57150">
            <a:solidFill>
              <a:srgbClr val="FFDB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D3E03B-8B2B-48DF-8712-24FAF02FE624}"/>
              </a:ext>
            </a:extLst>
          </p:cNvPr>
          <p:cNvCxnSpPr/>
          <p:nvPr userDrawn="1"/>
        </p:nvCxnSpPr>
        <p:spPr>
          <a:xfrm>
            <a:off x="475488" y="895393"/>
            <a:ext cx="8211312" cy="0"/>
          </a:xfrm>
          <a:prstGeom prst="line">
            <a:avLst/>
          </a:prstGeom>
          <a:ln w="57150">
            <a:solidFill>
              <a:srgbClr val="FFDB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pic>
        <p:nvPicPr>
          <p:cNvPr id="3" name="Picture 2">
            <a:extLst>
              <a:ext uri="{FF2B5EF4-FFF2-40B4-BE49-F238E27FC236}">
                <a16:creationId xmlns:a16="http://schemas.microsoft.com/office/drawing/2014/main" id="{F788B5E4-D591-4826-BA20-F0927A8CC605}"/>
              </a:ext>
            </a:extLst>
          </p:cNvPr>
          <p:cNvPicPr>
            <a:picLocks noChangeAspect="1"/>
          </p:cNvPicPr>
          <p:nvPr userDrawn="1"/>
        </p:nvPicPr>
        <p:blipFill rotWithShape="1">
          <a:blip r:embed="rId15"/>
          <a:srcRect l="12020" t="31172" r="11390" b="28103"/>
          <a:stretch/>
        </p:blipFill>
        <p:spPr>
          <a:xfrm>
            <a:off x="258792" y="5968432"/>
            <a:ext cx="2363638" cy="775838"/>
          </a:xfrm>
          <a:prstGeom prst="rect">
            <a:avLst/>
          </a:prstGeom>
        </p:spPr>
      </p:pic>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C3438-2774-4C30-B800-F2E8EE17D11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DC58F6-84F6-466D-9FBF-1AA0D9AA0DF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299B0-640F-4958-8480-995F5EF5391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87265-40F1-4E18-8160-6D4B695AB229}" type="datetimeFigureOut">
              <a:rPr lang="en-US" smtClean="0"/>
              <a:t>10/19/2022</a:t>
            </a:fld>
            <a:endParaRPr lang="en-US"/>
          </a:p>
        </p:txBody>
      </p:sp>
      <p:sp>
        <p:nvSpPr>
          <p:cNvPr id="5" name="Footer Placeholder 4">
            <a:extLst>
              <a:ext uri="{FF2B5EF4-FFF2-40B4-BE49-F238E27FC236}">
                <a16:creationId xmlns:a16="http://schemas.microsoft.com/office/drawing/2014/main" id="{F6036BDC-4E08-4178-94D0-2539AE16432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9A1F5D-57D4-4060-9490-5CE5FB65CA6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95AC4-A35F-4BC3-8DB1-AEB47E0AFF8C}" type="slidenum">
              <a:rPr lang="en-US" smtClean="0"/>
              <a:t>‹#›</a:t>
            </a:fld>
            <a:endParaRPr lang="en-US"/>
          </a:p>
        </p:txBody>
      </p:sp>
    </p:spTree>
    <p:extLst>
      <p:ext uri="{BB962C8B-B14F-4D97-AF65-F5344CB8AC3E}">
        <p14:creationId xmlns:p14="http://schemas.microsoft.com/office/powerpoint/2010/main" val="20484229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634" y="1049613"/>
            <a:ext cx="8228732" cy="492443"/>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defTabSz="914400" rtl="0" eaLnBrk="1" fontAlgn="auto" latinLnBrk="0" hangingPunct="1">
              <a:lnSpc>
                <a:spcPct val="100000"/>
              </a:lnSpc>
              <a:spcBef>
                <a:spcPct val="9500"/>
              </a:spcBef>
              <a:spcAft>
                <a:spcPts val="0"/>
              </a:spcAft>
              <a:buClrTx/>
              <a:buSzTx/>
              <a:buFontTx/>
              <a:buNone/>
              <a:tabLst/>
              <a:defRPr/>
            </a:pPr>
            <a:r>
              <a:rPr kumimoji="0" lang="en-US" sz="3200" b="0" i="0" u="none" strike="noStrike" kern="1200" cap="none" spc="0" normalizeH="0" baseline="0" noProof="0" dirty="0">
                <a:ln>
                  <a:noFill/>
                </a:ln>
                <a:solidFill>
                  <a:srgbClr val="FFDB43"/>
                </a:solidFill>
                <a:effectLst/>
                <a:uLnTx/>
                <a:uFillTx/>
                <a:latin typeface="Arial" panose="020B0604020202020204" pitchFamily="34" charset="0"/>
                <a:cs typeface="+mj-cs"/>
              </a:rPr>
              <a:t>Data Analysis: </a:t>
            </a:r>
            <a:r>
              <a:rPr kumimoji="0" lang="en-US" sz="3200" b="0" i="0" u="none" strike="noStrike" kern="1200" cap="none" spc="0" normalizeH="0" baseline="0" noProof="0" dirty="0">
                <a:ln>
                  <a:noFill/>
                </a:ln>
                <a:solidFill>
                  <a:schemeClr val="tx1"/>
                </a:solidFill>
                <a:effectLst/>
                <a:uLnTx/>
                <a:uFillTx/>
                <a:latin typeface="Arial" panose="020B0604020202020204" pitchFamily="34" charset="0"/>
                <a:cs typeface="+mj-cs"/>
              </a:rPr>
              <a:t>Green Loans Sales Prospects</a:t>
            </a:r>
          </a:p>
        </p:txBody>
      </p:sp>
      <p:sp>
        <p:nvSpPr>
          <p:cNvPr id="2" name="TextBox 1">
            <a:extLst>
              <a:ext uri="{FF2B5EF4-FFF2-40B4-BE49-F238E27FC236}">
                <a16:creationId xmlns:a16="http://schemas.microsoft.com/office/drawing/2014/main" id="{8250ED82-97A3-E782-F2C6-7251E95FE7BF}"/>
              </a:ext>
            </a:extLst>
          </p:cNvPr>
          <p:cNvSpPr txBox="1"/>
          <p:nvPr/>
        </p:nvSpPr>
        <p:spPr>
          <a:xfrm>
            <a:off x="381000" y="2266950"/>
            <a:ext cx="4982570" cy="923330"/>
          </a:xfrm>
          <a:prstGeom prst="rect">
            <a:avLst/>
          </a:prstGeom>
          <a:noFill/>
        </p:spPr>
        <p:txBody>
          <a:bodyPr wrap="square" rtlCol="0">
            <a:spAutoFit/>
          </a:bodyPr>
          <a:lstStyle/>
          <a:p>
            <a:pPr marL="0" marR="0" lvl="0" indent="0" algn="l" rtl="0">
              <a:lnSpc>
                <a:spcPct val="100000"/>
              </a:lnSpc>
              <a:spcBef>
                <a:spcPts val="0"/>
              </a:spcBef>
              <a:spcAft>
                <a:spcPts val="0"/>
              </a:spcAft>
              <a:buClr>
                <a:srgbClr val="0070C0"/>
              </a:buClr>
              <a:buSzPts val="3200"/>
              <a:buFont typeface="Arial"/>
              <a:buNone/>
            </a:pPr>
            <a:r>
              <a:rPr lang="en-US" b="0" i="0" u="none" strike="noStrike" cap="none" dirty="0">
                <a:solidFill>
                  <a:schemeClr val="dk1"/>
                </a:solidFill>
                <a:latin typeface="Arial"/>
                <a:ea typeface="Arial"/>
                <a:cs typeface="Arial"/>
                <a:sym typeface="Arial"/>
              </a:rPr>
              <a:t>Presented By</a:t>
            </a:r>
            <a:r>
              <a:rPr lang="en-US" dirty="0">
                <a:solidFill>
                  <a:schemeClr val="dk1"/>
                </a:solidFill>
              </a:rPr>
              <a:t>: Abdulrahman Yasser Mahmoud.</a:t>
            </a:r>
          </a:p>
          <a:p>
            <a:pPr marL="0" marR="0" lvl="0" indent="0" algn="l" rtl="0">
              <a:lnSpc>
                <a:spcPct val="100000"/>
              </a:lnSpc>
              <a:spcBef>
                <a:spcPts val="0"/>
              </a:spcBef>
              <a:spcAft>
                <a:spcPts val="0"/>
              </a:spcAft>
              <a:buClr>
                <a:srgbClr val="0070C0"/>
              </a:buClr>
              <a:buSzPts val="3200"/>
              <a:buFont typeface="Arial"/>
              <a:buNone/>
            </a:pPr>
            <a:r>
              <a:rPr lang="en-US" b="0" i="0" u="none" strike="noStrike" cap="none" dirty="0">
                <a:solidFill>
                  <a:schemeClr val="dk1"/>
                </a:solidFill>
                <a:latin typeface="Arial"/>
                <a:ea typeface="Arial"/>
                <a:cs typeface="Arial"/>
                <a:sym typeface="Arial"/>
              </a:rPr>
              <a:t>Date: 10/19/2022</a:t>
            </a:r>
          </a:p>
          <a:p>
            <a:endParaRPr lang="en-US" dirty="0"/>
          </a:p>
        </p:txBody>
      </p:sp>
    </p:spTree>
    <p:extLst>
      <p:ext uri="{BB962C8B-B14F-4D97-AF65-F5344CB8AC3E}">
        <p14:creationId xmlns:p14="http://schemas.microsoft.com/office/powerpoint/2010/main" val="378411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3;p2">
            <a:extLst>
              <a:ext uri="{FF2B5EF4-FFF2-40B4-BE49-F238E27FC236}">
                <a16:creationId xmlns:a16="http://schemas.microsoft.com/office/drawing/2014/main" id="{48DE9F95-FF3D-9CBB-198B-A94F2FD532B0}"/>
              </a:ext>
            </a:extLst>
          </p:cNvPr>
          <p:cNvSpPr txBox="1"/>
          <p:nvPr/>
        </p:nvSpPr>
        <p:spPr>
          <a:xfrm>
            <a:off x="457200" y="1192306"/>
            <a:ext cx="8345606" cy="1200288"/>
          </a:xfrm>
          <a:prstGeom prst="rect">
            <a:avLst/>
          </a:prstGeom>
          <a:noFill/>
          <a:ln>
            <a:noFill/>
          </a:ln>
        </p:spPr>
        <p:txBody>
          <a:bodyPr spcFirstLastPara="1" wrap="square" lIns="91425" tIns="45700" rIns="91425" bIns="45700" anchor="t" anchorCtr="0">
            <a:spAutoFit/>
          </a:bodyPr>
          <a:lstStyle/>
          <a:p>
            <a:pPr algn="l"/>
            <a:r>
              <a:rPr lang="en-GB" b="0" i="0" dirty="0">
                <a:solidFill>
                  <a:srgbClr val="333333"/>
                </a:solidFill>
                <a:effectLst/>
                <a:latin typeface="Open Sans" panose="020B0606030504020204" pitchFamily="34" charset="0"/>
              </a:rPr>
              <a:t>This Chart Shows the Number of borrowers &amp; Annual Income with % minority homeowners in their area in ranges and it tells that most of the people with high annual income lies between 1.5 – 21.5 % they are minority but they worth investing in ’</a:t>
            </a:r>
            <a:r>
              <a:rPr lang="en-GB" b="0" i="0" dirty="0" err="1">
                <a:solidFill>
                  <a:srgbClr val="333333"/>
                </a:solidFill>
                <a:effectLst/>
                <a:latin typeface="Open Sans" panose="020B0606030504020204" pitchFamily="34" charset="0"/>
              </a:rPr>
              <a:t>em</a:t>
            </a:r>
            <a:r>
              <a:rPr lang="en-GB" b="0" i="0" dirty="0">
                <a:solidFill>
                  <a:srgbClr val="333333"/>
                </a:solidFill>
                <a:effectLst/>
                <a:latin typeface="Open Sans" panose="020B0606030504020204" pitchFamily="34" charset="0"/>
              </a:rPr>
              <a:t>.</a:t>
            </a:r>
          </a:p>
        </p:txBody>
      </p:sp>
      <p:graphicFrame>
        <p:nvGraphicFramePr>
          <p:cNvPr id="4" name="Chart 3">
            <a:extLst>
              <a:ext uri="{FF2B5EF4-FFF2-40B4-BE49-F238E27FC236}">
                <a16:creationId xmlns:a16="http://schemas.microsoft.com/office/drawing/2014/main" id="{F2BDB0C2-7E3C-D081-F490-0E01D8C1C540}"/>
              </a:ext>
            </a:extLst>
          </p:cNvPr>
          <p:cNvGraphicFramePr>
            <a:graphicFrameLocks/>
          </p:cNvGraphicFramePr>
          <p:nvPr>
            <p:extLst>
              <p:ext uri="{D42A27DB-BD31-4B8C-83A1-F6EECF244321}">
                <p14:modId xmlns:p14="http://schemas.microsoft.com/office/powerpoint/2010/main" val="2542047226"/>
              </p:ext>
            </p:extLst>
          </p:nvPr>
        </p:nvGraphicFramePr>
        <p:xfrm>
          <a:off x="213707" y="2286865"/>
          <a:ext cx="8716586" cy="40912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513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3;p2">
            <a:extLst>
              <a:ext uri="{FF2B5EF4-FFF2-40B4-BE49-F238E27FC236}">
                <a16:creationId xmlns:a16="http://schemas.microsoft.com/office/drawing/2014/main" id="{6F822155-DDDE-022A-B0B7-6F9994CD5518}"/>
              </a:ext>
            </a:extLst>
          </p:cNvPr>
          <p:cNvSpPr txBox="1"/>
          <p:nvPr/>
        </p:nvSpPr>
        <p:spPr>
          <a:xfrm>
            <a:off x="457200" y="1001697"/>
            <a:ext cx="6562164"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0" u="none" strike="noStrike" cap="none" dirty="0">
                <a:solidFill>
                  <a:schemeClr val="dk1"/>
                </a:solidFill>
                <a:latin typeface="Calibri"/>
                <a:ea typeface="Calibri"/>
                <a:cs typeface="Calibri"/>
                <a:sym typeface="Calibri"/>
              </a:rPr>
              <a:t>The Chart shows that people tend to have a high LTV since the highest number of borrowers lies between 72-82 % of LTV then come in the second place 62-72 % with difference between the two groups about 84 borrowers which is double the borrowers. This indicates a lot of people don’t have much in their pockets for the real estate they want.</a:t>
            </a:r>
            <a:endParaRPr dirty="0"/>
          </a:p>
        </p:txBody>
      </p:sp>
      <p:graphicFrame>
        <p:nvGraphicFramePr>
          <p:cNvPr id="4" name="Chart 3">
            <a:extLst>
              <a:ext uri="{FF2B5EF4-FFF2-40B4-BE49-F238E27FC236}">
                <a16:creationId xmlns:a16="http://schemas.microsoft.com/office/drawing/2014/main" id="{EB875DE4-FC4F-5980-B4AD-59572A8FC423}"/>
              </a:ext>
            </a:extLst>
          </p:cNvPr>
          <p:cNvGraphicFramePr>
            <a:graphicFrameLocks/>
          </p:cNvGraphicFramePr>
          <p:nvPr>
            <p:extLst>
              <p:ext uri="{D42A27DB-BD31-4B8C-83A1-F6EECF244321}">
                <p14:modId xmlns:p14="http://schemas.microsoft.com/office/powerpoint/2010/main" val="2626807093"/>
              </p:ext>
            </p:extLst>
          </p:nvPr>
        </p:nvGraphicFramePr>
        <p:xfrm>
          <a:off x="235974" y="2755983"/>
          <a:ext cx="8672052" cy="3340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591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3;p2">
            <a:extLst>
              <a:ext uri="{FF2B5EF4-FFF2-40B4-BE49-F238E27FC236}">
                <a16:creationId xmlns:a16="http://schemas.microsoft.com/office/drawing/2014/main" id="{6DF8EC45-F468-D818-DF0D-907A78C8E52D}"/>
              </a:ext>
            </a:extLst>
          </p:cNvPr>
          <p:cNvSpPr txBox="1"/>
          <p:nvPr/>
        </p:nvSpPr>
        <p:spPr>
          <a:xfrm>
            <a:off x="721860" y="1079412"/>
            <a:ext cx="656216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0" i="0" u="none" strike="noStrike" cap="none" dirty="0">
                <a:solidFill>
                  <a:schemeClr val="dk1"/>
                </a:solidFill>
                <a:latin typeface="Calibri"/>
                <a:ea typeface="Calibri"/>
                <a:cs typeface="Calibri"/>
                <a:sym typeface="Calibri"/>
              </a:rPr>
              <a:t>The Chart Shows the Number of borrowers in annual income ranges and it clearly tells that out of the 500 borrowers available 294 of them their annual income lies between 18000 – 117999 and 151 lies between 1518000 – 1617999, so for sure both worth investing in.</a:t>
            </a:r>
            <a:endParaRPr dirty="0"/>
          </a:p>
        </p:txBody>
      </p:sp>
      <p:graphicFrame>
        <p:nvGraphicFramePr>
          <p:cNvPr id="5" name="Chart 4">
            <a:extLst>
              <a:ext uri="{FF2B5EF4-FFF2-40B4-BE49-F238E27FC236}">
                <a16:creationId xmlns:a16="http://schemas.microsoft.com/office/drawing/2014/main" id="{86B7F4B9-1B01-48BE-377B-E93136B92187}"/>
              </a:ext>
            </a:extLst>
          </p:cNvPr>
          <p:cNvGraphicFramePr>
            <a:graphicFrameLocks/>
          </p:cNvGraphicFramePr>
          <p:nvPr>
            <p:extLst>
              <p:ext uri="{D42A27DB-BD31-4B8C-83A1-F6EECF244321}">
                <p14:modId xmlns:p14="http://schemas.microsoft.com/office/powerpoint/2010/main" val="3687348297"/>
              </p:ext>
            </p:extLst>
          </p:nvPr>
        </p:nvGraphicFramePr>
        <p:xfrm>
          <a:off x="0" y="2259526"/>
          <a:ext cx="8830101" cy="3777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993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3;p2">
            <a:extLst>
              <a:ext uri="{FF2B5EF4-FFF2-40B4-BE49-F238E27FC236}">
                <a16:creationId xmlns:a16="http://schemas.microsoft.com/office/drawing/2014/main" id="{24B56708-3873-145D-1BA6-4982A674471C}"/>
              </a:ext>
            </a:extLst>
          </p:cNvPr>
          <p:cNvSpPr txBox="1"/>
          <p:nvPr/>
        </p:nvSpPr>
        <p:spPr>
          <a:xfrm>
            <a:off x="735508" y="1275129"/>
            <a:ext cx="6562164" cy="1477287"/>
          </a:xfrm>
          <a:prstGeom prst="rect">
            <a:avLst/>
          </a:prstGeom>
          <a:noFill/>
          <a:ln>
            <a:noFill/>
          </a:ln>
        </p:spPr>
        <p:txBody>
          <a:bodyPr spcFirstLastPara="1" wrap="square" lIns="91425" tIns="45700" rIns="91425" bIns="45700" anchor="t" anchorCtr="0">
            <a:spAutoFit/>
          </a:bodyPr>
          <a:lstStyle/>
          <a:p>
            <a:r>
              <a:rPr lang="en-GB" sz="1800" i="0" u="none" strike="noStrike" cap="none" dirty="0">
                <a:solidFill>
                  <a:schemeClr val="dk1"/>
                </a:solidFill>
                <a:latin typeface="Calibri"/>
                <a:ea typeface="Calibri"/>
                <a:cs typeface="Calibri"/>
                <a:sym typeface="Calibri"/>
              </a:rPr>
              <a:t>This Chart Shows Number of borrowers in appraised home value ranges which tells that people lean toward homes its values lie between 235000 – 434999. This range group is the middle group among the home values groups. So, this indicates people tend to be moderate.</a:t>
            </a:r>
            <a:endParaRPr dirty="0"/>
          </a:p>
        </p:txBody>
      </p:sp>
      <p:graphicFrame>
        <p:nvGraphicFramePr>
          <p:cNvPr id="4" name="Chart 3">
            <a:extLst>
              <a:ext uri="{FF2B5EF4-FFF2-40B4-BE49-F238E27FC236}">
                <a16:creationId xmlns:a16="http://schemas.microsoft.com/office/drawing/2014/main" id="{C740279A-48A5-98F5-1EA9-E520271264BB}"/>
              </a:ext>
            </a:extLst>
          </p:cNvPr>
          <p:cNvGraphicFramePr>
            <a:graphicFrameLocks/>
          </p:cNvGraphicFramePr>
          <p:nvPr>
            <p:extLst>
              <p:ext uri="{D42A27DB-BD31-4B8C-83A1-F6EECF244321}">
                <p14:modId xmlns:p14="http://schemas.microsoft.com/office/powerpoint/2010/main" val="2742454738"/>
              </p:ext>
            </p:extLst>
          </p:nvPr>
        </p:nvGraphicFramePr>
        <p:xfrm>
          <a:off x="136478" y="2633492"/>
          <a:ext cx="8871044" cy="3689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056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3;p2">
            <a:extLst>
              <a:ext uri="{FF2B5EF4-FFF2-40B4-BE49-F238E27FC236}">
                <a16:creationId xmlns:a16="http://schemas.microsoft.com/office/drawing/2014/main" id="{A21AE60D-75D6-3CD3-BA45-0C493414FFDB}"/>
              </a:ext>
            </a:extLst>
          </p:cNvPr>
          <p:cNvSpPr txBox="1"/>
          <p:nvPr/>
        </p:nvSpPr>
        <p:spPr>
          <a:xfrm>
            <a:off x="680917" y="1034014"/>
            <a:ext cx="6891458" cy="1292621"/>
          </a:xfrm>
          <a:prstGeom prst="rect">
            <a:avLst/>
          </a:prstGeom>
          <a:noFill/>
          <a:ln>
            <a:noFill/>
          </a:ln>
        </p:spPr>
        <p:txBody>
          <a:bodyPr spcFirstLastPara="1" wrap="square" lIns="91425" tIns="45700" rIns="91425" bIns="45700" anchor="t" anchorCtr="0">
            <a:spAutoFit/>
          </a:bodyPr>
          <a:lstStyle/>
          <a:p>
            <a:r>
              <a:rPr lang="en-US" sz="1600" b="0" i="0" u="none" strike="noStrike" cap="none" dirty="0">
                <a:solidFill>
                  <a:schemeClr val="dk1"/>
                </a:solidFill>
                <a:latin typeface="Calibri"/>
                <a:ea typeface="Calibri"/>
                <a:cs typeface="Calibri"/>
                <a:sym typeface="Calibri"/>
              </a:rPr>
              <a:t>This Chart Shows The </a:t>
            </a:r>
            <a:r>
              <a:rPr lang="en-US" sz="1200" dirty="0"/>
              <a:t>Debit To Income Ratio</a:t>
            </a:r>
            <a:r>
              <a:rPr lang="en-US" sz="1200" baseline="0" dirty="0"/>
              <a:t> Per Age and it shows some interesting points. </a:t>
            </a:r>
          </a:p>
          <a:p>
            <a:pPr marL="171450" indent="-171450">
              <a:buFont typeface="Arial" panose="020B0604020202020204" pitchFamily="34" charset="0"/>
              <a:buChar char="•"/>
            </a:pPr>
            <a:r>
              <a:rPr lang="en-US" sz="1200" baseline="0" dirty="0"/>
              <a:t>it divides the results into four groups the majority has debit to income ratio between 36 – 50 but with little borrowers and the other three groups are at 10 – 20 – 30 .</a:t>
            </a:r>
          </a:p>
          <a:p>
            <a:pPr marL="171450" indent="-171450">
              <a:buFont typeface="Arial" panose="020B0604020202020204" pitchFamily="34" charset="0"/>
              <a:buChar char="•"/>
            </a:pPr>
            <a:r>
              <a:rPr lang="en-US" sz="1200" dirty="0"/>
              <a:t>in all the groups the highest age group is between 35 – 44.</a:t>
            </a:r>
          </a:p>
          <a:p>
            <a:pPr marL="171450" indent="-171450">
              <a:buFont typeface="Arial" panose="020B0604020202020204" pitchFamily="34" charset="0"/>
              <a:buChar char="•"/>
            </a:pPr>
            <a:r>
              <a:rPr lang="en-US" sz="1200" dirty="0"/>
              <a:t>People at age 35 – 44 tend to have debit to income ratio starts from 20%. </a:t>
            </a:r>
          </a:p>
          <a:p>
            <a:pPr marL="0" marR="0" lvl="0" indent="0" algn="l" rtl="0">
              <a:spcBef>
                <a:spcPts val="0"/>
              </a:spcBef>
              <a:spcAft>
                <a:spcPts val="0"/>
              </a:spcAft>
              <a:buNone/>
            </a:pPr>
            <a:endParaRPr dirty="0"/>
          </a:p>
        </p:txBody>
      </p:sp>
      <p:graphicFrame>
        <p:nvGraphicFramePr>
          <p:cNvPr id="4" name="Chart 3">
            <a:extLst>
              <a:ext uri="{FF2B5EF4-FFF2-40B4-BE49-F238E27FC236}">
                <a16:creationId xmlns:a16="http://schemas.microsoft.com/office/drawing/2014/main" id="{783F8F34-54B0-7F4D-6A8F-12644C540E60}"/>
              </a:ext>
            </a:extLst>
          </p:cNvPr>
          <p:cNvGraphicFramePr>
            <a:graphicFrameLocks/>
          </p:cNvGraphicFramePr>
          <p:nvPr>
            <p:extLst>
              <p:ext uri="{D42A27DB-BD31-4B8C-83A1-F6EECF244321}">
                <p14:modId xmlns:p14="http://schemas.microsoft.com/office/powerpoint/2010/main" val="471451281"/>
              </p:ext>
            </p:extLst>
          </p:nvPr>
        </p:nvGraphicFramePr>
        <p:xfrm>
          <a:off x="-88023" y="2146101"/>
          <a:ext cx="9320045" cy="41765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20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9;p3">
            <a:extLst>
              <a:ext uri="{FF2B5EF4-FFF2-40B4-BE49-F238E27FC236}">
                <a16:creationId xmlns:a16="http://schemas.microsoft.com/office/drawing/2014/main" id="{C131E636-D1CF-D1A9-66B3-6FA29709FC85}"/>
              </a:ext>
            </a:extLst>
          </p:cNvPr>
          <p:cNvSpPr txBox="1"/>
          <p:nvPr/>
        </p:nvSpPr>
        <p:spPr>
          <a:xfrm>
            <a:off x="457200" y="1120696"/>
            <a:ext cx="8591266" cy="4293443"/>
          </a:xfrm>
          <a:prstGeom prst="rect">
            <a:avLst/>
          </a:prstGeom>
          <a:noFill/>
          <a:ln>
            <a:noFill/>
          </a:ln>
        </p:spPr>
        <p:txBody>
          <a:bodyPr spcFirstLastPara="1" wrap="square" lIns="91425" tIns="45700" rIns="91425" bIns="45700" anchor="t" anchorCtr="0">
            <a:spAutoFit/>
          </a:bodyPr>
          <a:lstStyle/>
          <a:p>
            <a:pPr marL="101600" marR="0" lvl="0" algn="l" rtl="0">
              <a:lnSpc>
                <a:spcPct val="150000"/>
              </a:lnSpc>
              <a:spcBef>
                <a:spcPts val="0"/>
              </a:spcBef>
              <a:spcAft>
                <a:spcPts val="0"/>
              </a:spcAft>
              <a:buClr>
                <a:schemeClr val="dk1"/>
              </a:buClr>
              <a:buSzPts val="1600"/>
            </a:pPr>
            <a:r>
              <a:rPr lang="en-GB" sz="1400" dirty="0">
                <a:solidFill>
                  <a:schemeClr val="dk1"/>
                </a:solidFill>
                <a:latin typeface="Calibri"/>
                <a:ea typeface="Calibri"/>
                <a:cs typeface="Calibri"/>
                <a:sym typeface="Calibri"/>
              </a:rPr>
              <a:t>People with LTV from 62 – 82% They deserve attention and facilities.</a:t>
            </a:r>
          </a:p>
          <a:p>
            <a:pPr marL="101600" marR="0" lvl="0" algn="l" rtl="0">
              <a:lnSpc>
                <a:spcPct val="150000"/>
              </a:lnSpc>
              <a:spcBef>
                <a:spcPts val="0"/>
              </a:spcBef>
              <a:spcAft>
                <a:spcPts val="0"/>
              </a:spcAft>
              <a:buClr>
                <a:schemeClr val="dk1"/>
              </a:buClr>
              <a:buSzPts val="1600"/>
            </a:pPr>
            <a:r>
              <a:rPr lang="en-GB" sz="1400" dirty="0">
                <a:solidFill>
                  <a:schemeClr val="dk1"/>
                </a:solidFill>
                <a:latin typeface="Calibri"/>
                <a:ea typeface="Calibri"/>
                <a:cs typeface="Calibri"/>
                <a:sym typeface="Calibri"/>
              </a:rPr>
              <a:t> People with % Minority in Local Area have a very high annual income so </a:t>
            </a:r>
            <a:r>
              <a:rPr lang="en-GB" sz="1400" b="0" i="0" dirty="0">
                <a:solidFill>
                  <a:srgbClr val="333333"/>
                </a:solidFill>
                <a:effectLst/>
                <a:latin typeface="Open Sans" panose="020B0606030504020204" pitchFamily="34" charset="0"/>
              </a:rPr>
              <a:t>they are more likely to be able to afford more financial products and services.</a:t>
            </a:r>
          </a:p>
          <a:p>
            <a:pPr marL="101600" marR="0" lvl="0" algn="l" rtl="0">
              <a:lnSpc>
                <a:spcPct val="150000"/>
              </a:lnSpc>
              <a:spcBef>
                <a:spcPts val="0"/>
              </a:spcBef>
              <a:spcAft>
                <a:spcPts val="0"/>
              </a:spcAft>
              <a:buClr>
                <a:schemeClr val="dk1"/>
              </a:buClr>
              <a:buSzPts val="1600"/>
            </a:pPr>
            <a:r>
              <a:rPr lang="en-GB" sz="1400" b="0" i="0" dirty="0">
                <a:solidFill>
                  <a:srgbClr val="333333"/>
                </a:solidFill>
                <a:effectLst/>
                <a:latin typeface="Open Sans" panose="020B0606030504020204" pitchFamily="34" charset="0"/>
              </a:rPr>
              <a:t>Most of the people that borrow have an annual income between 18000 – 117999 and this is a low annual income compared with the other annual incomes. So, I recommend providing facilities, long-term loans or better offers, which would achieve a win-win situation.</a:t>
            </a:r>
          </a:p>
          <a:p>
            <a:pPr marL="101600" marR="0" lvl="0" algn="l" rtl="0">
              <a:lnSpc>
                <a:spcPct val="150000"/>
              </a:lnSpc>
              <a:spcBef>
                <a:spcPts val="0"/>
              </a:spcBef>
              <a:spcAft>
                <a:spcPts val="0"/>
              </a:spcAft>
              <a:buClr>
                <a:schemeClr val="dk1"/>
              </a:buClr>
              <a:buSzPts val="1600"/>
            </a:pPr>
            <a:r>
              <a:rPr lang="en-GB" sz="1400" dirty="0">
                <a:solidFill>
                  <a:srgbClr val="333333"/>
                </a:solidFill>
                <a:latin typeface="Open Sans" panose="020B0606030504020204" pitchFamily="34" charset="0"/>
              </a:rPr>
              <a:t>Most of the borrower's home values tend to lie between 235000 – 434999 which is a good but moderate home values compared to other home values groups that indicates a good chance for further deals since the values are acceptable. </a:t>
            </a:r>
          </a:p>
          <a:p>
            <a:pPr marL="101600" marR="0" lvl="0" algn="l" rtl="0">
              <a:lnSpc>
                <a:spcPct val="150000"/>
              </a:lnSpc>
              <a:spcBef>
                <a:spcPts val="0"/>
              </a:spcBef>
              <a:spcAft>
                <a:spcPts val="0"/>
              </a:spcAft>
              <a:buClr>
                <a:schemeClr val="dk1"/>
              </a:buClr>
              <a:buSzPts val="1600"/>
            </a:pPr>
            <a:r>
              <a:rPr lang="en-GB" sz="1400" dirty="0">
                <a:solidFill>
                  <a:srgbClr val="333333"/>
                </a:solidFill>
                <a:latin typeface="Open Sans" panose="020B0606030504020204" pitchFamily="34" charset="0"/>
              </a:rPr>
              <a:t>People at age 35 – 44 tend to ‘ve the highest debit to income ratio which means high annual income and a higher chance for further investments / deals.</a:t>
            </a:r>
          </a:p>
          <a:p>
            <a:pPr marL="101600" marR="0" lvl="0" algn="l" rtl="0">
              <a:lnSpc>
                <a:spcPct val="150000"/>
              </a:lnSpc>
              <a:spcBef>
                <a:spcPts val="0"/>
              </a:spcBef>
              <a:spcAft>
                <a:spcPts val="0"/>
              </a:spcAft>
              <a:buClr>
                <a:schemeClr val="dk1"/>
              </a:buClr>
              <a:buSzPts val="1600"/>
            </a:pPr>
            <a:endParaRPr lang="en-GB" sz="1400" b="0" i="0" dirty="0">
              <a:solidFill>
                <a:srgbClr val="333333"/>
              </a:solidFill>
              <a:effectLst/>
              <a:latin typeface="Open Sans" panose="020B0606030504020204" pitchFamily="34" charset="0"/>
            </a:endParaRPr>
          </a:p>
          <a:p>
            <a:pPr marL="101600" marR="0" lvl="0" algn="l" rtl="0">
              <a:lnSpc>
                <a:spcPct val="150000"/>
              </a:lnSpc>
              <a:spcBef>
                <a:spcPts val="0"/>
              </a:spcBef>
              <a:spcAft>
                <a:spcPts val="0"/>
              </a:spcAft>
              <a:buClr>
                <a:schemeClr val="dk1"/>
              </a:buClr>
              <a:buSzPts val="1600"/>
            </a:pPr>
            <a:endParaRPr lang="en-GB" sz="1400"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986087858"/>
      </p:ext>
    </p:extLst>
  </p:cSld>
  <p:clrMapOvr>
    <a:masterClrMapping/>
  </p:clrMapOvr>
</p:sld>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4293</TotalTime>
  <Words>529</Words>
  <Application>Microsoft Office PowerPoint</Application>
  <PresentationFormat>On-screen Show (4:3)</PresentationFormat>
  <Paragraphs>31</Paragraphs>
  <Slides>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Open Sans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abdallrahman yasser</cp:lastModifiedBy>
  <cp:revision>135</cp:revision>
  <dcterms:created xsi:type="dcterms:W3CDTF">2020-03-26T22:50:15Z</dcterms:created>
  <dcterms:modified xsi:type="dcterms:W3CDTF">2022-10-18T22:51:27Z</dcterms:modified>
</cp:coreProperties>
</file>